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embeddedFontLst>
    <p:embeddedFont>
      <p:font typeface="Calibri" panose="020F0502020204030204" pitchFamily="34" charset="0"/>
      <p:regular r:id="rId52"/>
      <p:bold r:id="rId53"/>
      <p:italic r:id="rId54"/>
      <p:boldItalic r:id="rId55"/>
    </p:embeddedFont>
    <p:embeddedFont>
      <p:font typeface="Impact" panose="020B0806030902050204" pitchFamily="34" charset="0"/>
      <p:regular r:id="rId56"/>
    </p:embeddedFont>
    <p:embeddedFont>
      <p:font typeface="Oswald" pitchFamily="2" charset="77"/>
      <p:regular r:id="rId57"/>
      <p:bold r:id="rId58"/>
    </p:embeddedFont>
    <p:embeddedFont>
      <p:font typeface="Source Sans Pro" panose="020B0503030403020204" pitchFamily="34" charset="0"/>
      <p:regular r:id="rId59"/>
      <p:bold r:id="rId60"/>
      <p:italic r:id="rId61"/>
      <p:boldItalic r:id="rId62"/>
    </p:embeddedFont>
    <p:embeddedFont>
      <p:font typeface="Staatliches" pitchFamily="2" charset="0"/>
      <p:regular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jfd9kQ/XdZhCwFHj89GtJVnXAYV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snapToObjects="1">
      <p:cViewPr varScale="1">
        <p:scale>
          <a:sx n="137" d="100"/>
          <a:sy n="137" d="100"/>
        </p:scale>
        <p:origin x="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customschemas.google.com/relationships/presentationmetadata" Target="meta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f56c6373b9_0_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f56c6373b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6" name="Google Shape;5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4" name="Google Shape;5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3" name="Google Shape;60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1" name="Google Shape;62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f56c6373b9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1" name="Google Shape;631;gf56c6373b9_5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f56c6373b9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9" name="Google Shape;639;gf56c6373b9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f5755e94d8_2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f5755e94d8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f56c6373b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7" name="Google Shape;657;gf56c6373b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f5755e94d8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4" name="Google Shape;664;gf5755e94d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f56c6373b9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f56c6373b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6" name="Google Shape;7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3" name="Google Shape;71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f5755e94d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0" name="Google Shape;720;gf5755e94d8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f5755e94d8_2_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f5755e94d8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7" name="Google Shape;73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f5755e94d8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5" name="Google Shape;745;gf5755e94d8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f5755e94d8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2" name="Google Shape;752;gf5755e94d8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f5755e94d8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0" name="Google Shape;760;gf5755e94d8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7" name="Google Shape;7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f5755e94d8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4" name="Google Shape;774;gf5755e94d8_4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 name="Google Shape;4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f5755e94d8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1" name="Google Shape;781;gf5755e94d8_4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f5755e94d8_2_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f5755e94d8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f5755e94d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8" name="Google Shape;798;gf5755e94d8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f5755e94d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5" name="Google Shape;805;gf5755e94d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f5755e94d8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2" name="Google Shape;812;gf5755e94d8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f58a318c35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f58a318c3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9" name="Google Shape;82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f5755e94d8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6" name="Google Shape;836;gf5755e94d8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f5755e94d8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3" name="Google Shape;843;gf5755e94d8_1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f58a318c35_0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f58a318c3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0" name="Google Shape;86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7" name="Google Shape;86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4" name="Google Shape;8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f58a318c35_0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f58a318c3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f58a318c35_0_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f58a318c3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8a318c35_0_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8a318c3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f58e8832d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2" name="Google Shape;902;gf58e8832d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9" name="Google Shape;90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f58e8832d4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f58e8832d4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3" name="Google Shape;923;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7" name="Google Shape;54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f56c6373b9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4" name="Google Shape;554;gf56c6373b9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f56c6373b9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gf56c6373b9_3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f56c6373b9_5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gf56c6373b9_5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5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5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5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 name="Google Shape;39;p53"/>
          <p:cNvGrpSpPr/>
          <p:nvPr/>
        </p:nvGrpSpPr>
        <p:grpSpPr>
          <a:xfrm>
            <a:off x="-9525" y="2024075"/>
            <a:ext cx="9167825" cy="595300"/>
            <a:chOff x="-9525" y="4462475"/>
            <a:chExt cx="9167825" cy="595300"/>
          </a:xfrm>
        </p:grpSpPr>
        <p:sp>
          <p:nvSpPr>
            <p:cNvPr id="40" name="Google Shape;40;p5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41" name="Google Shape;41;p5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42" name="Google Shape;42;p5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43" name="Google Shape;43;p53"/>
          <p:cNvGrpSpPr/>
          <p:nvPr/>
        </p:nvGrpSpPr>
        <p:grpSpPr>
          <a:xfrm>
            <a:off x="-42837" y="2005088"/>
            <a:ext cx="9229575" cy="642787"/>
            <a:chOff x="-42837" y="4443488"/>
            <a:chExt cx="9229575" cy="642787"/>
          </a:xfrm>
        </p:grpSpPr>
        <p:sp>
          <p:nvSpPr>
            <p:cNvPr id="44" name="Google Shape;44;p53"/>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3"/>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3"/>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53"/>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53"/>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53"/>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3"/>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3"/>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53"/>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3"/>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53"/>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53"/>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53"/>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3"/>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3"/>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3"/>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3"/>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53"/>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53"/>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53"/>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53"/>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3"/>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3"/>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3"/>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53"/>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53"/>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53"/>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53"/>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3"/>
          <p:cNvSpPr txBox="1">
            <a:spLocks noGrp="1"/>
          </p:cNvSpPr>
          <p:nvPr>
            <p:ph type="ctrTitle"/>
          </p:nvPr>
        </p:nvSpPr>
        <p:spPr>
          <a:xfrm>
            <a:off x="2847975" y="3363425"/>
            <a:ext cx="5610300" cy="1159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377"/>
        <p:cNvGrpSpPr/>
        <p:nvPr/>
      </p:nvGrpSpPr>
      <p:grpSpPr>
        <a:xfrm>
          <a:off x="0" y="0"/>
          <a:ext cx="0" cy="0"/>
          <a:chOff x="0" y="0"/>
          <a:chExt cx="0" cy="0"/>
        </a:xfrm>
      </p:grpSpPr>
      <p:sp>
        <p:nvSpPr>
          <p:cNvPr id="378" name="Google Shape;378;p62"/>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379" name="Google Shape;379;p62"/>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333"/>
            </a:srgbClr>
          </a:solidFill>
          <a:ln>
            <a:noFill/>
          </a:ln>
        </p:spPr>
      </p:sp>
      <p:sp>
        <p:nvSpPr>
          <p:cNvPr id="380" name="Google Shape;380;p62"/>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62"/>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62"/>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3" name="Google Shape;383;p62"/>
          <p:cNvGrpSpPr/>
          <p:nvPr/>
        </p:nvGrpSpPr>
        <p:grpSpPr>
          <a:xfrm>
            <a:off x="-9525" y="652475"/>
            <a:ext cx="9167825" cy="595300"/>
            <a:chOff x="-9525" y="4462475"/>
            <a:chExt cx="9167825" cy="595300"/>
          </a:xfrm>
        </p:grpSpPr>
        <p:sp>
          <p:nvSpPr>
            <p:cNvPr id="384" name="Google Shape;384;p6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385" name="Google Shape;385;p6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386" name="Google Shape;386;p6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387" name="Google Shape;387;p62"/>
          <p:cNvGrpSpPr/>
          <p:nvPr/>
        </p:nvGrpSpPr>
        <p:grpSpPr>
          <a:xfrm>
            <a:off x="-42837" y="633488"/>
            <a:ext cx="9229575" cy="642787"/>
            <a:chOff x="-42837" y="4443488"/>
            <a:chExt cx="9229575" cy="642787"/>
          </a:xfrm>
        </p:grpSpPr>
        <p:sp>
          <p:nvSpPr>
            <p:cNvPr id="388" name="Google Shape;388;p6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6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6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6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6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6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6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6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6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6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6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6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6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6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6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6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6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6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6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6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6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6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6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6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6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3" name="Google Shape;413;p62"/>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62"/>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62"/>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62"/>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6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8"/>
        <p:cNvGrpSpPr/>
        <p:nvPr/>
      </p:nvGrpSpPr>
      <p:grpSpPr>
        <a:xfrm>
          <a:off x="0" y="0"/>
          <a:ext cx="0" cy="0"/>
          <a:chOff x="0" y="0"/>
          <a:chExt cx="0" cy="0"/>
        </a:xfrm>
      </p:grpSpPr>
      <p:sp>
        <p:nvSpPr>
          <p:cNvPr id="419" name="Google Shape;419;p63"/>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420" name="Google Shape;420;p63"/>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421" name="Google Shape;421;p63"/>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63"/>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63"/>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4" name="Google Shape;424;p63"/>
          <p:cNvGrpSpPr/>
          <p:nvPr/>
        </p:nvGrpSpPr>
        <p:grpSpPr>
          <a:xfrm>
            <a:off x="-9525" y="4462475"/>
            <a:ext cx="9167825" cy="595300"/>
            <a:chOff x="-9525" y="4462475"/>
            <a:chExt cx="9167825" cy="595300"/>
          </a:xfrm>
        </p:grpSpPr>
        <p:sp>
          <p:nvSpPr>
            <p:cNvPr id="425" name="Google Shape;425;p6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426" name="Google Shape;426;p6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427" name="Google Shape;427;p6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428" name="Google Shape;428;p63"/>
          <p:cNvGrpSpPr/>
          <p:nvPr/>
        </p:nvGrpSpPr>
        <p:grpSpPr>
          <a:xfrm>
            <a:off x="-42837" y="4443488"/>
            <a:ext cx="9229575" cy="642787"/>
            <a:chOff x="-42837" y="4443488"/>
            <a:chExt cx="9229575" cy="642787"/>
          </a:xfrm>
        </p:grpSpPr>
        <p:sp>
          <p:nvSpPr>
            <p:cNvPr id="429" name="Google Shape;429;p63"/>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63"/>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63"/>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63"/>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63"/>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63"/>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63"/>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63"/>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63"/>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63"/>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63"/>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63"/>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63"/>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63"/>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63"/>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63"/>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63"/>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63"/>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63"/>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63"/>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63"/>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63"/>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63"/>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63"/>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63"/>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4" name="Google Shape;454;p63"/>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63"/>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63"/>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63"/>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63"/>
          <p:cNvSpPr txBox="1">
            <a:spLocks noGrp="1"/>
          </p:cNvSpPr>
          <p:nvPr>
            <p:ph type="body" idx="1"/>
          </p:nvPr>
        </p:nvSpPr>
        <p:spPr>
          <a:xfrm>
            <a:off x="457200" y="3852828"/>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Clr>
                <a:schemeClr val="accent1"/>
              </a:buClr>
              <a:buSzPts val="1400"/>
              <a:buNone/>
              <a:defRPr sz="1400">
                <a:solidFill>
                  <a:schemeClr val="accent1"/>
                </a:solidFill>
              </a:defRPr>
            </a:lvl1pPr>
          </a:lstStyle>
          <a:p>
            <a:endParaRPr/>
          </a:p>
        </p:txBody>
      </p:sp>
      <p:sp>
        <p:nvSpPr>
          <p:cNvPr id="459" name="Google Shape;459;p6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5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76" name="Google Shape;76;p5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77" name="Google Shape;77;p5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54"/>
          <p:cNvGrpSpPr/>
          <p:nvPr/>
        </p:nvGrpSpPr>
        <p:grpSpPr>
          <a:xfrm>
            <a:off x="-9525" y="4462475"/>
            <a:ext cx="9167825" cy="595300"/>
            <a:chOff x="-9525" y="4462475"/>
            <a:chExt cx="9167825" cy="595300"/>
          </a:xfrm>
        </p:grpSpPr>
        <p:sp>
          <p:nvSpPr>
            <p:cNvPr id="81" name="Google Shape;81;p5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82" name="Google Shape;82;p5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83" name="Google Shape;83;p5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84" name="Google Shape;84;p54"/>
          <p:cNvGrpSpPr/>
          <p:nvPr/>
        </p:nvGrpSpPr>
        <p:grpSpPr>
          <a:xfrm>
            <a:off x="-42837" y="4443488"/>
            <a:ext cx="9229575" cy="642787"/>
            <a:chOff x="-42837" y="4443488"/>
            <a:chExt cx="9229575" cy="642787"/>
          </a:xfrm>
        </p:grpSpPr>
        <p:sp>
          <p:nvSpPr>
            <p:cNvPr id="85" name="Google Shape;85;p5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5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5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5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5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5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5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5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5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5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5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5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5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4"/>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115" name="Google Shape;115;p5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6"/>
        <p:cNvGrpSpPr/>
        <p:nvPr/>
      </p:nvGrpSpPr>
      <p:grpSpPr>
        <a:xfrm>
          <a:off x="0" y="0"/>
          <a:ext cx="0" cy="0"/>
          <a:chOff x="0" y="0"/>
          <a:chExt cx="0" cy="0"/>
        </a:xfrm>
      </p:grpSpPr>
      <p:sp>
        <p:nvSpPr>
          <p:cNvPr id="117" name="Google Shape;117;p55"/>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18" name="Google Shape;118;p55"/>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119" name="Google Shape;119;p55"/>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5"/>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5"/>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2" name="Google Shape;122;p55"/>
          <p:cNvGrpSpPr/>
          <p:nvPr/>
        </p:nvGrpSpPr>
        <p:grpSpPr>
          <a:xfrm>
            <a:off x="-9525" y="2024075"/>
            <a:ext cx="9167825" cy="595300"/>
            <a:chOff x="-9525" y="4462475"/>
            <a:chExt cx="9167825" cy="595300"/>
          </a:xfrm>
        </p:grpSpPr>
        <p:sp>
          <p:nvSpPr>
            <p:cNvPr id="123" name="Google Shape;123;p5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124" name="Google Shape;124;p5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125" name="Google Shape;125;p5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126" name="Google Shape;126;p55"/>
          <p:cNvGrpSpPr/>
          <p:nvPr/>
        </p:nvGrpSpPr>
        <p:grpSpPr>
          <a:xfrm>
            <a:off x="-42837" y="2005088"/>
            <a:ext cx="9229575" cy="642787"/>
            <a:chOff x="-42837" y="4443488"/>
            <a:chExt cx="9229575" cy="642787"/>
          </a:xfrm>
        </p:grpSpPr>
        <p:sp>
          <p:nvSpPr>
            <p:cNvPr id="127" name="Google Shape;127;p5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5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5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5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5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5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5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5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5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5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5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5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5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5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5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5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5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5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5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5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5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5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5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 name="Google Shape;152;p55"/>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5"/>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5"/>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5"/>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55"/>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157" name="Google Shape;157;p55"/>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158" name="Google Shape;158;p5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9"/>
        <p:cNvGrpSpPr/>
        <p:nvPr/>
      </p:nvGrpSpPr>
      <p:grpSpPr>
        <a:xfrm>
          <a:off x="0" y="0"/>
          <a:ext cx="0" cy="0"/>
          <a:chOff x="0" y="0"/>
          <a:chExt cx="0" cy="0"/>
        </a:xfrm>
      </p:grpSpPr>
      <p:sp>
        <p:nvSpPr>
          <p:cNvPr id="160" name="Google Shape;160;p5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1" name="Google Shape;161;p5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62" name="Google Shape;162;p5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5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5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 name="Google Shape;165;p56"/>
          <p:cNvGrpSpPr/>
          <p:nvPr/>
        </p:nvGrpSpPr>
        <p:grpSpPr>
          <a:xfrm>
            <a:off x="-9525" y="4462475"/>
            <a:ext cx="9167825" cy="595300"/>
            <a:chOff x="-9525" y="4462475"/>
            <a:chExt cx="9167825" cy="595300"/>
          </a:xfrm>
        </p:grpSpPr>
        <p:sp>
          <p:nvSpPr>
            <p:cNvPr id="166" name="Google Shape;166;p5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167" name="Google Shape;167;p5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168" name="Google Shape;168;p5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169" name="Google Shape;169;p56"/>
          <p:cNvGrpSpPr/>
          <p:nvPr/>
        </p:nvGrpSpPr>
        <p:grpSpPr>
          <a:xfrm>
            <a:off x="-42837" y="4443488"/>
            <a:ext cx="9229575" cy="642787"/>
            <a:chOff x="-42837" y="4443488"/>
            <a:chExt cx="9229575" cy="642787"/>
          </a:xfrm>
        </p:grpSpPr>
        <p:sp>
          <p:nvSpPr>
            <p:cNvPr id="170" name="Google Shape;170;p5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5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5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5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5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5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5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5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5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5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5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5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5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5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5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5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5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5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5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5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5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5" name="Google Shape;195;p5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5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5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5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56"/>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00" name="Google Shape;200;p56"/>
          <p:cNvSpPr txBox="1">
            <a:spLocks noGrp="1"/>
          </p:cNvSpPr>
          <p:nvPr>
            <p:ph type="body" idx="1"/>
          </p:nvPr>
        </p:nvSpPr>
        <p:spPr>
          <a:xfrm>
            <a:off x="705900" y="1626600"/>
            <a:ext cx="2471700" cy="27027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01" name="Google Shape;201;p56"/>
          <p:cNvSpPr txBox="1">
            <a:spLocks noGrp="1"/>
          </p:cNvSpPr>
          <p:nvPr>
            <p:ph type="body" idx="2"/>
          </p:nvPr>
        </p:nvSpPr>
        <p:spPr>
          <a:xfrm>
            <a:off x="3304125" y="1626600"/>
            <a:ext cx="2471700" cy="27027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02" name="Google Shape;202;p56"/>
          <p:cNvSpPr txBox="1">
            <a:spLocks noGrp="1"/>
          </p:cNvSpPr>
          <p:nvPr>
            <p:ph type="body" idx="3"/>
          </p:nvPr>
        </p:nvSpPr>
        <p:spPr>
          <a:xfrm>
            <a:off x="5902350" y="1626600"/>
            <a:ext cx="2471700" cy="27027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03" name="Google Shape;203;p5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4"/>
        <p:cNvGrpSpPr/>
        <p:nvPr/>
      </p:nvGrpSpPr>
      <p:grpSpPr>
        <a:xfrm>
          <a:off x="0" y="0"/>
          <a:ext cx="0" cy="0"/>
          <a:chOff x="0" y="0"/>
          <a:chExt cx="0" cy="0"/>
        </a:xfrm>
      </p:grpSpPr>
      <p:sp>
        <p:nvSpPr>
          <p:cNvPr id="205" name="Google Shape;205;p5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6" name="Google Shape;206;p5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07" name="Google Shape;207;p5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5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5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0" name="Google Shape;210;p57"/>
          <p:cNvGrpSpPr/>
          <p:nvPr/>
        </p:nvGrpSpPr>
        <p:grpSpPr>
          <a:xfrm>
            <a:off x="-9525" y="4462475"/>
            <a:ext cx="9167825" cy="595300"/>
            <a:chOff x="-9525" y="4462475"/>
            <a:chExt cx="9167825" cy="595300"/>
          </a:xfrm>
        </p:grpSpPr>
        <p:sp>
          <p:nvSpPr>
            <p:cNvPr id="211" name="Google Shape;211;p5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12" name="Google Shape;212;p5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13" name="Google Shape;213;p5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14" name="Google Shape;214;p57"/>
          <p:cNvGrpSpPr/>
          <p:nvPr/>
        </p:nvGrpSpPr>
        <p:grpSpPr>
          <a:xfrm>
            <a:off x="-42837" y="4443488"/>
            <a:ext cx="9229575" cy="642787"/>
            <a:chOff x="-42837" y="4443488"/>
            <a:chExt cx="9229575" cy="642787"/>
          </a:xfrm>
        </p:grpSpPr>
        <p:sp>
          <p:nvSpPr>
            <p:cNvPr id="215" name="Google Shape;215;p5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5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5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5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5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5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5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5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5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5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5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5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5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5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5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5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5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5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5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5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5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5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5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5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0" name="Google Shape;240;p5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5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5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57"/>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45" name="Google Shape;245;p57"/>
          <p:cNvSpPr txBox="1">
            <a:spLocks noGrp="1"/>
          </p:cNvSpPr>
          <p:nvPr>
            <p:ph type="body" idx="1"/>
          </p:nvPr>
        </p:nvSpPr>
        <p:spPr>
          <a:xfrm>
            <a:off x="1131500"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46" name="Google Shape;246;p57"/>
          <p:cNvSpPr txBox="1">
            <a:spLocks noGrp="1"/>
          </p:cNvSpPr>
          <p:nvPr>
            <p:ph type="body" idx="2"/>
          </p:nvPr>
        </p:nvSpPr>
        <p:spPr>
          <a:xfrm>
            <a:off x="4672563"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47" name="Google Shape;247;p5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8"/>
        <p:cNvGrpSpPr/>
        <p:nvPr/>
      </p:nvGrpSpPr>
      <p:grpSpPr>
        <a:xfrm>
          <a:off x="0" y="0"/>
          <a:ext cx="0" cy="0"/>
          <a:chOff x="0" y="0"/>
          <a:chExt cx="0" cy="0"/>
        </a:xfrm>
      </p:grpSpPr>
      <p:sp>
        <p:nvSpPr>
          <p:cNvPr id="249" name="Google Shape;249;p5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50" name="Google Shape;250;p5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51" name="Google Shape;251;p5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5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5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4" name="Google Shape;254;p58"/>
          <p:cNvGrpSpPr/>
          <p:nvPr/>
        </p:nvGrpSpPr>
        <p:grpSpPr>
          <a:xfrm>
            <a:off x="-9525" y="4462475"/>
            <a:ext cx="9167825" cy="595300"/>
            <a:chOff x="-9525" y="4462475"/>
            <a:chExt cx="9167825" cy="595300"/>
          </a:xfrm>
        </p:grpSpPr>
        <p:sp>
          <p:nvSpPr>
            <p:cNvPr id="255" name="Google Shape;255;p5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56" name="Google Shape;256;p5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57" name="Google Shape;257;p5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58" name="Google Shape;258;p58"/>
          <p:cNvGrpSpPr/>
          <p:nvPr/>
        </p:nvGrpSpPr>
        <p:grpSpPr>
          <a:xfrm>
            <a:off x="-42837" y="4443488"/>
            <a:ext cx="9229575" cy="642787"/>
            <a:chOff x="-42837" y="4443488"/>
            <a:chExt cx="9229575" cy="642787"/>
          </a:xfrm>
        </p:grpSpPr>
        <p:sp>
          <p:nvSpPr>
            <p:cNvPr id="259" name="Google Shape;259;p5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5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5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5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5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5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5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5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5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5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5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5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5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5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5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5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5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5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5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5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5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5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5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5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4" name="Google Shape;284;p5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5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5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5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89"/>
        <p:cNvGrpSpPr/>
        <p:nvPr/>
      </p:nvGrpSpPr>
      <p:grpSpPr>
        <a:xfrm>
          <a:off x="0" y="0"/>
          <a:ext cx="0" cy="0"/>
          <a:chOff x="0" y="0"/>
          <a:chExt cx="0" cy="0"/>
        </a:xfrm>
      </p:grpSpPr>
      <p:sp>
        <p:nvSpPr>
          <p:cNvPr id="290" name="Google Shape;290;p59"/>
          <p:cNvSpPr txBox="1">
            <a:spLocks noGrp="1"/>
          </p:cNvSpPr>
          <p:nvPr>
            <p:ph type="body" idx="1"/>
          </p:nvPr>
        </p:nvSpPr>
        <p:spPr>
          <a:xfrm>
            <a:off x="1519975" y="2161800"/>
            <a:ext cx="6104100" cy="819900"/>
          </a:xfrm>
          <a:prstGeom prst="rect">
            <a:avLst/>
          </a:prstGeom>
          <a:noFill/>
          <a:ln>
            <a:noFill/>
          </a:ln>
        </p:spPr>
        <p:txBody>
          <a:bodyPr spcFirstLastPara="1" wrap="square" lIns="91425" tIns="91425" rIns="91425" bIns="91425" anchor="ctr" anchorCtr="0">
            <a:noAutofit/>
          </a:bodyPr>
          <a:lstStyle>
            <a:lvl1pPr marL="457200" lvl="0" indent="-419100" algn="ctr">
              <a:lnSpc>
                <a:spcPct val="100000"/>
              </a:lnSpc>
              <a:spcBef>
                <a:spcPts val="600"/>
              </a:spcBef>
              <a:spcAft>
                <a:spcPts val="0"/>
              </a:spcAft>
              <a:buSzPts val="3000"/>
              <a:buChar char="◉"/>
              <a:defRPr sz="3000" i="1"/>
            </a:lvl1pPr>
            <a:lvl2pPr marL="914400" lvl="1" indent="-419100" algn="ctr">
              <a:lnSpc>
                <a:spcPct val="100000"/>
              </a:lnSpc>
              <a:spcBef>
                <a:spcPts val="0"/>
              </a:spcBef>
              <a:spcAft>
                <a:spcPts val="0"/>
              </a:spcAft>
              <a:buSzPts val="3000"/>
              <a:buChar char="◉"/>
              <a:defRPr sz="3000" i="1"/>
            </a:lvl2pPr>
            <a:lvl3pPr marL="1371600" lvl="2" indent="-419100" algn="ctr">
              <a:lnSpc>
                <a:spcPct val="100000"/>
              </a:lnSpc>
              <a:spcBef>
                <a:spcPts val="0"/>
              </a:spcBef>
              <a:spcAft>
                <a:spcPts val="0"/>
              </a:spcAft>
              <a:buSzPts val="3000"/>
              <a:buChar char="■"/>
              <a:defRPr sz="3000" i="1"/>
            </a:lvl3pPr>
            <a:lvl4pPr marL="1828800" lvl="3" indent="-419100" algn="ctr">
              <a:lnSpc>
                <a:spcPct val="100000"/>
              </a:lnSpc>
              <a:spcBef>
                <a:spcPts val="0"/>
              </a:spcBef>
              <a:spcAft>
                <a:spcPts val="0"/>
              </a:spcAft>
              <a:buSzPts val="3000"/>
              <a:buChar char="●"/>
              <a:defRPr sz="3000" i="1"/>
            </a:lvl4pPr>
            <a:lvl5pPr marL="2286000" lvl="4" indent="-419100" algn="ctr">
              <a:lnSpc>
                <a:spcPct val="100000"/>
              </a:lnSpc>
              <a:spcBef>
                <a:spcPts val="0"/>
              </a:spcBef>
              <a:spcAft>
                <a:spcPts val="0"/>
              </a:spcAft>
              <a:buSzPts val="3000"/>
              <a:buChar char="○"/>
              <a:defRPr sz="3000" i="1"/>
            </a:lvl5pPr>
            <a:lvl6pPr marL="2743200" lvl="5" indent="-419100" algn="ctr">
              <a:lnSpc>
                <a:spcPct val="100000"/>
              </a:lnSpc>
              <a:spcBef>
                <a:spcPts val="0"/>
              </a:spcBef>
              <a:spcAft>
                <a:spcPts val="0"/>
              </a:spcAft>
              <a:buSzPts val="3000"/>
              <a:buChar char="■"/>
              <a:defRPr sz="3000" i="1"/>
            </a:lvl6pPr>
            <a:lvl7pPr marL="3200400" lvl="6" indent="-419100" algn="ctr">
              <a:lnSpc>
                <a:spcPct val="100000"/>
              </a:lnSpc>
              <a:spcBef>
                <a:spcPts val="0"/>
              </a:spcBef>
              <a:spcAft>
                <a:spcPts val="0"/>
              </a:spcAft>
              <a:buSzPts val="3000"/>
              <a:buChar char="●"/>
              <a:defRPr sz="3000" i="1"/>
            </a:lvl7pPr>
            <a:lvl8pPr marL="3657600" lvl="7" indent="-419100" algn="ctr">
              <a:lnSpc>
                <a:spcPct val="100000"/>
              </a:lnSpc>
              <a:spcBef>
                <a:spcPts val="0"/>
              </a:spcBef>
              <a:spcAft>
                <a:spcPts val="0"/>
              </a:spcAft>
              <a:buSzPts val="3000"/>
              <a:buChar char="○"/>
              <a:defRPr sz="3000" i="1"/>
            </a:lvl8pPr>
            <a:lvl9pPr marL="4114800" lvl="8" indent="-419100" algn="ctr">
              <a:lnSpc>
                <a:spcPct val="100000"/>
              </a:lnSpc>
              <a:spcBef>
                <a:spcPts val="0"/>
              </a:spcBef>
              <a:spcAft>
                <a:spcPts val="0"/>
              </a:spcAft>
              <a:buSzPts val="3000"/>
              <a:buChar char="■"/>
              <a:defRPr sz="3000" i="1"/>
            </a:lvl9pPr>
          </a:lstStyle>
          <a:p>
            <a:endParaRPr/>
          </a:p>
        </p:txBody>
      </p:sp>
      <p:sp>
        <p:nvSpPr>
          <p:cNvPr id="291" name="Google Shape;291;p59"/>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0" i="0" u="none" strike="noStrike" cap="none">
                <a:solidFill>
                  <a:schemeClr val="accent1"/>
                </a:solidFill>
                <a:latin typeface="Arial"/>
                <a:ea typeface="Arial"/>
                <a:cs typeface="Arial"/>
                <a:sym typeface="Arial"/>
              </a:rPr>
              <a:t>“</a:t>
            </a:r>
            <a:endParaRPr sz="9600" b="0" i="0" u="none" strike="noStrike" cap="none">
              <a:solidFill>
                <a:schemeClr val="accent1"/>
              </a:solidFill>
              <a:latin typeface="Arial"/>
              <a:ea typeface="Arial"/>
              <a:cs typeface="Arial"/>
              <a:sym typeface="Arial"/>
            </a:endParaRPr>
          </a:p>
        </p:txBody>
      </p:sp>
      <p:sp>
        <p:nvSpPr>
          <p:cNvPr id="292" name="Google Shape;292;p5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3" name="Google Shape;293;p5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94" name="Google Shape;294;p5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5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5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7" name="Google Shape;297;p59"/>
          <p:cNvGrpSpPr/>
          <p:nvPr/>
        </p:nvGrpSpPr>
        <p:grpSpPr>
          <a:xfrm>
            <a:off x="-9525" y="4462475"/>
            <a:ext cx="9167825" cy="595300"/>
            <a:chOff x="-9525" y="4462475"/>
            <a:chExt cx="9167825" cy="595300"/>
          </a:xfrm>
        </p:grpSpPr>
        <p:sp>
          <p:nvSpPr>
            <p:cNvPr id="298" name="Google Shape;298;p5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99" name="Google Shape;299;p5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300" name="Google Shape;300;p5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301" name="Google Shape;301;p59"/>
          <p:cNvGrpSpPr/>
          <p:nvPr/>
        </p:nvGrpSpPr>
        <p:grpSpPr>
          <a:xfrm>
            <a:off x="-42837" y="4443488"/>
            <a:ext cx="9229575" cy="642787"/>
            <a:chOff x="-42837" y="4443488"/>
            <a:chExt cx="9229575" cy="642787"/>
          </a:xfrm>
        </p:grpSpPr>
        <p:sp>
          <p:nvSpPr>
            <p:cNvPr id="302" name="Google Shape;302;p5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5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5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5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5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5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5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5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5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5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5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5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5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5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5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5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5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5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5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5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5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5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5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5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7" name="Google Shape;327;p5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5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5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5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5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2"/>
        <p:cNvGrpSpPr/>
        <p:nvPr/>
      </p:nvGrpSpPr>
      <p:grpSpPr>
        <a:xfrm>
          <a:off x="0" y="0"/>
          <a:ext cx="0" cy="0"/>
          <a:chOff x="0" y="0"/>
          <a:chExt cx="0" cy="0"/>
        </a:xfrm>
      </p:grpSpPr>
      <p:sp>
        <p:nvSpPr>
          <p:cNvPr id="333" name="Google Shape;333;p6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4" name="Google Shape;334;p6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335" name="Google Shape;335;p6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6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6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8" name="Google Shape;338;p60"/>
          <p:cNvGrpSpPr/>
          <p:nvPr/>
        </p:nvGrpSpPr>
        <p:grpSpPr>
          <a:xfrm>
            <a:off x="-9525" y="4462475"/>
            <a:ext cx="9167825" cy="595300"/>
            <a:chOff x="-9525" y="4462475"/>
            <a:chExt cx="9167825" cy="595300"/>
          </a:xfrm>
        </p:grpSpPr>
        <p:sp>
          <p:nvSpPr>
            <p:cNvPr id="339" name="Google Shape;339;p6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340" name="Google Shape;340;p6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341" name="Google Shape;341;p6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342" name="Google Shape;342;p60"/>
          <p:cNvGrpSpPr/>
          <p:nvPr/>
        </p:nvGrpSpPr>
        <p:grpSpPr>
          <a:xfrm>
            <a:off x="-42837" y="4443488"/>
            <a:ext cx="9229575" cy="642787"/>
            <a:chOff x="-42837" y="4443488"/>
            <a:chExt cx="9229575" cy="642787"/>
          </a:xfrm>
        </p:grpSpPr>
        <p:sp>
          <p:nvSpPr>
            <p:cNvPr id="343" name="Google Shape;343;p6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6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6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6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6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6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6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6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6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6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6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6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6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6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6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6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6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6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6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6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6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6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6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6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6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8" name="Google Shape;368;p6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6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6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6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60"/>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373" name="Google Shape;373;p60"/>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74" name="Google Shape;374;p6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375"/>
        <p:cNvGrpSpPr/>
        <p:nvPr/>
      </p:nvGrpSpPr>
      <p:grpSpPr>
        <a:xfrm>
          <a:off x="0" y="0"/>
          <a:ext cx="0" cy="0"/>
          <a:chOff x="0" y="0"/>
          <a:chExt cx="0" cy="0"/>
        </a:xfrm>
      </p:grpSpPr>
      <p:sp>
        <p:nvSpPr>
          <p:cNvPr id="376" name="Google Shape;376;p6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52"/>
          <p:cNvGrpSpPr/>
          <p:nvPr/>
        </p:nvGrpSpPr>
        <p:grpSpPr>
          <a:xfrm>
            <a:off x="381000" y="7"/>
            <a:ext cx="8382000" cy="5162348"/>
            <a:chOff x="381000" y="-18750"/>
            <a:chExt cx="8382000" cy="5181000"/>
          </a:xfrm>
        </p:grpSpPr>
        <p:cxnSp>
          <p:nvCxnSpPr>
            <p:cNvPr id="7" name="Google Shape;7;p52"/>
            <p:cNvCxnSpPr/>
            <p:nvPr/>
          </p:nvCxnSpPr>
          <p:spPr>
            <a:xfrm>
              <a:off x="76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8" name="Google Shape;8;p52"/>
            <p:cNvCxnSpPr/>
            <p:nvPr/>
          </p:nvCxnSpPr>
          <p:spPr>
            <a:xfrm>
              <a:off x="152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9" name="Google Shape;9;p52"/>
            <p:cNvCxnSpPr/>
            <p:nvPr/>
          </p:nvCxnSpPr>
          <p:spPr>
            <a:xfrm>
              <a:off x="228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0" name="Google Shape;10;p52"/>
            <p:cNvCxnSpPr/>
            <p:nvPr/>
          </p:nvCxnSpPr>
          <p:spPr>
            <a:xfrm>
              <a:off x="304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1" name="Google Shape;11;p52"/>
            <p:cNvCxnSpPr/>
            <p:nvPr/>
          </p:nvCxnSpPr>
          <p:spPr>
            <a:xfrm>
              <a:off x="381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2" name="Google Shape;12;p52"/>
            <p:cNvCxnSpPr/>
            <p:nvPr/>
          </p:nvCxnSpPr>
          <p:spPr>
            <a:xfrm>
              <a:off x="457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3" name="Google Shape;13;p52"/>
            <p:cNvCxnSpPr/>
            <p:nvPr/>
          </p:nvCxnSpPr>
          <p:spPr>
            <a:xfrm>
              <a:off x="533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4" name="Google Shape;14;p52"/>
            <p:cNvCxnSpPr/>
            <p:nvPr/>
          </p:nvCxnSpPr>
          <p:spPr>
            <a:xfrm>
              <a:off x="609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5" name="Google Shape;15;p52"/>
            <p:cNvCxnSpPr/>
            <p:nvPr/>
          </p:nvCxnSpPr>
          <p:spPr>
            <a:xfrm>
              <a:off x="685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6" name="Google Shape;16;p52"/>
            <p:cNvCxnSpPr/>
            <p:nvPr/>
          </p:nvCxnSpPr>
          <p:spPr>
            <a:xfrm>
              <a:off x="762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7" name="Google Shape;17;p52"/>
            <p:cNvCxnSpPr/>
            <p:nvPr/>
          </p:nvCxnSpPr>
          <p:spPr>
            <a:xfrm>
              <a:off x="838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8" name="Google Shape;18;p52"/>
            <p:cNvCxnSpPr/>
            <p:nvPr/>
          </p:nvCxnSpPr>
          <p:spPr>
            <a:xfrm>
              <a:off x="38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19" name="Google Shape;19;p52"/>
            <p:cNvCxnSpPr/>
            <p:nvPr/>
          </p:nvCxnSpPr>
          <p:spPr>
            <a:xfrm>
              <a:off x="114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0" name="Google Shape;20;p52"/>
            <p:cNvCxnSpPr/>
            <p:nvPr/>
          </p:nvCxnSpPr>
          <p:spPr>
            <a:xfrm>
              <a:off x="190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1" name="Google Shape;21;p52"/>
            <p:cNvCxnSpPr/>
            <p:nvPr/>
          </p:nvCxnSpPr>
          <p:spPr>
            <a:xfrm>
              <a:off x="266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2" name="Google Shape;22;p52"/>
            <p:cNvCxnSpPr/>
            <p:nvPr/>
          </p:nvCxnSpPr>
          <p:spPr>
            <a:xfrm>
              <a:off x="342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3" name="Google Shape;23;p52"/>
            <p:cNvCxnSpPr/>
            <p:nvPr/>
          </p:nvCxnSpPr>
          <p:spPr>
            <a:xfrm>
              <a:off x="419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4" name="Google Shape;24;p52"/>
            <p:cNvCxnSpPr/>
            <p:nvPr/>
          </p:nvCxnSpPr>
          <p:spPr>
            <a:xfrm>
              <a:off x="495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5" name="Google Shape;25;p52"/>
            <p:cNvCxnSpPr/>
            <p:nvPr/>
          </p:nvCxnSpPr>
          <p:spPr>
            <a:xfrm>
              <a:off x="571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6" name="Google Shape;26;p52"/>
            <p:cNvCxnSpPr/>
            <p:nvPr/>
          </p:nvCxnSpPr>
          <p:spPr>
            <a:xfrm>
              <a:off x="647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7" name="Google Shape;27;p52"/>
            <p:cNvCxnSpPr/>
            <p:nvPr/>
          </p:nvCxnSpPr>
          <p:spPr>
            <a:xfrm>
              <a:off x="723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8" name="Google Shape;28;p52"/>
            <p:cNvCxnSpPr/>
            <p:nvPr/>
          </p:nvCxnSpPr>
          <p:spPr>
            <a:xfrm>
              <a:off x="800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9" name="Google Shape;29;p52"/>
            <p:cNvCxnSpPr/>
            <p:nvPr/>
          </p:nvCxnSpPr>
          <p:spPr>
            <a:xfrm>
              <a:off x="8763000" y="-18750"/>
              <a:ext cx="0" cy="5181000"/>
            </a:xfrm>
            <a:prstGeom prst="straightConnector1">
              <a:avLst/>
            </a:prstGeom>
            <a:noFill/>
            <a:ln w="9525" cap="flat" cmpd="sng">
              <a:solidFill>
                <a:srgbClr val="F3F3F3"/>
              </a:solidFill>
              <a:prstDash val="dash"/>
              <a:round/>
              <a:headEnd type="none" w="sm" len="sm"/>
              <a:tailEnd type="none" w="sm" len="sm"/>
            </a:ln>
          </p:spPr>
        </p:cxnSp>
      </p:grpSp>
      <p:sp>
        <p:nvSpPr>
          <p:cNvPr id="30" name="Google Shape;30;p52"/>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endParaRPr/>
          </a:p>
        </p:txBody>
      </p:sp>
      <p:sp>
        <p:nvSpPr>
          <p:cNvPr id="31" name="Google Shape;31;p52"/>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2" name="Google Shape;32;p5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SoumyaBahuguna05/Data-Analytics-Case-Study-Resolvr-2021" TargetMode="External"/><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openxmlformats.org/officeDocument/2006/relationships/hyperlink" Target="https://www.linkedin.com/in/saloni-aggarwal18/" TargetMode="External"/><Relationship Id="rId3" Type="http://schemas.openxmlformats.org/officeDocument/2006/relationships/image" Target="../media/image33.jpg"/><Relationship Id="rId7" Type="http://schemas.openxmlformats.org/officeDocument/2006/relationships/image" Target="../media/image35.jp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hyperlink" Target="https://www.linkedin.com/in/soumya-bahuguna-a88a77125/" TargetMode="External"/><Relationship Id="rId11" Type="http://schemas.openxmlformats.org/officeDocument/2006/relationships/image" Target="../media/image37.png"/><Relationship Id="rId5" Type="http://schemas.openxmlformats.org/officeDocument/2006/relationships/image" Target="../media/image34.jpg"/><Relationship Id="rId10" Type="http://schemas.openxmlformats.org/officeDocument/2006/relationships/hyperlink" Target="https://www.linkedin.com/in/simrangoswami06/" TargetMode="External"/><Relationship Id="rId4" Type="http://schemas.openxmlformats.org/officeDocument/2006/relationships/hyperlink" Target="https://www.linkedin.com/in/vidur-walia-b7380b179/" TargetMode="External"/><Relationship Id="rId9" Type="http://schemas.openxmlformats.org/officeDocument/2006/relationships/image" Target="../media/image3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
          <p:cNvSpPr txBox="1">
            <a:spLocks noGrp="1"/>
          </p:cNvSpPr>
          <p:nvPr>
            <p:ph type="ctrTitle"/>
          </p:nvPr>
        </p:nvSpPr>
        <p:spPr>
          <a:xfrm>
            <a:off x="435734" y="3380395"/>
            <a:ext cx="8338500" cy="141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800"/>
              <a:buNone/>
            </a:pPr>
            <a:r>
              <a:rPr lang="en" sz="5500" b="0">
                <a:solidFill>
                  <a:schemeClr val="lt1"/>
                </a:solidFill>
                <a:latin typeface="Staatliches"/>
                <a:ea typeface="Staatliches"/>
                <a:cs typeface="Staatliches"/>
                <a:sym typeface="Staatliches"/>
              </a:rPr>
              <a:t>DATA ANALYTICS CASE STUDY</a:t>
            </a:r>
            <a:endParaRPr sz="5500" b="0">
              <a:solidFill>
                <a:schemeClr val="lt1"/>
              </a:solidFill>
              <a:latin typeface="Staatliches"/>
              <a:ea typeface="Staatliches"/>
              <a:cs typeface="Staatliches"/>
              <a:sym typeface="Staatliches"/>
            </a:endParaRPr>
          </a:p>
          <a:p>
            <a:pPr marL="0" lvl="0" indent="0" algn="r" rtl="0">
              <a:lnSpc>
                <a:spcPct val="100000"/>
              </a:lnSpc>
              <a:spcBef>
                <a:spcPts val="0"/>
              </a:spcBef>
              <a:spcAft>
                <a:spcPts val="0"/>
              </a:spcAft>
              <a:buSzPts val="4800"/>
              <a:buNone/>
            </a:pPr>
            <a:r>
              <a:rPr lang="en" sz="5500" b="0">
                <a:solidFill>
                  <a:schemeClr val="accent2"/>
                </a:solidFill>
                <a:latin typeface="Staatliches"/>
                <a:ea typeface="Staatliches"/>
                <a:cs typeface="Staatliches"/>
                <a:sym typeface="Staatliches"/>
              </a:rPr>
              <a:t>RESOLVR 2021</a:t>
            </a:r>
            <a:endParaRPr sz="5500" b="0">
              <a:solidFill>
                <a:schemeClr val="accent2"/>
              </a:solidFill>
              <a:latin typeface="Staatliches"/>
              <a:ea typeface="Staatliches"/>
              <a:cs typeface="Staatliches"/>
              <a:sym typeface="Staatliches"/>
            </a:endParaRPr>
          </a:p>
          <a:p>
            <a:pPr marL="0" lvl="0" indent="0" algn="ctr" rtl="0">
              <a:lnSpc>
                <a:spcPct val="100000"/>
              </a:lnSpc>
              <a:spcBef>
                <a:spcPts val="0"/>
              </a:spcBef>
              <a:spcAft>
                <a:spcPts val="0"/>
              </a:spcAft>
              <a:buSzPts val="4800"/>
              <a:buNone/>
            </a:pPr>
            <a:endParaRPr sz="4000" b="0">
              <a:solidFill>
                <a:schemeClr val="lt1"/>
              </a:solidFill>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gf56c6373b9_0_3"/>
          <p:cNvSpPr txBox="1">
            <a:spLocks noGrp="1"/>
          </p:cNvSpPr>
          <p:nvPr>
            <p:ph type="title"/>
          </p:nvPr>
        </p:nvSpPr>
        <p:spPr>
          <a:xfrm>
            <a:off x="415525" y="267950"/>
            <a:ext cx="6996600" cy="46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 SERIES </a:t>
            </a:r>
            <a:r>
              <a:rPr lang="en">
                <a:solidFill>
                  <a:schemeClr val="accent2"/>
                </a:solidFill>
              </a:rPr>
              <a:t>PLOTS</a:t>
            </a:r>
            <a:endParaRPr/>
          </a:p>
        </p:txBody>
      </p:sp>
      <p:sp>
        <p:nvSpPr>
          <p:cNvPr id="581" name="Google Shape;581;gf56c6373b9_0_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10</a:t>
            </a:fld>
            <a:endParaRPr/>
          </a:p>
        </p:txBody>
      </p:sp>
      <p:pic>
        <p:nvPicPr>
          <p:cNvPr id="582" name="Google Shape;582;gf56c6373b9_0_3"/>
          <p:cNvPicPr preferRelativeResize="0"/>
          <p:nvPr/>
        </p:nvPicPr>
        <p:blipFill>
          <a:blip r:embed="rId3">
            <a:alphaModFix/>
          </a:blip>
          <a:stretch>
            <a:fillRect/>
          </a:stretch>
        </p:blipFill>
        <p:spPr>
          <a:xfrm>
            <a:off x="415525" y="853713"/>
            <a:ext cx="5944825" cy="3436075"/>
          </a:xfrm>
          <a:prstGeom prst="rect">
            <a:avLst/>
          </a:prstGeom>
          <a:noFill/>
          <a:ln>
            <a:noFill/>
          </a:ln>
        </p:spPr>
      </p:pic>
      <p:sp>
        <p:nvSpPr>
          <p:cNvPr id="583" name="Google Shape;583;gf56c6373b9_0_3"/>
          <p:cNvSpPr txBox="1"/>
          <p:nvPr/>
        </p:nvSpPr>
        <p:spPr>
          <a:xfrm>
            <a:off x="6510025" y="732350"/>
            <a:ext cx="2261400" cy="4494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solidFill>
                  <a:schemeClr val="dk2"/>
                </a:solidFill>
                <a:latin typeface="Source Sans Pro"/>
                <a:ea typeface="Source Sans Pro"/>
                <a:cs typeface="Source Sans Pro"/>
                <a:sym typeface="Source Sans Pro"/>
              </a:rPr>
              <a:t>The graph shown represents the weekly demand for the product ‘Andromeda’ for region 2 across the years 2009-2014.</a:t>
            </a:r>
            <a:endParaRPr b="1">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chemeClr val="dk2"/>
              </a:solidFill>
              <a:latin typeface="Source Sans Pro"/>
              <a:ea typeface="Source Sans Pro"/>
              <a:cs typeface="Source Sans Pro"/>
              <a:sym typeface="Source Sans Pro"/>
            </a:endParaRPr>
          </a:p>
          <a:p>
            <a:pPr marL="0" lvl="0" indent="0" algn="just" rtl="0">
              <a:spcBef>
                <a:spcPts val="0"/>
              </a:spcBef>
              <a:spcAft>
                <a:spcPts val="0"/>
              </a:spcAft>
              <a:buNone/>
            </a:pPr>
            <a:r>
              <a:rPr lang="en" b="1">
                <a:solidFill>
                  <a:schemeClr val="dk2"/>
                </a:solidFill>
                <a:latin typeface="Source Sans Pro"/>
                <a:ea typeface="Source Sans Pro"/>
                <a:cs typeface="Source Sans Pro"/>
                <a:sym typeface="Source Sans Pro"/>
              </a:rPr>
              <a:t>The demand for various  products across the 4 regions have been shown in a dynamic dashboard (made with the help of PowerBI).</a:t>
            </a:r>
            <a:endParaRPr b="1">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a:solidFill>
                <a:schemeClr val="dk2"/>
              </a:solidFill>
              <a:latin typeface="Source Sans Pro"/>
              <a:ea typeface="Source Sans Pro"/>
              <a:cs typeface="Source Sans Pro"/>
              <a:sym typeface="Source Sans Pro"/>
            </a:endParaRPr>
          </a:p>
          <a:p>
            <a:pPr marL="0" lvl="0" indent="0" algn="just" rtl="0">
              <a:spcBef>
                <a:spcPts val="0"/>
              </a:spcBef>
              <a:spcAft>
                <a:spcPts val="0"/>
              </a:spcAft>
              <a:buNone/>
            </a:pPr>
            <a:r>
              <a:rPr lang="en" b="1">
                <a:solidFill>
                  <a:schemeClr val="dk2"/>
                </a:solidFill>
                <a:latin typeface="Source Sans Pro"/>
                <a:ea typeface="Source Sans Pro"/>
                <a:cs typeface="Source Sans Pro"/>
                <a:sym typeface="Source Sans Pro"/>
              </a:rPr>
              <a:t>The </a:t>
            </a:r>
            <a:r>
              <a:rPr lang="en" b="1">
                <a:solidFill>
                  <a:schemeClr val="dk1"/>
                </a:solidFill>
                <a:latin typeface="Source Sans Pro"/>
                <a:ea typeface="Source Sans Pro"/>
                <a:cs typeface="Source Sans Pro"/>
                <a:sym typeface="Source Sans Pro"/>
              </a:rPr>
              <a:t>PowerBI dashboard</a:t>
            </a:r>
            <a:r>
              <a:rPr lang="en" b="1">
                <a:solidFill>
                  <a:schemeClr val="dk2"/>
                </a:solidFill>
                <a:latin typeface="Source Sans Pro"/>
                <a:ea typeface="Source Sans Pro"/>
                <a:cs typeface="Source Sans Pro"/>
                <a:sym typeface="Source Sans Pro"/>
              </a:rPr>
              <a:t> is available in the GitHub repository.</a:t>
            </a:r>
            <a:endParaRPr b="1">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6"/>
          <p:cNvSpPr txBox="1">
            <a:spLocks noGrp="1"/>
          </p:cNvSpPr>
          <p:nvPr>
            <p:ph type="body" idx="1"/>
          </p:nvPr>
        </p:nvSpPr>
        <p:spPr>
          <a:xfrm>
            <a:off x="398750" y="781875"/>
            <a:ext cx="8225400" cy="174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800"/>
              <a:buNone/>
            </a:pPr>
            <a:r>
              <a:rPr lang="en" sz="1400" b="1"/>
              <a:t>Interquartile Range Method </a:t>
            </a:r>
            <a:endParaRPr sz="1400"/>
          </a:p>
          <a:p>
            <a:pPr marL="457200" lvl="0" indent="-317500" algn="l" rtl="0">
              <a:lnSpc>
                <a:spcPct val="100000"/>
              </a:lnSpc>
              <a:spcBef>
                <a:spcPts val="600"/>
              </a:spcBef>
              <a:spcAft>
                <a:spcPts val="0"/>
              </a:spcAft>
              <a:buSzPts val="1400"/>
              <a:buChar char="◉"/>
            </a:pPr>
            <a:r>
              <a:rPr lang="en" sz="1400"/>
              <a:t>Sort the dataset in ascending order to calculate Q</a:t>
            </a:r>
            <a:r>
              <a:rPr lang="en" sz="1400" baseline="-25000"/>
              <a:t>1</a:t>
            </a:r>
            <a:r>
              <a:rPr lang="en" sz="1400"/>
              <a:t> and Q</a:t>
            </a:r>
            <a:r>
              <a:rPr lang="en" sz="1400" baseline="-25000"/>
              <a:t>3</a:t>
            </a:r>
            <a:endParaRPr sz="1400"/>
          </a:p>
          <a:p>
            <a:pPr marL="457200" lvl="0" indent="-317500" algn="l" rtl="0">
              <a:lnSpc>
                <a:spcPct val="100000"/>
              </a:lnSpc>
              <a:spcBef>
                <a:spcPts val="0"/>
              </a:spcBef>
              <a:spcAft>
                <a:spcPts val="0"/>
              </a:spcAft>
              <a:buSzPts val="1400"/>
              <a:buChar char="◉"/>
            </a:pPr>
            <a:r>
              <a:rPr lang="en" sz="1400"/>
              <a:t>Compute IQR = Q</a:t>
            </a:r>
            <a:r>
              <a:rPr lang="en" sz="1400" baseline="-25000"/>
              <a:t>3</a:t>
            </a:r>
            <a:r>
              <a:rPr lang="en" sz="1400"/>
              <a:t> - Q</a:t>
            </a:r>
            <a:r>
              <a:rPr lang="en" sz="1400" baseline="-25000"/>
              <a:t>1</a:t>
            </a:r>
            <a:endParaRPr sz="1400" baseline="-25000"/>
          </a:p>
          <a:p>
            <a:pPr marL="457200" lvl="0" indent="-317500" algn="l" rtl="0">
              <a:lnSpc>
                <a:spcPct val="100000"/>
              </a:lnSpc>
              <a:spcBef>
                <a:spcPts val="0"/>
              </a:spcBef>
              <a:spcAft>
                <a:spcPts val="0"/>
              </a:spcAft>
              <a:buSzPts val="1400"/>
              <a:buChar char="◉"/>
            </a:pPr>
            <a:r>
              <a:rPr lang="en" sz="1400"/>
              <a:t>Set lower bound = (Q</a:t>
            </a:r>
            <a:r>
              <a:rPr lang="en" sz="1400" baseline="-25000"/>
              <a:t>1</a:t>
            </a:r>
            <a:r>
              <a:rPr lang="en" sz="1400"/>
              <a:t>–1.5*IQR) and upper bound = (Q</a:t>
            </a:r>
            <a:r>
              <a:rPr lang="en" sz="1400" baseline="-25000"/>
              <a:t>3</a:t>
            </a:r>
            <a:r>
              <a:rPr lang="en" sz="1400"/>
              <a:t>+1.5*IQR)</a:t>
            </a:r>
            <a:endParaRPr sz="1400"/>
          </a:p>
          <a:p>
            <a:pPr marL="0" lvl="0" indent="0" algn="l" rtl="0">
              <a:lnSpc>
                <a:spcPct val="100000"/>
              </a:lnSpc>
              <a:spcBef>
                <a:spcPts val="600"/>
              </a:spcBef>
              <a:spcAft>
                <a:spcPts val="0"/>
              </a:spcAft>
              <a:buSzPts val="1800"/>
              <a:buNone/>
            </a:pPr>
            <a:r>
              <a:rPr lang="en" sz="1400"/>
              <a:t>Loop through the values of the dataset and check for those who fall below the lower bound and above the upper bound and mark them as outliers.</a:t>
            </a:r>
            <a:endParaRPr sz="1400"/>
          </a:p>
          <a:p>
            <a:pPr marL="0" lvl="0" indent="0" algn="l" rtl="0">
              <a:lnSpc>
                <a:spcPct val="100000"/>
              </a:lnSpc>
              <a:spcBef>
                <a:spcPts val="600"/>
              </a:spcBef>
              <a:spcAft>
                <a:spcPts val="0"/>
              </a:spcAft>
              <a:buSzPts val="1800"/>
              <a:buNone/>
            </a:pPr>
            <a:endParaRPr sz="1400"/>
          </a:p>
        </p:txBody>
      </p:sp>
      <p:sp>
        <p:nvSpPr>
          <p:cNvPr id="589" name="Google Shape;589;p6"/>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OUTLIER </a:t>
            </a:r>
            <a:r>
              <a:rPr lang="en">
                <a:solidFill>
                  <a:schemeClr val="accent2"/>
                </a:solidFill>
              </a:rPr>
              <a:t>DETECTION</a:t>
            </a:r>
            <a:endParaRPr/>
          </a:p>
        </p:txBody>
      </p:sp>
      <p:sp>
        <p:nvSpPr>
          <p:cNvPr id="590" name="Google Shape;590;p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pic>
        <p:nvPicPr>
          <p:cNvPr id="591" name="Google Shape;591;p6"/>
          <p:cNvPicPr preferRelativeResize="0"/>
          <p:nvPr/>
        </p:nvPicPr>
        <p:blipFill rotWithShape="1">
          <a:blip r:embed="rId3">
            <a:alphaModFix/>
          </a:blip>
          <a:srcRect/>
          <a:stretch/>
        </p:blipFill>
        <p:spPr>
          <a:xfrm>
            <a:off x="398750" y="2745575"/>
            <a:ext cx="8268226" cy="132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7"/>
          <p:cNvSpPr txBox="1">
            <a:spLocks noGrp="1"/>
          </p:cNvSpPr>
          <p:nvPr>
            <p:ph type="body" idx="1"/>
          </p:nvPr>
        </p:nvSpPr>
        <p:spPr>
          <a:xfrm>
            <a:off x="398750" y="781875"/>
            <a:ext cx="8225400" cy="174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800"/>
              <a:buNone/>
            </a:pPr>
            <a:r>
              <a:rPr lang="en" sz="1400" b="1"/>
              <a:t>Mean Imputation </a:t>
            </a:r>
            <a:endParaRPr sz="1400"/>
          </a:p>
          <a:p>
            <a:pPr marL="457200" lvl="0" indent="-317500" algn="l" rtl="0">
              <a:lnSpc>
                <a:spcPct val="100000"/>
              </a:lnSpc>
              <a:spcBef>
                <a:spcPts val="600"/>
              </a:spcBef>
              <a:spcAft>
                <a:spcPts val="0"/>
              </a:spcAft>
              <a:buSzPts val="1400"/>
              <a:buChar char="◉"/>
            </a:pPr>
            <a:r>
              <a:rPr lang="en" sz="1400"/>
              <a:t>Remove the outliers from the dataset based on IQR method criteria</a:t>
            </a:r>
            <a:endParaRPr sz="1400"/>
          </a:p>
          <a:p>
            <a:pPr marL="457200" lvl="0" indent="-317500" algn="l" rtl="0">
              <a:lnSpc>
                <a:spcPct val="100000"/>
              </a:lnSpc>
              <a:spcBef>
                <a:spcPts val="0"/>
              </a:spcBef>
              <a:spcAft>
                <a:spcPts val="0"/>
              </a:spcAft>
              <a:buSzPts val="1400"/>
              <a:buChar char="◉"/>
            </a:pPr>
            <a:r>
              <a:rPr lang="en" sz="1400"/>
              <a:t>Substitute those data points with the average value of the entire data series excluding outliers</a:t>
            </a:r>
            <a:endParaRPr sz="1400"/>
          </a:p>
          <a:p>
            <a:pPr marL="0" lvl="0" indent="0" algn="l" rtl="0">
              <a:lnSpc>
                <a:spcPct val="100000"/>
              </a:lnSpc>
              <a:spcBef>
                <a:spcPts val="600"/>
              </a:spcBef>
              <a:spcAft>
                <a:spcPts val="0"/>
              </a:spcAft>
              <a:buSzPts val="1800"/>
              <a:buNone/>
            </a:pPr>
            <a:r>
              <a:rPr lang="en" sz="1400"/>
              <a:t>The dataset obtained after performing the aforementioned steps would be used for the further analysis.</a:t>
            </a:r>
            <a:endParaRPr sz="1400"/>
          </a:p>
          <a:p>
            <a:pPr marL="0" lvl="0" indent="0" algn="l" rtl="0">
              <a:lnSpc>
                <a:spcPct val="100000"/>
              </a:lnSpc>
              <a:spcBef>
                <a:spcPts val="600"/>
              </a:spcBef>
              <a:spcAft>
                <a:spcPts val="0"/>
              </a:spcAft>
              <a:buSzPts val="1800"/>
              <a:buNone/>
            </a:pPr>
            <a:endParaRPr sz="1400"/>
          </a:p>
          <a:p>
            <a:pPr marL="0" lvl="0" indent="0" algn="l" rtl="0">
              <a:lnSpc>
                <a:spcPct val="100000"/>
              </a:lnSpc>
              <a:spcBef>
                <a:spcPts val="600"/>
              </a:spcBef>
              <a:spcAft>
                <a:spcPts val="0"/>
              </a:spcAft>
              <a:buSzPts val="1800"/>
              <a:buNone/>
            </a:pPr>
            <a:r>
              <a:rPr lang="en" sz="1400"/>
              <a:t>Python Code:</a:t>
            </a:r>
            <a:endParaRPr sz="1400"/>
          </a:p>
        </p:txBody>
      </p:sp>
      <p:sp>
        <p:nvSpPr>
          <p:cNvPr id="597" name="Google Shape;597;p7"/>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OUTLIER </a:t>
            </a:r>
            <a:r>
              <a:rPr lang="en">
                <a:solidFill>
                  <a:schemeClr val="accent2"/>
                </a:solidFill>
              </a:rPr>
              <a:t>TREATMENT</a:t>
            </a:r>
            <a:endParaRPr/>
          </a:p>
        </p:txBody>
      </p:sp>
      <p:sp>
        <p:nvSpPr>
          <p:cNvPr id="598" name="Google Shape;598;p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pic>
        <p:nvPicPr>
          <p:cNvPr id="599" name="Google Shape;599;p7"/>
          <p:cNvPicPr preferRelativeResize="0"/>
          <p:nvPr/>
        </p:nvPicPr>
        <p:blipFill rotWithShape="1">
          <a:blip r:embed="rId3">
            <a:alphaModFix/>
          </a:blip>
          <a:srcRect r="5819"/>
          <a:stretch/>
        </p:blipFill>
        <p:spPr>
          <a:xfrm>
            <a:off x="398750" y="2596055"/>
            <a:ext cx="8225400" cy="1011794"/>
          </a:xfrm>
          <a:prstGeom prst="rect">
            <a:avLst/>
          </a:prstGeom>
          <a:noFill/>
          <a:ln>
            <a:noFill/>
          </a:ln>
        </p:spPr>
      </p:pic>
      <p:pic>
        <p:nvPicPr>
          <p:cNvPr id="600" name="Google Shape;600;p7"/>
          <p:cNvPicPr preferRelativeResize="0"/>
          <p:nvPr/>
        </p:nvPicPr>
        <p:blipFill rotWithShape="1">
          <a:blip r:embed="rId4">
            <a:alphaModFix/>
          </a:blip>
          <a:srcRect/>
          <a:stretch/>
        </p:blipFill>
        <p:spPr>
          <a:xfrm>
            <a:off x="398750" y="3765300"/>
            <a:ext cx="8225399" cy="41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10"/>
          <p:cNvSpPr txBox="1">
            <a:spLocks noGrp="1"/>
          </p:cNvSpPr>
          <p:nvPr>
            <p:ph type="title"/>
          </p:nvPr>
        </p:nvSpPr>
        <p:spPr>
          <a:xfrm>
            <a:off x="1073700" y="395900"/>
            <a:ext cx="6996600" cy="71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000"/>
              <a:buNone/>
            </a:pPr>
            <a:r>
              <a:rPr lang="en" sz="2800"/>
              <a:t>DECOMPOSITION OF </a:t>
            </a:r>
            <a:r>
              <a:rPr lang="en" sz="2800">
                <a:solidFill>
                  <a:schemeClr val="accent2"/>
                </a:solidFill>
              </a:rPr>
              <a:t>TIME SERIES</a:t>
            </a:r>
            <a:endParaRPr sz="2800">
              <a:solidFill>
                <a:schemeClr val="accent2"/>
              </a:solidFill>
            </a:endParaRPr>
          </a:p>
        </p:txBody>
      </p:sp>
      <p:sp>
        <p:nvSpPr>
          <p:cNvPr id="606" name="Google Shape;606;p1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
        <p:nvSpPr>
          <p:cNvPr id="607" name="Google Shape;607;p10"/>
          <p:cNvSpPr/>
          <p:nvPr/>
        </p:nvSpPr>
        <p:spPr>
          <a:xfrm>
            <a:off x="825300" y="1420675"/>
            <a:ext cx="3678600" cy="1385700"/>
          </a:xfrm>
          <a:prstGeom prst="rect">
            <a:avLst/>
          </a:prstGeom>
          <a:solidFill>
            <a:schemeClr val="lt2"/>
          </a:solidFill>
          <a:ln>
            <a:noFill/>
          </a:ln>
        </p:spPr>
        <p:txBody>
          <a:bodyPr spcFirstLastPara="1" wrap="square" lIns="91425" tIns="91425" rIns="1371600"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Source Sans Pro"/>
                <a:ea typeface="Source Sans Pro"/>
                <a:cs typeface="Source Sans Pro"/>
                <a:sym typeface="Source Sans Pro"/>
              </a:rPr>
              <a:t>TREND</a:t>
            </a:r>
            <a:endParaRPr sz="1400" b="1" i="0" u="none" strike="noStrike" cap="none">
              <a:solidFill>
                <a:schemeClr val="dk1"/>
              </a:solidFill>
              <a:latin typeface="Source Sans Pro"/>
              <a:ea typeface="Source Sans Pro"/>
              <a:cs typeface="Source Sans Pro"/>
              <a:sym typeface="Source Sans Pro"/>
            </a:endParaRPr>
          </a:p>
          <a:p>
            <a:pPr marL="0" marR="0" lvl="0" indent="0" algn="l" rtl="0">
              <a:lnSpc>
                <a:spcPct val="100000"/>
              </a:lnSpc>
              <a:spcBef>
                <a:spcPts val="600"/>
              </a:spcBef>
              <a:spcAft>
                <a:spcPts val="600"/>
              </a:spcAft>
              <a:buClr>
                <a:srgbClr val="000000"/>
              </a:buClr>
              <a:buSzPts val="1400"/>
              <a:buFont typeface="Arial"/>
              <a:buNone/>
            </a:pPr>
            <a:r>
              <a:rPr lang="en" sz="1200">
                <a:solidFill>
                  <a:schemeClr val="dk1"/>
                </a:solidFill>
                <a:latin typeface="Source Sans Pro"/>
                <a:ea typeface="Source Sans Pro"/>
                <a:cs typeface="Source Sans Pro"/>
                <a:sym typeface="Source Sans Pro"/>
              </a:rPr>
              <a:t>A long-term tendency of the data that doesn’t reflect sudden changes but gradual changes. The trend may be linear or curvilinear.</a:t>
            </a:r>
            <a:endParaRPr sz="1200" b="0" i="0" u="none" strike="noStrike" cap="none">
              <a:solidFill>
                <a:schemeClr val="dk1"/>
              </a:solidFill>
              <a:latin typeface="Source Sans Pro"/>
              <a:ea typeface="Source Sans Pro"/>
              <a:cs typeface="Source Sans Pro"/>
              <a:sym typeface="Source Sans Pro"/>
            </a:endParaRPr>
          </a:p>
        </p:txBody>
      </p:sp>
      <p:sp>
        <p:nvSpPr>
          <p:cNvPr id="608" name="Google Shape;608;p10"/>
          <p:cNvSpPr/>
          <p:nvPr/>
        </p:nvSpPr>
        <p:spPr>
          <a:xfrm>
            <a:off x="4656162" y="1420675"/>
            <a:ext cx="3678600" cy="1385700"/>
          </a:xfrm>
          <a:prstGeom prst="rect">
            <a:avLst/>
          </a:prstGeom>
          <a:solidFill>
            <a:schemeClr val="lt2"/>
          </a:solidFill>
          <a:ln>
            <a:noFill/>
          </a:ln>
        </p:spPr>
        <p:txBody>
          <a:bodyPr spcFirstLastPara="1" wrap="square" lIns="1371600"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 b="1" i="0" u="none" strike="noStrike" cap="none">
                <a:solidFill>
                  <a:schemeClr val="dk1"/>
                </a:solidFill>
                <a:latin typeface="Source Sans Pro"/>
                <a:ea typeface="Source Sans Pro"/>
                <a:cs typeface="Source Sans Pro"/>
                <a:sym typeface="Source Sans Pro"/>
              </a:rPr>
              <a:t>SEASONAL</a:t>
            </a:r>
            <a:endParaRPr b="1" i="0" u="none" strike="noStrike" cap="none">
              <a:solidFill>
                <a:schemeClr val="dk1"/>
              </a:solidFill>
              <a:latin typeface="Source Sans Pro"/>
              <a:ea typeface="Source Sans Pro"/>
              <a:cs typeface="Source Sans Pro"/>
              <a:sym typeface="Source Sans Pro"/>
            </a:endParaRPr>
          </a:p>
          <a:p>
            <a:pPr marL="0" marR="0" lvl="0" indent="0" algn="r" rtl="0">
              <a:lnSpc>
                <a:spcPct val="100000"/>
              </a:lnSpc>
              <a:spcBef>
                <a:spcPts val="600"/>
              </a:spcBef>
              <a:spcAft>
                <a:spcPts val="600"/>
              </a:spcAft>
              <a:buClr>
                <a:srgbClr val="000000"/>
              </a:buClr>
              <a:buSzPts val="1400"/>
              <a:buFont typeface="Arial"/>
              <a:buNone/>
            </a:pPr>
            <a:r>
              <a:rPr lang="en" sz="1200">
                <a:solidFill>
                  <a:schemeClr val="dk1"/>
                </a:solidFill>
                <a:latin typeface="Source Sans Pro"/>
                <a:ea typeface="Source Sans Pro"/>
                <a:cs typeface="Source Sans Pro"/>
                <a:sym typeface="Source Sans Pro"/>
              </a:rPr>
              <a:t>It tends to repeat itself at a regular interval of time. A peak or dip is seen in a time interval which continues to repeat year after year.</a:t>
            </a:r>
            <a:endParaRPr sz="1200" b="0" i="0" u="none" strike="noStrike" cap="none">
              <a:solidFill>
                <a:schemeClr val="dk1"/>
              </a:solidFill>
              <a:latin typeface="Source Sans Pro"/>
              <a:ea typeface="Source Sans Pro"/>
              <a:cs typeface="Source Sans Pro"/>
              <a:sym typeface="Source Sans Pro"/>
            </a:endParaRPr>
          </a:p>
        </p:txBody>
      </p:sp>
      <p:sp>
        <p:nvSpPr>
          <p:cNvPr id="609" name="Google Shape;609;p10"/>
          <p:cNvSpPr/>
          <p:nvPr/>
        </p:nvSpPr>
        <p:spPr>
          <a:xfrm>
            <a:off x="825300" y="2958593"/>
            <a:ext cx="3678600" cy="1385700"/>
          </a:xfrm>
          <a:prstGeom prst="rect">
            <a:avLst/>
          </a:prstGeom>
          <a:solidFill>
            <a:schemeClr val="lt2"/>
          </a:solidFill>
          <a:ln>
            <a:noFill/>
          </a:ln>
        </p:spPr>
        <p:txBody>
          <a:bodyPr spcFirstLastPara="1" wrap="square" lIns="91425" tIns="91425" rIns="1371600" bIns="91425" anchor="b" anchorCtr="0">
            <a:noAutofit/>
          </a:bodyPr>
          <a:lstStyle/>
          <a:p>
            <a:pPr marL="0" marR="0" lvl="0" indent="0" algn="l" rtl="0">
              <a:lnSpc>
                <a:spcPct val="100000"/>
              </a:lnSpc>
              <a:spcBef>
                <a:spcPts val="0"/>
              </a:spcBef>
              <a:spcAft>
                <a:spcPts val="0"/>
              </a:spcAft>
              <a:buClr>
                <a:schemeClr val="dk1"/>
              </a:buClr>
              <a:buSzPts val="1100"/>
              <a:buFont typeface="Arial"/>
              <a:buNone/>
            </a:pPr>
            <a:endParaRPr sz="1400" b="1" i="0" u="none" strike="noStrike" cap="none">
              <a:solidFill>
                <a:schemeClr val="dk1"/>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dk1"/>
              </a:buClr>
              <a:buSzPts val="1100"/>
              <a:buFont typeface="Arial"/>
              <a:buNone/>
            </a:pPr>
            <a:r>
              <a:rPr lang="en" sz="1200">
                <a:solidFill>
                  <a:schemeClr val="dk1"/>
                </a:solidFill>
                <a:latin typeface="Source Sans Pro"/>
                <a:ea typeface="Source Sans Pro"/>
                <a:cs typeface="Source Sans Pro"/>
                <a:sym typeface="Source Sans Pro"/>
              </a:rPr>
              <a:t>It is a recurrent upward or downward movement in a time series but the period of the cycle is greater than a year. There is no fixed period of oscillations.</a:t>
            </a:r>
            <a:endParaRPr sz="1200" b="0" i="0" u="none" strike="noStrike" cap="none">
              <a:solidFill>
                <a:schemeClr val="dk1"/>
              </a:solidFill>
              <a:latin typeface="Source Sans Pro"/>
              <a:ea typeface="Source Sans Pro"/>
              <a:cs typeface="Source Sans Pro"/>
              <a:sym typeface="Source Sans Pro"/>
            </a:endParaRPr>
          </a:p>
          <a:p>
            <a:pPr marL="0" marR="0" lvl="0" indent="0" algn="l" rtl="0">
              <a:lnSpc>
                <a:spcPct val="100000"/>
              </a:lnSpc>
              <a:spcBef>
                <a:spcPts val="600"/>
              </a:spcBef>
              <a:spcAft>
                <a:spcPts val="600"/>
              </a:spcAft>
              <a:buClr>
                <a:schemeClr val="dk1"/>
              </a:buClr>
              <a:buSzPts val="1100"/>
              <a:buFont typeface="Arial"/>
              <a:buNone/>
            </a:pPr>
            <a:r>
              <a:rPr lang="en" sz="1400" b="1" i="0" u="none" strike="noStrike" cap="none">
                <a:solidFill>
                  <a:schemeClr val="dk1"/>
                </a:solidFill>
                <a:latin typeface="Source Sans Pro"/>
                <a:ea typeface="Source Sans Pro"/>
                <a:cs typeface="Source Sans Pro"/>
                <a:sym typeface="Source Sans Pro"/>
              </a:rPr>
              <a:t>CYCLIC</a:t>
            </a:r>
            <a:endParaRPr sz="1400" b="0" i="0" u="none" strike="noStrike" cap="none">
              <a:solidFill>
                <a:schemeClr val="dk1"/>
              </a:solidFill>
              <a:latin typeface="Source Sans Pro"/>
              <a:ea typeface="Source Sans Pro"/>
              <a:cs typeface="Source Sans Pro"/>
              <a:sym typeface="Source Sans Pro"/>
            </a:endParaRPr>
          </a:p>
        </p:txBody>
      </p:sp>
      <p:sp>
        <p:nvSpPr>
          <p:cNvPr id="610" name="Google Shape;610;p10"/>
          <p:cNvSpPr/>
          <p:nvPr/>
        </p:nvSpPr>
        <p:spPr>
          <a:xfrm>
            <a:off x="4656162" y="2958593"/>
            <a:ext cx="3678600" cy="1385700"/>
          </a:xfrm>
          <a:prstGeom prst="rect">
            <a:avLst/>
          </a:prstGeom>
          <a:solidFill>
            <a:schemeClr val="lt2"/>
          </a:solidFill>
          <a:ln>
            <a:noFill/>
          </a:ln>
        </p:spPr>
        <p:txBody>
          <a:bodyPr spcFirstLastPara="1" wrap="square" lIns="1371600" tIns="91425" rIns="91425" bIns="91425" anchor="b" anchorCtr="0">
            <a:noAutofit/>
          </a:bodyPr>
          <a:lstStyle/>
          <a:p>
            <a:pPr marL="0" marR="0" lvl="0" indent="0" algn="r" rtl="0">
              <a:lnSpc>
                <a:spcPct val="100000"/>
              </a:lnSpc>
              <a:spcBef>
                <a:spcPts val="0"/>
              </a:spcBef>
              <a:spcAft>
                <a:spcPts val="0"/>
              </a:spcAft>
              <a:buClr>
                <a:schemeClr val="dk1"/>
              </a:buClr>
              <a:buSzPts val="1100"/>
              <a:buFont typeface="Arial"/>
              <a:buNone/>
            </a:pPr>
            <a:r>
              <a:rPr lang="en" sz="1200">
                <a:solidFill>
                  <a:schemeClr val="dk1"/>
                </a:solidFill>
                <a:latin typeface="Source Sans Pro"/>
                <a:ea typeface="Source Sans Pro"/>
                <a:cs typeface="Source Sans Pro"/>
                <a:sym typeface="Source Sans Pro"/>
              </a:rPr>
              <a:t>The uncontrolled situation which arises and causes a change in the values of the data.</a:t>
            </a:r>
            <a:endParaRPr sz="1200" b="0" i="0" u="none" strike="noStrike" cap="none">
              <a:solidFill>
                <a:schemeClr val="dk1"/>
              </a:solidFill>
              <a:latin typeface="Source Sans Pro"/>
              <a:ea typeface="Source Sans Pro"/>
              <a:cs typeface="Source Sans Pro"/>
              <a:sym typeface="Source Sans Pro"/>
            </a:endParaRPr>
          </a:p>
          <a:p>
            <a:pPr marL="0" marR="0" lvl="0" indent="0" algn="r" rtl="0">
              <a:lnSpc>
                <a:spcPct val="100000"/>
              </a:lnSpc>
              <a:spcBef>
                <a:spcPts val="600"/>
              </a:spcBef>
              <a:spcAft>
                <a:spcPts val="600"/>
              </a:spcAft>
              <a:buClr>
                <a:srgbClr val="000000"/>
              </a:buClr>
              <a:buSzPts val="1400"/>
              <a:buFont typeface="Arial"/>
              <a:buNone/>
            </a:pPr>
            <a:r>
              <a:rPr lang="en" sz="1400" b="1" i="0" u="none" strike="noStrike" cap="none">
                <a:solidFill>
                  <a:schemeClr val="dk1"/>
                </a:solidFill>
                <a:latin typeface="Source Sans Pro"/>
                <a:ea typeface="Source Sans Pro"/>
                <a:cs typeface="Source Sans Pro"/>
                <a:sym typeface="Source Sans Pro"/>
              </a:rPr>
              <a:t>RANDOM</a:t>
            </a:r>
            <a:endParaRPr sz="1400" b="0" i="0" u="none" strike="noStrike" cap="none">
              <a:solidFill>
                <a:schemeClr val="dk1"/>
              </a:solidFill>
              <a:latin typeface="Source Sans Pro"/>
              <a:ea typeface="Source Sans Pro"/>
              <a:cs typeface="Source Sans Pro"/>
              <a:sym typeface="Source Sans Pro"/>
            </a:endParaRPr>
          </a:p>
        </p:txBody>
      </p:sp>
      <p:sp>
        <p:nvSpPr>
          <p:cNvPr id="611" name="Google Shape;611;p10"/>
          <p:cNvSpPr/>
          <p:nvPr/>
        </p:nvSpPr>
        <p:spPr>
          <a:xfrm>
            <a:off x="3447993" y="1748626"/>
            <a:ext cx="2113800" cy="21138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0"/>
          <p:cNvSpPr/>
          <p:nvPr/>
        </p:nvSpPr>
        <p:spPr>
          <a:xfrm rot="5400000">
            <a:off x="3600503" y="1748626"/>
            <a:ext cx="2113800" cy="21138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0"/>
          <p:cNvSpPr/>
          <p:nvPr/>
        </p:nvSpPr>
        <p:spPr>
          <a:xfrm rot="10800000">
            <a:off x="3600503" y="1902319"/>
            <a:ext cx="2113800" cy="21138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0"/>
          <p:cNvSpPr/>
          <p:nvPr/>
        </p:nvSpPr>
        <p:spPr>
          <a:xfrm rot="-5400000">
            <a:off x="3447993" y="1902319"/>
            <a:ext cx="2113800" cy="21138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0"/>
          <p:cNvSpPr/>
          <p:nvPr/>
        </p:nvSpPr>
        <p:spPr>
          <a:xfrm>
            <a:off x="3992229" y="2190108"/>
            <a:ext cx="228480" cy="437505"/>
          </a:xfrm>
          <a:prstGeom prst="rect">
            <a:avLst/>
          </a:prstGeom>
        </p:spPr>
        <p:txBody>
          <a:bodyPr>
            <a:prstTxWarp prst="textPlain">
              <a:avLst/>
            </a:prstTxWarp>
          </a:bodyPr>
          <a:lstStyle/>
          <a:p>
            <a:pPr lvl="0" algn="ctr"/>
            <a:r>
              <a:rPr b="1" i="0">
                <a:ln>
                  <a:noFill/>
                </a:ln>
                <a:solidFill>
                  <a:schemeClr val="lt1"/>
                </a:solidFill>
                <a:latin typeface="Oswald"/>
              </a:rPr>
              <a:t>T</a:t>
            </a:r>
          </a:p>
        </p:txBody>
      </p:sp>
      <p:sp>
        <p:nvSpPr>
          <p:cNvPr id="616" name="Google Shape;616;p10"/>
          <p:cNvSpPr/>
          <p:nvPr/>
        </p:nvSpPr>
        <p:spPr>
          <a:xfrm>
            <a:off x="4899094" y="2196322"/>
            <a:ext cx="240363" cy="449928"/>
          </a:xfrm>
          <a:prstGeom prst="rect">
            <a:avLst/>
          </a:prstGeom>
        </p:spPr>
        <p:txBody>
          <a:bodyPr>
            <a:prstTxWarp prst="textPlain">
              <a:avLst/>
            </a:prstTxWarp>
          </a:bodyPr>
          <a:lstStyle/>
          <a:p>
            <a:pPr lvl="0" algn="ctr"/>
            <a:r>
              <a:rPr b="1" i="0">
                <a:ln>
                  <a:noFill/>
                </a:ln>
                <a:solidFill>
                  <a:schemeClr val="lt1"/>
                </a:solidFill>
                <a:latin typeface="Oswald"/>
              </a:rPr>
              <a:t>S</a:t>
            </a:r>
          </a:p>
        </p:txBody>
      </p:sp>
      <p:sp>
        <p:nvSpPr>
          <p:cNvPr id="617" name="Google Shape;617;p10"/>
          <p:cNvSpPr/>
          <p:nvPr/>
        </p:nvSpPr>
        <p:spPr>
          <a:xfrm>
            <a:off x="3980619" y="3157165"/>
            <a:ext cx="257108" cy="449928"/>
          </a:xfrm>
          <a:prstGeom prst="rect">
            <a:avLst/>
          </a:prstGeom>
        </p:spPr>
        <p:txBody>
          <a:bodyPr>
            <a:prstTxWarp prst="textPlain">
              <a:avLst/>
            </a:prstTxWarp>
          </a:bodyPr>
          <a:lstStyle/>
          <a:p>
            <a:pPr lvl="0" algn="ctr"/>
            <a:r>
              <a:rPr b="1" i="0">
                <a:ln>
                  <a:noFill/>
                </a:ln>
                <a:solidFill>
                  <a:schemeClr val="lt1"/>
                </a:solidFill>
                <a:latin typeface="Oswald"/>
              </a:rPr>
              <a:t>C</a:t>
            </a:r>
          </a:p>
        </p:txBody>
      </p:sp>
      <p:sp>
        <p:nvSpPr>
          <p:cNvPr id="618" name="Google Shape;618;p10"/>
          <p:cNvSpPr/>
          <p:nvPr/>
        </p:nvSpPr>
        <p:spPr>
          <a:xfrm>
            <a:off x="4883158" y="3163378"/>
            <a:ext cx="272232" cy="437505"/>
          </a:xfrm>
          <a:prstGeom prst="rect">
            <a:avLst/>
          </a:prstGeom>
        </p:spPr>
        <p:txBody>
          <a:bodyPr>
            <a:prstTxWarp prst="textPlain">
              <a:avLst/>
            </a:prstTxWarp>
          </a:bodyPr>
          <a:lstStyle/>
          <a:p>
            <a:pPr lvl="0" algn="ctr"/>
            <a:r>
              <a:rPr b="1" i="0">
                <a:ln>
                  <a:noFill/>
                </a:ln>
                <a:solidFill>
                  <a:schemeClr val="lt1"/>
                </a:solidFill>
                <a:latin typeface="Oswald"/>
              </a:rPr>
              <a:t>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8"/>
          <p:cNvSpPr txBox="1">
            <a:spLocks noGrp="1"/>
          </p:cNvSpPr>
          <p:nvPr>
            <p:ph type="body" idx="1"/>
          </p:nvPr>
        </p:nvSpPr>
        <p:spPr>
          <a:xfrm>
            <a:off x="384150" y="467750"/>
            <a:ext cx="8760000" cy="96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800"/>
              <a:buNone/>
            </a:pPr>
            <a:r>
              <a:rPr lang="en" sz="1200" b="1">
                <a:solidFill>
                  <a:schemeClr val="dk2"/>
                </a:solidFill>
                <a:highlight>
                  <a:srgbClr val="FFFFFF"/>
                </a:highlight>
              </a:rPr>
              <a:t>Next we perform the decomposition of each time series into its 4 components like trend, cyclic, seasonal and random component and plot them to help improve understanding of the time series, which eventually will help to improve forecast accuracy.</a:t>
            </a:r>
            <a:endParaRPr sz="1200" b="1">
              <a:solidFill>
                <a:schemeClr val="dk2"/>
              </a:solidFill>
            </a:endParaRPr>
          </a:p>
          <a:p>
            <a:pPr marL="0" lvl="0" indent="0" algn="l" rtl="0">
              <a:lnSpc>
                <a:spcPct val="100000"/>
              </a:lnSpc>
              <a:spcBef>
                <a:spcPts val="600"/>
              </a:spcBef>
              <a:spcAft>
                <a:spcPts val="0"/>
              </a:spcAft>
              <a:buSzPts val="1800"/>
              <a:buNone/>
            </a:pPr>
            <a:r>
              <a:rPr lang="en" sz="1300"/>
              <a:t>Python Code:</a:t>
            </a:r>
            <a:endParaRPr sz="1300"/>
          </a:p>
          <a:p>
            <a:pPr marL="0" lvl="0" indent="0" algn="l" rtl="0">
              <a:lnSpc>
                <a:spcPct val="100000"/>
              </a:lnSpc>
              <a:spcBef>
                <a:spcPts val="600"/>
              </a:spcBef>
              <a:spcAft>
                <a:spcPts val="0"/>
              </a:spcAft>
              <a:buSzPts val="1800"/>
              <a:buNone/>
            </a:pPr>
            <a:endParaRPr sz="1400"/>
          </a:p>
        </p:txBody>
      </p:sp>
      <p:sp>
        <p:nvSpPr>
          <p:cNvPr id="624" name="Google Shape;624;p8"/>
          <p:cNvSpPr txBox="1">
            <a:spLocks noGrp="1"/>
          </p:cNvSpPr>
          <p:nvPr>
            <p:ph type="title"/>
          </p:nvPr>
        </p:nvSpPr>
        <p:spPr>
          <a:xfrm>
            <a:off x="384150" y="147475"/>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DECOMPOSITION </a:t>
            </a:r>
            <a:r>
              <a:rPr lang="en">
                <a:solidFill>
                  <a:schemeClr val="accent2"/>
                </a:solidFill>
              </a:rPr>
              <a:t>OF TIME SERIES</a:t>
            </a:r>
            <a:endParaRPr/>
          </a:p>
        </p:txBody>
      </p:sp>
      <p:sp>
        <p:nvSpPr>
          <p:cNvPr id="625" name="Google Shape;625;p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pic>
        <p:nvPicPr>
          <p:cNvPr id="626" name="Google Shape;626;p8"/>
          <p:cNvPicPr preferRelativeResize="0"/>
          <p:nvPr/>
        </p:nvPicPr>
        <p:blipFill>
          <a:blip r:embed="rId3">
            <a:alphaModFix/>
          </a:blip>
          <a:stretch>
            <a:fillRect/>
          </a:stretch>
        </p:blipFill>
        <p:spPr>
          <a:xfrm>
            <a:off x="503250" y="1428350"/>
            <a:ext cx="7041225" cy="813175"/>
          </a:xfrm>
          <a:prstGeom prst="rect">
            <a:avLst/>
          </a:prstGeom>
          <a:noFill/>
          <a:ln>
            <a:noFill/>
          </a:ln>
        </p:spPr>
      </p:pic>
      <p:sp>
        <p:nvSpPr>
          <p:cNvPr id="627" name="Google Shape;627;p8"/>
          <p:cNvSpPr txBox="1"/>
          <p:nvPr/>
        </p:nvSpPr>
        <p:spPr>
          <a:xfrm>
            <a:off x="4893000" y="2296125"/>
            <a:ext cx="3807300" cy="1662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b="1">
                <a:solidFill>
                  <a:schemeClr val="dk1"/>
                </a:solidFill>
                <a:latin typeface="Source Sans Pro"/>
                <a:ea typeface="Source Sans Pro"/>
                <a:cs typeface="Source Sans Pro"/>
                <a:sym typeface="Source Sans Pro"/>
              </a:rPr>
              <a:t>The following graph shows the various components of the time series assuming a multiplicative model .The series has been detrended using the moving average method taking the frequency as 52 since each year has 52 weeks. </a:t>
            </a:r>
            <a:endParaRPr sz="1200" b="1">
              <a:solidFill>
                <a:schemeClr val="dk1"/>
              </a:solidFill>
              <a:latin typeface="Source Sans Pro"/>
              <a:ea typeface="Source Sans Pro"/>
              <a:cs typeface="Source Sans Pro"/>
              <a:sym typeface="Source Sans Pro"/>
            </a:endParaRPr>
          </a:p>
          <a:p>
            <a:pPr marL="0" lvl="0" indent="0" algn="just" rtl="0">
              <a:spcBef>
                <a:spcPts val="0"/>
              </a:spcBef>
              <a:spcAft>
                <a:spcPts val="0"/>
              </a:spcAft>
              <a:buNone/>
            </a:pPr>
            <a:endParaRPr sz="1200" b="1">
              <a:solidFill>
                <a:schemeClr val="dk1"/>
              </a:solidFill>
              <a:latin typeface="Source Sans Pro"/>
              <a:ea typeface="Source Sans Pro"/>
              <a:cs typeface="Source Sans Pro"/>
              <a:sym typeface="Source Sans Pro"/>
            </a:endParaRPr>
          </a:p>
          <a:p>
            <a:pPr marL="0" lvl="0" indent="0" algn="just" rtl="0">
              <a:spcBef>
                <a:spcPts val="0"/>
              </a:spcBef>
              <a:spcAft>
                <a:spcPts val="0"/>
              </a:spcAft>
              <a:buNone/>
            </a:pPr>
            <a:r>
              <a:rPr lang="en" sz="1200" b="1">
                <a:solidFill>
                  <a:schemeClr val="dk1"/>
                </a:solidFill>
                <a:latin typeface="Source Sans Pro"/>
                <a:ea typeface="Source Sans Pro"/>
                <a:cs typeface="Source Sans Pro"/>
                <a:sym typeface="Source Sans Pro"/>
              </a:rPr>
              <a:t>Similar graphs for each of the time series is available in the GitHub repository.</a:t>
            </a:r>
            <a:endParaRPr sz="1200" b="1">
              <a:solidFill>
                <a:schemeClr val="dk1"/>
              </a:solidFill>
              <a:latin typeface="Source Sans Pro"/>
              <a:ea typeface="Source Sans Pro"/>
              <a:cs typeface="Source Sans Pro"/>
              <a:sym typeface="Source Sans Pro"/>
            </a:endParaRPr>
          </a:p>
        </p:txBody>
      </p:sp>
      <p:pic>
        <p:nvPicPr>
          <p:cNvPr id="628" name="Google Shape;628;p8"/>
          <p:cNvPicPr preferRelativeResize="0"/>
          <p:nvPr/>
        </p:nvPicPr>
        <p:blipFill>
          <a:blip r:embed="rId4">
            <a:alphaModFix/>
          </a:blip>
          <a:stretch>
            <a:fillRect/>
          </a:stretch>
        </p:blipFill>
        <p:spPr>
          <a:xfrm>
            <a:off x="553425" y="2241524"/>
            <a:ext cx="3987725" cy="204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gf56c6373b9_5_26"/>
          <p:cNvSpPr txBox="1">
            <a:spLocks noGrp="1"/>
          </p:cNvSpPr>
          <p:nvPr>
            <p:ph type="body" idx="1"/>
          </p:nvPr>
        </p:nvSpPr>
        <p:spPr>
          <a:xfrm>
            <a:off x="384150" y="624100"/>
            <a:ext cx="8375700" cy="131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800"/>
              <a:buNone/>
            </a:pPr>
            <a:r>
              <a:rPr lang="en" sz="1400" b="1"/>
              <a:t>Augmented Dickey-Fuller test / Unit Root Test </a:t>
            </a:r>
            <a:endParaRPr sz="1400"/>
          </a:p>
          <a:p>
            <a:pPr marL="457200" lvl="0" indent="-317500" algn="l" rtl="0">
              <a:lnSpc>
                <a:spcPct val="100000"/>
              </a:lnSpc>
              <a:spcBef>
                <a:spcPts val="600"/>
              </a:spcBef>
              <a:spcAft>
                <a:spcPts val="0"/>
              </a:spcAft>
              <a:buSzPts val="1400"/>
              <a:buChar char="◉"/>
            </a:pPr>
            <a:r>
              <a:rPr lang="en" sz="1400"/>
              <a:t>H0: The time series has a unit root and is non-stationary. It has some time dependent structure.</a:t>
            </a:r>
            <a:endParaRPr sz="1400"/>
          </a:p>
          <a:p>
            <a:pPr marL="457200" lvl="0" indent="-317500" algn="l" rtl="0">
              <a:lnSpc>
                <a:spcPct val="100000"/>
              </a:lnSpc>
              <a:spcBef>
                <a:spcPts val="0"/>
              </a:spcBef>
              <a:spcAft>
                <a:spcPts val="0"/>
              </a:spcAft>
              <a:buSzPts val="1400"/>
              <a:buChar char="◉"/>
            </a:pPr>
            <a:r>
              <a:rPr lang="en" sz="1400"/>
              <a:t>H1: The time series doesn't have a unit root and is stationary. It doesn't have time dependent structure.</a:t>
            </a:r>
            <a:endParaRPr sz="1400"/>
          </a:p>
          <a:p>
            <a:pPr marL="0" lvl="0" indent="0" algn="l" rtl="0">
              <a:lnSpc>
                <a:spcPct val="100000"/>
              </a:lnSpc>
              <a:spcBef>
                <a:spcPts val="600"/>
              </a:spcBef>
              <a:spcAft>
                <a:spcPts val="0"/>
              </a:spcAft>
              <a:buSzPts val="1800"/>
              <a:buNone/>
            </a:pPr>
            <a:r>
              <a:rPr lang="en" sz="1400"/>
              <a:t>Through the results of </a:t>
            </a:r>
            <a:r>
              <a:rPr lang="en" sz="1400" b="1"/>
              <a:t>Augmented Dickey-Fuller test</a:t>
            </a:r>
            <a:r>
              <a:rPr lang="en" sz="1400"/>
              <a:t>, we observed that the given 16 univariate time series doesn't have a unit root and are stationary. Thus, they doesn't have time dependent structure.</a:t>
            </a:r>
            <a:endParaRPr sz="1400"/>
          </a:p>
          <a:p>
            <a:pPr marL="0" lvl="0" indent="0" algn="l" rtl="0">
              <a:lnSpc>
                <a:spcPct val="100000"/>
              </a:lnSpc>
              <a:spcBef>
                <a:spcPts val="600"/>
              </a:spcBef>
              <a:spcAft>
                <a:spcPts val="0"/>
              </a:spcAft>
              <a:buSzPts val="1800"/>
              <a:buNone/>
            </a:pPr>
            <a:endParaRPr sz="1400"/>
          </a:p>
        </p:txBody>
      </p:sp>
      <p:sp>
        <p:nvSpPr>
          <p:cNvPr id="634" name="Google Shape;634;gf56c6373b9_5_26"/>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STATIONARITY </a:t>
            </a:r>
            <a:r>
              <a:rPr lang="en">
                <a:solidFill>
                  <a:schemeClr val="accent2"/>
                </a:solidFill>
              </a:rPr>
              <a:t>TEST</a:t>
            </a:r>
            <a:endParaRPr/>
          </a:p>
        </p:txBody>
      </p:sp>
      <p:sp>
        <p:nvSpPr>
          <p:cNvPr id="635" name="Google Shape;635;gf56c6373b9_5_2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636" name="Google Shape;636;gf56c6373b9_5_26"/>
          <p:cNvPicPr preferRelativeResize="0"/>
          <p:nvPr/>
        </p:nvPicPr>
        <p:blipFill rotWithShape="1">
          <a:blip r:embed="rId3">
            <a:alphaModFix/>
          </a:blip>
          <a:srcRect/>
          <a:stretch/>
        </p:blipFill>
        <p:spPr>
          <a:xfrm>
            <a:off x="396650" y="2094550"/>
            <a:ext cx="8229602" cy="23087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gf56c6373b9_2_12"/>
          <p:cNvSpPr txBox="1">
            <a:spLocks noGrp="1"/>
          </p:cNvSpPr>
          <p:nvPr>
            <p:ph type="body" idx="1"/>
          </p:nvPr>
        </p:nvSpPr>
        <p:spPr>
          <a:xfrm>
            <a:off x="398750" y="643550"/>
            <a:ext cx="8157900" cy="131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800"/>
              <a:buFont typeface="Arial"/>
              <a:buNone/>
            </a:pPr>
            <a:r>
              <a:rPr lang="en" sz="1400" b="1" dirty="0"/>
              <a:t>Shapiro–Wilk Test </a:t>
            </a:r>
            <a:endParaRPr sz="1400" dirty="0"/>
          </a:p>
          <a:p>
            <a:pPr marL="457200" lvl="0" indent="-317500" algn="l" rtl="0">
              <a:spcBef>
                <a:spcPts val="600"/>
              </a:spcBef>
              <a:spcAft>
                <a:spcPts val="0"/>
              </a:spcAft>
              <a:buSzPts val="1400"/>
              <a:buChar char="◉"/>
            </a:pPr>
            <a:r>
              <a:rPr lang="en" sz="1400" dirty="0"/>
              <a:t>H0: The time series follows a Gaussian distribution.</a:t>
            </a:r>
            <a:endParaRPr sz="1400" dirty="0"/>
          </a:p>
          <a:p>
            <a:pPr marL="457200" lvl="0" indent="-317500" algn="l" rtl="0">
              <a:spcBef>
                <a:spcPts val="0"/>
              </a:spcBef>
              <a:spcAft>
                <a:spcPts val="0"/>
              </a:spcAft>
              <a:buSzPts val="1400"/>
              <a:buChar char="◉"/>
            </a:pPr>
            <a:r>
              <a:rPr lang="en" sz="1400" dirty="0"/>
              <a:t>H1: The time series does not follows a Gaussian distribution.</a:t>
            </a:r>
            <a:endParaRPr sz="1400" dirty="0"/>
          </a:p>
          <a:p>
            <a:pPr marL="0" lvl="0" indent="0" algn="l" rtl="0">
              <a:spcBef>
                <a:spcPts val="600"/>
              </a:spcBef>
              <a:spcAft>
                <a:spcPts val="0"/>
              </a:spcAft>
              <a:buNone/>
            </a:pPr>
            <a:r>
              <a:rPr lang="en" sz="1400" dirty="0"/>
              <a:t>Through the results of </a:t>
            </a:r>
            <a:r>
              <a:rPr lang="en" sz="1400" b="1" dirty="0"/>
              <a:t>Shapiro–Wilk Test</a:t>
            </a:r>
            <a:r>
              <a:rPr lang="en" sz="1400" dirty="0"/>
              <a:t>, we observed that the given 16 univariate time series doesn't follow a Gaussian distribution. Similarly, the distribution lot also confirms a non-gaussian distribution.</a:t>
            </a:r>
            <a:endParaRPr sz="1400" dirty="0"/>
          </a:p>
          <a:p>
            <a:pPr marL="0" lvl="0" indent="0" algn="l" rtl="0">
              <a:spcBef>
                <a:spcPts val="600"/>
              </a:spcBef>
              <a:spcAft>
                <a:spcPts val="0"/>
              </a:spcAft>
              <a:buClr>
                <a:srgbClr val="000000"/>
              </a:buClr>
              <a:buSzPts val="1800"/>
              <a:buFont typeface="Arial"/>
              <a:buNone/>
            </a:pPr>
            <a:endParaRPr sz="1400" dirty="0"/>
          </a:p>
        </p:txBody>
      </p:sp>
      <p:sp>
        <p:nvSpPr>
          <p:cNvPr id="642" name="Google Shape;642;gf56c6373b9_2_12"/>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DISTRIBUTION </a:t>
            </a:r>
            <a:r>
              <a:rPr lang="en">
                <a:solidFill>
                  <a:schemeClr val="accent2"/>
                </a:solidFill>
              </a:rPr>
              <a:t>TEST </a:t>
            </a:r>
            <a:endParaRPr/>
          </a:p>
        </p:txBody>
      </p:sp>
      <p:sp>
        <p:nvSpPr>
          <p:cNvPr id="643" name="Google Shape;643;gf56c6373b9_2_1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pic>
        <p:nvPicPr>
          <p:cNvPr id="644" name="Google Shape;644;gf56c6373b9_2_12"/>
          <p:cNvPicPr preferRelativeResize="0"/>
          <p:nvPr/>
        </p:nvPicPr>
        <p:blipFill rotWithShape="1">
          <a:blip r:embed="rId3">
            <a:alphaModFix/>
          </a:blip>
          <a:srcRect r="28021"/>
          <a:stretch/>
        </p:blipFill>
        <p:spPr>
          <a:xfrm>
            <a:off x="493025" y="2160750"/>
            <a:ext cx="5330400" cy="2256650"/>
          </a:xfrm>
          <a:prstGeom prst="rect">
            <a:avLst/>
          </a:prstGeom>
          <a:noFill/>
          <a:ln>
            <a:noFill/>
          </a:ln>
        </p:spPr>
      </p:pic>
      <p:pic>
        <p:nvPicPr>
          <p:cNvPr id="645" name="Google Shape;645;gf56c6373b9_2_12"/>
          <p:cNvPicPr preferRelativeResize="0"/>
          <p:nvPr/>
        </p:nvPicPr>
        <p:blipFill>
          <a:blip r:embed="rId4">
            <a:alphaModFix/>
          </a:blip>
          <a:stretch>
            <a:fillRect/>
          </a:stretch>
        </p:blipFill>
        <p:spPr>
          <a:xfrm>
            <a:off x="6095712" y="2080375"/>
            <a:ext cx="2460938" cy="233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gf5755e94d8_2_5"/>
          <p:cNvSpPr txBox="1">
            <a:spLocks noGrp="1"/>
          </p:cNvSpPr>
          <p:nvPr>
            <p:ph type="title"/>
          </p:nvPr>
        </p:nvSpPr>
        <p:spPr>
          <a:xfrm>
            <a:off x="351625" y="165725"/>
            <a:ext cx="7480800" cy="4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FITDISTRPLUS LIBRARY TO IDENTIFY THE DISTRIBUTION</a:t>
            </a:r>
            <a:endParaRPr/>
          </a:p>
        </p:txBody>
      </p:sp>
      <p:sp>
        <p:nvSpPr>
          <p:cNvPr id="651" name="Google Shape;651;gf5755e94d8_2_5"/>
          <p:cNvSpPr txBox="1">
            <a:spLocks noGrp="1"/>
          </p:cNvSpPr>
          <p:nvPr>
            <p:ph type="body" idx="1"/>
          </p:nvPr>
        </p:nvSpPr>
        <p:spPr>
          <a:xfrm>
            <a:off x="351625" y="3425650"/>
            <a:ext cx="8247600" cy="10146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200" b="1">
                <a:highlight>
                  <a:srgbClr val="FFFFFF"/>
                </a:highlight>
              </a:rPr>
              <a:t>The Cullen and Frey Graph above is a good way to exempt some distributions by the parameters of skewness and kurtosis using the descdist function; the bootstrapped values are from random samples (with replacement) of the data.</a:t>
            </a:r>
            <a:endParaRPr sz="1200" b="1">
              <a:highlight>
                <a:srgbClr val="FFFFFF"/>
              </a:highlight>
            </a:endParaRPr>
          </a:p>
          <a:p>
            <a:pPr marL="0" lvl="0" indent="0" algn="just" rtl="0">
              <a:spcBef>
                <a:spcPts val="600"/>
              </a:spcBef>
              <a:spcAft>
                <a:spcPts val="0"/>
              </a:spcAft>
              <a:buNone/>
            </a:pPr>
            <a:r>
              <a:rPr lang="en" sz="1200" b="1">
                <a:highlight>
                  <a:srgbClr val="FFFFFF"/>
                </a:highlight>
              </a:rPr>
              <a:t>All the observations for the 16 distributions lie in the grey region of the graph , hence , it is difficult to pin down a particular distribution to the time series. </a:t>
            </a:r>
            <a:r>
              <a:rPr lang="en" sz="1200" b="1"/>
              <a:t>Similar graphs for each of the time series is available in the GitHub repository.</a:t>
            </a:r>
            <a:endParaRPr sz="1200" b="1"/>
          </a:p>
          <a:p>
            <a:pPr marL="0" lvl="0" indent="0" algn="just" rtl="0">
              <a:spcBef>
                <a:spcPts val="600"/>
              </a:spcBef>
              <a:spcAft>
                <a:spcPts val="0"/>
              </a:spcAft>
              <a:buNone/>
            </a:pPr>
            <a:r>
              <a:rPr lang="en" sz="1200" b="1">
                <a:highlight>
                  <a:srgbClr val="FFFFFF"/>
                </a:highlight>
              </a:rPr>
              <a:t> </a:t>
            </a:r>
            <a:endParaRPr sz="1200" b="1">
              <a:highlight>
                <a:srgbClr val="FFFFFF"/>
              </a:highlight>
            </a:endParaRPr>
          </a:p>
        </p:txBody>
      </p:sp>
      <p:sp>
        <p:nvSpPr>
          <p:cNvPr id="652" name="Google Shape;652;gf5755e94d8_2_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17</a:t>
            </a:fld>
            <a:endParaRPr/>
          </a:p>
        </p:txBody>
      </p:sp>
      <p:pic>
        <p:nvPicPr>
          <p:cNvPr id="653" name="Google Shape;653;gf5755e94d8_2_5"/>
          <p:cNvPicPr preferRelativeResize="0"/>
          <p:nvPr/>
        </p:nvPicPr>
        <p:blipFill>
          <a:blip r:embed="rId3">
            <a:alphaModFix/>
          </a:blip>
          <a:stretch>
            <a:fillRect/>
          </a:stretch>
        </p:blipFill>
        <p:spPr>
          <a:xfrm>
            <a:off x="425250" y="770950"/>
            <a:ext cx="4600999" cy="2462150"/>
          </a:xfrm>
          <a:prstGeom prst="rect">
            <a:avLst/>
          </a:prstGeom>
          <a:noFill/>
          <a:ln>
            <a:noFill/>
          </a:ln>
        </p:spPr>
      </p:pic>
      <p:pic>
        <p:nvPicPr>
          <p:cNvPr id="654" name="Google Shape;654;gf5755e94d8_2_5"/>
          <p:cNvPicPr preferRelativeResize="0"/>
          <p:nvPr/>
        </p:nvPicPr>
        <p:blipFill>
          <a:blip r:embed="rId4">
            <a:alphaModFix/>
          </a:blip>
          <a:stretch>
            <a:fillRect/>
          </a:stretch>
        </p:blipFill>
        <p:spPr>
          <a:xfrm>
            <a:off x="5274100" y="782038"/>
            <a:ext cx="3385475" cy="266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gf56c6373b9_2_0"/>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a:t>Time Series Modelling</a:t>
            </a:r>
            <a:endParaRPr/>
          </a:p>
        </p:txBody>
      </p:sp>
      <p:sp>
        <p:nvSpPr>
          <p:cNvPr id="660" name="Google Shape;660;gf56c6373b9_2_0"/>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a:solidFill>
                  <a:schemeClr val="accent2"/>
                </a:solidFill>
                <a:latin typeface="Oswald"/>
                <a:ea typeface="Oswald"/>
                <a:cs typeface="Oswald"/>
                <a:sym typeface="Oswald"/>
              </a:rPr>
              <a:t>2</a:t>
            </a:r>
            <a:endParaRPr sz="12000" b="0" i="0" u="none" strike="noStrike" cap="none">
              <a:solidFill>
                <a:schemeClr val="accent2"/>
              </a:solidFill>
              <a:latin typeface="Arial"/>
              <a:ea typeface="Arial"/>
              <a:cs typeface="Arial"/>
              <a:sym typeface="Arial"/>
            </a:endParaRPr>
          </a:p>
        </p:txBody>
      </p:sp>
      <p:sp>
        <p:nvSpPr>
          <p:cNvPr id="661" name="Google Shape;661;gf56c6373b9_2_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gf5755e94d8_0_0"/>
          <p:cNvSpPr txBox="1">
            <a:spLocks noGrp="1"/>
          </p:cNvSpPr>
          <p:nvPr>
            <p:ph type="title"/>
          </p:nvPr>
        </p:nvSpPr>
        <p:spPr>
          <a:xfrm>
            <a:off x="1073700" y="286550"/>
            <a:ext cx="6996600" cy="71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000"/>
              <a:buNone/>
            </a:pPr>
            <a:r>
              <a:rPr lang="en" sz="2800"/>
              <a:t>MODELS </a:t>
            </a:r>
            <a:r>
              <a:rPr lang="en" sz="2800">
                <a:solidFill>
                  <a:schemeClr val="accent2"/>
                </a:solidFill>
              </a:rPr>
              <a:t>USED</a:t>
            </a:r>
            <a:endParaRPr sz="2800"/>
          </a:p>
        </p:txBody>
      </p:sp>
      <p:sp>
        <p:nvSpPr>
          <p:cNvPr id="667" name="Google Shape;667;gf5755e94d8_0_0"/>
          <p:cNvSpPr txBox="1">
            <a:spLocks noGrp="1"/>
          </p:cNvSpPr>
          <p:nvPr>
            <p:ph type="body" idx="1"/>
          </p:nvPr>
        </p:nvSpPr>
        <p:spPr>
          <a:xfrm>
            <a:off x="1083975" y="1296463"/>
            <a:ext cx="2227800" cy="130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r>
              <a:rPr lang="en" sz="1100" b="1"/>
              <a:t>ARIMA Model</a:t>
            </a:r>
            <a:endParaRPr sz="1100" b="1"/>
          </a:p>
          <a:p>
            <a:pPr marL="0" lvl="0" indent="0" algn="l" rtl="0">
              <a:lnSpc>
                <a:spcPct val="100000"/>
              </a:lnSpc>
              <a:spcBef>
                <a:spcPts val="600"/>
              </a:spcBef>
              <a:spcAft>
                <a:spcPts val="0"/>
              </a:spcAft>
              <a:buSzPts val="1600"/>
              <a:buNone/>
            </a:pPr>
            <a:r>
              <a:rPr lang="en" sz="1100"/>
              <a:t>An ARIMA model is a class of statistical models for analyzing and forecasting time series data.</a:t>
            </a:r>
            <a:endParaRPr sz="1100"/>
          </a:p>
        </p:txBody>
      </p:sp>
      <p:sp>
        <p:nvSpPr>
          <p:cNvPr id="668" name="Google Shape;668;gf5755e94d8_0_0"/>
          <p:cNvSpPr txBox="1">
            <a:spLocks noGrp="1"/>
          </p:cNvSpPr>
          <p:nvPr>
            <p:ph type="body" idx="2"/>
          </p:nvPr>
        </p:nvSpPr>
        <p:spPr>
          <a:xfrm>
            <a:off x="3845087" y="1296463"/>
            <a:ext cx="2227800" cy="1305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600"/>
              <a:buFont typeface="Arial"/>
              <a:buNone/>
            </a:pPr>
            <a:r>
              <a:rPr lang="en" sz="1100" b="1"/>
              <a:t>Multiple Linear Regression</a:t>
            </a:r>
            <a:endParaRPr sz="1100" b="1"/>
          </a:p>
          <a:p>
            <a:pPr marL="0" lvl="0" indent="0" algn="l" rtl="0">
              <a:spcBef>
                <a:spcPts val="600"/>
              </a:spcBef>
              <a:spcAft>
                <a:spcPts val="0"/>
              </a:spcAft>
              <a:buSzPts val="1600"/>
              <a:buNone/>
            </a:pPr>
            <a:r>
              <a:rPr lang="en" sz="1100"/>
              <a:t>A linear approach for modelling the relationship between a scalar response and one or more explanatory variables.</a:t>
            </a:r>
            <a:endParaRPr sz="1100" b="1"/>
          </a:p>
        </p:txBody>
      </p:sp>
      <p:sp>
        <p:nvSpPr>
          <p:cNvPr id="669" name="Google Shape;669;gf5755e94d8_0_0"/>
          <p:cNvSpPr txBox="1">
            <a:spLocks noGrp="1"/>
          </p:cNvSpPr>
          <p:nvPr>
            <p:ph type="body" idx="3"/>
          </p:nvPr>
        </p:nvSpPr>
        <p:spPr>
          <a:xfrm>
            <a:off x="6606198" y="1296463"/>
            <a:ext cx="2227800" cy="1305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600"/>
              <a:buFont typeface="Arial"/>
              <a:buNone/>
            </a:pPr>
            <a:r>
              <a:rPr lang="en" sz="1100" b="1"/>
              <a:t>Random Forest Regression</a:t>
            </a:r>
            <a:endParaRPr sz="1100" b="1"/>
          </a:p>
          <a:p>
            <a:pPr marL="0" lvl="0" indent="0" algn="l" rtl="0">
              <a:spcBef>
                <a:spcPts val="600"/>
              </a:spcBef>
              <a:spcAft>
                <a:spcPts val="0"/>
              </a:spcAft>
              <a:buSzPts val="1600"/>
              <a:buNone/>
            </a:pPr>
            <a:r>
              <a:rPr lang="en" sz="1100"/>
              <a:t>Random Forest Regression is a supervised learning algorithm that uses ensemble learning method. It operates by constructing several decision trees. </a:t>
            </a:r>
            <a:endParaRPr sz="1100"/>
          </a:p>
        </p:txBody>
      </p:sp>
      <p:sp>
        <p:nvSpPr>
          <p:cNvPr id="670" name="Google Shape;670;gf5755e94d8_0_0"/>
          <p:cNvSpPr txBox="1">
            <a:spLocks noGrp="1"/>
          </p:cNvSpPr>
          <p:nvPr>
            <p:ph type="body" idx="1"/>
          </p:nvPr>
        </p:nvSpPr>
        <p:spPr>
          <a:xfrm>
            <a:off x="1673025" y="2825275"/>
            <a:ext cx="2478900" cy="1305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SzPts val="1600"/>
              <a:buNone/>
            </a:pPr>
            <a:r>
              <a:rPr lang="en" sz="1100" b="1"/>
              <a:t>Support Vector Regression (SVR)</a:t>
            </a:r>
            <a:endParaRPr sz="1100" b="1"/>
          </a:p>
          <a:p>
            <a:pPr marL="0" lvl="0" indent="0" algn="l" rtl="0">
              <a:lnSpc>
                <a:spcPct val="100000"/>
              </a:lnSpc>
              <a:spcBef>
                <a:spcPts val="600"/>
              </a:spcBef>
              <a:spcAft>
                <a:spcPts val="0"/>
              </a:spcAft>
              <a:buSzPts val="1600"/>
              <a:buNone/>
            </a:pPr>
            <a:r>
              <a:rPr lang="en" sz="1100"/>
              <a:t>Support Vector Regression is a supervised learning algorithm whose basic idea is to find the best fit line using the hyperplane that has the maximum number of points.</a:t>
            </a:r>
            <a:endParaRPr sz="1100"/>
          </a:p>
        </p:txBody>
      </p:sp>
      <p:sp>
        <p:nvSpPr>
          <p:cNvPr id="671" name="Google Shape;671;gf5755e94d8_0_0"/>
          <p:cNvSpPr txBox="1">
            <a:spLocks noGrp="1"/>
          </p:cNvSpPr>
          <p:nvPr>
            <p:ph type="body" idx="3"/>
          </p:nvPr>
        </p:nvSpPr>
        <p:spPr>
          <a:xfrm>
            <a:off x="5102050" y="2741125"/>
            <a:ext cx="3080400" cy="1305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SzPts val="1600"/>
              <a:buNone/>
            </a:pPr>
            <a:r>
              <a:rPr lang="en" sz="1100" b="1"/>
              <a:t>Recurrent Neural Networks (RNN) LSTM </a:t>
            </a:r>
            <a:endParaRPr sz="1100" b="1"/>
          </a:p>
          <a:p>
            <a:pPr marL="0" lvl="0" indent="0" algn="just" rtl="0">
              <a:spcBef>
                <a:spcPts val="600"/>
              </a:spcBef>
              <a:spcAft>
                <a:spcPts val="0"/>
              </a:spcAft>
              <a:buSzPts val="1600"/>
              <a:buNone/>
            </a:pPr>
            <a:r>
              <a:rPr lang="en" sz="1100"/>
              <a:t>Long short-term memory is an artificial recurrent neural network architecture used in the field of deep learning. Unlike standard feedforward neural networks, LSTM has feedback connections. It can process not only single data points, but also entire sequences of data. </a:t>
            </a:r>
            <a:endParaRPr sz="1100" b="1"/>
          </a:p>
          <a:p>
            <a:pPr marL="0" lvl="0" indent="0" algn="l" rtl="0">
              <a:lnSpc>
                <a:spcPct val="100000"/>
              </a:lnSpc>
              <a:spcBef>
                <a:spcPts val="600"/>
              </a:spcBef>
              <a:spcAft>
                <a:spcPts val="0"/>
              </a:spcAft>
              <a:buSzPts val="1600"/>
              <a:buNone/>
            </a:pPr>
            <a:endParaRPr sz="1100"/>
          </a:p>
          <a:p>
            <a:pPr marL="0" lvl="0" indent="0" algn="l" rtl="0">
              <a:lnSpc>
                <a:spcPct val="100000"/>
              </a:lnSpc>
              <a:spcBef>
                <a:spcPts val="600"/>
              </a:spcBef>
              <a:spcAft>
                <a:spcPts val="0"/>
              </a:spcAft>
              <a:buSzPts val="1600"/>
              <a:buNone/>
            </a:pPr>
            <a:endParaRPr sz="1100"/>
          </a:p>
        </p:txBody>
      </p:sp>
      <p:grpSp>
        <p:nvGrpSpPr>
          <p:cNvPr id="672" name="Google Shape;672;gf5755e94d8_0_0"/>
          <p:cNvGrpSpPr/>
          <p:nvPr/>
        </p:nvGrpSpPr>
        <p:grpSpPr>
          <a:xfrm>
            <a:off x="623673" y="1482601"/>
            <a:ext cx="464314" cy="494725"/>
            <a:chOff x="5970800" y="1619250"/>
            <a:chExt cx="428650" cy="456725"/>
          </a:xfrm>
        </p:grpSpPr>
        <p:sp>
          <p:nvSpPr>
            <p:cNvPr id="673" name="Google Shape;673;gf5755e94d8_0_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gf5755e94d8_0_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gf5755e94d8_0_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gf5755e94d8_0_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gf5755e94d8_0_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8" name="Google Shape;678;gf5755e94d8_0_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19</a:t>
            </a:fld>
            <a:endParaRPr/>
          </a:p>
        </p:txBody>
      </p:sp>
      <p:grpSp>
        <p:nvGrpSpPr>
          <p:cNvPr id="679" name="Google Shape;679;gf5755e94d8_0_0"/>
          <p:cNvGrpSpPr/>
          <p:nvPr/>
        </p:nvGrpSpPr>
        <p:grpSpPr>
          <a:xfrm>
            <a:off x="6170536" y="1462788"/>
            <a:ext cx="464314" cy="494725"/>
            <a:chOff x="5970800" y="1619250"/>
            <a:chExt cx="428650" cy="456725"/>
          </a:xfrm>
        </p:grpSpPr>
        <p:sp>
          <p:nvSpPr>
            <p:cNvPr id="680" name="Google Shape;680;gf5755e94d8_0_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gf5755e94d8_0_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gf5755e94d8_0_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gf5755e94d8_0_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gf5755e94d8_0_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5" name="Google Shape;685;gf5755e94d8_0_0"/>
          <p:cNvGrpSpPr/>
          <p:nvPr/>
        </p:nvGrpSpPr>
        <p:grpSpPr>
          <a:xfrm>
            <a:off x="1334746" y="2895592"/>
            <a:ext cx="279141" cy="455052"/>
            <a:chOff x="6730350" y="2315900"/>
            <a:chExt cx="257700" cy="420100"/>
          </a:xfrm>
        </p:grpSpPr>
        <p:sp>
          <p:nvSpPr>
            <p:cNvPr id="686" name="Google Shape;686;gf5755e94d8_0_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gf5755e94d8_0_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gf5755e94d8_0_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gf5755e94d8_0_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gf5755e94d8_0_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1" name="Google Shape;691;gf5755e94d8_0_0"/>
          <p:cNvGrpSpPr/>
          <p:nvPr/>
        </p:nvGrpSpPr>
        <p:grpSpPr>
          <a:xfrm>
            <a:off x="4728246" y="2825267"/>
            <a:ext cx="279141" cy="455052"/>
            <a:chOff x="6730350" y="2315900"/>
            <a:chExt cx="257700" cy="420100"/>
          </a:xfrm>
        </p:grpSpPr>
        <p:sp>
          <p:nvSpPr>
            <p:cNvPr id="692" name="Google Shape;692;gf5755e94d8_0_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gf5755e94d8_0_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gf5755e94d8_0_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gf5755e94d8_0_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gf5755e94d8_0_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7" name="Google Shape;697;gf5755e94d8_0_0"/>
          <p:cNvGrpSpPr/>
          <p:nvPr/>
        </p:nvGrpSpPr>
        <p:grpSpPr>
          <a:xfrm>
            <a:off x="3346273" y="1482601"/>
            <a:ext cx="464314" cy="494725"/>
            <a:chOff x="5970800" y="1619250"/>
            <a:chExt cx="428650" cy="456725"/>
          </a:xfrm>
        </p:grpSpPr>
        <p:sp>
          <p:nvSpPr>
            <p:cNvPr id="698" name="Google Shape;698;gf5755e94d8_0_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gf5755e94d8_0_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gf5755e94d8_0_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gf5755e94d8_0_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gf5755e94d8_0_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3" name="Google Shape;703;gf5755e94d8_0_0"/>
          <p:cNvSpPr txBox="1"/>
          <p:nvPr/>
        </p:nvSpPr>
        <p:spPr>
          <a:xfrm>
            <a:off x="833800" y="1808250"/>
            <a:ext cx="57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f56c6373b9_1_0"/>
          <p:cNvSpPr txBox="1">
            <a:spLocks noGrp="1"/>
          </p:cNvSpPr>
          <p:nvPr>
            <p:ph type="title"/>
          </p:nvPr>
        </p:nvSpPr>
        <p:spPr>
          <a:xfrm>
            <a:off x="1028125" y="2299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t>BUSINESS </a:t>
            </a:r>
            <a:r>
              <a:rPr lang="en" sz="2800">
                <a:solidFill>
                  <a:schemeClr val="accent2"/>
                </a:solidFill>
              </a:rPr>
              <a:t>PROBLEM</a:t>
            </a:r>
            <a:endParaRPr sz="2800">
              <a:solidFill>
                <a:schemeClr val="accent2"/>
              </a:solidFill>
            </a:endParaRPr>
          </a:p>
        </p:txBody>
      </p:sp>
      <p:sp>
        <p:nvSpPr>
          <p:cNvPr id="470" name="Google Shape;470;gf56c6373b9_1_0"/>
          <p:cNvSpPr txBox="1">
            <a:spLocks noGrp="1"/>
          </p:cNvSpPr>
          <p:nvPr>
            <p:ph type="body" idx="1"/>
          </p:nvPr>
        </p:nvSpPr>
        <p:spPr>
          <a:xfrm>
            <a:off x="556525" y="1185425"/>
            <a:ext cx="80004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2"/>
                </a:solidFill>
              </a:rPr>
              <a:t>MilFalConGalaxy suppliers is a well known CPG (consumer packaged goods) company operating primarily out of Asia. They cater to four regions in Asia (from where 80% of their revenue comes) and four important products (contributing ~70% of the sales). </a:t>
            </a:r>
            <a:endParaRPr sz="1400" b="1">
              <a:solidFill>
                <a:schemeClr val="dk2"/>
              </a:solidFill>
            </a:endParaRPr>
          </a:p>
          <a:p>
            <a:pPr marL="0" lvl="0" indent="0" algn="l" rtl="0">
              <a:spcBef>
                <a:spcPts val="0"/>
              </a:spcBef>
              <a:spcAft>
                <a:spcPts val="0"/>
              </a:spcAft>
              <a:buNone/>
            </a:pPr>
            <a:endParaRPr sz="1400" b="1">
              <a:solidFill>
                <a:schemeClr val="dk2"/>
              </a:solidFill>
            </a:endParaRPr>
          </a:p>
          <a:p>
            <a:pPr marL="0" lvl="0" indent="0" algn="l" rtl="0">
              <a:spcBef>
                <a:spcPts val="0"/>
              </a:spcBef>
              <a:spcAft>
                <a:spcPts val="0"/>
              </a:spcAft>
              <a:buNone/>
            </a:pPr>
            <a:r>
              <a:rPr lang="en" sz="1400" b="1">
                <a:solidFill>
                  <a:schemeClr val="dk2"/>
                </a:solidFill>
              </a:rPr>
              <a:t>MilFalConGalaxy suppliers, has approached our team to come up with an analytical model to</a:t>
            </a:r>
            <a:r>
              <a:rPr lang="en" sz="1400">
                <a:solidFill>
                  <a:srgbClr val="000000"/>
                </a:solidFill>
              </a:rPr>
              <a:t> </a:t>
            </a:r>
            <a:r>
              <a:rPr lang="en" sz="1400" b="1">
                <a:solidFill>
                  <a:srgbClr val="000000"/>
                </a:solidFill>
              </a:rPr>
              <a:t>predict the demand for each of the products in the respective regions for 2015 in order to help them make the appropriate decisions.</a:t>
            </a:r>
            <a:r>
              <a:rPr lang="en" sz="1400">
                <a:solidFill>
                  <a:srgbClr val="000000"/>
                </a:solidFill>
              </a:rPr>
              <a:t> </a:t>
            </a:r>
            <a:r>
              <a:rPr lang="en" sz="1400" b="1">
                <a:solidFill>
                  <a:schemeClr val="dk2"/>
                </a:solidFill>
              </a:rPr>
              <a:t>We have the historical demand data of the four products for four regions over the last 6 years (from 2009 to 2014). </a:t>
            </a:r>
            <a:endParaRPr sz="1400" b="1">
              <a:solidFill>
                <a:schemeClr val="dk2"/>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600"/>
              </a:spcBef>
              <a:spcAft>
                <a:spcPts val="0"/>
              </a:spcAft>
              <a:buNone/>
            </a:pPr>
            <a:endParaRPr/>
          </a:p>
        </p:txBody>
      </p:sp>
      <p:sp>
        <p:nvSpPr>
          <p:cNvPr id="471" name="Google Shape;471;gf56c6373b9_1_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3"/>
          <p:cNvSpPr txBox="1">
            <a:spLocks noGrp="1"/>
          </p:cNvSpPr>
          <p:nvPr>
            <p:ph type="ctrTitle"/>
          </p:nvPr>
        </p:nvSpPr>
        <p:spPr>
          <a:xfrm>
            <a:off x="2309350" y="3031150"/>
            <a:ext cx="46002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a:t>ARIMA MODEL</a:t>
            </a:r>
            <a:endParaRPr/>
          </a:p>
        </p:txBody>
      </p:sp>
      <p:sp>
        <p:nvSpPr>
          <p:cNvPr id="709" name="Google Shape;709;p13"/>
          <p:cNvSpPr txBox="1"/>
          <p:nvPr/>
        </p:nvSpPr>
        <p:spPr>
          <a:xfrm>
            <a:off x="6909550" y="3661925"/>
            <a:ext cx="19986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a:solidFill>
                  <a:schemeClr val="accent2"/>
                </a:solidFill>
                <a:latin typeface="Oswald"/>
                <a:ea typeface="Oswald"/>
                <a:cs typeface="Oswald"/>
                <a:sym typeface="Oswald"/>
              </a:rPr>
              <a:t>2.1</a:t>
            </a:r>
            <a:endParaRPr sz="12000" b="0" i="0" u="none" strike="noStrike" cap="none">
              <a:solidFill>
                <a:schemeClr val="accent2"/>
              </a:solidFill>
              <a:latin typeface="Arial"/>
              <a:ea typeface="Arial"/>
              <a:cs typeface="Arial"/>
              <a:sym typeface="Arial"/>
            </a:endParaRPr>
          </a:p>
        </p:txBody>
      </p:sp>
      <p:sp>
        <p:nvSpPr>
          <p:cNvPr id="710" name="Google Shape;710;p1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14"/>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ARIMA </a:t>
            </a:r>
            <a:r>
              <a:rPr lang="en">
                <a:solidFill>
                  <a:schemeClr val="accent2"/>
                </a:solidFill>
              </a:rPr>
              <a:t>MODEL</a:t>
            </a:r>
            <a:endParaRPr>
              <a:solidFill>
                <a:schemeClr val="accent2"/>
              </a:solidFill>
            </a:endParaRPr>
          </a:p>
        </p:txBody>
      </p:sp>
      <p:sp>
        <p:nvSpPr>
          <p:cNvPr id="716" name="Google Shape;716;p14"/>
          <p:cNvSpPr txBox="1">
            <a:spLocks noGrp="1"/>
          </p:cNvSpPr>
          <p:nvPr>
            <p:ph type="body" idx="2"/>
          </p:nvPr>
        </p:nvSpPr>
        <p:spPr>
          <a:xfrm>
            <a:off x="285950" y="900800"/>
            <a:ext cx="8648400" cy="3385500"/>
          </a:xfrm>
          <a:prstGeom prst="rect">
            <a:avLst/>
          </a:prstGeom>
          <a:noFill/>
          <a:ln>
            <a:noFill/>
          </a:ln>
        </p:spPr>
        <p:txBody>
          <a:bodyPr spcFirstLastPara="1" wrap="square" lIns="91425" tIns="91425" rIns="91425" bIns="91425" anchor="t" anchorCtr="0">
            <a:noAutofit/>
          </a:bodyPr>
          <a:lstStyle/>
          <a:p>
            <a:pPr marL="457200" lvl="0" indent="-307975" algn="just" rtl="0">
              <a:lnSpc>
                <a:spcPct val="100000"/>
              </a:lnSpc>
              <a:spcBef>
                <a:spcPts val="600"/>
              </a:spcBef>
              <a:spcAft>
                <a:spcPts val="0"/>
              </a:spcAft>
              <a:buClr>
                <a:schemeClr val="dk2"/>
              </a:buClr>
              <a:buSzPts val="1250"/>
              <a:buChar char="◉"/>
            </a:pPr>
            <a:r>
              <a:rPr lang="en" sz="1250" b="1"/>
              <a:t>Autoregressive Integrated Moving Average</a:t>
            </a:r>
            <a:r>
              <a:rPr lang="en" sz="1250" b="1">
                <a:solidFill>
                  <a:schemeClr val="dk2"/>
                </a:solidFill>
              </a:rPr>
              <a:t> is a class of models that ‘explains’ a given time series based on its own past values, that is, its own lags and the lagged forecast errors, so that equation can be used to forecast future values. The key aspects of the model are:</a:t>
            </a:r>
            <a:endParaRPr sz="1250" b="1">
              <a:solidFill>
                <a:schemeClr val="dk2"/>
              </a:solidFill>
            </a:endParaRPr>
          </a:p>
          <a:p>
            <a:pPr marL="457200" lvl="0" indent="0" algn="just" rtl="0">
              <a:lnSpc>
                <a:spcPct val="100000"/>
              </a:lnSpc>
              <a:spcBef>
                <a:spcPts val="0"/>
              </a:spcBef>
              <a:spcAft>
                <a:spcPts val="0"/>
              </a:spcAft>
              <a:buNone/>
            </a:pPr>
            <a:endParaRPr sz="1250" b="1">
              <a:solidFill>
                <a:schemeClr val="dk2"/>
              </a:solidFill>
            </a:endParaRPr>
          </a:p>
          <a:p>
            <a:pPr marL="457200" lvl="0" indent="0" algn="just" rtl="0">
              <a:lnSpc>
                <a:spcPct val="100000"/>
              </a:lnSpc>
              <a:spcBef>
                <a:spcPts val="600"/>
              </a:spcBef>
              <a:spcAft>
                <a:spcPts val="0"/>
              </a:spcAft>
              <a:buNone/>
            </a:pPr>
            <a:r>
              <a:rPr lang="en" sz="1250" b="1"/>
              <a:t>Autoregression (AR):  </a:t>
            </a:r>
            <a:r>
              <a:rPr lang="en" sz="1250" b="1">
                <a:solidFill>
                  <a:schemeClr val="dk2"/>
                </a:solidFill>
              </a:rPr>
              <a:t>Using the dependent relationship between an observation and some number of lagged observations. Here, </a:t>
            </a:r>
            <a:r>
              <a:rPr lang="en" sz="1250" b="1"/>
              <a:t>p</a:t>
            </a:r>
            <a:r>
              <a:rPr lang="en" sz="1250" b="1">
                <a:solidFill>
                  <a:schemeClr val="dk2"/>
                </a:solidFill>
              </a:rPr>
              <a:t> is the order of the AR term and refers to the number of lags of Y to be used as predictors</a:t>
            </a:r>
            <a:endParaRPr sz="1250" b="1">
              <a:solidFill>
                <a:schemeClr val="dk2"/>
              </a:solidFill>
            </a:endParaRPr>
          </a:p>
          <a:p>
            <a:pPr marL="457200" lvl="0" indent="0" algn="just" rtl="0">
              <a:lnSpc>
                <a:spcPct val="100000"/>
              </a:lnSpc>
              <a:spcBef>
                <a:spcPts val="600"/>
              </a:spcBef>
              <a:spcAft>
                <a:spcPts val="0"/>
              </a:spcAft>
              <a:buNone/>
            </a:pPr>
            <a:r>
              <a:rPr lang="en" sz="1250" b="1"/>
              <a:t>Integrated (I): </a:t>
            </a:r>
            <a:r>
              <a:rPr lang="en" sz="1250" b="1">
                <a:solidFill>
                  <a:schemeClr val="dk2"/>
                </a:solidFill>
              </a:rPr>
              <a:t>The use of differencing of raw observations in order to make the time series stationary. Here, </a:t>
            </a:r>
            <a:r>
              <a:rPr lang="en" sz="1250" b="1"/>
              <a:t>d</a:t>
            </a:r>
            <a:r>
              <a:rPr lang="en" sz="1250" b="1">
                <a:solidFill>
                  <a:schemeClr val="dk2"/>
                </a:solidFill>
              </a:rPr>
              <a:t> is the number of differencing required to make the time series stationary</a:t>
            </a:r>
            <a:endParaRPr sz="1250" b="1">
              <a:solidFill>
                <a:schemeClr val="dk2"/>
              </a:solidFill>
            </a:endParaRPr>
          </a:p>
          <a:p>
            <a:pPr marL="457200" lvl="0" indent="0" algn="just" rtl="0">
              <a:lnSpc>
                <a:spcPct val="100000"/>
              </a:lnSpc>
              <a:spcBef>
                <a:spcPts val="600"/>
              </a:spcBef>
              <a:spcAft>
                <a:spcPts val="0"/>
              </a:spcAft>
              <a:buNone/>
            </a:pPr>
            <a:r>
              <a:rPr lang="en" sz="1250" b="1"/>
              <a:t>Moving Average (MA): </a:t>
            </a:r>
            <a:r>
              <a:rPr lang="en" sz="1250" b="1">
                <a:solidFill>
                  <a:schemeClr val="dk2"/>
                </a:solidFill>
              </a:rPr>
              <a:t>Using the dependency between an observation and a residual error from a moving average model applied to lagged observations. Here, </a:t>
            </a:r>
            <a:r>
              <a:rPr lang="en" sz="1250" b="1"/>
              <a:t>q</a:t>
            </a:r>
            <a:r>
              <a:rPr lang="en" sz="1250" b="1">
                <a:solidFill>
                  <a:schemeClr val="dk2"/>
                </a:solidFill>
              </a:rPr>
              <a:t> is the order of the MA term and refers to refers to the number of lagged forecast errors that should be used</a:t>
            </a:r>
            <a:endParaRPr sz="1250" b="1">
              <a:solidFill>
                <a:schemeClr val="dk2"/>
              </a:solidFill>
            </a:endParaRPr>
          </a:p>
          <a:p>
            <a:pPr marL="0" lvl="0" indent="0" algn="just" rtl="0">
              <a:lnSpc>
                <a:spcPct val="100000"/>
              </a:lnSpc>
              <a:spcBef>
                <a:spcPts val="600"/>
              </a:spcBef>
              <a:spcAft>
                <a:spcPts val="0"/>
              </a:spcAft>
              <a:buNone/>
            </a:pPr>
            <a:r>
              <a:rPr lang="en" sz="1250" b="1">
                <a:solidFill>
                  <a:srgbClr val="FF4800"/>
                </a:solidFill>
              </a:rPr>
              <a:t>EVALUATION METRIC</a:t>
            </a:r>
            <a:endParaRPr sz="1250" b="1">
              <a:solidFill>
                <a:srgbClr val="FF4800"/>
              </a:solidFill>
            </a:endParaRPr>
          </a:p>
          <a:p>
            <a:pPr marL="457200" lvl="0" indent="-307975" algn="just" rtl="0">
              <a:lnSpc>
                <a:spcPct val="100000"/>
              </a:lnSpc>
              <a:spcBef>
                <a:spcPts val="600"/>
              </a:spcBef>
              <a:spcAft>
                <a:spcPts val="0"/>
              </a:spcAft>
              <a:buClr>
                <a:schemeClr val="dk2"/>
              </a:buClr>
              <a:buSzPts val="1250"/>
              <a:buChar char="◉"/>
            </a:pPr>
            <a:r>
              <a:rPr lang="en" sz="1250" b="1"/>
              <a:t>AIC (Akaike Information Criterion) →</a:t>
            </a:r>
            <a:r>
              <a:rPr lang="en" sz="1250" b="1">
                <a:solidFill>
                  <a:schemeClr val="dk2"/>
                </a:solidFill>
              </a:rPr>
              <a:t> It is one of the most common methods of model selection, i.e., is an estimator of prediction error which estimates the relative amount of information lost by a given model; the less information a model loses, the higher the quality of that model) and lowest RMSE. </a:t>
            </a:r>
            <a:r>
              <a:rPr lang="en" sz="1250" b="1"/>
              <a:t>The lower the AIC, the better the model.</a:t>
            </a:r>
            <a:endParaRPr sz="1250" b="1"/>
          </a:p>
          <a:p>
            <a:pPr marL="457200" lvl="0" indent="0" algn="l" rtl="0">
              <a:lnSpc>
                <a:spcPct val="100000"/>
              </a:lnSpc>
              <a:spcBef>
                <a:spcPts val="600"/>
              </a:spcBef>
              <a:spcAft>
                <a:spcPts val="0"/>
              </a:spcAft>
              <a:buNone/>
            </a:pPr>
            <a:endParaRPr sz="1200" b="1">
              <a:solidFill>
                <a:schemeClr val="dk2"/>
              </a:solidFill>
            </a:endParaRPr>
          </a:p>
          <a:p>
            <a:pPr marL="457200" lvl="0" indent="0" algn="l" rtl="0">
              <a:lnSpc>
                <a:spcPct val="100000"/>
              </a:lnSpc>
              <a:spcBef>
                <a:spcPts val="600"/>
              </a:spcBef>
              <a:spcAft>
                <a:spcPts val="0"/>
              </a:spcAft>
              <a:buNone/>
            </a:pPr>
            <a:endParaRPr sz="1400" b="1">
              <a:solidFill>
                <a:schemeClr val="dk2"/>
              </a:solidFill>
            </a:endParaRPr>
          </a:p>
        </p:txBody>
      </p:sp>
      <p:sp>
        <p:nvSpPr>
          <p:cNvPr id="717" name="Google Shape;717;p1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gf5755e94d8_0_59"/>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ARIMA </a:t>
            </a:r>
            <a:r>
              <a:rPr lang="en">
                <a:solidFill>
                  <a:schemeClr val="accent2"/>
                </a:solidFill>
              </a:rPr>
              <a:t>MODEL</a:t>
            </a:r>
            <a:endParaRPr>
              <a:solidFill>
                <a:schemeClr val="accent2"/>
              </a:solidFill>
            </a:endParaRPr>
          </a:p>
        </p:txBody>
      </p:sp>
      <p:sp>
        <p:nvSpPr>
          <p:cNvPr id="723" name="Google Shape;723;gf5755e94d8_0_59"/>
          <p:cNvSpPr txBox="1">
            <a:spLocks noGrp="1"/>
          </p:cNvSpPr>
          <p:nvPr>
            <p:ph type="body" idx="2"/>
          </p:nvPr>
        </p:nvSpPr>
        <p:spPr>
          <a:xfrm>
            <a:off x="507300" y="900800"/>
            <a:ext cx="8049600" cy="3385500"/>
          </a:xfrm>
          <a:prstGeom prst="rect">
            <a:avLst/>
          </a:prstGeom>
          <a:noFill/>
          <a:ln>
            <a:noFill/>
          </a:ln>
        </p:spPr>
        <p:txBody>
          <a:bodyPr spcFirstLastPara="1" wrap="square" lIns="91425" tIns="91425" rIns="91425" bIns="91425" anchor="t" anchorCtr="0">
            <a:noAutofit/>
          </a:bodyPr>
          <a:lstStyle/>
          <a:p>
            <a:pPr marL="457200" lvl="0" indent="-304800" algn="just" rtl="0">
              <a:lnSpc>
                <a:spcPct val="100000"/>
              </a:lnSpc>
              <a:spcBef>
                <a:spcPts val="600"/>
              </a:spcBef>
              <a:spcAft>
                <a:spcPts val="0"/>
              </a:spcAft>
              <a:buSzPts val="1200"/>
              <a:buChar char="◉"/>
            </a:pPr>
            <a:r>
              <a:rPr lang="en" sz="1200" b="1">
                <a:highlight>
                  <a:srgbClr val="FFFFFF"/>
                </a:highlight>
              </a:rPr>
              <a:t>From the  “pmdarima” package we have used the auto_arima library to fit appropriate ARIMA models to the various time series.In Auto ARIMA, the model itself will generate the optimal p, d, and q values which would be suitable for the data set to provide better forecasting. </a:t>
            </a:r>
            <a:endParaRPr sz="1200" b="1"/>
          </a:p>
          <a:p>
            <a:pPr marL="0" lvl="0" indent="0" algn="just" rtl="0">
              <a:lnSpc>
                <a:spcPct val="100000"/>
              </a:lnSpc>
              <a:spcBef>
                <a:spcPts val="600"/>
              </a:spcBef>
              <a:spcAft>
                <a:spcPts val="0"/>
              </a:spcAft>
              <a:buNone/>
            </a:pPr>
            <a:endParaRPr sz="1200" b="1">
              <a:solidFill>
                <a:schemeClr val="dk2"/>
              </a:solidFill>
            </a:endParaRPr>
          </a:p>
          <a:p>
            <a:pPr marL="0" lvl="0" indent="0" algn="l" rtl="0">
              <a:lnSpc>
                <a:spcPct val="100000"/>
              </a:lnSpc>
              <a:spcBef>
                <a:spcPts val="600"/>
              </a:spcBef>
              <a:spcAft>
                <a:spcPts val="0"/>
              </a:spcAft>
              <a:buNone/>
            </a:pPr>
            <a:r>
              <a:rPr lang="en" sz="1200" b="1">
                <a:solidFill>
                  <a:schemeClr val="dk2"/>
                </a:solidFill>
              </a:rPr>
              <a:t>Python Code:</a:t>
            </a:r>
            <a:endParaRPr sz="1200" b="1">
              <a:solidFill>
                <a:schemeClr val="dk2"/>
              </a:solidFill>
            </a:endParaRPr>
          </a:p>
          <a:p>
            <a:pPr marL="0" lvl="0" indent="0" algn="l" rtl="0">
              <a:lnSpc>
                <a:spcPct val="100000"/>
              </a:lnSpc>
              <a:spcBef>
                <a:spcPts val="600"/>
              </a:spcBef>
              <a:spcAft>
                <a:spcPts val="0"/>
              </a:spcAft>
              <a:buNone/>
            </a:pPr>
            <a:endParaRPr sz="1200" b="1">
              <a:solidFill>
                <a:schemeClr val="dk2"/>
              </a:solidFill>
            </a:endParaRPr>
          </a:p>
          <a:p>
            <a:pPr marL="0" lvl="0" indent="0" algn="l" rtl="0">
              <a:lnSpc>
                <a:spcPct val="100000"/>
              </a:lnSpc>
              <a:spcBef>
                <a:spcPts val="600"/>
              </a:spcBef>
              <a:spcAft>
                <a:spcPts val="0"/>
              </a:spcAft>
              <a:buNone/>
            </a:pPr>
            <a:endParaRPr sz="1200" b="1">
              <a:solidFill>
                <a:schemeClr val="dk2"/>
              </a:solidFill>
            </a:endParaRPr>
          </a:p>
          <a:p>
            <a:pPr marL="457200" lvl="0" indent="0" algn="l" rtl="0">
              <a:lnSpc>
                <a:spcPct val="100000"/>
              </a:lnSpc>
              <a:spcBef>
                <a:spcPts val="600"/>
              </a:spcBef>
              <a:spcAft>
                <a:spcPts val="0"/>
              </a:spcAft>
              <a:buNone/>
            </a:pPr>
            <a:endParaRPr sz="1400" b="1">
              <a:solidFill>
                <a:schemeClr val="dk2"/>
              </a:solidFill>
            </a:endParaRPr>
          </a:p>
        </p:txBody>
      </p:sp>
      <p:sp>
        <p:nvSpPr>
          <p:cNvPr id="724" name="Google Shape;724;gf5755e94d8_0_5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22</a:t>
            </a:fld>
            <a:endParaRPr/>
          </a:p>
        </p:txBody>
      </p:sp>
      <p:pic>
        <p:nvPicPr>
          <p:cNvPr id="725" name="Google Shape;725;gf5755e94d8_0_59"/>
          <p:cNvPicPr preferRelativeResize="0"/>
          <p:nvPr/>
        </p:nvPicPr>
        <p:blipFill>
          <a:blip r:embed="rId3">
            <a:alphaModFix/>
          </a:blip>
          <a:stretch>
            <a:fillRect/>
          </a:stretch>
        </p:blipFill>
        <p:spPr>
          <a:xfrm>
            <a:off x="513575" y="1710000"/>
            <a:ext cx="8116849" cy="2489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gf5755e94d8_2_17"/>
          <p:cNvSpPr txBox="1">
            <a:spLocks noGrp="1"/>
          </p:cNvSpPr>
          <p:nvPr>
            <p:ph type="title"/>
          </p:nvPr>
        </p:nvSpPr>
        <p:spPr>
          <a:xfrm>
            <a:off x="556525" y="257225"/>
            <a:ext cx="7259400" cy="45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 FROM </a:t>
            </a:r>
            <a:r>
              <a:rPr lang="en">
                <a:solidFill>
                  <a:schemeClr val="accent2"/>
                </a:solidFill>
              </a:rPr>
              <a:t>ARIMA</a:t>
            </a:r>
            <a:endParaRPr>
              <a:solidFill>
                <a:schemeClr val="accent2"/>
              </a:solidFill>
            </a:endParaRPr>
          </a:p>
        </p:txBody>
      </p:sp>
      <p:sp>
        <p:nvSpPr>
          <p:cNvPr id="731" name="Google Shape;731;gf5755e94d8_2_17"/>
          <p:cNvSpPr txBox="1">
            <a:spLocks noGrp="1"/>
          </p:cNvSpPr>
          <p:nvPr>
            <p:ph type="body" idx="1"/>
          </p:nvPr>
        </p:nvSpPr>
        <p:spPr>
          <a:xfrm>
            <a:off x="472375" y="2792725"/>
            <a:ext cx="8167200" cy="1425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sz="1400" b="1"/>
              <a:t>It can be observed that the ARIMA model fits the data well but there is a scope for improvement and this is the case for all the 16 time series. Therefore, we would proceed ahead with other ML Algorithms.</a:t>
            </a:r>
            <a:endParaRPr sz="1400" b="1"/>
          </a:p>
          <a:p>
            <a:pPr marL="0" lvl="0" indent="0" algn="l" rtl="0">
              <a:spcBef>
                <a:spcPts val="600"/>
              </a:spcBef>
              <a:spcAft>
                <a:spcPts val="0"/>
              </a:spcAft>
              <a:buNone/>
            </a:pPr>
            <a:endParaRPr sz="1400" b="1"/>
          </a:p>
          <a:p>
            <a:pPr marL="457200" lvl="0" indent="-317500" algn="l" rtl="0">
              <a:spcBef>
                <a:spcPts val="600"/>
              </a:spcBef>
              <a:spcAft>
                <a:spcPts val="0"/>
              </a:spcAft>
              <a:buSzPts val="1400"/>
              <a:buChar char="◉"/>
            </a:pPr>
            <a:r>
              <a:rPr lang="en" sz="1400" b="1"/>
              <a:t>All the other graphs and metrics for the other  time series can be seen in the GitHub repository.</a:t>
            </a:r>
            <a:endParaRPr sz="1400" b="1"/>
          </a:p>
        </p:txBody>
      </p:sp>
      <p:sp>
        <p:nvSpPr>
          <p:cNvPr id="732" name="Google Shape;732;gf5755e94d8_2_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23</a:t>
            </a:fld>
            <a:endParaRPr/>
          </a:p>
        </p:txBody>
      </p:sp>
      <p:pic>
        <p:nvPicPr>
          <p:cNvPr id="733" name="Google Shape;733;gf5755e94d8_2_17"/>
          <p:cNvPicPr preferRelativeResize="0"/>
          <p:nvPr/>
        </p:nvPicPr>
        <p:blipFill>
          <a:blip r:embed="rId3">
            <a:alphaModFix/>
          </a:blip>
          <a:stretch>
            <a:fillRect/>
          </a:stretch>
        </p:blipFill>
        <p:spPr>
          <a:xfrm>
            <a:off x="411875" y="896075"/>
            <a:ext cx="4420200" cy="1896650"/>
          </a:xfrm>
          <a:prstGeom prst="rect">
            <a:avLst/>
          </a:prstGeom>
          <a:noFill/>
          <a:ln>
            <a:noFill/>
          </a:ln>
        </p:spPr>
      </p:pic>
      <p:sp>
        <p:nvSpPr>
          <p:cNvPr id="734" name="Google Shape;734;gf5755e94d8_2_17"/>
          <p:cNvSpPr txBox="1"/>
          <p:nvPr/>
        </p:nvSpPr>
        <p:spPr>
          <a:xfrm>
            <a:off x="5196200" y="1142750"/>
            <a:ext cx="3084000" cy="112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b="1">
              <a:solidFill>
                <a:schemeClr val="dk1"/>
              </a:solidFill>
              <a:latin typeface="Source Sans Pro"/>
              <a:ea typeface="Source Sans Pro"/>
              <a:cs typeface="Source Sans Pro"/>
              <a:sym typeface="Source Sans Pro"/>
            </a:endParaRPr>
          </a:p>
          <a:p>
            <a:pPr marL="0" lvl="0" indent="0" algn="ctr" rtl="0">
              <a:spcBef>
                <a:spcPts val="0"/>
              </a:spcBef>
              <a:spcAft>
                <a:spcPts val="0"/>
              </a:spcAft>
              <a:buNone/>
            </a:pPr>
            <a:r>
              <a:rPr lang="en" b="1">
                <a:solidFill>
                  <a:srgbClr val="FF0000"/>
                </a:solidFill>
                <a:latin typeface="Source Sans Pro"/>
                <a:ea typeface="Source Sans Pro"/>
                <a:cs typeface="Source Sans Pro"/>
                <a:sym typeface="Source Sans Pro"/>
              </a:rPr>
              <a:t>RMSE:  </a:t>
            </a:r>
            <a:r>
              <a:rPr lang="en" b="1">
                <a:solidFill>
                  <a:schemeClr val="dk1"/>
                </a:solidFill>
                <a:latin typeface="Source Sans Pro"/>
                <a:ea typeface="Source Sans Pro"/>
                <a:cs typeface="Source Sans Pro"/>
                <a:sym typeface="Source Sans Pro"/>
              </a:rPr>
              <a:t>222.3627895117305</a:t>
            </a:r>
            <a:endParaRPr b="1">
              <a:solidFill>
                <a:schemeClr val="dk1"/>
              </a:solidFill>
              <a:latin typeface="Source Sans Pro"/>
              <a:ea typeface="Source Sans Pro"/>
              <a:cs typeface="Source Sans Pro"/>
              <a:sym typeface="Source Sans Pro"/>
            </a:endParaRPr>
          </a:p>
          <a:p>
            <a:pPr marL="0" lvl="0" indent="0" algn="ctr" rtl="0">
              <a:spcBef>
                <a:spcPts val="0"/>
              </a:spcBef>
              <a:spcAft>
                <a:spcPts val="0"/>
              </a:spcAft>
              <a:buNone/>
            </a:pPr>
            <a:r>
              <a:rPr lang="en" b="1">
                <a:solidFill>
                  <a:srgbClr val="FF0000"/>
                </a:solidFill>
                <a:latin typeface="Source Sans Pro"/>
                <a:ea typeface="Source Sans Pro"/>
                <a:cs typeface="Source Sans Pro"/>
                <a:sym typeface="Source Sans Pro"/>
              </a:rPr>
              <a:t>MAPE:</a:t>
            </a:r>
            <a:r>
              <a:rPr lang="en" b="1">
                <a:solidFill>
                  <a:schemeClr val="dk1"/>
                </a:solidFill>
                <a:latin typeface="Source Sans Pro"/>
                <a:ea typeface="Source Sans Pro"/>
                <a:cs typeface="Source Sans Pro"/>
                <a:sym typeface="Source Sans Pro"/>
              </a:rPr>
              <a:t>  47.36761357168011</a:t>
            </a:r>
            <a:endParaRPr b="1">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sz="1100" b="1">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sz="1100" b="1">
              <a:solidFill>
                <a:schemeClr val="dk1"/>
              </a:solidFill>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25"/>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
              <a:t>TIME SERIES </a:t>
            </a:r>
            <a:r>
              <a:rPr lang="en">
                <a:solidFill>
                  <a:schemeClr val="accent2"/>
                </a:solidFill>
              </a:rPr>
              <a:t>DATA PREPARATION </a:t>
            </a:r>
            <a:r>
              <a:rPr lang="en"/>
              <a:t>FOR ML ALGORITHMS</a:t>
            </a:r>
            <a:endParaRPr/>
          </a:p>
        </p:txBody>
      </p:sp>
      <p:sp>
        <p:nvSpPr>
          <p:cNvPr id="740" name="Google Shape;740;p25"/>
          <p:cNvSpPr txBox="1">
            <a:spLocks noGrp="1"/>
          </p:cNvSpPr>
          <p:nvPr>
            <p:ph type="body" idx="1"/>
          </p:nvPr>
        </p:nvSpPr>
        <p:spPr>
          <a:xfrm>
            <a:off x="1207000" y="1641300"/>
            <a:ext cx="3540600" cy="2470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600"/>
              </a:spcBef>
              <a:spcAft>
                <a:spcPts val="0"/>
              </a:spcAft>
              <a:buSzPts val="2000"/>
              <a:buNone/>
            </a:pPr>
            <a:r>
              <a:rPr lang="en" sz="1800" b="1"/>
              <a:t>Restructuring the Time Series dataset to a supervised      learning problem </a:t>
            </a:r>
            <a:endParaRPr sz="1800" b="1"/>
          </a:p>
        </p:txBody>
      </p:sp>
      <p:pic>
        <p:nvPicPr>
          <p:cNvPr id="741" name="Google Shape;741;p25"/>
          <p:cNvPicPr preferRelativeResize="0"/>
          <p:nvPr/>
        </p:nvPicPr>
        <p:blipFill rotWithShape="1">
          <a:blip r:embed="rId3">
            <a:alphaModFix/>
          </a:blip>
          <a:srcRect t="12418" b="12410"/>
          <a:stretch/>
        </p:blipFill>
        <p:spPr>
          <a:xfrm>
            <a:off x="4893125" y="1577850"/>
            <a:ext cx="2765700" cy="2765700"/>
          </a:xfrm>
          <a:prstGeom prst="ellipse">
            <a:avLst/>
          </a:prstGeom>
          <a:noFill/>
          <a:ln w="28575" cap="flat" cmpd="sng">
            <a:solidFill>
              <a:schemeClr val="accent2"/>
            </a:solidFill>
            <a:prstDash val="solid"/>
            <a:round/>
            <a:headEnd type="none" w="sm" len="sm"/>
            <a:tailEnd type="none" w="sm" len="sm"/>
          </a:ln>
        </p:spPr>
      </p:pic>
      <p:sp>
        <p:nvSpPr>
          <p:cNvPr id="742" name="Google Shape;742;p2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gf5755e94d8_1_8"/>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TIME SERIES DATA PREPARATION </a:t>
            </a:r>
            <a:r>
              <a:rPr lang="en">
                <a:solidFill>
                  <a:schemeClr val="accent2"/>
                </a:solidFill>
              </a:rPr>
              <a:t>FOR ML ALGORITHMS</a:t>
            </a:r>
            <a:endParaRPr>
              <a:solidFill>
                <a:schemeClr val="accent2"/>
              </a:solidFill>
            </a:endParaRPr>
          </a:p>
        </p:txBody>
      </p:sp>
      <p:sp>
        <p:nvSpPr>
          <p:cNvPr id="748" name="Google Shape;748;gf5755e94d8_1_8"/>
          <p:cNvSpPr txBox="1">
            <a:spLocks noGrp="1"/>
          </p:cNvSpPr>
          <p:nvPr>
            <p:ph type="body" idx="2"/>
          </p:nvPr>
        </p:nvSpPr>
        <p:spPr>
          <a:xfrm>
            <a:off x="275250" y="715800"/>
            <a:ext cx="8593500" cy="3385500"/>
          </a:xfrm>
          <a:prstGeom prst="rect">
            <a:avLst/>
          </a:prstGeom>
          <a:noFill/>
          <a:ln>
            <a:noFill/>
          </a:ln>
        </p:spPr>
        <p:txBody>
          <a:bodyPr spcFirstLastPara="1" wrap="square" lIns="91425" tIns="91425" rIns="91425" bIns="91425" anchor="t" anchorCtr="0">
            <a:noAutofit/>
          </a:bodyPr>
          <a:lstStyle/>
          <a:p>
            <a:pPr marL="457200" lvl="0" indent="-304800" algn="just" rtl="0">
              <a:lnSpc>
                <a:spcPct val="100000"/>
              </a:lnSpc>
              <a:spcBef>
                <a:spcPts val="600"/>
              </a:spcBef>
              <a:spcAft>
                <a:spcPts val="0"/>
              </a:spcAft>
              <a:buClr>
                <a:schemeClr val="dk2"/>
              </a:buClr>
              <a:buSzPts val="1200"/>
              <a:buChar char="◉"/>
            </a:pPr>
            <a:r>
              <a:rPr lang="en" sz="1200" b="1" dirty="0">
                <a:solidFill>
                  <a:schemeClr val="dk2"/>
                </a:solidFill>
              </a:rPr>
              <a:t>Given a sequence of numbers for a time series dataset, we can restructure the data to look like a supervised learning problem. </a:t>
            </a:r>
            <a:endParaRPr sz="1200" b="1" dirty="0">
              <a:solidFill>
                <a:schemeClr val="dk2"/>
              </a:solidFill>
            </a:endParaRPr>
          </a:p>
          <a:p>
            <a:pPr marL="457200" lvl="0" indent="0" algn="just" rtl="0">
              <a:lnSpc>
                <a:spcPct val="100000"/>
              </a:lnSpc>
              <a:spcBef>
                <a:spcPts val="600"/>
              </a:spcBef>
              <a:spcAft>
                <a:spcPts val="0"/>
              </a:spcAft>
              <a:buNone/>
            </a:pPr>
            <a:endParaRPr sz="800" b="1" dirty="0">
              <a:solidFill>
                <a:schemeClr val="dk2"/>
              </a:solidFill>
            </a:endParaRPr>
          </a:p>
          <a:p>
            <a:pPr marL="457200" lvl="0" indent="-304800" algn="just" rtl="0">
              <a:lnSpc>
                <a:spcPct val="100000"/>
              </a:lnSpc>
              <a:spcBef>
                <a:spcPts val="600"/>
              </a:spcBef>
              <a:spcAft>
                <a:spcPts val="0"/>
              </a:spcAft>
              <a:buClr>
                <a:schemeClr val="dk2"/>
              </a:buClr>
              <a:buSzPts val="1200"/>
              <a:buChar char="◉"/>
            </a:pPr>
            <a:r>
              <a:rPr lang="en" sz="1200" b="1" dirty="0">
                <a:solidFill>
                  <a:schemeClr val="dk2"/>
                </a:solidFill>
              </a:rPr>
              <a:t>We can restructure this time series dataset as a supervised learning problem by using the value at the previous time step to predict the value at the next time-step. We can do this by using previous time steps as input variables and use the next time step as the output variable.</a:t>
            </a:r>
            <a:endParaRPr sz="1200" b="1" dirty="0">
              <a:solidFill>
                <a:schemeClr val="dk2"/>
              </a:solidFill>
            </a:endParaRPr>
          </a:p>
          <a:p>
            <a:pPr marL="457200" lvl="0" indent="0" algn="just" rtl="0">
              <a:lnSpc>
                <a:spcPct val="100000"/>
              </a:lnSpc>
              <a:spcBef>
                <a:spcPts val="600"/>
              </a:spcBef>
              <a:spcAft>
                <a:spcPts val="0"/>
              </a:spcAft>
              <a:buNone/>
            </a:pPr>
            <a:endParaRPr sz="800" b="1" dirty="0">
              <a:solidFill>
                <a:schemeClr val="dk2"/>
              </a:solidFil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endParaRPr>
          </a:p>
          <a:p>
            <a:pPr marL="457200" lvl="0" indent="-304800" algn="just" rtl="0">
              <a:lnSpc>
                <a:spcPct val="100000"/>
              </a:lnSpc>
              <a:spcBef>
                <a:spcPts val="600"/>
              </a:spcBef>
              <a:spcAft>
                <a:spcPts val="0"/>
              </a:spcAft>
              <a:buClr>
                <a:schemeClr val="dk2"/>
              </a:buClr>
              <a:buSzPts val="1200"/>
              <a:buChar char="◉"/>
            </a:pPr>
            <a:r>
              <a:rPr lang="en" sz="1200" b="1" dirty="0">
                <a:solidFill>
                  <a:schemeClr val="dk2"/>
                </a:solidFill>
              </a:rPr>
              <a:t>This representation is called a </a:t>
            </a:r>
            <a:r>
              <a:rPr lang="en" sz="1200" b="1" dirty="0">
                <a:solidFill>
                  <a:srgbClr val="FF4800"/>
                </a:solidFill>
              </a:rPr>
              <a:t>sliding window</a:t>
            </a:r>
            <a:r>
              <a:rPr lang="en" sz="1200" b="1" dirty="0">
                <a:solidFill>
                  <a:schemeClr val="dk2"/>
                </a:solidFill>
              </a:rPr>
              <a:t>, as the window of inputs and expected outputs is shifted forward through time to create new “samples” for a supervised learning model.</a:t>
            </a:r>
            <a:endParaRPr sz="1200" b="1" dirty="0">
              <a:solidFill>
                <a:schemeClr val="dk2"/>
              </a:solidFill>
            </a:endParaRPr>
          </a:p>
          <a:p>
            <a:pPr marL="0" lvl="0" indent="0" algn="just" rtl="0">
              <a:lnSpc>
                <a:spcPct val="100000"/>
              </a:lnSpc>
              <a:spcBef>
                <a:spcPts val="600"/>
              </a:spcBef>
              <a:spcAft>
                <a:spcPts val="0"/>
              </a:spcAft>
              <a:buNone/>
            </a:pPr>
            <a:endParaRPr sz="800" b="1" dirty="0">
              <a:solidFill>
                <a:schemeClr val="dk2"/>
              </a:solidFill>
            </a:endParaRPr>
          </a:p>
          <a:p>
            <a:pPr marL="457200" lvl="0" indent="-304800" algn="just" rtl="0">
              <a:lnSpc>
                <a:spcPct val="100000"/>
              </a:lnSpc>
              <a:spcBef>
                <a:spcPts val="600"/>
              </a:spcBef>
              <a:spcAft>
                <a:spcPts val="0"/>
              </a:spcAft>
              <a:buClr>
                <a:schemeClr val="dk2"/>
              </a:buClr>
              <a:buSzPts val="1200"/>
              <a:buChar char="◉"/>
            </a:pPr>
            <a:r>
              <a:rPr lang="en" sz="1200" b="1" dirty="0">
                <a:solidFill>
                  <a:schemeClr val="dk2"/>
                </a:solidFill>
              </a:rPr>
              <a:t>If we are interested in making a one-step forecast, e.g. one month, then we can evaluate the model by training on the training dataset and predicting the first step in the test dataset. We can then add the real observation from the test set to the training dataset, refit the model, then have the model predict the second step in the test dataset.</a:t>
            </a:r>
            <a:endParaRPr sz="1200" b="1" dirty="0">
              <a:solidFill>
                <a:schemeClr val="dk2"/>
              </a:solidFill>
            </a:endParaRPr>
          </a:p>
          <a:p>
            <a:pPr marL="457200" lvl="0" indent="0" algn="just" rtl="0">
              <a:lnSpc>
                <a:spcPct val="100000"/>
              </a:lnSpc>
              <a:spcBef>
                <a:spcPts val="600"/>
              </a:spcBef>
              <a:spcAft>
                <a:spcPts val="0"/>
              </a:spcAft>
              <a:buNone/>
            </a:pPr>
            <a:endParaRPr sz="800" b="1" dirty="0">
              <a:solidFill>
                <a:schemeClr val="dk2"/>
              </a:solidFill>
            </a:endParaRPr>
          </a:p>
          <a:p>
            <a:pPr marL="457200" lvl="0" indent="-304800" algn="just" rtl="0">
              <a:lnSpc>
                <a:spcPct val="100000"/>
              </a:lnSpc>
              <a:spcBef>
                <a:spcPts val="600"/>
              </a:spcBef>
              <a:spcAft>
                <a:spcPts val="0"/>
              </a:spcAft>
              <a:buClr>
                <a:schemeClr val="dk2"/>
              </a:buClr>
              <a:buSzPts val="1200"/>
              <a:buChar char="◉"/>
            </a:pPr>
            <a:r>
              <a:rPr lang="en" sz="1200" b="1" dirty="0">
                <a:solidFill>
                  <a:schemeClr val="dk2"/>
                </a:solidFill>
              </a:rPr>
              <a:t>Repeating this process for the entire test dataset will give a one-step prediction for the entire test dataset from which an error measure can be calculated to evaluate the skill of the model.</a:t>
            </a:r>
            <a:endParaRPr sz="1200" b="1" dirty="0">
              <a:solidFill>
                <a:schemeClr val="dk2"/>
              </a:solidFill>
            </a:endParaRPr>
          </a:p>
        </p:txBody>
      </p:sp>
      <p:sp>
        <p:nvSpPr>
          <p:cNvPr id="749" name="Google Shape;749;gf5755e94d8_1_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gf5755e94d8_1_27"/>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TIME SERIES DATA PREPARATION </a:t>
            </a:r>
            <a:r>
              <a:rPr lang="en">
                <a:solidFill>
                  <a:schemeClr val="accent2"/>
                </a:solidFill>
              </a:rPr>
              <a:t>FOR ML ALGORITHMS</a:t>
            </a:r>
            <a:endParaRPr>
              <a:solidFill>
                <a:schemeClr val="accent2"/>
              </a:solidFill>
            </a:endParaRPr>
          </a:p>
        </p:txBody>
      </p:sp>
      <p:sp>
        <p:nvSpPr>
          <p:cNvPr id="755" name="Google Shape;755;gf5755e94d8_1_27"/>
          <p:cNvSpPr txBox="1">
            <a:spLocks noGrp="1"/>
          </p:cNvSpPr>
          <p:nvPr>
            <p:ph type="body" idx="2"/>
          </p:nvPr>
        </p:nvSpPr>
        <p:spPr>
          <a:xfrm>
            <a:off x="398750" y="715800"/>
            <a:ext cx="4587000" cy="338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1400" b="1" dirty="0">
                <a:solidFill>
                  <a:srgbClr val="FF4800"/>
                </a:solidFill>
              </a:rPr>
              <a:t>  ACF GRAPH</a:t>
            </a:r>
            <a:endParaRPr sz="1400" b="1" dirty="0">
              <a:solidFill>
                <a:srgbClr val="FF4800"/>
              </a:solidFill>
            </a:endParaRPr>
          </a:p>
          <a:p>
            <a:pPr marL="0" lvl="0" indent="0" algn="l" rtl="0">
              <a:lnSpc>
                <a:spcPct val="100000"/>
              </a:lnSpc>
              <a:spcBef>
                <a:spcPts val="600"/>
              </a:spcBef>
              <a:spcAft>
                <a:spcPts val="0"/>
              </a:spcAft>
              <a:buNone/>
            </a:pPr>
            <a:endParaRPr sz="300" b="1" dirty="0">
              <a:solidFill>
                <a:srgbClr val="FF4800"/>
              </a:solidFill>
            </a:endParaRPr>
          </a:p>
          <a:p>
            <a:pPr marL="457200" lvl="0" indent="-304800" algn="just" rtl="0">
              <a:lnSpc>
                <a:spcPct val="100000"/>
              </a:lnSpc>
              <a:spcBef>
                <a:spcPts val="600"/>
              </a:spcBef>
              <a:spcAft>
                <a:spcPts val="0"/>
              </a:spcAft>
              <a:buSzPts val="1200"/>
              <a:buChar char="◉"/>
            </a:pPr>
            <a:r>
              <a:rPr lang="en" sz="1200" b="1" dirty="0"/>
              <a:t>A correlogram (also called Auto Correlation Function ACF Plot or Autocorrelation plot) is a visual way to show serial correlation in data that changes over time (i.e. time series data).</a:t>
            </a:r>
            <a:endParaRPr sz="1200" b="1" dirty="0"/>
          </a:p>
          <a:p>
            <a:pPr marL="457200" lvl="0" indent="0" algn="just" rtl="0">
              <a:lnSpc>
                <a:spcPct val="100000"/>
              </a:lnSpc>
              <a:spcBef>
                <a:spcPts val="600"/>
              </a:spcBef>
              <a:spcAft>
                <a:spcPts val="0"/>
              </a:spcAft>
              <a:buNone/>
            </a:pPr>
            <a:endParaRPr sz="1000" b="1" dirty="0"/>
          </a:p>
          <a:p>
            <a:pPr marL="457200" lvl="0" indent="-304800" algn="just" rtl="0">
              <a:lnSpc>
                <a:spcPct val="100000"/>
              </a:lnSpc>
              <a:spcBef>
                <a:spcPts val="600"/>
              </a:spcBef>
              <a:spcAft>
                <a:spcPts val="0"/>
              </a:spcAft>
              <a:buSzPts val="1200"/>
              <a:buChar char="◉"/>
            </a:pPr>
            <a:r>
              <a:rPr lang="en" sz="1200" b="1" dirty="0"/>
              <a:t>In simple terms, it describes how well the present value of the series is related with its past values.</a:t>
            </a:r>
            <a:endParaRPr sz="1200" b="1" dirty="0"/>
          </a:p>
          <a:p>
            <a:pPr marL="457200" lvl="0" indent="0" algn="just" rtl="0">
              <a:lnSpc>
                <a:spcPct val="100000"/>
              </a:lnSpc>
              <a:spcBef>
                <a:spcPts val="600"/>
              </a:spcBef>
              <a:spcAft>
                <a:spcPts val="0"/>
              </a:spcAft>
              <a:buNone/>
            </a:pPr>
            <a:endParaRPr sz="1000" b="1" dirty="0"/>
          </a:p>
          <a:p>
            <a:pPr marL="457200" lvl="0" indent="-304800" algn="just" rtl="0">
              <a:lnSpc>
                <a:spcPct val="100000"/>
              </a:lnSpc>
              <a:spcBef>
                <a:spcPts val="600"/>
              </a:spcBef>
              <a:spcAft>
                <a:spcPts val="0"/>
              </a:spcAft>
              <a:buSzPts val="1200"/>
              <a:buChar char="◉"/>
            </a:pPr>
            <a:r>
              <a:rPr lang="en" sz="1200" b="1" dirty="0"/>
              <a:t>Based upon the graph, it can be seen that the Autocorrelation is significant </a:t>
            </a:r>
            <a:r>
              <a:rPr lang="en" sz="1200" b="1" dirty="0" err="1"/>
              <a:t>upto</a:t>
            </a:r>
            <a:r>
              <a:rPr lang="en" sz="1200" b="1" dirty="0"/>
              <a:t> 4 lags.</a:t>
            </a:r>
            <a:endParaRPr sz="1200" b="1" dirty="0"/>
          </a:p>
          <a:p>
            <a:pPr marL="457200" lvl="0" indent="0" algn="just" rtl="0">
              <a:lnSpc>
                <a:spcPct val="100000"/>
              </a:lnSpc>
              <a:spcBef>
                <a:spcPts val="600"/>
              </a:spcBef>
              <a:spcAft>
                <a:spcPts val="0"/>
              </a:spcAft>
              <a:buNone/>
            </a:pPr>
            <a:endParaRPr sz="1000" b="1" dirty="0"/>
          </a:p>
          <a:p>
            <a:pPr marL="457200" lvl="0" indent="-304800" algn="just" rtl="0">
              <a:lnSpc>
                <a:spcPct val="100000"/>
              </a:lnSpc>
              <a:spcBef>
                <a:spcPts val="600"/>
              </a:spcBef>
              <a:spcAft>
                <a:spcPts val="0"/>
              </a:spcAft>
              <a:buSzPts val="1200"/>
              <a:buChar char="◉"/>
            </a:pPr>
            <a:r>
              <a:rPr lang="en" sz="1200" b="1" dirty="0"/>
              <a:t>We have fitted our models using 3 and 4 previous lags, however, the adjusted R</a:t>
            </a:r>
            <a:r>
              <a:rPr lang="en" sz="1200" b="1" baseline="30000" dirty="0"/>
              <a:t>2</a:t>
            </a:r>
            <a:r>
              <a:rPr lang="en" sz="1200" b="1" dirty="0"/>
              <a:t> value suggests that it is better to use only ‘3’ lags.</a:t>
            </a:r>
            <a:endParaRPr sz="1200" b="1" dirty="0"/>
          </a:p>
        </p:txBody>
      </p:sp>
      <p:sp>
        <p:nvSpPr>
          <p:cNvPr id="756" name="Google Shape;756;gf5755e94d8_1_2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26</a:t>
            </a:fld>
            <a:endParaRPr/>
          </a:p>
        </p:txBody>
      </p:sp>
      <p:pic>
        <p:nvPicPr>
          <p:cNvPr id="757" name="Google Shape;757;gf5755e94d8_1_27"/>
          <p:cNvPicPr preferRelativeResize="0"/>
          <p:nvPr/>
        </p:nvPicPr>
        <p:blipFill>
          <a:blip r:embed="rId3">
            <a:alphaModFix/>
          </a:blip>
          <a:stretch>
            <a:fillRect/>
          </a:stretch>
        </p:blipFill>
        <p:spPr>
          <a:xfrm>
            <a:off x="5050200" y="843075"/>
            <a:ext cx="3748500" cy="34573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gf5755e94d8_1_15"/>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TIME SERIES DATA PREPARATION </a:t>
            </a:r>
            <a:r>
              <a:rPr lang="en">
                <a:solidFill>
                  <a:schemeClr val="accent2"/>
                </a:solidFill>
              </a:rPr>
              <a:t>FOR ML ALGORITHMS</a:t>
            </a:r>
            <a:endParaRPr>
              <a:solidFill>
                <a:schemeClr val="accent2"/>
              </a:solidFill>
            </a:endParaRPr>
          </a:p>
        </p:txBody>
      </p:sp>
      <p:sp>
        <p:nvSpPr>
          <p:cNvPr id="763" name="Google Shape;763;gf5755e94d8_1_15"/>
          <p:cNvSpPr txBox="1">
            <a:spLocks noGrp="1"/>
          </p:cNvSpPr>
          <p:nvPr>
            <p:ph type="body" idx="2"/>
          </p:nvPr>
        </p:nvSpPr>
        <p:spPr>
          <a:xfrm>
            <a:off x="398750" y="920500"/>
            <a:ext cx="8158200" cy="3519600"/>
          </a:xfrm>
          <a:prstGeom prst="rect">
            <a:avLst/>
          </a:prstGeom>
          <a:noFill/>
          <a:ln>
            <a:noFill/>
          </a:ln>
        </p:spPr>
        <p:txBody>
          <a:bodyPr spcFirstLastPara="1" wrap="square" lIns="91425" tIns="91425" rIns="91425" bIns="91425" anchor="ctr" anchorCtr="0">
            <a:noAutofit/>
          </a:bodyPr>
          <a:lstStyle/>
          <a:p>
            <a:pPr marL="457200" lvl="0" indent="-304800" algn="just" rtl="0">
              <a:lnSpc>
                <a:spcPct val="100000"/>
              </a:lnSpc>
              <a:spcBef>
                <a:spcPts val="600"/>
              </a:spcBef>
              <a:spcAft>
                <a:spcPts val="0"/>
              </a:spcAft>
              <a:buSzPts val="1200"/>
              <a:buChar char="◉"/>
            </a:pPr>
            <a:r>
              <a:rPr lang="en" sz="1200" b="1" dirty="0">
                <a:solidFill>
                  <a:schemeClr val="dk2"/>
                </a:solidFill>
              </a:rPr>
              <a:t>The</a:t>
            </a:r>
            <a:r>
              <a:rPr lang="en" sz="1200" b="1" dirty="0"/>
              <a:t> </a:t>
            </a:r>
            <a:r>
              <a:rPr lang="en" sz="1200" b="1" dirty="0">
                <a:solidFill>
                  <a:schemeClr val="dk2"/>
                </a:solidFill>
              </a:rPr>
              <a:t>dataset has been split into train and test sets . For time series data, the data should be split into chronological sets or sequential manner. Taking any random observation without a </a:t>
            </a:r>
            <a:r>
              <a:rPr lang="en" sz="1200" b="1" dirty="0">
                <a:solidFill>
                  <a:srgbClr val="FF4800"/>
                </a:solidFill>
              </a:rPr>
              <a:t>chronological order</a:t>
            </a:r>
            <a:r>
              <a:rPr lang="en" sz="1200" b="1" dirty="0">
                <a:solidFill>
                  <a:schemeClr val="dk2"/>
                </a:solidFill>
              </a:rPr>
              <a:t> would not be right because in time series, observations are not independent as every value is dependent on its previous observation. </a:t>
            </a:r>
            <a:endParaRPr sz="1200" b="1" dirty="0">
              <a:solidFill>
                <a:schemeClr val="dk2"/>
              </a:solidFill>
            </a:endParaRPr>
          </a:p>
          <a:p>
            <a:pPr marL="457200" lvl="0" indent="0" algn="just" rtl="0">
              <a:lnSpc>
                <a:spcPct val="100000"/>
              </a:lnSpc>
              <a:spcBef>
                <a:spcPts val="600"/>
              </a:spcBef>
              <a:spcAft>
                <a:spcPts val="0"/>
              </a:spcAft>
              <a:buNone/>
            </a:pPr>
            <a:endParaRPr sz="700" b="1" dirty="0">
              <a:solidFill>
                <a:schemeClr val="dk2"/>
              </a:solidFill>
            </a:endParaRPr>
          </a:p>
          <a:p>
            <a:pPr marL="0" lvl="0" indent="0" algn="just" rtl="0">
              <a:lnSpc>
                <a:spcPct val="100000"/>
              </a:lnSpc>
              <a:spcBef>
                <a:spcPts val="600"/>
              </a:spcBef>
              <a:spcAft>
                <a:spcPts val="0"/>
              </a:spcAft>
              <a:buNone/>
            </a:pPr>
            <a:r>
              <a:rPr lang="en" sz="1200" b="1" dirty="0"/>
              <a:t>EVALUATION METRICS:</a:t>
            </a:r>
            <a:endParaRPr sz="1200" b="1" dirty="0"/>
          </a:p>
          <a:p>
            <a:pPr marL="0" lvl="0" indent="0" algn="just" rtl="0">
              <a:lnSpc>
                <a:spcPct val="100000"/>
              </a:lnSpc>
              <a:spcBef>
                <a:spcPts val="600"/>
              </a:spcBef>
              <a:spcAft>
                <a:spcPts val="0"/>
              </a:spcAft>
              <a:buNone/>
            </a:pPr>
            <a:endParaRPr sz="600" b="1" dirty="0">
              <a:solidFill>
                <a:schemeClr val="dk2"/>
              </a:solidFill>
            </a:endParaRPr>
          </a:p>
          <a:p>
            <a:pPr marL="457200" lvl="0" indent="-304800" algn="just" rtl="0">
              <a:lnSpc>
                <a:spcPct val="100000"/>
              </a:lnSpc>
              <a:spcBef>
                <a:spcPts val="600"/>
              </a:spcBef>
              <a:spcAft>
                <a:spcPts val="0"/>
              </a:spcAft>
              <a:buClr>
                <a:schemeClr val="dk2"/>
              </a:buClr>
              <a:buSzPts val="1200"/>
              <a:buAutoNum type="arabicPeriod"/>
            </a:pPr>
            <a:r>
              <a:rPr lang="en" sz="1200" b="1" dirty="0"/>
              <a:t>RMSE:</a:t>
            </a:r>
            <a:r>
              <a:rPr lang="en" sz="1200" b="1" dirty="0">
                <a:solidFill>
                  <a:schemeClr val="dk2"/>
                </a:solidFill>
              </a:rPr>
              <a:t> Root Mean Squared Error is a simple square root of mean squared error. It is the average amount that the response will deviate from the true regression line. It is considered a measure of the lack of fit of the model to the data. It solves the disadvantage of MSE of giving the result is squared units but is not as robust to outliers as MAE. However, RMSE is not robust to outliers.</a:t>
            </a:r>
          </a:p>
          <a:p>
            <a:pPr marL="457200" lvl="0" indent="-304800" algn="just" rtl="0">
              <a:lnSpc>
                <a:spcPct val="100000"/>
              </a:lnSpc>
              <a:spcBef>
                <a:spcPts val="600"/>
              </a:spcBef>
              <a:spcAft>
                <a:spcPts val="0"/>
              </a:spcAft>
              <a:buClr>
                <a:schemeClr val="dk2"/>
              </a:buClr>
              <a:buSzPts val="1200"/>
              <a:buAutoNum type="arabicPeriod"/>
            </a:pPr>
            <a:endParaRPr lang="en" sz="1200" b="1" dirty="0">
              <a:solidFill>
                <a:schemeClr val="dk2"/>
              </a:solidFill>
            </a:endParaRPr>
          </a:p>
          <a:p>
            <a:pPr marL="457200" lvl="0" indent="-304800" algn="just" rtl="0">
              <a:lnSpc>
                <a:spcPct val="100000"/>
              </a:lnSpc>
              <a:spcBef>
                <a:spcPts val="600"/>
              </a:spcBef>
              <a:spcAft>
                <a:spcPts val="0"/>
              </a:spcAft>
              <a:buClr>
                <a:schemeClr val="dk2"/>
              </a:buClr>
              <a:buSzPts val="1200"/>
              <a:buAutoNum type="arabicPeriod"/>
            </a:pPr>
            <a:r>
              <a:rPr lang="en" sz="1200" b="1" dirty="0"/>
              <a:t>MAE:</a:t>
            </a:r>
            <a:r>
              <a:rPr lang="en" sz="1200" b="1" dirty="0">
                <a:solidFill>
                  <a:schemeClr val="dk2"/>
                </a:solidFill>
              </a:rPr>
              <a:t>  Similar to MSE but take the sum of the absolute value of error. MAE is a more direct representation of the sum of error terms. The primary advantage of MAE is that it is robust to outliers.</a:t>
            </a:r>
            <a:endParaRPr sz="1200" b="1" dirty="0">
              <a:solidFill>
                <a:schemeClr val="dk2"/>
              </a:solidFill>
            </a:endParaRPr>
          </a:p>
          <a:p>
            <a:pPr marL="0" lvl="0" indent="0" algn="just" rtl="0">
              <a:lnSpc>
                <a:spcPct val="100000"/>
              </a:lnSpc>
              <a:spcBef>
                <a:spcPts val="600"/>
              </a:spcBef>
              <a:spcAft>
                <a:spcPts val="0"/>
              </a:spcAft>
              <a:buNone/>
            </a:pPr>
            <a:r>
              <a:rPr lang="en" sz="1200" b="1" dirty="0">
                <a:solidFill>
                  <a:srgbClr val="FF4800"/>
                </a:solidFill>
              </a:rPr>
              <a:t>In the subsequent sections we will apply various machine learning algorithms and note the performance metrics for each of the time series and finally use the best performing model for each time series.</a:t>
            </a:r>
            <a:endParaRPr sz="1200" b="1" dirty="0">
              <a:solidFill>
                <a:srgbClr val="FF4800"/>
              </a:solidFill>
            </a:endParaRPr>
          </a:p>
          <a:p>
            <a:pPr marL="914400" lvl="0" indent="0" algn="l" rtl="0">
              <a:spcBef>
                <a:spcPts val="0"/>
              </a:spcBef>
              <a:spcAft>
                <a:spcPts val="0"/>
              </a:spcAft>
              <a:buNone/>
            </a:pPr>
            <a:endParaRPr sz="1200" dirty="0">
              <a:solidFill>
                <a:srgbClr val="000000"/>
              </a:solidFill>
              <a:highlight>
                <a:srgbClr val="FFFF00"/>
              </a:highlight>
            </a:endParaRPr>
          </a:p>
          <a:p>
            <a:pPr marL="457200" lvl="0" indent="0" algn="l" rtl="0">
              <a:lnSpc>
                <a:spcPct val="100000"/>
              </a:lnSpc>
              <a:spcBef>
                <a:spcPts val="600"/>
              </a:spcBef>
              <a:spcAft>
                <a:spcPts val="0"/>
              </a:spcAft>
              <a:buNone/>
            </a:pPr>
            <a:endParaRPr sz="1200" b="1" dirty="0"/>
          </a:p>
        </p:txBody>
      </p:sp>
      <p:sp>
        <p:nvSpPr>
          <p:cNvPr id="764" name="Google Shape;764;gf5755e94d8_1_1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15"/>
          <p:cNvSpPr txBox="1">
            <a:spLocks noGrp="1"/>
          </p:cNvSpPr>
          <p:nvPr>
            <p:ph type="ctrTitle"/>
          </p:nvPr>
        </p:nvSpPr>
        <p:spPr>
          <a:xfrm>
            <a:off x="1261250" y="3031150"/>
            <a:ext cx="53118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a:t>Linear Regression</a:t>
            </a:r>
            <a:endParaRPr/>
          </a:p>
        </p:txBody>
      </p:sp>
      <p:sp>
        <p:nvSpPr>
          <p:cNvPr id="770" name="Google Shape;770;p15"/>
          <p:cNvSpPr txBox="1"/>
          <p:nvPr/>
        </p:nvSpPr>
        <p:spPr>
          <a:xfrm>
            <a:off x="6457350" y="3661925"/>
            <a:ext cx="24510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a:solidFill>
                  <a:schemeClr val="accent2"/>
                </a:solidFill>
                <a:latin typeface="Oswald"/>
                <a:ea typeface="Oswald"/>
                <a:cs typeface="Oswald"/>
                <a:sym typeface="Oswald"/>
              </a:rPr>
              <a:t>2.2</a:t>
            </a:r>
            <a:endParaRPr sz="12000" b="0" i="0" u="none" strike="noStrike" cap="none">
              <a:solidFill>
                <a:schemeClr val="accent2"/>
              </a:solidFill>
              <a:latin typeface="Arial"/>
              <a:ea typeface="Arial"/>
              <a:cs typeface="Arial"/>
              <a:sym typeface="Arial"/>
            </a:endParaRPr>
          </a:p>
        </p:txBody>
      </p:sp>
      <p:sp>
        <p:nvSpPr>
          <p:cNvPr id="771" name="Google Shape;771;p1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gf5755e94d8_4_2"/>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LINEAR </a:t>
            </a:r>
            <a:r>
              <a:rPr lang="en">
                <a:solidFill>
                  <a:schemeClr val="accent2"/>
                </a:solidFill>
              </a:rPr>
              <a:t>REGRESSION</a:t>
            </a:r>
            <a:endParaRPr>
              <a:solidFill>
                <a:schemeClr val="accent2"/>
              </a:solidFill>
            </a:endParaRPr>
          </a:p>
        </p:txBody>
      </p:sp>
      <p:sp>
        <p:nvSpPr>
          <p:cNvPr id="777" name="Google Shape;777;gf5755e94d8_4_2"/>
          <p:cNvSpPr txBox="1">
            <a:spLocks noGrp="1"/>
          </p:cNvSpPr>
          <p:nvPr>
            <p:ph type="body" idx="2"/>
          </p:nvPr>
        </p:nvSpPr>
        <p:spPr>
          <a:xfrm>
            <a:off x="314600" y="900800"/>
            <a:ext cx="8509500" cy="3385500"/>
          </a:xfrm>
          <a:prstGeom prst="rect">
            <a:avLst/>
          </a:prstGeom>
          <a:noFill/>
          <a:ln>
            <a:noFill/>
          </a:ln>
        </p:spPr>
        <p:txBody>
          <a:bodyPr spcFirstLastPara="1" wrap="square" lIns="91425" tIns="91425" rIns="91425" bIns="91425" anchor="t" anchorCtr="0">
            <a:noAutofit/>
          </a:bodyPr>
          <a:lstStyle/>
          <a:p>
            <a:pPr marL="457200" lvl="0" indent="-311150" algn="just" rtl="0">
              <a:lnSpc>
                <a:spcPct val="150000"/>
              </a:lnSpc>
              <a:spcBef>
                <a:spcPts val="0"/>
              </a:spcBef>
              <a:spcAft>
                <a:spcPts val="0"/>
              </a:spcAft>
              <a:buClr>
                <a:schemeClr val="dk2"/>
              </a:buClr>
              <a:buSzPts val="1300"/>
              <a:buChar char="◉"/>
            </a:pPr>
            <a:r>
              <a:rPr lang="en" sz="1300" b="1">
                <a:solidFill>
                  <a:schemeClr val="dk2"/>
                </a:solidFill>
              </a:rPr>
              <a:t>The regression model allows for a linear relationship between the forecast variable y and a single predictor variable x:  </a:t>
            </a:r>
            <a:r>
              <a:rPr lang="en" sz="1300" b="1"/>
              <a:t>y</a:t>
            </a:r>
            <a:r>
              <a:rPr lang="en" sz="1300" b="1" baseline="-25000"/>
              <a:t>t </a:t>
            </a:r>
            <a:r>
              <a:rPr lang="en" sz="1300" b="1"/>
              <a:t>= β0 + β1 * x</a:t>
            </a:r>
            <a:r>
              <a:rPr lang="en" sz="1300" b="1" baseline="-25000"/>
              <a:t>t</a:t>
            </a:r>
            <a:r>
              <a:rPr lang="en" sz="1300" b="1"/>
              <a:t>+ ε</a:t>
            </a:r>
            <a:r>
              <a:rPr lang="en" sz="1300" b="1" baseline="-25000"/>
              <a:t>t</a:t>
            </a:r>
            <a:endParaRPr sz="1300" b="1" baseline="-25000"/>
          </a:p>
          <a:p>
            <a:pPr marL="457200" lvl="0" indent="0" algn="just" rtl="0">
              <a:lnSpc>
                <a:spcPct val="100000"/>
              </a:lnSpc>
              <a:spcBef>
                <a:spcPts val="0"/>
              </a:spcBef>
              <a:spcAft>
                <a:spcPts val="0"/>
              </a:spcAft>
              <a:buNone/>
            </a:pPr>
            <a:r>
              <a:rPr lang="en" sz="1300" b="1">
                <a:solidFill>
                  <a:schemeClr val="dk2"/>
                </a:solidFill>
              </a:rPr>
              <a:t>The intercept  β0 represents the predicted value of  y  when  x = 0. The slope  β1 represents the average predicted change in  y resulting from a one unit increase in  x.</a:t>
            </a:r>
            <a:endParaRPr sz="1300" b="1">
              <a:solidFill>
                <a:schemeClr val="dk2"/>
              </a:solidFill>
            </a:endParaRPr>
          </a:p>
          <a:p>
            <a:pPr marL="0" lvl="0" indent="0" algn="just" rtl="0">
              <a:lnSpc>
                <a:spcPct val="100000"/>
              </a:lnSpc>
              <a:spcBef>
                <a:spcPts val="600"/>
              </a:spcBef>
              <a:spcAft>
                <a:spcPts val="0"/>
              </a:spcAft>
              <a:buNone/>
            </a:pPr>
            <a:endParaRPr sz="1300" b="1">
              <a:solidFill>
                <a:schemeClr val="dk2"/>
              </a:solidFill>
            </a:endParaRPr>
          </a:p>
          <a:p>
            <a:pPr marL="457200" lvl="0" indent="-311150" algn="just" rtl="0">
              <a:lnSpc>
                <a:spcPct val="100000"/>
              </a:lnSpc>
              <a:spcBef>
                <a:spcPts val="600"/>
              </a:spcBef>
              <a:spcAft>
                <a:spcPts val="0"/>
              </a:spcAft>
              <a:buClr>
                <a:schemeClr val="dk2"/>
              </a:buClr>
              <a:buSzPts val="1300"/>
              <a:buChar char="◉"/>
            </a:pPr>
            <a:r>
              <a:rPr lang="en" sz="1300" b="1">
                <a:solidFill>
                  <a:schemeClr val="dk2"/>
                </a:solidFill>
              </a:rPr>
              <a:t>The</a:t>
            </a:r>
            <a:r>
              <a:rPr lang="en" sz="1300" b="1"/>
              <a:t> assumptions</a:t>
            </a:r>
            <a:r>
              <a:rPr lang="en" sz="1300" b="1">
                <a:solidFill>
                  <a:schemeClr val="dk2"/>
                </a:solidFill>
              </a:rPr>
              <a:t> taken into consideration are as follows:</a:t>
            </a:r>
            <a:endParaRPr sz="1300" b="1">
              <a:solidFill>
                <a:schemeClr val="dk2"/>
              </a:solidFill>
            </a:endParaRPr>
          </a:p>
          <a:p>
            <a:pPr marL="457200" lvl="0" indent="0" algn="just" rtl="0">
              <a:lnSpc>
                <a:spcPct val="100000"/>
              </a:lnSpc>
              <a:spcBef>
                <a:spcPts val="600"/>
              </a:spcBef>
              <a:spcAft>
                <a:spcPts val="0"/>
              </a:spcAft>
              <a:buNone/>
            </a:pPr>
            <a:r>
              <a:rPr lang="en" sz="1300" b="1">
                <a:solidFill>
                  <a:schemeClr val="dk2"/>
                </a:solidFill>
              </a:rPr>
              <a:t>1) The relationship between the forecast variable and the predictor variables satisfies this linear equation</a:t>
            </a:r>
            <a:endParaRPr sz="1300" b="1">
              <a:solidFill>
                <a:schemeClr val="dk2"/>
              </a:solidFill>
            </a:endParaRPr>
          </a:p>
          <a:p>
            <a:pPr marL="457200" lvl="0" indent="0" algn="just" rtl="0">
              <a:lnSpc>
                <a:spcPct val="100000"/>
              </a:lnSpc>
              <a:spcBef>
                <a:spcPts val="600"/>
              </a:spcBef>
              <a:spcAft>
                <a:spcPts val="0"/>
              </a:spcAft>
              <a:buNone/>
            </a:pPr>
            <a:r>
              <a:rPr lang="en" sz="1300" b="1">
                <a:solidFill>
                  <a:schemeClr val="dk2"/>
                </a:solidFill>
              </a:rPr>
              <a:t>2) Errors are normally distributed with mean zero and constant variance; otherwise the forecasts will be biased.</a:t>
            </a:r>
            <a:endParaRPr sz="1300" b="1">
              <a:solidFill>
                <a:schemeClr val="dk2"/>
              </a:solidFill>
            </a:endParaRPr>
          </a:p>
          <a:p>
            <a:pPr marL="457200" lvl="0" indent="0" algn="just" rtl="0">
              <a:lnSpc>
                <a:spcPct val="100000"/>
              </a:lnSpc>
              <a:spcBef>
                <a:spcPts val="600"/>
              </a:spcBef>
              <a:spcAft>
                <a:spcPts val="0"/>
              </a:spcAft>
              <a:buNone/>
            </a:pPr>
            <a:r>
              <a:rPr lang="en" sz="1300" b="1">
                <a:solidFill>
                  <a:schemeClr val="dk2"/>
                </a:solidFill>
              </a:rPr>
              <a:t>3) Errors are not autocorrelated; otherwise the forecasts will be inefficient.</a:t>
            </a:r>
            <a:endParaRPr sz="1300" b="1">
              <a:solidFill>
                <a:schemeClr val="dk2"/>
              </a:solidFill>
            </a:endParaRPr>
          </a:p>
          <a:p>
            <a:pPr marL="457200" lvl="0" indent="0" algn="just" rtl="0">
              <a:lnSpc>
                <a:spcPct val="100000"/>
              </a:lnSpc>
              <a:spcBef>
                <a:spcPts val="600"/>
              </a:spcBef>
              <a:spcAft>
                <a:spcPts val="0"/>
              </a:spcAft>
              <a:buNone/>
            </a:pPr>
            <a:r>
              <a:rPr lang="en" sz="1300" b="1">
                <a:solidFill>
                  <a:schemeClr val="dk2"/>
                </a:solidFill>
              </a:rPr>
              <a:t>4) No existence of multicollinearity between predictor variables</a:t>
            </a:r>
            <a:endParaRPr sz="1300" b="1">
              <a:solidFill>
                <a:schemeClr val="dk2"/>
              </a:solidFill>
            </a:endParaRPr>
          </a:p>
          <a:p>
            <a:pPr marL="0" lvl="0" indent="0" algn="l" rtl="0">
              <a:lnSpc>
                <a:spcPct val="100000"/>
              </a:lnSpc>
              <a:spcBef>
                <a:spcPts val="600"/>
              </a:spcBef>
              <a:spcAft>
                <a:spcPts val="0"/>
              </a:spcAft>
              <a:buNone/>
            </a:pPr>
            <a:endParaRPr sz="1500" b="1"/>
          </a:p>
          <a:p>
            <a:pPr marL="457200" lvl="0" indent="0" algn="l" rtl="0">
              <a:lnSpc>
                <a:spcPct val="100000"/>
              </a:lnSpc>
              <a:spcBef>
                <a:spcPts val="600"/>
              </a:spcBef>
              <a:spcAft>
                <a:spcPts val="0"/>
              </a:spcAft>
              <a:buNone/>
            </a:pPr>
            <a:endParaRPr sz="1500" b="1">
              <a:solidFill>
                <a:schemeClr val="dk2"/>
              </a:solidFill>
            </a:endParaRPr>
          </a:p>
        </p:txBody>
      </p:sp>
      <p:sp>
        <p:nvSpPr>
          <p:cNvPr id="778" name="Google Shape;778;gf5755e94d8_4_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2"/>
          <p:cNvSpPr txBox="1">
            <a:spLocks noGrp="1"/>
          </p:cNvSpPr>
          <p:nvPr>
            <p:ph type="title"/>
          </p:nvPr>
        </p:nvSpPr>
        <p:spPr>
          <a:xfrm>
            <a:off x="1073695" y="242896"/>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 sz="2800"/>
              <a:t>ROAD</a:t>
            </a:r>
            <a:r>
              <a:rPr lang="en" sz="2800">
                <a:solidFill>
                  <a:schemeClr val="accent2"/>
                </a:solidFill>
              </a:rPr>
              <a:t>MAP</a:t>
            </a:r>
            <a:endParaRPr sz="2800">
              <a:solidFill>
                <a:schemeClr val="accent2"/>
              </a:solidFill>
            </a:endParaRPr>
          </a:p>
        </p:txBody>
      </p:sp>
      <p:sp>
        <p:nvSpPr>
          <p:cNvPr id="477" name="Google Shape;477;p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
        <p:nvSpPr>
          <p:cNvPr id="478" name="Google Shape;478;p2"/>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9" name="Google Shape;479;p2"/>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0" name="Google Shape;480;p2"/>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481" name="Google Shape;481;p2"/>
          <p:cNvSpPr/>
          <p:nvPr/>
        </p:nvSpPr>
        <p:spPr>
          <a:xfrm rot="8100000">
            <a:off x="5870116"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482" name="Google Shape;482;p2"/>
          <p:cNvSpPr/>
          <p:nvPr/>
        </p:nvSpPr>
        <p:spPr>
          <a:xfrm rot="-2700000">
            <a:off x="7566992" y="3335703"/>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483" name="Google Shape;483;p2"/>
          <p:cNvSpPr/>
          <p:nvPr/>
        </p:nvSpPr>
        <p:spPr>
          <a:xfrm rot="-2700000">
            <a:off x="3446517" y="3403703"/>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484" name="Google Shape;484;p2"/>
          <p:cNvSpPr txBox="1"/>
          <p:nvPr/>
        </p:nvSpPr>
        <p:spPr>
          <a:xfrm>
            <a:off x="851050" y="1233125"/>
            <a:ext cx="2526300" cy="53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b="1" i="0" u="none" strike="noStrike" cap="none">
                <a:solidFill>
                  <a:schemeClr val="dk2"/>
                </a:solidFill>
                <a:latin typeface="Source Sans Pro"/>
                <a:ea typeface="Source Sans Pro"/>
                <a:cs typeface="Source Sans Pro"/>
                <a:sym typeface="Source Sans Pro"/>
              </a:rPr>
              <a:t>Exploratory Data Analysis</a:t>
            </a:r>
            <a:endParaRPr b="1" i="0" u="none" strike="noStrike" cap="none">
              <a:solidFill>
                <a:schemeClr val="dk2"/>
              </a:solidFill>
              <a:latin typeface="Source Sans Pro"/>
              <a:ea typeface="Source Sans Pro"/>
              <a:cs typeface="Source Sans Pro"/>
              <a:sym typeface="Source Sans Pro"/>
            </a:endParaRPr>
          </a:p>
        </p:txBody>
      </p:sp>
      <p:sp>
        <p:nvSpPr>
          <p:cNvPr id="485" name="Google Shape;485;p2"/>
          <p:cNvSpPr txBox="1"/>
          <p:nvPr/>
        </p:nvSpPr>
        <p:spPr>
          <a:xfrm>
            <a:off x="4692001" y="1233125"/>
            <a:ext cx="2691000" cy="53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b="1">
                <a:solidFill>
                  <a:schemeClr val="dk2"/>
                </a:solidFill>
                <a:latin typeface="Source Sans Pro"/>
                <a:ea typeface="Source Sans Pro"/>
                <a:cs typeface="Source Sans Pro"/>
                <a:sym typeface="Source Sans Pro"/>
              </a:rPr>
              <a:t>Model Selection and Application </a:t>
            </a:r>
            <a:endParaRPr b="1" i="0" u="none" strike="noStrike" cap="none">
              <a:solidFill>
                <a:schemeClr val="dk2"/>
              </a:solidFill>
              <a:latin typeface="Source Sans Pro"/>
              <a:ea typeface="Source Sans Pro"/>
              <a:cs typeface="Source Sans Pro"/>
              <a:sym typeface="Source Sans Pro"/>
            </a:endParaRPr>
          </a:p>
        </p:txBody>
      </p:sp>
      <p:sp>
        <p:nvSpPr>
          <p:cNvPr id="486" name="Google Shape;486;p2"/>
          <p:cNvSpPr txBox="1"/>
          <p:nvPr/>
        </p:nvSpPr>
        <p:spPr>
          <a:xfrm>
            <a:off x="2607625" y="3863750"/>
            <a:ext cx="24507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b="1">
                <a:solidFill>
                  <a:schemeClr val="dk2"/>
                </a:solidFill>
                <a:latin typeface="Source Sans Pro"/>
                <a:ea typeface="Source Sans Pro"/>
                <a:cs typeface="Source Sans Pro"/>
                <a:sym typeface="Source Sans Pro"/>
              </a:rPr>
              <a:t>Time Series Data Preparation for ML Algorithm</a:t>
            </a:r>
            <a:endParaRPr b="1" i="0" u="none" strike="noStrike" cap="none">
              <a:solidFill>
                <a:schemeClr val="dk2"/>
              </a:solidFill>
              <a:latin typeface="Source Sans Pro"/>
              <a:ea typeface="Source Sans Pro"/>
              <a:cs typeface="Source Sans Pro"/>
              <a:sym typeface="Source Sans Pro"/>
            </a:endParaRPr>
          </a:p>
        </p:txBody>
      </p:sp>
      <p:sp>
        <p:nvSpPr>
          <p:cNvPr id="487" name="Google Shape;487;p2"/>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dk2"/>
              </a:solidFill>
              <a:latin typeface="Source Sans Pro"/>
              <a:ea typeface="Source Sans Pro"/>
              <a:cs typeface="Source Sans Pro"/>
              <a:sym typeface="Source Sans Pro"/>
            </a:endParaRPr>
          </a:p>
        </p:txBody>
      </p:sp>
      <p:sp>
        <p:nvSpPr>
          <p:cNvPr id="488" name="Google Shape;488;p2"/>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dk2"/>
              </a:solidFill>
              <a:latin typeface="Source Sans Pro"/>
              <a:ea typeface="Source Sans Pro"/>
              <a:cs typeface="Source Sans Pro"/>
              <a:sym typeface="Source Sans Pro"/>
            </a:endParaRPr>
          </a:p>
        </p:txBody>
      </p:sp>
      <p:sp>
        <p:nvSpPr>
          <p:cNvPr id="489" name="Google Shape;489;p2"/>
          <p:cNvSpPr txBox="1"/>
          <p:nvPr/>
        </p:nvSpPr>
        <p:spPr>
          <a:xfrm>
            <a:off x="6805800" y="3807775"/>
            <a:ext cx="16836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b="1">
                <a:solidFill>
                  <a:schemeClr val="dk2"/>
                </a:solidFill>
                <a:latin typeface="Source Sans Pro"/>
                <a:ea typeface="Source Sans Pro"/>
                <a:cs typeface="Source Sans Pro"/>
                <a:sym typeface="Source Sans Pro"/>
              </a:rPr>
              <a:t>Result &amp; Conclusion</a:t>
            </a:r>
            <a:endParaRPr b="1" i="0" u="none" strike="noStrike" cap="none">
              <a:solidFill>
                <a:schemeClr val="dk2"/>
              </a:solidFill>
              <a:latin typeface="Source Sans Pro"/>
              <a:ea typeface="Source Sans Pro"/>
              <a:cs typeface="Source Sans Pro"/>
              <a:sym typeface="Source Sans Pr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gf5755e94d8_4_9"/>
          <p:cNvSpPr txBox="1">
            <a:spLocks noGrp="1"/>
          </p:cNvSpPr>
          <p:nvPr>
            <p:ph type="title"/>
          </p:nvPr>
        </p:nvSpPr>
        <p:spPr>
          <a:xfrm>
            <a:off x="388700" y="161175"/>
            <a:ext cx="6597900" cy="37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000"/>
              <a:buNone/>
            </a:pPr>
            <a:r>
              <a:rPr lang="en"/>
              <a:t>LINEAR </a:t>
            </a:r>
            <a:r>
              <a:rPr lang="en">
                <a:solidFill>
                  <a:schemeClr val="accent2"/>
                </a:solidFill>
              </a:rPr>
              <a:t>REGRESSION</a:t>
            </a:r>
            <a:endParaRPr>
              <a:solidFill>
                <a:schemeClr val="accent2"/>
              </a:solidFill>
            </a:endParaRPr>
          </a:p>
        </p:txBody>
      </p:sp>
      <p:sp>
        <p:nvSpPr>
          <p:cNvPr id="784" name="Google Shape;784;gf5755e94d8_4_9"/>
          <p:cNvSpPr txBox="1">
            <a:spLocks noGrp="1"/>
          </p:cNvSpPr>
          <p:nvPr>
            <p:ph type="body" idx="2"/>
          </p:nvPr>
        </p:nvSpPr>
        <p:spPr>
          <a:xfrm>
            <a:off x="325125" y="534975"/>
            <a:ext cx="8231700" cy="11124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600"/>
              </a:spcBef>
              <a:spcAft>
                <a:spcPts val="0"/>
              </a:spcAft>
              <a:buClr>
                <a:schemeClr val="dk2"/>
              </a:buClr>
              <a:buSzPts val="1200"/>
              <a:buChar char="◉"/>
            </a:pPr>
            <a:r>
              <a:rPr lang="en" sz="1200" b="1"/>
              <a:t>We have used the scikit learn library to fit the linear regression model on the training and testing dataset as mentioned above.</a:t>
            </a:r>
            <a:endParaRPr sz="1200" b="1"/>
          </a:p>
          <a:p>
            <a:pPr marL="457200" lvl="0" indent="-304800" algn="l" rtl="0">
              <a:lnSpc>
                <a:spcPct val="100000"/>
              </a:lnSpc>
              <a:spcBef>
                <a:spcPts val="0"/>
              </a:spcBef>
              <a:spcAft>
                <a:spcPts val="0"/>
              </a:spcAft>
              <a:buSzPts val="1200"/>
              <a:buChar char="◉"/>
            </a:pPr>
            <a:r>
              <a:rPr lang="en" sz="1200" b="1"/>
              <a:t>As mentioned earlier, we have applied the ingenious way of creating lags and converting this into a supervised learning problem to use the linear regression model for our time series prediction.</a:t>
            </a:r>
            <a:endParaRPr sz="1200" b="1">
              <a:solidFill>
                <a:schemeClr val="dk2"/>
              </a:solidFill>
            </a:endParaRPr>
          </a:p>
          <a:p>
            <a:pPr marL="0" lvl="0" indent="0" algn="l" rtl="0">
              <a:lnSpc>
                <a:spcPct val="100000"/>
              </a:lnSpc>
              <a:spcBef>
                <a:spcPts val="600"/>
              </a:spcBef>
              <a:spcAft>
                <a:spcPts val="0"/>
              </a:spcAft>
              <a:buNone/>
            </a:pPr>
            <a:r>
              <a:rPr lang="en" sz="1200" b="1">
                <a:solidFill>
                  <a:schemeClr val="dk2"/>
                </a:solidFill>
              </a:rPr>
              <a:t>Python Code:</a:t>
            </a:r>
            <a:endParaRPr sz="1200" b="1">
              <a:solidFill>
                <a:schemeClr val="dk2"/>
              </a:solidFill>
            </a:endParaRPr>
          </a:p>
          <a:p>
            <a:pPr marL="0" lvl="0" indent="0" algn="l" rtl="0">
              <a:lnSpc>
                <a:spcPct val="100000"/>
              </a:lnSpc>
              <a:spcBef>
                <a:spcPts val="600"/>
              </a:spcBef>
              <a:spcAft>
                <a:spcPts val="0"/>
              </a:spcAft>
              <a:buNone/>
            </a:pPr>
            <a:endParaRPr sz="1200" b="1">
              <a:solidFill>
                <a:schemeClr val="dk2"/>
              </a:solidFill>
            </a:endParaRPr>
          </a:p>
          <a:p>
            <a:pPr marL="0" lvl="0" indent="0" algn="l" rtl="0">
              <a:lnSpc>
                <a:spcPct val="100000"/>
              </a:lnSpc>
              <a:spcBef>
                <a:spcPts val="600"/>
              </a:spcBef>
              <a:spcAft>
                <a:spcPts val="0"/>
              </a:spcAft>
              <a:buNone/>
            </a:pPr>
            <a:endParaRPr sz="1200" b="1">
              <a:solidFill>
                <a:schemeClr val="dk2"/>
              </a:solidFill>
            </a:endParaRPr>
          </a:p>
          <a:p>
            <a:pPr marL="457200" lvl="0" indent="0" algn="l" rtl="0">
              <a:lnSpc>
                <a:spcPct val="100000"/>
              </a:lnSpc>
              <a:spcBef>
                <a:spcPts val="600"/>
              </a:spcBef>
              <a:spcAft>
                <a:spcPts val="0"/>
              </a:spcAft>
              <a:buNone/>
            </a:pPr>
            <a:endParaRPr sz="1400" b="1">
              <a:solidFill>
                <a:schemeClr val="dk2"/>
              </a:solidFill>
            </a:endParaRPr>
          </a:p>
        </p:txBody>
      </p:sp>
      <p:sp>
        <p:nvSpPr>
          <p:cNvPr id="785" name="Google Shape;785;gf5755e94d8_4_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30</a:t>
            </a:fld>
            <a:endParaRPr/>
          </a:p>
        </p:txBody>
      </p:sp>
      <p:pic>
        <p:nvPicPr>
          <p:cNvPr id="786" name="Google Shape;786;gf5755e94d8_4_9"/>
          <p:cNvPicPr preferRelativeResize="0"/>
          <p:nvPr/>
        </p:nvPicPr>
        <p:blipFill>
          <a:blip r:embed="rId3">
            <a:alphaModFix/>
          </a:blip>
          <a:stretch>
            <a:fillRect/>
          </a:stretch>
        </p:blipFill>
        <p:spPr>
          <a:xfrm>
            <a:off x="507175" y="1785875"/>
            <a:ext cx="3692625" cy="2162175"/>
          </a:xfrm>
          <a:prstGeom prst="rect">
            <a:avLst/>
          </a:prstGeom>
          <a:noFill/>
          <a:ln>
            <a:noFill/>
          </a:ln>
        </p:spPr>
      </p:pic>
      <p:pic>
        <p:nvPicPr>
          <p:cNvPr id="787" name="Google Shape;787;gf5755e94d8_4_9"/>
          <p:cNvPicPr preferRelativeResize="0"/>
          <p:nvPr/>
        </p:nvPicPr>
        <p:blipFill>
          <a:blip r:embed="rId4">
            <a:alphaModFix/>
          </a:blip>
          <a:stretch>
            <a:fillRect/>
          </a:stretch>
        </p:blipFill>
        <p:spPr>
          <a:xfrm>
            <a:off x="4477500" y="1785875"/>
            <a:ext cx="4141875" cy="2162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gf5755e94d8_2_25"/>
          <p:cNvSpPr txBox="1">
            <a:spLocks noGrp="1"/>
          </p:cNvSpPr>
          <p:nvPr>
            <p:ph type="title"/>
          </p:nvPr>
        </p:nvSpPr>
        <p:spPr>
          <a:xfrm>
            <a:off x="716700" y="208225"/>
            <a:ext cx="6996600" cy="4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 FROM </a:t>
            </a:r>
            <a:r>
              <a:rPr lang="en">
                <a:solidFill>
                  <a:schemeClr val="accent2"/>
                </a:solidFill>
              </a:rPr>
              <a:t>LINEAR REGRESSION</a:t>
            </a:r>
            <a:endParaRPr>
              <a:solidFill>
                <a:schemeClr val="accent2"/>
              </a:solidFill>
            </a:endParaRPr>
          </a:p>
        </p:txBody>
      </p:sp>
      <p:sp>
        <p:nvSpPr>
          <p:cNvPr id="793" name="Google Shape;793;gf5755e94d8_2_25"/>
          <p:cNvSpPr txBox="1">
            <a:spLocks noGrp="1"/>
          </p:cNvSpPr>
          <p:nvPr>
            <p:ph type="body" idx="2"/>
          </p:nvPr>
        </p:nvSpPr>
        <p:spPr>
          <a:xfrm>
            <a:off x="5416025" y="724300"/>
            <a:ext cx="3239700" cy="326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FF0000"/>
                </a:solidFill>
              </a:rPr>
              <a:t>RMSE:</a:t>
            </a:r>
            <a:r>
              <a:rPr lang="en" sz="1200" b="1"/>
              <a:t>  126.32628057407749</a:t>
            </a:r>
            <a:endParaRPr sz="1200" b="1"/>
          </a:p>
          <a:p>
            <a:pPr marL="0" lvl="0" indent="0" algn="l" rtl="0">
              <a:spcBef>
                <a:spcPts val="600"/>
              </a:spcBef>
              <a:spcAft>
                <a:spcPts val="0"/>
              </a:spcAft>
              <a:buNone/>
            </a:pPr>
            <a:r>
              <a:rPr lang="en" sz="1200" b="1">
                <a:solidFill>
                  <a:srgbClr val="FF0000"/>
                </a:solidFill>
              </a:rPr>
              <a:t>R</a:t>
            </a:r>
            <a:r>
              <a:rPr lang="en" sz="1200" b="1" baseline="30000">
                <a:solidFill>
                  <a:srgbClr val="FF0000"/>
                </a:solidFill>
              </a:rPr>
              <a:t>2</a:t>
            </a:r>
            <a:r>
              <a:rPr lang="en" sz="1200" b="1">
                <a:solidFill>
                  <a:srgbClr val="FF0000"/>
                </a:solidFill>
              </a:rPr>
              <a:t>:</a:t>
            </a:r>
            <a:r>
              <a:rPr lang="en" sz="1200" b="1"/>
              <a:t>  0.09313163548701164</a:t>
            </a:r>
            <a:endParaRPr sz="1200" b="1"/>
          </a:p>
          <a:p>
            <a:pPr marL="0" lvl="0" indent="0" algn="l" rtl="0">
              <a:spcBef>
                <a:spcPts val="600"/>
              </a:spcBef>
              <a:spcAft>
                <a:spcPts val="0"/>
              </a:spcAft>
              <a:buNone/>
            </a:pPr>
            <a:r>
              <a:rPr lang="en" sz="1200" b="1">
                <a:solidFill>
                  <a:srgbClr val="FF0000"/>
                </a:solidFill>
              </a:rPr>
              <a:t>MAPE:</a:t>
            </a:r>
            <a:r>
              <a:rPr lang="en" sz="1200" b="1"/>
              <a:t>  14.956639467857476</a:t>
            </a:r>
            <a:endParaRPr sz="1200" b="1"/>
          </a:p>
          <a:p>
            <a:pPr marL="0" lvl="0" indent="0" algn="l" rtl="0">
              <a:spcBef>
                <a:spcPts val="600"/>
              </a:spcBef>
              <a:spcAft>
                <a:spcPts val="0"/>
              </a:spcAft>
              <a:buNone/>
            </a:pPr>
            <a:endParaRPr sz="1100" b="1"/>
          </a:p>
          <a:p>
            <a:pPr marL="457200" lvl="0" indent="-304800" algn="just" rtl="0">
              <a:spcBef>
                <a:spcPts val="600"/>
              </a:spcBef>
              <a:spcAft>
                <a:spcPts val="0"/>
              </a:spcAft>
              <a:buSzPts val="1200"/>
              <a:buChar char="◉"/>
            </a:pPr>
            <a:r>
              <a:rPr lang="en" sz="1200" b="1"/>
              <a:t>Now, it can be clearly seen that the RMSE and MAPE values have reduced considerably. Hence, it can be concluded that converting our data into a supervised machine learning problem is a wise decision.</a:t>
            </a:r>
            <a:endParaRPr sz="1200" b="1"/>
          </a:p>
          <a:p>
            <a:pPr marL="457200" lvl="0" indent="0" algn="just" rtl="0">
              <a:spcBef>
                <a:spcPts val="600"/>
              </a:spcBef>
              <a:spcAft>
                <a:spcPts val="0"/>
              </a:spcAft>
              <a:buNone/>
            </a:pPr>
            <a:endParaRPr sz="1200" b="1"/>
          </a:p>
          <a:p>
            <a:pPr marL="457200" marR="0" lvl="0" indent="-304800" algn="just" rtl="0">
              <a:lnSpc>
                <a:spcPct val="100000"/>
              </a:lnSpc>
              <a:spcBef>
                <a:spcPts val="600"/>
              </a:spcBef>
              <a:spcAft>
                <a:spcPts val="0"/>
              </a:spcAft>
              <a:buSzPts val="1200"/>
              <a:buChar char="◉"/>
            </a:pPr>
            <a:r>
              <a:rPr lang="en" sz="1200" b="1"/>
              <a:t>All the other graphs and metrics for the various time series can be seen in the GitHub repository.</a:t>
            </a:r>
            <a:endParaRPr sz="1200" b="1"/>
          </a:p>
          <a:p>
            <a:pPr marL="0" lvl="0" indent="0" algn="l" rtl="0">
              <a:spcBef>
                <a:spcPts val="600"/>
              </a:spcBef>
              <a:spcAft>
                <a:spcPts val="0"/>
              </a:spcAft>
              <a:buNone/>
            </a:pPr>
            <a:endParaRPr sz="1100" b="1"/>
          </a:p>
        </p:txBody>
      </p:sp>
      <p:sp>
        <p:nvSpPr>
          <p:cNvPr id="794" name="Google Shape;794;gf5755e94d8_2_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31</a:t>
            </a:fld>
            <a:endParaRPr/>
          </a:p>
        </p:txBody>
      </p:sp>
      <p:pic>
        <p:nvPicPr>
          <p:cNvPr id="795" name="Google Shape;795;gf5755e94d8_2_25"/>
          <p:cNvPicPr preferRelativeResize="0"/>
          <p:nvPr/>
        </p:nvPicPr>
        <p:blipFill>
          <a:blip r:embed="rId3">
            <a:alphaModFix/>
          </a:blip>
          <a:stretch>
            <a:fillRect/>
          </a:stretch>
        </p:blipFill>
        <p:spPr>
          <a:xfrm>
            <a:off x="578625" y="865925"/>
            <a:ext cx="4580025" cy="29808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gf5755e94d8_0_53"/>
          <p:cNvSpPr txBox="1">
            <a:spLocks noGrp="1"/>
          </p:cNvSpPr>
          <p:nvPr>
            <p:ph type="ctrTitle"/>
          </p:nvPr>
        </p:nvSpPr>
        <p:spPr>
          <a:xfrm>
            <a:off x="1261250" y="3031150"/>
            <a:ext cx="53118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a:t>Random Forest Regressor</a:t>
            </a:r>
            <a:endParaRPr/>
          </a:p>
        </p:txBody>
      </p:sp>
      <p:sp>
        <p:nvSpPr>
          <p:cNvPr id="801" name="Google Shape;801;gf5755e94d8_0_53"/>
          <p:cNvSpPr txBox="1"/>
          <p:nvPr/>
        </p:nvSpPr>
        <p:spPr>
          <a:xfrm>
            <a:off x="6457350" y="3661925"/>
            <a:ext cx="24510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a:solidFill>
                  <a:schemeClr val="accent2"/>
                </a:solidFill>
                <a:latin typeface="Oswald"/>
                <a:ea typeface="Oswald"/>
                <a:cs typeface="Oswald"/>
                <a:sym typeface="Oswald"/>
              </a:rPr>
              <a:t>2.</a:t>
            </a:r>
            <a:r>
              <a:rPr lang="en" sz="12000" b="1">
                <a:solidFill>
                  <a:schemeClr val="accent2"/>
                </a:solidFill>
                <a:latin typeface="Oswald"/>
                <a:ea typeface="Oswald"/>
                <a:cs typeface="Oswald"/>
                <a:sym typeface="Oswald"/>
              </a:rPr>
              <a:t>3</a:t>
            </a:r>
            <a:endParaRPr sz="12000" b="0" i="0" u="none" strike="noStrike" cap="none">
              <a:solidFill>
                <a:schemeClr val="accent2"/>
              </a:solidFill>
              <a:latin typeface="Arial"/>
              <a:ea typeface="Arial"/>
              <a:cs typeface="Arial"/>
              <a:sym typeface="Arial"/>
            </a:endParaRPr>
          </a:p>
        </p:txBody>
      </p:sp>
      <p:sp>
        <p:nvSpPr>
          <p:cNvPr id="802" name="Google Shape;802;gf5755e94d8_0_5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gf5755e94d8_1_0"/>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RANDOM</a:t>
            </a:r>
            <a:r>
              <a:rPr lang="en">
                <a:solidFill>
                  <a:schemeClr val="accent2"/>
                </a:solidFill>
              </a:rPr>
              <a:t> </a:t>
            </a:r>
            <a:r>
              <a:rPr lang="en"/>
              <a:t>FOREST</a:t>
            </a:r>
            <a:r>
              <a:rPr lang="en">
                <a:solidFill>
                  <a:schemeClr val="accent2"/>
                </a:solidFill>
              </a:rPr>
              <a:t> REGRESSOR</a:t>
            </a:r>
            <a:endParaRPr>
              <a:solidFill>
                <a:schemeClr val="accent2"/>
              </a:solidFill>
            </a:endParaRPr>
          </a:p>
        </p:txBody>
      </p:sp>
      <p:sp>
        <p:nvSpPr>
          <p:cNvPr id="808" name="Google Shape;808;gf5755e94d8_1_0"/>
          <p:cNvSpPr txBox="1">
            <a:spLocks noGrp="1"/>
          </p:cNvSpPr>
          <p:nvPr>
            <p:ph type="body" idx="2"/>
          </p:nvPr>
        </p:nvSpPr>
        <p:spPr>
          <a:xfrm>
            <a:off x="398750" y="715800"/>
            <a:ext cx="8214900" cy="26658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600"/>
              </a:spcBef>
              <a:spcAft>
                <a:spcPts val="0"/>
              </a:spcAft>
              <a:buClr>
                <a:schemeClr val="dk2"/>
              </a:buClr>
              <a:buSzPts val="1400"/>
              <a:buChar char="◉"/>
            </a:pPr>
            <a:r>
              <a:rPr lang="en" sz="1400" b="1" dirty="0">
                <a:solidFill>
                  <a:schemeClr val="dk2"/>
                </a:solidFill>
              </a:rPr>
              <a:t>Random forest is an </a:t>
            </a:r>
            <a:r>
              <a:rPr lang="en" sz="1400" b="1" dirty="0"/>
              <a:t>ensemble</a:t>
            </a:r>
            <a:r>
              <a:rPr lang="en" sz="1400" b="1" dirty="0">
                <a:solidFill>
                  <a:schemeClr val="dk2"/>
                </a:solidFill>
              </a:rPr>
              <a:t> of </a:t>
            </a:r>
            <a:r>
              <a:rPr lang="en" sz="1400" b="1" dirty="0"/>
              <a:t>decision tree</a:t>
            </a:r>
            <a:r>
              <a:rPr lang="en" sz="1400" b="1" dirty="0">
                <a:solidFill>
                  <a:schemeClr val="dk2"/>
                </a:solidFill>
              </a:rPr>
              <a:t> algorithms. It is an extension of bootstrap aggregation (bagging) of decision trees.</a:t>
            </a:r>
            <a:endParaRPr sz="1400" b="1" dirty="0">
              <a:solidFill>
                <a:schemeClr val="dk2"/>
              </a:solidFill>
            </a:endParaRPr>
          </a:p>
          <a:p>
            <a:pPr marL="457200" lvl="0" indent="0" algn="just" rtl="0">
              <a:lnSpc>
                <a:spcPct val="100000"/>
              </a:lnSpc>
              <a:spcBef>
                <a:spcPts val="600"/>
              </a:spcBef>
              <a:spcAft>
                <a:spcPts val="0"/>
              </a:spcAft>
              <a:buNone/>
            </a:pPr>
            <a:endParaRPr sz="1400" b="1" dirty="0">
              <a:solidFill>
                <a:schemeClr val="dk2"/>
              </a:solidFill>
            </a:endParaRPr>
          </a:p>
          <a:p>
            <a:pPr marL="457200" lvl="0" indent="-317500" algn="just" rtl="0">
              <a:lnSpc>
                <a:spcPct val="100000"/>
              </a:lnSpc>
              <a:spcBef>
                <a:spcPts val="600"/>
              </a:spcBef>
              <a:spcAft>
                <a:spcPts val="0"/>
              </a:spcAft>
              <a:buClr>
                <a:schemeClr val="dk2"/>
              </a:buClr>
              <a:buSzPts val="1400"/>
              <a:buChar char="◉"/>
            </a:pPr>
            <a:r>
              <a:rPr lang="en" sz="1400" b="1" dirty="0">
                <a:solidFill>
                  <a:schemeClr val="dk2"/>
                </a:solidFill>
              </a:rPr>
              <a:t>It involves constructing a large number of decision trees from bootstrap samples from the training dataset, like bagging. </a:t>
            </a:r>
            <a:endParaRPr sz="1400" b="1" dirty="0">
              <a:solidFill>
                <a:schemeClr val="dk2"/>
              </a:solidFill>
            </a:endParaRPr>
          </a:p>
          <a:p>
            <a:pPr marL="457200" lvl="0" indent="0" algn="just" rtl="0">
              <a:lnSpc>
                <a:spcPct val="100000"/>
              </a:lnSpc>
              <a:spcBef>
                <a:spcPts val="600"/>
              </a:spcBef>
              <a:spcAft>
                <a:spcPts val="0"/>
              </a:spcAft>
              <a:buNone/>
            </a:pPr>
            <a:endParaRPr sz="1400" b="1" dirty="0">
              <a:solidFill>
                <a:schemeClr val="dk2"/>
              </a:solidFill>
            </a:endParaRPr>
          </a:p>
          <a:p>
            <a:pPr marL="457200" lvl="0" indent="-317500" algn="just" rtl="0">
              <a:lnSpc>
                <a:spcPct val="100000"/>
              </a:lnSpc>
              <a:spcBef>
                <a:spcPts val="600"/>
              </a:spcBef>
              <a:spcAft>
                <a:spcPts val="0"/>
              </a:spcAft>
              <a:buClr>
                <a:schemeClr val="dk2"/>
              </a:buClr>
              <a:buSzPts val="1400"/>
              <a:buChar char="◉"/>
            </a:pPr>
            <a:r>
              <a:rPr lang="en" sz="1400" b="1" dirty="0">
                <a:solidFill>
                  <a:schemeClr val="dk2"/>
                </a:solidFill>
              </a:rPr>
              <a:t>Random forest also involves selecting a subset of input features (columns or variables) at each split point in the construction of the trees.</a:t>
            </a:r>
            <a:endParaRPr sz="1400" b="1" dirty="0">
              <a:solidFill>
                <a:schemeClr val="dk2"/>
              </a:solidFill>
            </a:endParaRPr>
          </a:p>
          <a:p>
            <a:pPr marL="457200" lvl="0" indent="0" algn="just" rtl="0">
              <a:lnSpc>
                <a:spcPct val="100000"/>
              </a:lnSpc>
              <a:spcBef>
                <a:spcPts val="600"/>
              </a:spcBef>
              <a:spcAft>
                <a:spcPts val="0"/>
              </a:spcAft>
              <a:buNone/>
            </a:pPr>
            <a:endParaRPr sz="1400" b="1" dirty="0">
              <a:solidFill>
                <a:schemeClr val="dk2"/>
              </a:solidFill>
            </a:endParaRPr>
          </a:p>
          <a:p>
            <a:pPr marL="457200" lvl="0" indent="-317500" algn="just" rtl="0">
              <a:lnSpc>
                <a:spcPct val="100000"/>
              </a:lnSpc>
              <a:spcBef>
                <a:spcPts val="600"/>
              </a:spcBef>
              <a:spcAft>
                <a:spcPts val="0"/>
              </a:spcAft>
              <a:buClr>
                <a:schemeClr val="dk2"/>
              </a:buClr>
              <a:buSzPts val="1400"/>
              <a:buChar char="◉"/>
            </a:pPr>
            <a:r>
              <a:rPr lang="en" sz="1400" b="1" dirty="0">
                <a:solidFill>
                  <a:schemeClr val="dk2"/>
                </a:solidFill>
              </a:rPr>
              <a:t>The effect is that the predictions, and in turn, prediction errors, made by each tree in the ensemble are more different or less correlated. When the predictions from these less correlated trees are averaged to make a prediction, it often results in better performance than bagged decision trees.</a:t>
            </a:r>
            <a:endParaRPr sz="1400" b="1" dirty="0">
              <a:solidFill>
                <a:schemeClr val="dk2"/>
              </a:solidFill>
            </a:endParaRPr>
          </a:p>
        </p:txBody>
      </p:sp>
      <p:sp>
        <p:nvSpPr>
          <p:cNvPr id="809" name="Google Shape;809;gf5755e94d8_1_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gf5755e94d8_1_45"/>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000"/>
              <a:buNone/>
            </a:pPr>
            <a:r>
              <a:rPr lang="en"/>
              <a:t>RANDOM</a:t>
            </a:r>
            <a:r>
              <a:rPr lang="en">
                <a:solidFill>
                  <a:schemeClr val="accent2"/>
                </a:solidFill>
              </a:rPr>
              <a:t> </a:t>
            </a:r>
            <a:r>
              <a:rPr lang="en"/>
              <a:t>FOREST </a:t>
            </a:r>
            <a:r>
              <a:rPr lang="en">
                <a:solidFill>
                  <a:schemeClr val="accent2"/>
                </a:solidFill>
              </a:rPr>
              <a:t>REGRESSOR</a:t>
            </a:r>
            <a:endParaRPr>
              <a:solidFill>
                <a:schemeClr val="accent2"/>
              </a:solidFill>
            </a:endParaRPr>
          </a:p>
        </p:txBody>
      </p:sp>
      <p:sp>
        <p:nvSpPr>
          <p:cNvPr id="815" name="Google Shape;815;gf5755e94d8_1_45"/>
          <p:cNvSpPr txBox="1">
            <a:spLocks noGrp="1"/>
          </p:cNvSpPr>
          <p:nvPr>
            <p:ph type="body" idx="2"/>
          </p:nvPr>
        </p:nvSpPr>
        <p:spPr>
          <a:xfrm>
            <a:off x="507300" y="900800"/>
            <a:ext cx="8049600" cy="3385500"/>
          </a:xfrm>
          <a:prstGeom prst="rect">
            <a:avLst/>
          </a:prstGeom>
          <a:noFill/>
          <a:ln>
            <a:noFill/>
          </a:ln>
        </p:spPr>
        <p:txBody>
          <a:bodyPr spcFirstLastPara="1" wrap="square" lIns="91425" tIns="91425" rIns="91425" bIns="91425" anchor="t" anchorCtr="0">
            <a:noAutofit/>
          </a:bodyPr>
          <a:lstStyle/>
          <a:p>
            <a:pPr marL="457200" lvl="0" indent="-304800" algn="l" rtl="0">
              <a:spcBef>
                <a:spcPts val="600"/>
              </a:spcBef>
              <a:spcAft>
                <a:spcPts val="0"/>
              </a:spcAft>
              <a:buClr>
                <a:schemeClr val="dk2"/>
              </a:buClr>
              <a:buSzPts val="1200"/>
              <a:buChar char="◉"/>
            </a:pPr>
            <a:r>
              <a:rPr lang="en" sz="1200" b="1"/>
              <a:t>We have used the RandomForestRegressor library to fit the random forest regressor  model on the training and testing dataset .</a:t>
            </a:r>
            <a:endParaRPr sz="1200" b="1">
              <a:solidFill>
                <a:schemeClr val="dk2"/>
              </a:solidFill>
            </a:endParaRPr>
          </a:p>
          <a:p>
            <a:pPr marL="0" lvl="0" indent="0" algn="l" rtl="0">
              <a:lnSpc>
                <a:spcPct val="100000"/>
              </a:lnSpc>
              <a:spcBef>
                <a:spcPts val="600"/>
              </a:spcBef>
              <a:spcAft>
                <a:spcPts val="0"/>
              </a:spcAft>
              <a:buNone/>
            </a:pPr>
            <a:r>
              <a:rPr lang="en" sz="1200" b="1">
                <a:solidFill>
                  <a:schemeClr val="dk2"/>
                </a:solidFill>
              </a:rPr>
              <a:t>Python Code:</a:t>
            </a:r>
            <a:endParaRPr sz="1200" b="1">
              <a:solidFill>
                <a:schemeClr val="dk2"/>
              </a:solidFill>
            </a:endParaRPr>
          </a:p>
          <a:p>
            <a:pPr marL="0" lvl="0" indent="0" algn="l" rtl="0">
              <a:lnSpc>
                <a:spcPct val="100000"/>
              </a:lnSpc>
              <a:spcBef>
                <a:spcPts val="600"/>
              </a:spcBef>
              <a:spcAft>
                <a:spcPts val="0"/>
              </a:spcAft>
              <a:buNone/>
            </a:pPr>
            <a:endParaRPr sz="1200" b="1">
              <a:solidFill>
                <a:schemeClr val="dk2"/>
              </a:solidFill>
            </a:endParaRPr>
          </a:p>
          <a:p>
            <a:pPr marL="0" lvl="0" indent="0" algn="l" rtl="0">
              <a:lnSpc>
                <a:spcPct val="100000"/>
              </a:lnSpc>
              <a:spcBef>
                <a:spcPts val="600"/>
              </a:spcBef>
              <a:spcAft>
                <a:spcPts val="0"/>
              </a:spcAft>
              <a:buNone/>
            </a:pPr>
            <a:endParaRPr sz="1200" b="1">
              <a:solidFill>
                <a:schemeClr val="dk2"/>
              </a:solidFill>
            </a:endParaRPr>
          </a:p>
          <a:p>
            <a:pPr marL="457200" lvl="0" indent="0" algn="l" rtl="0">
              <a:lnSpc>
                <a:spcPct val="100000"/>
              </a:lnSpc>
              <a:spcBef>
                <a:spcPts val="600"/>
              </a:spcBef>
              <a:spcAft>
                <a:spcPts val="0"/>
              </a:spcAft>
              <a:buNone/>
            </a:pPr>
            <a:endParaRPr sz="1400" b="1">
              <a:solidFill>
                <a:schemeClr val="dk2"/>
              </a:solidFill>
            </a:endParaRPr>
          </a:p>
        </p:txBody>
      </p:sp>
      <p:sp>
        <p:nvSpPr>
          <p:cNvPr id="816" name="Google Shape;816;gf5755e94d8_1_4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34</a:t>
            </a:fld>
            <a:endParaRPr/>
          </a:p>
        </p:txBody>
      </p:sp>
      <p:pic>
        <p:nvPicPr>
          <p:cNvPr id="817" name="Google Shape;817;gf5755e94d8_1_45"/>
          <p:cNvPicPr preferRelativeResize="0"/>
          <p:nvPr/>
        </p:nvPicPr>
        <p:blipFill>
          <a:blip r:embed="rId3">
            <a:alphaModFix/>
          </a:blip>
          <a:stretch>
            <a:fillRect/>
          </a:stretch>
        </p:blipFill>
        <p:spPr>
          <a:xfrm>
            <a:off x="572775" y="1798225"/>
            <a:ext cx="4028274" cy="2241575"/>
          </a:xfrm>
          <a:prstGeom prst="rect">
            <a:avLst/>
          </a:prstGeom>
          <a:noFill/>
          <a:ln>
            <a:noFill/>
          </a:ln>
        </p:spPr>
      </p:pic>
      <p:pic>
        <p:nvPicPr>
          <p:cNvPr id="818" name="Google Shape;818;gf5755e94d8_1_45"/>
          <p:cNvPicPr preferRelativeResize="0"/>
          <p:nvPr/>
        </p:nvPicPr>
        <p:blipFill>
          <a:blip r:embed="rId4">
            <a:alphaModFix/>
          </a:blip>
          <a:stretch>
            <a:fillRect/>
          </a:stretch>
        </p:blipFill>
        <p:spPr>
          <a:xfrm>
            <a:off x="4799600" y="1798225"/>
            <a:ext cx="3757174" cy="2241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gf58a318c35_0_1"/>
          <p:cNvSpPr txBox="1">
            <a:spLocks noGrp="1"/>
          </p:cNvSpPr>
          <p:nvPr>
            <p:ph type="title"/>
          </p:nvPr>
        </p:nvSpPr>
        <p:spPr>
          <a:xfrm>
            <a:off x="492700" y="263700"/>
            <a:ext cx="6996600" cy="45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 FROM RANDOM FOREST </a:t>
            </a:r>
            <a:r>
              <a:rPr lang="en">
                <a:solidFill>
                  <a:schemeClr val="accent2"/>
                </a:solidFill>
              </a:rPr>
              <a:t>REGRESSOR</a:t>
            </a:r>
            <a:endParaRPr>
              <a:solidFill>
                <a:schemeClr val="accent2"/>
              </a:solidFill>
            </a:endParaRPr>
          </a:p>
        </p:txBody>
      </p:sp>
      <p:sp>
        <p:nvSpPr>
          <p:cNvPr id="824" name="Google Shape;824;gf58a318c35_0_1"/>
          <p:cNvSpPr txBox="1">
            <a:spLocks noGrp="1"/>
          </p:cNvSpPr>
          <p:nvPr>
            <p:ph type="body" idx="2"/>
          </p:nvPr>
        </p:nvSpPr>
        <p:spPr>
          <a:xfrm>
            <a:off x="5335588" y="1040625"/>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FF0000"/>
                </a:solidFill>
              </a:rPr>
              <a:t>RMSE: </a:t>
            </a:r>
            <a:r>
              <a:rPr lang="en" sz="1200" b="1"/>
              <a:t> 2.6222555396772953</a:t>
            </a:r>
            <a:endParaRPr sz="1200" b="1"/>
          </a:p>
          <a:p>
            <a:pPr marL="0" lvl="0" indent="0" algn="l" rtl="0">
              <a:spcBef>
                <a:spcPts val="600"/>
              </a:spcBef>
              <a:spcAft>
                <a:spcPts val="0"/>
              </a:spcAft>
              <a:buNone/>
            </a:pPr>
            <a:r>
              <a:rPr lang="en" sz="1200" b="1">
                <a:solidFill>
                  <a:srgbClr val="FF0000"/>
                </a:solidFill>
              </a:rPr>
              <a:t>R</a:t>
            </a:r>
            <a:r>
              <a:rPr lang="en" sz="1200" b="1" baseline="30000">
                <a:solidFill>
                  <a:srgbClr val="FF0000"/>
                </a:solidFill>
              </a:rPr>
              <a:t>2</a:t>
            </a:r>
            <a:r>
              <a:rPr lang="en" sz="1200" b="1">
                <a:solidFill>
                  <a:srgbClr val="FF0000"/>
                </a:solidFill>
              </a:rPr>
              <a:t>:</a:t>
            </a:r>
            <a:r>
              <a:rPr lang="en" sz="1200" b="1"/>
              <a:t>  0.7508637346866426</a:t>
            </a:r>
            <a:endParaRPr sz="1200" b="1"/>
          </a:p>
          <a:p>
            <a:pPr marL="0" lvl="0" indent="0" algn="l" rtl="0">
              <a:spcBef>
                <a:spcPts val="600"/>
              </a:spcBef>
              <a:spcAft>
                <a:spcPts val="0"/>
              </a:spcAft>
              <a:buNone/>
            </a:pPr>
            <a:endParaRPr sz="1100" b="1"/>
          </a:p>
          <a:p>
            <a:pPr marL="457200" lvl="0" indent="-304800" algn="just" rtl="0">
              <a:spcBef>
                <a:spcPts val="600"/>
              </a:spcBef>
              <a:spcAft>
                <a:spcPts val="0"/>
              </a:spcAft>
              <a:buSzPts val="1200"/>
              <a:buChar char="◉"/>
            </a:pPr>
            <a:r>
              <a:rPr lang="en" sz="1200" b="1"/>
              <a:t>It can be concluded that Random Forest Regressor improves the predictions for certain time series.</a:t>
            </a:r>
            <a:endParaRPr sz="1200" b="1"/>
          </a:p>
          <a:p>
            <a:pPr marL="457200" lvl="0" indent="0" algn="just" rtl="0">
              <a:spcBef>
                <a:spcPts val="600"/>
              </a:spcBef>
              <a:spcAft>
                <a:spcPts val="0"/>
              </a:spcAft>
              <a:buNone/>
            </a:pPr>
            <a:endParaRPr sz="1200" b="1"/>
          </a:p>
          <a:p>
            <a:pPr marL="457200" lvl="0" indent="-304800" algn="just" rtl="0">
              <a:spcBef>
                <a:spcPts val="600"/>
              </a:spcBef>
              <a:spcAft>
                <a:spcPts val="0"/>
              </a:spcAft>
              <a:buSzPts val="1200"/>
              <a:buChar char="◉"/>
            </a:pPr>
            <a:r>
              <a:rPr lang="en" sz="1200" b="1"/>
              <a:t>All the other graphs and metrics for the various time series can be seen in the GitHub repository.</a:t>
            </a:r>
            <a:endParaRPr sz="1100" b="1"/>
          </a:p>
        </p:txBody>
      </p:sp>
      <p:sp>
        <p:nvSpPr>
          <p:cNvPr id="825" name="Google Shape;825;gf58a318c35_0_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35</a:t>
            </a:fld>
            <a:endParaRPr/>
          </a:p>
        </p:txBody>
      </p:sp>
      <p:pic>
        <p:nvPicPr>
          <p:cNvPr id="826" name="Google Shape;826;gf58a318c35_0_1"/>
          <p:cNvPicPr preferRelativeResize="0"/>
          <p:nvPr/>
        </p:nvPicPr>
        <p:blipFill>
          <a:blip r:embed="rId3">
            <a:alphaModFix/>
          </a:blip>
          <a:stretch>
            <a:fillRect/>
          </a:stretch>
        </p:blipFill>
        <p:spPr>
          <a:xfrm>
            <a:off x="381000" y="936025"/>
            <a:ext cx="4574175" cy="3032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6"/>
          <p:cNvSpPr txBox="1">
            <a:spLocks noGrp="1"/>
          </p:cNvSpPr>
          <p:nvPr>
            <p:ph type="ctrTitle"/>
          </p:nvPr>
        </p:nvSpPr>
        <p:spPr>
          <a:xfrm>
            <a:off x="1261250" y="3031150"/>
            <a:ext cx="53118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a:t>Support Vector Regression</a:t>
            </a:r>
            <a:endParaRPr/>
          </a:p>
        </p:txBody>
      </p:sp>
      <p:sp>
        <p:nvSpPr>
          <p:cNvPr id="832" name="Google Shape;832;p16"/>
          <p:cNvSpPr txBox="1"/>
          <p:nvPr/>
        </p:nvSpPr>
        <p:spPr>
          <a:xfrm>
            <a:off x="6457350" y="3661925"/>
            <a:ext cx="24510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a:solidFill>
                  <a:schemeClr val="accent2"/>
                </a:solidFill>
                <a:latin typeface="Oswald"/>
                <a:ea typeface="Oswald"/>
                <a:cs typeface="Oswald"/>
                <a:sym typeface="Oswald"/>
              </a:rPr>
              <a:t>2.</a:t>
            </a:r>
            <a:r>
              <a:rPr lang="en" sz="12000" b="1">
                <a:solidFill>
                  <a:schemeClr val="accent2"/>
                </a:solidFill>
                <a:latin typeface="Oswald"/>
                <a:ea typeface="Oswald"/>
                <a:cs typeface="Oswald"/>
                <a:sym typeface="Oswald"/>
              </a:rPr>
              <a:t>4</a:t>
            </a:r>
            <a:endParaRPr sz="12000" b="0" i="0" u="none" strike="noStrike" cap="none">
              <a:solidFill>
                <a:schemeClr val="accent2"/>
              </a:solidFill>
              <a:latin typeface="Arial"/>
              <a:ea typeface="Arial"/>
              <a:cs typeface="Arial"/>
              <a:sym typeface="Arial"/>
            </a:endParaRPr>
          </a:p>
        </p:txBody>
      </p:sp>
      <p:sp>
        <p:nvSpPr>
          <p:cNvPr id="833" name="Google Shape;833;p1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gf5755e94d8_1_51"/>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SUPPORT</a:t>
            </a:r>
            <a:r>
              <a:rPr lang="en">
                <a:solidFill>
                  <a:schemeClr val="accent2"/>
                </a:solidFill>
              </a:rPr>
              <a:t> </a:t>
            </a:r>
            <a:r>
              <a:rPr lang="en"/>
              <a:t>VECTOR </a:t>
            </a:r>
            <a:r>
              <a:rPr lang="en">
                <a:solidFill>
                  <a:schemeClr val="accent2"/>
                </a:solidFill>
              </a:rPr>
              <a:t>REGRESSOR</a:t>
            </a:r>
            <a:endParaRPr>
              <a:solidFill>
                <a:schemeClr val="accent2"/>
              </a:solidFill>
            </a:endParaRPr>
          </a:p>
        </p:txBody>
      </p:sp>
      <p:sp>
        <p:nvSpPr>
          <p:cNvPr id="839" name="Google Shape;839;gf5755e94d8_1_51"/>
          <p:cNvSpPr txBox="1">
            <a:spLocks noGrp="1"/>
          </p:cNvSpPr>
          <p:nvPr>
            <p:ph type="body" idx="2"/>
          </p:nvPr>
        </p:nvSpPr>
        <p:spPr>
          <a:xfrm>
            <a:off x="356675" y="900800"/>
            <a:ext cx="8057100" cy="34590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600"/>
              </a:spcBef>
              <a:spcAft>
                <a:spcPts val="0"/>
              </a:spcAft>
              <a:buClr>
                <a:schemeClr val="dk2"/>
              </a:buClr>
              <a:buSzPts val="1400"/>
              <a:buChar char="◉"/>
            </a:pPr>
            <a:r>
              <a:rPr lang="en" sz="1400" b="1">
                <a:solidFill>
                  <a:schemeClr val="dk2"/>
                </a:solidFill>
              </a:rPr>
              <a:t>An </a:t>
            </a:r>
            <a:r>
              <a:rPr lang="en" sz="1400" b="1"/>
              <a:t>SVM (Support Vector Machine)</a:t>
            </a:r>
            <a:r>
              <a:rPr lang="en" sz="1400" b="1">
                <a:solidFill>
                  <a:schemeClr val="dk2"/>
                </a:solidFill>
              </a:rPr>
              <a:t> tries to find a line/hyperplane (in multidimensional space) that separates the two classes. Then it classifies the new point depending on whether it lies on the positive or negative side of the hyperplane depending on the classes to predict.</a:t>
            </a:r>
            <a:endParaRPr sz="1400" b="1">
              <a:solidFill>
                <a:schemeClr val="dk2"/>
              </a:solidFill>
            </a:endParaRPr>
          </a:p>
          <a:p>
            <a:pPr marL="457200" lvl="0" indent="0" algn="just" rtl="0">
              <a:lnSpc>
                <a:spcPct val="100000"/>
              </a:lnSpc>
              <a:spcBef>
                <a:spcPts val="600"/>
              </a:spcBef>
              <a:spcAft>
                <a:spcPts val="0"/>
              </a:spcAft>
              <a:buNone/>
            </a:pPr>
            <a:endParaRPr sz="1400" b="1">
              <a:solidFill>
                <a:schemeClr val="dk2"/>
              </a:solidFill>
            </a:endParaRPr>
          </a:p>
          <a:p>
            <a:pPr marL="457200" lvl="0" indent="-317500" algn="just" rtl="0">
              <a:lnSpc>
                <a:spcPct val="100000"/>
              </a:lnSpc>
              <a:spcBef>
                <a:spcPts val="600"/>
              </a:spcBef>
              <a:spcAft>
                <a:spcPts val="0"/>
              </a:spcAft>
              <a:buClr>
                <a:schemeClr val="dk2"/>
              </a:buClr>
              <a:buSzPts val="1400"/>
              <a:buChar char="◉"/>
            </a:pPr>
            <a:r>
              <a:rPr lang="en" sz="1400" b="1">
                <a:solidFill>
                  <a:schemeClr val="dk2"/>
                </a:solidFill>
              </a:rPr>
              <a:t>Support Vector Regression (SVR) uses the same principle as SVM, but for regression problems.</a:t>
            </a:r>
            <a:endParaRPr sz="1400" b="1">
              <a:solidFill>
                <a:schemeClr val="dk2"/>
              </a:solidFill>
            </a:endParaRPr>
          </a:p>
          <a:p>
            <a:pPr marL="457200" lvl="0" indent="0" algn="just" rtl="0">
              <a:lnSpc>
                <a:spcPct val="100000"/>
              </a:lnSpc>
              <a:spcBef>
                <a:spcPts val="600"/>
              </a:spcBef>
              <a:spcAft>
                <a:spcPts val="0"/>
              </a:spcAft>
              <a:buNone/>
            </a:pPr>
            <a:endParaRPr sz="1400" b="1">
              <a:solidFill>
                <a:schemeClr val="dk2"/>
              </a:solidFill>
            </a:endParaRPr>
          </a:p>
          <a:p>
            <a:pPr marL="457200" lvl="0" indent="-317500" algn="just" rtl="0">
              <a:lnSpc>
                <a:spcPct val="100000"/>
              </a:lnSpc>
              <a:spcBef>
                <a:spcPts val="600"/>
              </a:spcBef>
              <a:spcAft>
                <a:spcPts val="0"/>
              </a:spcAft>
              <a:buClr>
                <a:schemeClr val="dk2"/>
              </a:buClr>
              <a:buSzPts val="1400"/>
              <a:buChar char="◉"/>
            </a:pPr>
            <a:r>
              <a:rPr lang="en" sz="1400" b="1">
                <a:solidFill>
                  <a:schemeClr val="dk2"/>
                </a:solidFill>
              </a:rPr>
              <a:t>The problem of regression is to find a function that approximates mapping from an input domain to real numbers on the basis of a training sample.</a:t>
            </a:r>
            <a:endParaRPr sz="1400" b="1">
              <a:solidFill>
                <a:schemeClr val="dk2"/>
              </a:solidFill>
            </a:endParaRPr>
          </a:p>
          <a:p>
            <a:pPr marL="457200" lvl="0" indent="0" algn="just" rtl="0">
              <a:lnSpc>
                <a:spcPct val="100000"/>
              </a:lnSpc>
              <a:spcBef>
                <a:spcPts val="600"/>
              </a:spcBef>
              <a:spcAft>
                <a:spcPts val="0"/>
              </a:spcAft>
              <a:buNone/>
            </a:pPr>
            <a:endParaRPr sz="1400" b="1">
              <a:solidFill>
                <a:schemeClr val="dk2"/>
              </a:solidFill>
            </a:endParaRPr>
          </a:p>
          <a:p>
            <a:pPr marL="457200" lvl="0" indent="-317500" algn="just" rtl="0">
              <a:lnSpc>
                <a:spcPct val="100000"/>
              </a:lnSpc>
              <a:spcBef>
                <a:spcPts val="600"/>
              </a:spcBef>
              <a:spcAft>
                <a:spcPts val="0"/>
              </a:spcAft>
              <a:buClr>
                <a:schemeClr val="dk2"/>
              </a:buClr>
              <a:buSzPts val="1400"/>
              <a:buChar char="◉"/>
            </a:pPr>
            <a:r>
              <a:rPr lang="en" sz="1400" b="1">
                <a:solidFill>
                  <a:schemeClr val="dk2"/>
                </a:solidFill>
              </a:rPr>
              <a:t>In essence SVR transforms the data into higher dimension data where classification/regression is possible through a hyperplane and then inverse transforms the data into the original dimension. </a:t>
            </a:r>
            <a:endParaRPr sz="1400" b="1">
              <a:solidFill>
                <a:schemeClr val="dk2"/>
              </a:solidFill>
            </a:endParaRPr>
          </a:p>
        </p:txBody>
      </p:sp>
      <p:sp>
        <p:nvSpPr>
          <p:cNvPr id="840" name="Google Shape;840;gf5755e94d8_1_5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gf5755e94d8_1_59"/>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000"/>
              <a:buNone/>
            </a:pPr>
            <a:r>
              <a:rPr lang="en"/>
              <a:t>SUPPORT</a:t>
            </a:r>
            <a:r>
              <a:rPr lang="en">
                <a:solidFill>
                  <a:schemeClr val="accent2"/>
                </a:solidFill>
              </a:rPr>
              <a:t> </a:t>
            </a:r>
            <a:r>
              <a:rPr lang="en"/>
              <a:t>VECTOR</a:t>
            </a:r>
            <a:r>
              <a:rPr lang="en">
                <a:solidFill>
                  <a:schemeClr val="accent3"/>
                </a:solidFill>
              </a:rPr>
              <a:t> </a:t>
            </a:r>
            <a:r>
              <a:rPr lang="en">
                <a:solidFill>
                  <a:schemeClr val="accent2"/>
                </a:solidFill>
              </a:rPr>
              <a:t>REGRESSOR</a:t>
            </a:r>
            <a:endParaRPr>
              <a:solidFill>
                <a:schemeClr val="accent2"/>
              </a:solidFill>
            </a:endParaRPr>
          </a:p>
        </p:txBody>
      </p:sp>
      <p:sp>
        <p:nvSpPr>
          <p:cNvPr id="846" name="Google Shape;846;gf5755e94d8_1_59"/>
          <p:cNvSpPr txBox="1">
            <a:spLocks noGrp="1"/>
          </p:cNvSpPr>
          <p:nvPr>
            <p:ph type="body" idx="2"/>
          </p:nvPr>
        </p:nvSpPr>
        <p:spPr>
          <a:xfrm>
            <a:off x="283050" y="763300"/>
            <a:ext cx="8108100" cy="3385500"/>
          </a:xfrm>
          <a:prstGeom prst="rect">
            <a:avLst/>
          </a:prstGeom>
          <a:noFill/>
          <a:ln>
            <a:noFill/>
          </a:ln>
        </p:spPr>
        <p:txBody>
          <a:bodyPr spcFirstLastPara="1" wrap="square" lIns="91425" tIns="91425" rIns="91425" bIns="91425" anchor="t" anchorCtr="0">
            <a:noAutofit/>
          </a:bodyPr>
          <a:lstStyle/>
          <a:p>
            <a:pPr marL="457200" lvl="0" indent="-304800" algn="l" rtl="0">
              <a:spcBef>
                <a:spcPts val="600"/>
              </a:spcBef>
              <a:spcAft>
                <a:spcPts val="0"/>
              </a:spcAft>
              <a:buSzPts val="1200"/>
              <a:buChar char="◉"/>
            </a:pPr>
            <a:r>
              <a:rPr lang="en" sz="1200" b="1"/>
              <a:t>We have used the SVR library to fit the SVR model on the training and testing dataset .</a:t>
            </a:r>
            <a:endParaRPr sz="1200" b="1"/>
          </a:p>
          <a:p>
            <a:pPr marL="457200" lvl="0" indent="-304800" algn="l" rtl="0">
              <a:lnSpc>
                <a:spcPct val="100000"/>
              </a:lnSpc>
              <a:spcBef>
                <a:spcPts val="0"/>
              </a:spcBef>
              <a:spcAft>
                <a:spcPts val="0"/>
              </a:spcAft>
              <a:buSzPts val="1200"/>
              <a:buChar char="◉"/>
            </a:pPr>
            <a:r>
              <a:rPr lang="en" sz="1200" b="1"/>
              <a:t>Scaling the data before fitting the model enhances the results.</a:t>
            </a:r>
            <a:endParaRPr sz="1200" b="1"/>
          </a:p>
          <a:p>
            <a:pPr marL="0" lvl="0" indent="0" algn="l" rtl="0">
              <a:lnSpc>
                <a:spcPct val="100000"/>
              </a:lnSpc>
              <a:spcBef>
                <a:spcPts val="600"/>
              </a:spcBef>
              <a:spcAft>
                <a:spcPts val="0"/>
              </a:spcAft>
              <a:buNone/>
            </a:pPr>
            <a:r>
              <a:rPr lang="en" sz="1200" b="1">
                <a:solidFill>
                  <a:schemeClr val="dk2"/>
                </a:solidFill>
              </a:rPr>
              <a:t>    Python Code:</a:t>
            </a:r>
            <a:endParaRPr sz="1200" b="1">
              <a:solidFill>
                <a:schemeClr val="dk2"/>
              </a:solidFill>
            </a:endParaRPr>
          </a:p>
          <a:p>
            <a:pPr marL="0" lvl="0" indent="0" algn="l" rtl="0">
              <a:lnSpc>
                <a:spcPct val="100000"/>
              </a:lnSpc>
              <a:spcBef>
                <a:spcPts val="600"/>
              </a:spcBef>
              <a:spcAft>
                <a:spcPts val="0"/>
              </a:spcAft>
              <a:buNone/>
            </a:pPr>
            <a:endParaRPr sz="1200" b="1">
              <a:solidFill>
                <a:schemeClr val="dk2"/>
              </a:solidFill>
            </a:endParaRPr>
          </a:p>
          <a:p>
            <a:pPr marL="0" lvl="0" indent="0" algn="l" rtl="0">
              <a:lnSpc>
                <a:spcPct val="100000"/>
              </a:lnSpc>
              <a:spcBef>
                <a:spcPts val="600"/>
              </a:spcBef>
              <a:spcAft>
                <a:spcPts val="0"/>
              </a:spcAft>
              <a:buNone/>
            </a:pPr>
            <a:endParaRPr sz="1200" b="1">
              <a:solidFill>
                <a:schemeClr val="dk2"/>
              </a:solidFill>
            </a:endParaRPr>
          </a:p>
          <a:p>
            <a:pPr marL="457200" lvl="0" indent="0" algn="l" rtl="0">
              <a:lnSpc>
                <a:spcPct val="100000"/>
              </a:lnSpc>
              <a:spcBef>
                <a:spcPts val="600"/>
              </a:spcBef>
              <a:spcAft>
                <a:spcPts val="0"/>
              </a:spcAft>
              <a:buNone/>
            </a:pPr>
            <a:endParaRPr sz="1400" b="1">
              <a:solidFill>
                <a:schemeClr val="dk2"/>
              </a:solidFill>
            </a:endParaRPr>
          </a:p>
        </p:txBody>
      </p:sp>
      <p:sp>
        <p:nvSpPr>
          <p:cNvPr id="847" name="Google Shape;847;gf5755e94d8_1_5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38</a:t>
            </a:fld>
            <a:endParaRPr/>
          </a:p>
        </p:txBody>
      </p:sp>
      <p:pic>
        <p:nvPicPr>
          <p:cNvPr id="848" name="Google Shape;848;gf5755e94d8_1_59"/>
          <p:cNvPicPr preferRelativeResize="0"/>
          <p:nvPr/>
        </p:nvPicPr>
        <p:blipFill>
          <a:blip r:embed="rId3">
            <a:alphaModFix/>
          </a:blip>
          <a:stretch>
            <a:fillRect/>
          </a:stretch>
        </p:blipFill>
        <p:spPr>
          <a:xfrm>
            <a:off x="215325" y="1761300"/>
            <a:ext cx="4703725" cy="2637800"/>
          </a:xfrm>
          <a:prstGeom prst="rect">
            <a:avLst/>
          </a:prstGeom>
          <a:noFill/>
          <a:ln>
            <a:noFill/>
          </a:ln>
        </p:spPr>
      </p:pic>
      <p:pic>
        <p:nvPicPr>
          <p:cNvPr id="849" name="Google Shape;849;gf5755e94d8_1_59"/>
          <p:cNvPicPr preferRelativeResize="0"/>
          <p:nvPr/>
        </p:nvPicPr>
        <p:blipFill>
          <a:blip r:embed="rId4">
            <a:alphaModFix/>
          </a:blip>
          <a:stretch>
            <a:fillRect/>
          </a:stretch>
        </p:blipFill>
        <p:spPr>
          <a:xfrm>
            <a:off x="5057450" y="1774625"/>
            <a:ext cx="3817451" cy="2611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gf58a318c35_0_11"/>
          <p:cNvSpPr txBox="1">
            <a:spLocks noGrp="1"/>
          </p:cNvSpPr>
          <p:nvPr>
            <p:ph type="title"/>
          </p:nvPr>
        </p:nvSpPr>
        <p:spPr>
          <a:xfrm>
            <a:off x="578625" y="266800"/>
            <a:ext cx="6996600" cy="47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 FROM </a:t>
            </a:r>
            <a:r>
              <a:rPr lang="en">
                <a:solidFill>
                  <a:schemeClr val="accent2"/>
                </a:solidFill>
              </a:rPr>
              <a:t>SUPPORT VECTOR REGRESSOR</a:t>
            </a:r>
            <a:endParaRPr>
              <a:solidFill>
                <a:schemeClr val="accent2"/>
              </a:solidFill>
            </a:endParaRPr>
          </a:p>
        </p:txBody>
      </p:sp>
      <p:sp>
        <p:nvSpPr>
          <p:cNvPr id="855" name="Google Shape;855;gf58a318c35_0_11"/>
          <p:cNvSpPr txBox="1">
            <a:spLocks noGrp="1"/>
          </p:cNvSpPr>
          <p:nvPr>
            <p:ph type="body" idx="2"/>
          </p:nvPr>
        </p:nvSpPr>
        <p:spPr>
          <a:xfrm>
            <a:off x="5216863" y="1160475"/>
            <a:ext cx="3339900" cy="26658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200" b="1">
                <a:solidFill>
                  <a:srgbClr val="FF0000"/>
                </a:solidFill>
              </a:rPr>
              <a:t>RMSE:</a:t>
            </a:r>
            <a:r>
              <a:rPr lang="en" sz="1200" b="1"/>
              <a:t>  185.24873390756042</a:t>
            </a:r>
            <a:endParaRPr sz="1200" b="1"/>
          </a:p>
          <a:p>
            <a:pPr marL="0" lvl="0" indent="0" algn="just" rtl="0">
              <a:spcBef>
                <a:spcPts val="600"/>
              </a:spcBef>
              <a:spcAft>
                <a:spcPts val="0"/>
              </a:spcAft>
              <a:buNone/>
            </a:pPr>
            <a:r>
              <a:rPr lang="en" sz="1200" b="1">
                <a:solidFill>
                  <a:srgbClr val="FF0000"/>
                </a:solidFill>
              </a:rPr>
              <a:t>MAPE:</a:t>
            </a:r>
            <a:r>
              <a:rPr lang="en" sz="1200" b="1"/>
              <a:t>  39.90809731124633</a:t>
            </a:r>
            <a:endParaRPr sz="1200" b="1"/>
          </a:p>
          <a:p>
            <a:pPr marL="0" lvl="0" indent="0" algn="just" rtl="0">
              <a:spcBef>
                <a:spcPts val="600"/>
              </a:spcBef>
              <a:spcAft>
                <a:spcPts val="0"/>
              </a:spcAft>
              <a:buNone/>
            </a:pPr>
            <a:endParaRPr sz="1200" b="1"/>
          </a:p>
          <a:p>
            <a:pPr marL="457200" lvl="0" indent="-304800" algn="just" rtl="0">
              <a:spcBef>
                <a:spcPts val="600"/>
              </a:spcBef>
              <a:spcAft>
                <a:spcPts val="0"/>
              </a:spcAft>
              <a:buSzPts val="1200"/>
              <a:buChar char="◉"/>
            </a:pPr>
            <a:r>
              <a:rPr lang="en" sz="1200" b="1"/>
              <a:t>It can be concluded that Support Vector Regressor improves the predictions for certain time series.</a:t>
            </a:r>
            <a:endParaRPr sz="1200" b="1"/>
          </a:p>
          <a:p>
            <a:pPr marL="457200" lvl="0" indent="0" algn="just" rtl="0">
              <a:spcBef>
                <a:spcPts val="600"/>
              </a:spcBef>
              <a:spcAft>
                <a:spcPts val="0"/>
              </a:spcAft>
              <a:buNone/>
            </a:pPr>
            <a:endParaRPr sz="1200" b="1"/>
          </a:p>
          <a:p>
            <a:pPr marL="457200" lvl="0" indent="-304800" algn="just" rtl="0">
              <a:spcBef>
                <a:spcPts val="600"/>
              </a:spcBef>
              <a:spcAft>
                <a:spcPts val="0"/>
              </a:spcAft>
              <a:buSzPts val="1200"/>
              <a:buChar char="◉"/>
            </a:pPr>
            <a:r>
              <a:rPr lang="en" sz="1200" b="1"/>
              <a:t>All the other graphs and metrics for the various time series can be seen in the GitHub repository.</a:t>
            </a:r>
            <a:endParaRPr sz="1200" b="1"/>
          </a:p>
          <a:p>
            <a:pPr marL="0" lvl="0" indent="0" algn="l" rtl="0">
              <a:spcBef>
                <a:spcPts val="600"/>
              </a:spcBef>
              <a:spcAft>
                <a:spcPts val="0"/>
              </a:spcAft>
              <a:buNone/>
            </a:pPr>
            <a:endParaRPr sz="1100" b="1"/>
          </a:p>
          <a:p>
            <a:pPr marL="0" lvl="0" indent="0" algn="l" rtl="0">
              <a:spcBef>
                <a:spcPts val="600"/>
              </a:spcBef>
              <a:spcAft>
                <a:spcPts val="0"/>
              </a:spcAft>
              <a:buNone/>
            </a:pPr>
            <a:endParaRPr sz="1100" b="1"/>
          </a:p>
        </p:txBody>
      </p:sp>
      <p:sp>
        <p:nvSpPr>
          <p:cNvPr id="856" name="Google Shape;856;gf58a318c35_0_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39</a:t>
            </a:fld>
            <a:endParaRPr/>
          </a:p>
        </p:txBody>
      </p:sp>
      <p:pic>
        <p:nvPicPr>
          <p:cNvPr id="857" name="Google Shape;857;gf58a318c35_0_11"/>
          <p:cNvPicPr preferRelativeResize="0"/>
          <p:nvPr/>
        </p:nvPicPr>
        <p:blipFill>
          <a:blip r:embed="rId3">
            <a:alphaModFix/>
          </a:blip>
          <a:stretch>
            <a:fillRect/>
          </a:stretch>
        </p:blipFill>
        <p:spPr>
          <a:xfrm>
            <a:off x="381000" y="1064875"/>
            <a:ext cx="4591724" cy="293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11"/>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a:t>Exploratory Data Analysis</a:t>
            </a:r>
            <a:endParaRPr/>
          </a:p>
        </p:txBody>
      </p:sp>
      <p:sp>
        <p:nvSpPr>
          <p:cNvPr id="495" name="Google Shape;495;p11"/>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a:solidFill>
                  <a:schemeClr val="accent2"/>
                </a:solidFill>
                <a:latin typeface="Oswald"/>
                <a:ea typeface="Oswald"/>
                <a:cs typeface="Oswald"/>
                <a:sym typeface="Oswald"/>
              </a:rPr>
              <a:t>1</a:t>
            </a:r>
            <a:endParaRPr sz="12000" b="0" i="0" u="none" strike="noStrike" cap="none">
              <a:solidFill>
                <a:schemeClr val="accent2"/>
              </a:solidFill>
              <a:latin typeface="Arial"/>
              <a:ea typeface="Arial"/>
              <a:cs typeface="Arial"/>
              <a:sym typeface="Arial"/>
            </a:endParaRPr>
          </a:p>
        </p:txBody>
      </p:sp>
      <p:sp>
        <p:nvSpPr>
          <p:cNvPr id="496" name="Google Shape;496;p1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7"/>
          <p:cNvSpPr txBox="1">
            <a:spLocks noGrp="1"/>
          </p:cNvSpPr>
          <p:nvPr>
            <p:ph type="ctrTitle"/>
          </p:nvPr>
        </p:nvSpPr>
        <p:spPr>
          <a:xfrm>
            <a:off x="90425" y="3031150"/>
            <a:ext cx="64827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
              <a:t>RNN LSTM (Long-Short Term Memory)</a:t>
            </a:r>
            <a:endParaRPr/>
          </a:p>
        </p:txBody>
      </p:sp>
      <p:sp>
        <p:nvSpPr>
          <p:cNvPr id="863" name="Google Shape;863;p17"/>
          <p:cNvSpPr txBox="1"/>
          <p:nvPr/>
        </p:nvSpPr>
        <p:spPr>
          <a:xfrm>
            <a:off x="6457350" y="3661925"/>
            <a:ext cx="24510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a:solidFill>
                  <a:schemeClr val="accent2"/>
                </a:solidFill>
                <a:latin typeface="Oswald"/>
                <a:ea typeface="Oswald"/>
                <a:cs typeface="Oswald"/>
                <a:sym typeface="Oswald"/>
              </a:rPr>
              <a:t>2.</a:t>
            </a:r>
            <a:r>
              <a:rPr lang="en" sz="12000" b="1">
                <a:solidFill>
                  <a:schemeClr val="accent2"/>
                </a:solidFill>
                <a:latin typeface="Oswald"/>
                <a:ea typeface="Oswald"/>
                <a:cs typeface="Oswald"/>
                <a:sym typeface="Oswald"/>
              </a:rPr>
              <a:t>5</a:t>
            </a:r>
            <a:endParaRPr sz="12000" b="0" i="0" u="none" strike="noStrike" cap="none">
              <a:solidFill>
                <a:schemeClr val="accent2"/>
              </a:solidFill>
              <a:latin typeface="Arial"/>
              <a:ea typeface="Arial"/>
              <a:cs typeface="Arial"/>
              <a:sym typeface="Arial"/>
            </a:endParaRPr>
          </a:p>
        </p:txBody>
      </p:sp>
      <p:sp>
        <p:nvSpPr>
          <p:cNvPr id="864" name="Google Shape;864;p1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8"/>
          <p:cNvSpPr txBox="1">
            <a:spLocks noGrp="1"/>
          </p:cNvSpPr>
          <p:nvPr>
            <p:ph type="body" idx="1"/>
          </p:nvPr>
        </p:nvSpPr>
        <p:spPr>
          <a:xfrm>
            <a:off x="356675" y="1044775"/>
            <a:ext cx="8383200" cy="31740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b="1">
                <a:solidFill>
                  <a:schemeClr val="dk2"/>
                </a:solidFill>
              </a:rPr>
              <a:t>Long Short Term Memory networks – usually just called</a:t>
            </a:r>
            <a:r>
              <a:rPr lang="en" sz="1400" b="1">
                <a:solidFill>
                  <a:srgbClr val="FF4800"/>
                </a:solidFill>
              </a:rPr>
              <a:t> “LSTMs” </a:t>
            </a:r>
            <a:r>
              <a:rPr lang="en" sz="1400" b="1">
                <a:solidFill>
                  <a:schemeClr val="dk2"/>
                </a:solidFill>
              </a:rPr>
              <a:t>– are a special kind of RNN, capable of learning long-term dependencies.</a:t>
            </a:r>
            <a:endParaRPr sz="1400" b="1">
              <a:solidFill>
                <a:schemeClr val="dk2"/>
              </a:solidFill>
            </a:endParaRPr>
          </a:p>
          <a:p>
            <a:pPr marL="457200" lvl="0" indent="0" algn="l" rtl="0">
              <a:lnSpc>
                <a:spcPct val="150000"/>
              </a:lnSpc>
              <a:spcBef>
                <a:spcPts val="0"/>
              </a:spcBef>
              <a:spcAft>
                <a:spcPts val="0"/>
              </a:spcAft>
              <a:buNone/>
            </a:pPr>
            <a:endParaRPr sz="1400" b="1"/>
          </a:p>
          <a:p>
            <a:pPr marL="457200" lvl="0" indent="-317500" algn="l" rtl="0">
              <a:lnSpc>
                <a:spcPct val="150000"/>
              </a:lnSpc>
              <a:spcBef>
                <a:spcPts val="0"/>
              </a:spcBef>
              <a:spcAft>
                <a:spcPts val="0"/>
              </a:spcAft>
              <a:buClr>
                <a:schemeClr val="dk2"/>
              </a:buClr>
              <a:buSzPts val="1400"/>
              <a:buChar char="◉"/>
            </a:pPr>
            <a:r>
              <a:rPr lang="en" sz="1400" b="1">
                <a:solidFill>
                  <a:schemeClr val="dk2"/>
                </a:solidFill>
                <a:highlight>
                  <a:srgbClr val="FFFFFF"/>
                </a:highlight>
              </a:rPr>
              <a:t>LSTMs are explicitly designed to avoid the long-term dependency problem. Remembering information for long periods of time is practically their default behavior, not something they struggle to learn</a:t>
            </a:r>
            <a:endParaRPr sz="1400" b="1">
              <a:solidFill>
                <a:schemeClr val="dk2"/>
              </a:solidFill>
              <a:highlight>
                <a:srgbClr val="FFFFFF"/>
              </a:highlight>
            </a:endParaRPr>
          </a:p>
          <a:p>
            <a:pPr marL="0" lvl="0" indent="0" algn="l" rtl="0">
              <a:lnSpc>
                <a:spcPct val="150000"/>
              </a:lnSpc>
              <a:spcBef>
                <a:spcPts val="0"/>
              </a:spcBef>
              <a:spcAft>
                <a:spcPts val="0"/>
              </a:spcAft>
              <a:buNone/>
            </a:pPr>
            <a:endParaRPr sz="1400" b="1">
              <a:solidFill>
                <a:schemeClr val="dk2"/>
              </a:solidFill>
              <a:highlight>
                <a:srgbClr val="FFFFFF"/>
              </a:highlight>
            </a:endParaRPr>
          </a:p>
          <a:p>
            <a:pPr marL="457200" lvl="0" indent="-317500" algn="l" rtl="0">
              <a:lnSpc>
                <a:spcPct val="150000"/>
              </a:lnSpc>
              <a:spcBef>
                <a:spcPts val="0"/>
              </a:spcBef>
              <a:spcAft>
                <a:spcPts val="0"/>
              </a:spcAft>
              <a:buClr>
                <a:schemeClr val="dk2"/>
              </a:buClr>
              <a:buSzPts val="1400"/>
              <a:buChar char="◉"/>
            </a:pPr>
            <a:r>
              <a:rPr lang="en" sz="1400" b="1">
                <a:solidFill>
                  <a:schemeClr val="dk2"/>
                </a:solidFill>
                <a:highlight>
                  <a:srgbClr val="FFFFFF"/>
                </a:highlight>
              </a:rPr>
              <a:t>Hence, they can be a good fit for the current forecast.</a:t>
            </a:r>
            <a:endParaRPr sz="1400" b="1">
              <a:solidFill>
                <a:schemeClr val="dk2"/>
              </a:solidFill>
              <a:highlight>
                <a:srgbClr val="FFFFFF"/>
              </a:highlight>
            </a:endParaRPr>
          </a:p>
          <a:p>
            <a:pPr marL="0" lvl="0" indent="0" algn="l" rtl="0">
              <a:lnSpc>
                <a:spcPct val="100000"/>
              </a:lnSpc>
              <a:spcBef>
                <a:spcPts val="600"/>
              </a:spcBef>
              <a:spcAft>
                <a:spcPts val="0"/>
              </a:spcAft>
              <a:buSzPts val="1800"/>
              <a:buNone/>
            </a:pPr>
            <a:endParaRPr b="1"/>
          </a:p>
        </p:txBody>
      </p:sp>
      <p:sp>
        <p:nvSpPr>
          <p:cNvPr id="870" name="Google Shape;870;p18"/>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RNN LONG SHORT TERM MEMORY </a:t>
            </a:r>
            <a:r>
              <a:rPr lang="en">
                <a:solidFill>
                  <a:schemeClr val="accent2"/>
                </a:solidFill>
              </a:rPr>
              <a:t>(LSTM)</a:t>
            </a:r>
            <a:endParaRPr>
              <a:solidFill>
                <a:schemeClr val="accent2"/>
              </a:solidFill>
            </a:endParaRPr>
          </a:p>
        </p:txBody>
      </p:sp>
      <p:sp>
        <p:nvSpPr>
          <p:cNvPr id="871" name="Google Shape;871;p1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19"/>
          <p:cNvSpPr txBox="1">
            <a:spLocks noGrp="1"/>
          </p:cNvSpPr>
          <p:nvPr>
            <p:ph type="title"/>
          </p:nvPr>
        </p:nvSpPr>
        <p:spPr>
          <a:xfrm>
            <a:off x="284275" y="110775"/>
            <a:ext cx="6996600" cy="522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a:t>LONG SHORT TERM </a:t>
            </a:r>
            <a:r>
              <a:rPr lang="en">
                <a:solidFill>
                  <a:schemeClr val="accent2"/>
                </a:solidFill>
              </a:rPr>
              <a:t>MEMORY NETWORKS - 1/3</a:t>
            </a:r>
            <a:endParaRPr>
              <a:solidFill>
                <a:schemeClr val="accent2"/>
              </a:solidFill>
            </a:endParaRPr>
          </a:p>
        </p:txBody>
      </p:sp>
      <p:sp>
        <p:nvSpPr>
          <p:cNvPr id="877" name="Google Shape;877;p1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42</a:t>
            </a:fld>
            <a:endParaRPr/>
          </a:p>
        </p:txBody>
      </p:sp>
      <p:pic>
        <p:nvPicPr>
          <p:cNvPr id="878" name="Google Shape;878;p19"/>
          <p:cNvPicPr preferRelativeResize="0"/>
          <p:nvPr/>
        </p:nvPicPr>
        <p:blipFill>
          <a:blip r:embed="rId3">
            <a:alphaModFix/>
          </a:blip>
          <a:stretch>
            <a:fillRect/>
          </a:stretch>
        </p:blipFill>
        <p:spPr>
          <a:xfrm>
            <a:off x="1508575" y="816525"/>
            <a:ext cx="6213050" cy="33909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gf58a318c35_0_29"/>
          <p:cNvSpPr txBox="1">
            <a:spLocks noGrp="1"/>
          </p:cNvSpPr>
          <p:nvPr>
            <p:ph type="title"/>
          </p:nvPr>
        </p:nvSpPr>
        <p:spPr>
          <a:xfrm>
            <a:off x="284850" y="368200"/>
            <a:ext cx="6996600" cy="24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2000"/>
              <a:buFont typeface="Arial"/>
              <a:buNone/>
            </a:pPr>
            <a:r>
              <a:rPr lang="en"/>
              <a:t>LONG SHORT TERM </a:t>
            </a:r>
            <a:r>
              <a:rPr lang="en">
                <a:solidFill>
                  <a:schemeClr val="accent2"/>
                </a:solidFill>
              </a:rPr>
              <a:t>MEMORY NETWORKS - 2/3</a:t>
            </a:r>
            <a:endParaRPr/>
          </a:p>
        </p:txBody>
      </p:sp>
      <p:sp>
        <p:nvSpPr>
          <p:cNvPr id="884" name="Google Shape;884;gf58a318c35_0_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43</a:t>
            </a:fld>
            <a:endParaRPr/>
          </a:p>
        </p:txBody>
      </p:sp>
      <p:pic>
        <p:nvPicPr>
          <p:cNvPr id="885" name="Google Shape;885;gf58a318c35_0_29"/>
          <p:cNvPicPr preferRelativeResize="0"/>
          <p:nvPr/>
        </p:nvPicPr>
        <p:blipFill>
          <a:blip r:embed="rId3">
            <a:alphaModFix/>
          </a:blip>
          <a:stretch>
            <a:fillRect/>
          </a:stretch>
        </p:blipFill>
        <p:spPr>
          <a:xfrm>
            <a:off x="2107663" y="608200"/>
            <a:ext cx="4928665" cy="41354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gf58a318c35_0_37"/>
          <p:cNvSpPr txBox="1">
            <a:spLocks noGrp="1"/>
          </p:cNvSpPr>
          <p:nvPr>
            <p:ph type="title"/>
          </p:nvPr>
        </p:nvSpPr>
        <p:spPr>
          <a:xfrm>
            <a:off x="311075" y="220350"/>
            <a:ext cx="6996600" cy="41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2000"/>
              <a:buFont typeface="Arial"/>
              <a:buNone/>
            </a:pPr>
            <a:r>
              <a:rPr lang="en"/>
              <a:t>LONG SHORT TERM </a:t>
            </a:r>
            <a:r>
              <a:rPr lang="en">
                <a:solidFill>
                  <a:schemeClr val="accent2"/>
                </a:solidFill>
              </a:rPr>
              <a:t>MEMORY NETWORKS - 3/3</a:t>
            </a:r>
            <a:endParaRPr/>
          </a:p>
        </p:txBody>
      </p:sp>
      <p:sp>
        <p:nvSpPr>
          <p:cNvPr id="891" name="Google Shape;891;gf58a318c35_0_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44</a:t>
            </a:fld>
            <a:endParaRPr/>
          </a:p>
        </p:txBody>
      </p:sp>
      <p:pic>
        <p:nvPicPr>
          <p:cNvPr id="892" name="Google Shape;892;gf58a318c35_0_37"/>
          <p:cNvPicPr preferRelativeResize="0"/>
          <p:nvPr/>
        </p:nvPicPr>
        <p:blipFill>
          <a:blip r:embed="rId3">
            <a:alphaModFix/>
          </a:blip>
          <a:stretch>
            <a:fillRect/>
          </a:stretch>
        </p:blipFill>
        <p:spPr>
          <a:xfrm>
            <a:off x="2531963" y="673125"/>
            <a:ext cx="4395613" cy="416557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gf58a318c35_0_45"/>
          <p:cNvSpPr txBox="1">
            <a:spLocks noGrp="1"/>
          </p:cNvSpPr>
          <p:nvPr>
            <p:ph type="title"/>
          </p:nvPr>
        </p:nvSpPr>
        <p:spPr>
          <a:xfrm>
            <a:off x="344550" y="388175"/>
            <a:ext cx="6996600" cy="3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 OF </a:t>
            </a:r>
            <a:r>
              <a:rPr lang="en">
                <a:solidFill>
                  <a:schemeClr val="accent2"/>
                </a:solidFill>
              </a:rPr>
              <a:t>LONG SHORT TERM</a:t>
            </a:r>
            <a:r>
              <a:rPr lang="en"/>
              <a:t> </a:t>
            </a:r>
            <a:r>
              <a:rPr lang="en">
                <a:solidFill>
                  <a:schemeClr val="accent2"/>
                </a:solidFill>
              </a:rPr>
              <a:t>MEMORY NETWORKS</a:t>
            </a:r>
            <a:r>
              <a:rPr lang="en"/>
              <a:t> </a:t>
            </a:r>
            <a:endParaRPr/>
          </a:p>
        </p:txBody>
      </p:sp>
      <p:sp>
        <p:nvSpPr>
          <p:cNvPr id="898" name="Google Shape;898;gf58a318c35_0_45"/>
          <p:cNvSpPr txBox="1">
            <a:spLocks noGrp="1"/>
          </p:cNvSpPr>
          <p:nvPr>
            <p:ph type="body" idx="1"/>
          </p:nvPr>
        </p:nvSpPr>
        <p:spPr>
          <a:xfrm>
            <a:off x="283050" y="980325"/>
            <a:ext cx="8372700" cy="2665800"/>
          </a:xfrm>
          <a:prstGeom prst="rect">
            <a:avLst/>
          </a:prstGeom>
        </p:spPr>
        <p:txBody>
          <a:bodyPr spcFirstLastPara="1" wrap="square" lIns="91425" tIns="91425" rIns="91425" bIns="91425" anchor="t" anchorCtr="0">
            <a:noAutofit/>
          </a:bodyPr>
          <a:lstStyle/>
          <a:p>
            <a:pPr marL="457200" lvl="0" indent="-317500" algn="just" rtl="0">
              <a:spcBef>
                <a:spcPts val="600"/>
              </a:spcBef>
              <a:spcAft>
                <a:spcPts val="0"/>
              </a:spcAft>
              <a:buClr>
                <a:schemeClr val="dk2"/>
              </a:buClr>
              <a:buSzPts val="1400"/>
              <a:buChar char="◉"/>
            </a:pPr>
            <a:r>
              <a:rPr lang="en" sz="1400" b="1">
                <a:solidFill>
                  <a:schemeClr val="dk2"/>
                </a:solidFill>
              </a:rPr>
              <a:t>Although LSTMs suit the prediction for time series forecast, in our case,they were not able to provide as efficient results as the previous ML algorithms. </a:t>
            </a:r>
            <a:endParaRPr sz="1400" b="1">
              <a:solidFill>
                <a:schemeClr val="dk2"/>
              </a:solidFill>
            </a:endParaRPr>
          </a:p>
          <a:p>
            <a:pPr marL="457200" lvl="0" indent="0" algn="just" rtl="0">
              <a:spcBef>
                <a:spcPts val="600"/>
              </a:spcBef>
              <a:spcAft>
                <a:spcPts val="0"/>
              </a:spcAft>
              <a:buNone/>
            </a:pPr>
            <a:endParaRPr sz="1400" b="1">
              <a:solidFill>
                <a:schemeClr val="dk2"/>
              </a:solidFill>
            </a:endParaRPr>
          </a:p>
          <a:p>
            <a:pPr marL="457200" lvl="0" indent="-317500" algn="just" rtl="0">
              <a:spcBef>
                <a:spcPts val="600"/>
              </a:spcBef>
              <a:spcAft>
                <a:spcPts val="0"/>
              </a:spcAft>
              <a:buClr>
                <a:schemeClr val="dk2"/>
              </a:buClr>
              <a:buSzPts val="1400"/>
              <a:buChar char="◉"/>
            </a:pPr>
            <a:r>
              <a:rPr lang="en" sz="1400" b="1">
                <a:solidFill>
                  <a:schemeClr val="dk2"/>
                </a:solidFill>
              </a:rPr>
              <a:t>So, they were not used for the final prediction.</a:t>
            </a:r>
            <a:endParaRPr sz="1400" b="1">
              <a:solidFill>
                <a:schemeClr val="dk2"/>
              </a:solidFill>
            </a:endParaRPr>
          </a:p>
          <a:p>
            <a:pPr marL="457200" lvl="0" indent="0" algn="just" rtl="0">
              <a:spcBef>
                <a:spcPts val="600"/>
              </a:spcBef>
              <a:spcAft>
                <a:spcPts val="0"/>
              </a:spcAft>
              <a:buNone/>
            </a:pPr>
            <a:endParaRPr sz="1400" b="1">
              <a:solidFill>
                <a:schemeClr val="dk2"/>
              </a:solidFill>
            </a:endParaRPr>
          </a:p>
          <a:p>
            <a:pPr marL="457200" lvl="0" indent="-317500" algn="just" rtl="0">
              <a:spcBef>
                <a:spcPts val="600"/>
              </a:spcBef>
              <a:spcAft>
                <a:spcPts val="0"/>
              </a:spcAft>
              <a:buClr>
                <a:schemeClr val="dk2"/>
              </a:buClr>
              <a:buSzPts val="1400"/>
              <a:buChar char="◉"/>
            </a:pPr>
            <a:r>
              <a:rPr lang="en" sz="1400" b="1">
                <a:solidFill>
                  <a:schemeClr val="dk2"/>
                </a:solidFill>
              </a:rPr>
              <a:t>The complete set of results is available in the GitHub repository.</a:t>
            </a:r>
            <a:endParaRPr sz="1400" b="1">
              <a:solidFill>
                <a:schemeClr val="dk2"/>
              </a:solidFill>
            </a:endParaRPr>
          </a:p>
        </p:txBody>
      </p:sp>
      <p:sp>
        <p:nvSpPr>
          <p:cNvPr id="899" name="Google Shape;899;gf58a318c35_0_4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gf58e8832d4_2_0"/>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a:t>Result &amp; Conclusion</a:t>
            </a:r>
            <a:endParaRPr/>
          </a:p>
        </p:txBody>
      </p:sp>
      <p:sp>
        <p:nvSpPr>
          <p:cNvPr id="905" name="Google Shape;905;gf58e8832d4_2_0"/>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a:solidFill>
                  <a:schemeClr val="accent2"/>
                </a:solidFill>
                <a:latin typeface="Oswald"/>
                <a:ea typeface="Oswald"/>
                <a:cs typeface="Oswald"/>
                <a:sym typeface="Oswald"/>
              </a:rPr>
              <a:t>3</a:t>
            </a:r>
            <a:endParaRPr sz="12000" b="0" i="0" u="none" strike="noStrike" cap="none">
              <a:solidFill>
                <a:schemeClr val="accent2"/>
              </a:solidFill>
              <a:latin typeface="Arial"/>
              <a:ea typeface="Arial"/>
              <a:cs typeface="Arial"/>
              <a:sym typeface="Arial"/>
            </a:endParaRPr>
          </a:p>
        </p:txBody>
      </p:sp>
      <p:sp>
        <p:nvSpPr>
          <p:cNvPr id="906" name="Google Shape;906;gf58e8832d4_2_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2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47</a:t>
            </a:fld>
            <a:endParaRPr/>
          </a:p>
        </p:txBody>
      </p:sp>
      <p:pic>
        <p:nvPicPr>
          <p:cNvPr id="912" name="Google Shape;912;p21"/>
          <p:cNvPicPr preferRelativeResize="0"/>
          <p:nvPr/>
        </p:nvPicPr>
        <p:blipFill>
          <a:blip r:embed="rId3">
            <a:alphaModFix/>
          </a:blip>
          <a:stretch>
            <a:fillRect/>
          </a:stretch>
        </p:blipFill>
        <p:spPr>
          <a:xfrm>
            <a:off x="152400" y="367150"/>
            <a:ext cx="8839200" cy="3655001"/>
          </a:xfrm>
          <a:prstGeom prst="rect">
            <a:avLst/>
          </a:prstGeom>
          <a:noFill/>
          <a:ln>
            <a:noFill/>
          </a:ln>
        </p:spPr>
      </p:pic>
      <p:sp>
        <p:nvSpPr>
          <p:cNvPr id="913" name="Google Shape;913;p21"/>
          <p:cNvSpPr txBox="1"/>
          <p:nvPr/>
        </p:nvSpPr>
        <p:spPr>
          <a:xfrm>
            <a:off x="251150" y="3938000"/>
            <a:ext cx="8657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4800"/>
                </a:solidFill>
                <a:latin typeface="Source Sans Pro"/>
                <a:ea typeface="Source Sans Pro"/>
                <a:cs typeface="Source Sans Pro"/>
                <a:sym typeface="Source Sans Pro"/>
              </a:rPr>
              <a:t>The best model for the various time series have been highlighted in bold.</a:t>
            </a:r>
            <a:endParaRPr b="1">
              <a:solidFill>
                <a:srgbClr val="FF4800"/>
              </a:solidFill>
              <a:latin typeface="Source Sans Pro"/>
              <a:ea typeface="Source Sans Pro"/>
              <a:cs typeface="Source Sans Pro"/>
              <a:sym typeface="Source Sans Pr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gf58e8832d4_2_6"/>
          <p:cNvSpPr txBox="1">
            <a:spLocks noGrp="1"/>
          </p:cNvSpPr>
          <p:nvPr>
            <p:ph type="title"/>
          </p:nvPr>
        </p:nvSpPr>
        <p:spPr>
          <a:xfrm>
            <a:off x="344550" y="346100"/>
            <a:ext cx="6996600" cy="3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CONCLUSION</a:t>
            </a:r>
            <a:endParaRPr sz="2400"/>
          </a:p>
        </p:txBody>
      </p:sp>
      <p:sp>
        <p:nvSpPr>
          <p:cNvPr id="919" name="Google Shape;919;gf58e8832d4_2_6"/>
          <p:cNvSpPr txBox="1">
            <a:spLocks noGrp="1"/>
          </p:cNvSpPr>
          <p:nvPr>
            <p:ph type="body" idx="1"/>
          </p:nvPr>
        </p:nvSpPr>
        <p:spPr>
          <a:xfrm>
            <a:off x="344550" y="736700"/>
            <a:ext cx="8372700" cy="2830800"/>
          </a:xfrm>
          <a:prstGeom prst="rect">
            <a:avLst/>
          </a:prstGeom>
        </p:spPr>
        <p:txBody>
          <a:bodyPr spcFirstLastPara="1" wrap="square" lIns="91425" tIns="91425" rIns="91425" bIns="91425" anchor="t" anchorCtr="0">
            <a:noAutofit/>
          </a:bodyPr>
          <a:lstStyle/>
          <a:p>
            <a:pPr marL="457200" lvl="0" indent="-323850" algn="l" rtl="0">
              <a:spcBef>
                <a:spcPts val="600"/>
              </a:spcBef>
              <a:spcAft>
                <a:spcPts val="0"/>
              </a:spcAft>
              <a:buClr>
                <a:schemeClr val="dk2"/>
              </a:buClr>
              <a:buSzPts val="1500"/>
              <a:buChar char="◉"/>
            </a:pPr>
            <a:r>
              <a:rPr lang="en" sz="1500" b="1" dirty="0">
                <a:solidFill>
                  <a:schemeClr val="dk2"/>
                </a:solidFill>
              </a:rPr>
              <a:t>The final prediction results from all the algorithms for all the time series have been provided in the Excel sheet provided. </a:t>
            </a:r>
            <a:endParaRPr sz="1500" b="1" dirty="0">
              <a:solidFill>
                <a:schemeClr val="dk2"/>
              </a:solidFill>
            </a:endParaRPr>
          </a:p>
          <a:p>
            <a:pPr marL="457200" lvl="0" indent="0" algn="l" rtl="0">
              <a:spcBef>
                <a:spcPts val="600"/>
              </a:spcBef>
              <a:spcAft>
                <a:spcPts val="0"/>
              </a:spcAft>
              <a:buNone/>
            </a:pPr>
            <a:endParaRPr sz="1500" b="1" dirty="0">
              <a:solidFill>
                <a:schemeClr val="dk2"/>
              </a:solidFill>
            </a:endParaRPr>
          </a:p>
          <a:p>
            <a:pPr marL="457200" lvl="0" indent="-323850" algn="l" rtl="0">
              <a:spcBef>
                <a:spcPts val="600"/>
              </a:spcBef>
              <a:spcAft>
                <a:spcPts val="0"/>
              </a:spcAft>
              <a:buClr>
                <a:schemeClr val="dk2"/>
              </a:buClr>
              <a:buSzPts val="1500"/>
              <a:buChar char="◉"/>
            </a:pPr>
            <a:r>
              <a:rPr lang="en" sz="1500" b="1" dirty="0">
                <a:solidFill>
                  <a:schemeClr val="dk2"/>
                </a:solidFill>
              </a:rPr>
              <a:t>To conclude, </a:t>
            </a:r>
            <a:r>
              <a:rPr lang="en" sz="1500" b="1" dirty="0"/>
              <a:t>“Linear Regression Model”</a:t>
            </a:r>
            <a:r>
              <a:rPr lang="en" sz="1500" b="1" dirty="0">
                <a:solidFill>
                  <a:schemeClr val="dk2"/>
                </a:solidFill>
              </a:rPr>
              <a:t> has performed the best for most of the Time Series. On the other hand, </a:t>
            </a:r>
            <a:r>
              <a:rPr lang="en" sz="1500" b="1" dirty="0"/>
              <a:t>“Random Forest Regressor” </a:t>
            </a:r>
            <a:r>
              <a:rPr lang="en" sz="1500" b="1" dirty="0">
                <a:solidFill>
                  <a:schemeClr val="dk2"/>
                </a:solidFill>
              </a:rPr>
              <a:t>and </a:t>
            </a:r>
            <a:r>
              <a:rPr lang="en" sz="1500" b="1" dirty="0"/>
              <a:t>“Support Vector Regressor” </a:t>
            </a:r>
            <a:r>
              <a:rPr lang="en" sz="1500" b="1" dirty="0">
                <a:solidFill>
                  <a:schemeClr val="dk2"/>
                </a:solidFill>
              </a:rPr>
              <a:t>has performed the significantly better than the </a:t>
            </a:r>
            <a:r>
              <a:rPr lang="en" sz="1500" b="1" dirty="0"/>
              <a:t>“LSTM”</a:t>
            </a:r>
            <a:r>
              <a:rPr lang="en" sz="1500" b="1" dirty="0">
                <a:solidFill>
                  <a:schemeClr val="dk2"/>
                </a:solidFill>
              </a:rPr>
              <a:t> model.  </a:t>
            </a:r>
            <a:endParaRPr sz="1500" b="1" dirty="0">
              <a:solidFill>
                <a:schemeClr val="dk2"/>
              </a:solidFill>
            </a:endParaRPr>
          </a:p>
          <a:p>
            <a:pPr marL="457200" lvl="0" indent="0" algn="l" rtl="0">
              <a:spcBef>
                <a:spcPts val="600"/>
              </a:spcBef>
              <a:spcAft>
                <a:spcPts val="0"/>
              </a:spcAft>
              <a:buNone/>
            </a:pPr>
            <a:endParaRPr sz="1500" b="1" dirty="0"/>
          </a:p>
          <a:p>
            <a:pPr marL="457200" lvl="0" indent="-323850" algn="l" rtl="0">
              <a:spcBef>
                <a:spcPts val="600"/>
              </a:spcBef>
              <a:spcAft>
                <a:spcPts val="0"/>
              </a:spcAft>
              <a:buSzPts val="1500"/>
              <a:buChar char="◉"/>
            </a:pPr>
            <a:r>
              <a:rPr lang="en" sz="1500" b="1" dirty="0">
                <a:solidFill>
                  <a:schemeClr val="dk2"/>
                </a:solidFill>
              </a:rPr>
              <a:t>The Excel sheet is uploaded on the </a:t>
            </a:r>
            <a:r>
              <a:rPr lang="en" sz="1500" b="1" dirty="0">
                <a:solidFill>
                  <a:srgbClr val="FF4800"/>
                </a:solidFill>
              </a:rPr>
              <a:t>GitHub</a:t>
            </a:r>
            <a:r>
              <a:rPr lang="en" sz="1500" b="1" dirty="0"/>
              <a:t> </a:t>
            </a:r>
            <a:r>
              <a:rPr lang="en" sz="1500" b="1" dirty="0">
                <a:solidFill>
                  <a:schemeClr val="dk2"/>
                </a:solidFill>
              </a:rPr>
              <a:t>repository.</a:t>
            </a:r>
            <a:endParaRPr sz="1500" b="1" dirty="0">
              <a:solidFill>
                <a:schemeClr val="dk2"/>
              </a:solidFill>
            </a:endParaRPr>
          </a:p>
          <a:p>
            <a:pPr marL="457200" lvl="0" indent="0" algn="l" rtl="0">
              <a:spcBef>
                <a:spcPts val="600"/>
              </a:spcBef>
              <a:spcAft>
                <a:spcPts val="0"/>
              </a:spcAft>
              <a:buNone/>
            </a:pPr>
            <a:endParaRPr sz="1500" b="1" dirty="0">
              <a:solidFill>
                <a:schemeClr val="dk2"/>
              </a:solidFill>
            </a:endParaRPr>
          </a:p>
          <a:p>
            <a:pPr lvl="0" indent="0">
              <a:buNone/>
            </a:pPr>
            <a:r>
              <a:rPr lang="en" sz="1500" b="1" dirty="0">
                <a:solidFill>
                  <a:srgbClr val="FF4800"/>
                </a:solidFill>
              </a:rPr>
              <a:t>GitHub Repo Link: </a:t>
            </a:r>
            <a:r>
              <a:rPr lang="en-IN" sz="1200" b="1" dirty="0">
                <a:solidFill>
                  <a:srgbClr val="00B0F0"/>
                </a:solidFill>
                <a:hlinkClick r:id="rId3">
                  <a:extLst>
                    <a:ext uri="{A12FA001-AC4F-418D-AE19-62706E023703}">
                      <ahyp:hlinkClr xmlns:ahyp="http://schemas.microsoft.com/office/drawing/2018/hyperlinkcolor" val="tx"/>
                    </a:ext>
                  </a:extLst>
                </a:hlinkClick>
              </a:rPr>
              <a:t>https://github.com/SoumyaBahuguna05/Data-Analytics-Case-Study-Resolvr-2021</a:t>
            </a:r>
            <a:endParaRPr lang="en-IN" sz="1200" b="1" dirty="0">
              <a:solidFill>
                <a:srgbClr val="00B0F0"/>
              </a:solidFill>
            </a:endParaRPr>
          </a:p>
          <a:p>
            <a:pPr lvl="0" indent="0">
              <a:buNone/>
            </a:pPr>
            <a:endParaRPr sz="1400" b="1" dirty="0"/>
          </a:p>
          <a:p>
            <a:pPr marL="0" lvl="0" indent="0" algn="just" rtl="0">
              <a:spcBef>
                <a:spcPts val="600"/>
              </a:spcBef>
              <a:spcAft>
                <a:spcPts val="0"/>
              </a:spcAft>
              <a:buNone/>
            </a:pPr>
            <a:endParaRPr sz="1400" b="1" dirty="0"/>
          </a:p>
        </p:txBody>
      </p:sp>
      <p:sp>
        <p:nvSpPr>
          <p:cNvPr id="920" name="Google Shape;920;gf58e8832d4_2_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51"/>
          <p:cNvSpPr txBox="1">
            <a:spLocks noGrp="1"/>
          </p:cNvSpPr>
          <p:nvPr>
            <p:ph type="title"/>
          </p:nvPr>
        </p:nvSpPr>
        <p:spPr>
          <a:xfrm>
            <a:off x="1073700" y="346950"/>
            <a:ext cx="6996600" cy="71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sz="2800"/>
              <a:t>PRESENTED BY </a:t>
            </a:r>
            <a:r>
              <a:rPr lang="en" sz="2800">
                <a:solidFill>
                  <a:schemeClr val="accent2"/>
                </a:solidFill>
              </a:rPr>
              <a:t>TEAM ‘S3V’</a:t>
            </a:r>
            <a:endParaRPr sz="2800">
              <a:solidFill>
                <a:schemeClr val="accent2"/>
              </a:solidFill>
            </a:endParaRPr>
          </a:p>
        </p:txBody>
      </p:sp>
      <p:sp>
        <p:nvSpPr>
          <p:cNvPr id="926" name="Google Shape;926;p5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49</a:t>
            </a:fld>
            <a:endParaRPr/>
          </a:p>
        </p:txBody>
      </p:sp>
      <p:pic>
        <p:nvPicPr>
          <p:cNvPr id="927" name="Google Shape;927;p51"/>
          <p:cNvPicPr preferRelativeResize="0"/>
          <p:nvPr/>
        </p:nvPicPr>
        <p:blipFill rotWithShape="1">
          <a:blip r:embed="rId3">
            <a:alphaModFix/>
          </a:blip>
          <a:srcRect l="12842" r="-3669" b="26465"/>
          <a:stretch/>
        </p:blipFill>
        <p:spPr>
          <a:xfrm>
            <a:off x="855300" y="1607575"/>
            <a:ext cx="1489200" cy="1489200"/>
          </a:xfrm>
          <a:prstGeom prst="ellipse">
            <a:avLst/>
          </a:prstGeom>
          <a:noFill/>
          <a:ln>
            <a:noFill/>
          </a:ln>
        </p:spPr>
      </p:pic>
      <p:sp>
        <p:nvSpPr>
          <p:cNvPr id="928" name="Google Shape;928;p51"/>
          <p:cNvSpPr txBox="1"/>
          <p:nvPr/>
        </p:nvSpPr>
        <p:spPr>
          <a:xfrm>
            <a:off x="682750" y="3226600"/>
            <a:ext cx="1840800" cy="1077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err="1">
                <a:solidFill>
                  <a:schemeClr val="dk1"/>
                </a:solidFill>
                <a:latin typeface="Source Sans Pro"/>
                <a:ea typeface="Source Sans Pro"/>
                <a:cs typeface="Source Sans Pro"/>
                <a:sym typeface="Source Sans Pro"/>
              </a:rPr>
              <a:t>Vidur</a:t>
            </a:r>
            <a:r>
              <a:rPr lang="en" sz="1200" b="1" i="0" u="none" strike="noStrike" cap="none" dirty="0">
                <a:solidFill>
                  <a:schemeClr val="dk1"/>
                </a:solidFill>
                <a:latin typeface="Source Sans Pro"/>
                <a:ea typeface="Source Sans Pro"/>
                <a:cs typeface="Source Sans Pro"/>
                <a:sym typeface="Source Sans Pro"/>
              </a:rPr>
              <a:t> Walia</a:t>
            </a:r>
            <a:endParaRPr sz="1200" b="1" dirty="0">
              <a:solidFill>
                <a:schemeClr val="dk1"/>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200"/>
              <a:buFont typeface="Arial"/>
              <a:buNone/>
            </a:pPr>
            <a:br>
              <a:rPr lang="en" sz="1400" b="0" i="0" u="none" strike="noStrike" cap="none" dirty="0">
                <a:solidFill>
                  <a:srgbClr val="000000"/>
                </a:solidFill>
                <a:latin typeface="Source Sans Pro"/>
                <a:ea typeface="Source Sans Pro"/>
                <a:cs typeface="Source Sans Pro"/>
                <a:sym typeface="Source Sans Pro"/>
              </a:rPr>
            </a:br>
            <a:r>
              <a:rPr lang="en" sz="900" b="1" dirty="0">
                <a:solidFill>
                  <a:schemeClr val="dk2"/>
                </a:solidFill>
                <a:latin typeface="Source Sans Pro"/>
                <a:ea typeface="Source Sans Pro"/>
                <a:cs typeface="Source Sans Pro"/>
                <a:sym typeface="Source Sans Pro"/>
              </a:rPr>
              <a:t>M.Sc. Statistics, University of Delhi</a:t>
            </a:r>
            <a:endParaRPr sz="900" b="1" dirty="0">
              <a:solidFill>
                <a:schemeClr val="dk2"/>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200"/>
              <a:buFont typeface="Arial"/>
              <a:buNone/>
            </a:pPr>
            <a:endParaRPr sz="900" b="1" dirty="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r>
              <a:rPr lang="en" sz="900" b="1" dirty="0">
                <a:solidFill>
                  <a:schemeClr val="dk2"/>
                </a:solidFill>
                <a:latin typeface="Source Sans Pro"/>
                <a:ea typeface="Source Sans Pro"/>
                <a:cs typeface="Source Sans Pro"/>
                <a:sym typeface="Source Sans Pro"/>
              </a:rPr>
              <a:t>                         </a:t>
            </a:r>
            <a:r>
              <a:rPr lang="en" sz="900" b="1" dirty="0">
                <a:solidFill>
                  <a:schemeClr val="dk2"/>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linkedin/vidurwalia</a:t>
            </a:r>
            <a:endParaRPr sz="900" b="1" dirty="0">
              <a:solidFill>
                <a:schemeClr val="dk2"/>
              </a:solidFill>
              <a:latin typeface="Source Sans Pro"/>
              <a:ea typeface="Source Sans Pro"/>
              <a:cs typeface="Source Sans Pro"/>
              <a:sym typeface="Source Sans Pro"/>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dirty="0">
              <a:solidFill>
                <a:srgbClr val="000000"/>
              </a:solidFill>
              <a:latin typeface="Source Sans Pro"/>
              <a:ea typeface="Source Sans Pro"/>
              <a:cs typeface="Source Sans Pro"/>
              <a:sym typeface="Source Sans Pro"/>
            </a:endParaRPr>
          </a:p>
        </p:txBody>
      </p:sp>
      <p:pic>
        <p:nvPicPr>
          <p:cNvPr id="929" name="Google Shape;929;p51"/>
          <p:cNvPicPr preferRelativeResize="0"/>
          <p:nvPr/>
        </p:nvPicPr>
        <p:blipFill rotWithShape="1">
          <a:blip r:embed="rId5">
            <a:alphaModFix/>
          </a:blip>
          <a:srcRect t="10833" r="4942"/>
          <a:stretch/>
        </p:blipFill>
        <p:spPr>
          <a:xfrm>
            <a:off x="2751450" y="1607575"/>
            <a:ext cx="1605900" cy="1489200"/>
          </a:xfrm>
          <a:prstGeom prst="ellipse">
            <a:avLst/>
          </a:prstGeom>
          <a:noFill/>
          <a:ln>
            <a:noFill/>
          </a:ln>
        </p:spPr>
      </p:pic>
      <p:sp>
        <p:nvSpPr>
          <p:cNvPr id="930" name="Google Shape;930;p51"/>
          <p:cNvSpPr txBox="1"/>
          <p:nvPr/>
        </p:nvSpPr>
        <p:spPr>
          <a:xfrm>
            <a:off x="2607625" y="3226600"/>
            <a:ext cx="1998600" cy="1077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Source Sans Pro"/>
                <a:ea typeface="Source Sans Pro"/>
                <a:cs typeface="Source Sans Pro"/>
                <a:sym typeface="Source Sans Pro"/>
              </a:rPr>
              <a:t>Soumya Bahuguna</a:t>
            </a:r>
            <a:endParaRPr sz="1200" b="1" i="0" u="none" strike="noStrike" cap="none">
              <a:solidFill>
                <a:schemeClr val="dk1"/>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200"/>
              <a:buFont typeface="Arial"/>
              <a:buNone/>
            </a:pPr>
            <a:br>
              <a:rPr lang="en" sz="1400" b="0" i="0" u="none" strike="noStrike" cap="none">
                <a:solidFill>
                  <a:srgbClr val="000000"/>
                </a:solidFill>
                <a:latin typeface="Source Sans Pro"/>
                <a:ea typeface="Source Sans Pro"/>
                <a:cs typeface="Source Sans Pro"/>
                <a:sym typeface="Source Sans Pro"/>
              </a:rPr>
            </a:br>
            <a:r>
              <a:rPr lang="en" sz="900" b="1">
                <a:solidFill>
                  <a:schemeClr val="dk2"/>
                </a:solidFill>
                <a:latin typeface="Source Sans Pro"/>
                <a:ea typeface="Source Sans Pro"/>
                <a:cs typeface="Source Sans Pro"/>
                <a:sym typeface="Source Sans Pro"/>
              </a:rPr>
              <a:t>M.Sc. Statistics, University of Delhi</a:t>
            </a:r>
            <a:endParaRPr sz="900" b="1">
              <a:solidFill>
                <a:schemeClr val="dk2"/>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200"/>
              <a:buFont typeface="Arial"/>
              <a:buNone/>
            </a:pPr>
            <a:endParaRPr sz="900" b="1">
              <a:solidFill>
                <a:schemeClr val="dk2"/>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200"/>
              <a:buFont typeface="Arial"/>
              <a:buNone/>
            </a:pPr>
            <a:r>
              <a:rPr lang="en" sz="900" b="1">
                <a:solidFill>
                  <a:schemeClr val="dk2"/>
                </a:solidFill>
                <a:latin typeface="Source Sans Pro"/>
                <a:ea typeface="Source Sans Pro"/>
                <a:cs typeface="Source Sans Pro"/>
                <a:sym typeface="Source Sans Pro"/>
              </a:rPr>
              <a:t>              </a:t>
            </a:r>
            <a:r>
              <a:rPr lang="en" sz="900" b="1">
                <a:solidFill>
                  <a:schemeClr val="dk2"/>
                </a:solidFill>
                <a:uFill>
                  <a:noFill/>
                </a:uFill>
                <a:latin typeface="Source Sans Pro"/>
                <a:ea typeface="Source Sans Pro"/>
                <a:cs typeface="Source Sans Pro"/>
                <a:sym typeface="Source Sans Pro"/>
                <a:hlinkClick r:id="rId6">
                  <a:extLst>
                    <a:ext uri="{A12FA001-AC4F-418D-AE19-62706E023703}">
                      <ahyp:hlinkClr xmlns:ahyp="http://schemas.microsoft.com/office/drawing/2018/hyperlinkcolor" val="tx"/>
                    </a:ext>
                  </a:extLst>
                </a:hlinkClick>
              </a:rPr>
              <a:t>linkedin/soumyabahuguna</a:t>
            </a:r>
            <a:endParaRPr sz="900" b="1">
              <a:solidFill>
                <a:schemeClr val="dk2"/>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200"/>
              <a:buFont typeface="Arial"/>
              <a:buNone/>
            </a:pPr>
            <a:endParaRPr sz="800" u="sng">
              <a:solidFill>
                <a:schemeClr val="dk2"/>
              </a:solidFill>
              <a:latin typeface="Source Sans Pro"/>
              <a:ea typeface="Source Sans Pro"/>
              <a:cs typeface="Source Sans Pro"/>
              <a:sym typeface="Source Sans Pro"/>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pic>
        <p:nvPicPr>
          <p:cNvPr id="931" name="Google Shape;931;p51"/>
          <p:cNvPicPr preferRelativeResize="0"/>
          <p:nvPr/>
        </p:nvPicPr>
        <p:blipFill rotWithShape="1">
          <a:blip r:embed="rId7">
            <a:alphaModFix/>
          </a:blip>
          <a:srcRect l="22719" r="22719" b="59103"/>
          <a:stretch/>
        </p:blipFill>
        <p:spPr>
          <a:xfrm>
            <a:off x="4814750" y="1607575"/>
            <a:ext cx="1489200" cy="1489200"/>
          </a:xfrm>
          <a:prstGeom prst="ellipse">
            <a:avLst/>
          </a:prstGeom>
          <a:noFill/>
          <a:ln>
            <a:noFill/>
          </a:ln>
        </p:spPr>
      </p:pic>
      <p:sp>
        <p:nvSpPr>
          <p:cNvPr id="932" name="Google Shape;932;p51"/>
          <p:cNvSpPr txBox="1"/>
          <p:nvPr/>
        </p:nvSpPr>
        <p:spPr>
          <a:xfrm>
            <a:off x="4606225" y="3226600"/>
            <a:ext cx="1924800" cy="1077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err="1">
                <a:solidFill>
                  <a:schemeClr val="dk1"/>
                </a:solidFill>
                <a:latin typeface="Source Sans Pro"/>
                <a:ea typeface="Source Sans Pro"/>
                <a:cs typeface="Source Sans Pro"/>
                <a:sym typeface="Source Sans Pro"/>
              </a:rPr>
              <a:t>Saloni</a:t>
            </a:r>
            <a:r>
              <a:rPr lang="en" sz="1200" b="1" i="0" u="none" strike="noStrike" cap="none" dirty="0">
                <a:solidFill>
                  <a:schemeClr val="dk1"/>
                </a:solidFill>
                <a:latin typeface="Source Sans Pro"/>
                <a:ea typeface="Source Sans Pro"/>
                <a:cs typeface="Source Sans Pro"/>
                <a:sym typeface="Source Sans Pro"/>
              </a:rPr>
              <a:t> Aggarwal</a:t>
            </a:r>
            <a:endParaRPr sz="1200" b="1" i="0" u="none" strike="noStrike" cap="none" dirty="0">
              <a:solidFill>
                <a:schemeClr val="dk1"/>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200"/>
              <a:buFont typeface="Arial"/>
              <a:buNone/>
            </a:pPr>
            <a:br>
              <a:rPr lang="en" sz="1400" b="0" i="0" u="none" strike="noStrike" cap="none" dirty="0">
                <a:solidFill>
                  <a:srgbClr val="000000"/>
                </a:solidFill>
                <a:latin typeface="Source Sans Pro"/>
                <a:ea typeface="Source Sans Pro"/>
                <a:cs typeface="Source Sans Pro"/>
                <a:sym typeface="Source Sans Pro"/>
              </a:rPr>
            </a:br>
            <a:r>
              <a:rPr lang="en" sz="900" b="1" dirty="0">
                <a:solidFill>
                  <a:schemeClr val="dk2"/>
                </a:solidFill>
                <a:latin typeface="Source Sans Pro"/>
                <a:ea typeface="Source Sans Pro"/>
                <a:cs typeface="Source Sans Pro"/>
                <a:sym typeface="Source Sans Pro"/>
              </a:rPr>
              <a:t>M.Sc. Statistics, University of Delhi</a:t>
            </a:r>
            <a:endParaRPr sz="900" b="1" dirty="0">
              <a:solidFill>
                <a:schemeClr val="dk2"/>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200"/>
              <a:buFont typeface="Arial"/>
              <a:buNone/>
            </a:pPr>
            <a:endParaRPr sz="900" b="1" dirty="0">
              <a:solidFill>
                <a:schemeClr val="dk2"/>
              </a:solidFill>
              <a:latin typeface="Source Sans Pro"/>
              <a:ea typeface="Source Sans Pro"/>
              <a:cs typeface="Source Sans Pro"/>
              <a:sym typeface="Source Sans Pro"/>
            </a:endParaRPr>
          </a:p>
          <a:p>
            <a:pPr marL="0" lvl="0" indent="0" algn="ctr" rtl="0">
              <a:spcBef>
                <a:spcPts val="0"/>
              </a:spcBef>
              <a:spcAft>
                <a:spcPts val="0"/>
              </a:spcAft>
              <a:buClr>
                <a:srgbClr val="000000"/>
              </a:buClr>
              <a:buSzPts val="1200"/>
              <a:buFont typeface="Arial"/>
              <a:buNone/>
            </a:pPr>
            <a:r>
              <a:rPr lang="en" sz="900" b="1" dirty="0">
                <a:solidFill>
                  <a:schemeClr val="dk1"/>
                </a:solidFill>
                <a:latin typeface="Source Sans Pro"/>
                <a:ea typeface="Source Sans Pro"/>
                <a:cs typeface="Source Sans Pro"/>
                <a:sym typeface="Source Sans Pro"/>
              </a:rPr>
              <a:t>             </a:t>
            </a:r>
            <a:r>
              <a:rPr lang="en" sz="900" b="1" dirty="0">
                <a:solidFill>
                  <a:schemeClr val="dk2"/>
                </a:solidFill>
                <a:uFill>
                  <a:noFill/>
                </a:uFill>
                <a:latin typeface="Source Sans Pro"/>
                <a:ea typeface="Source Sans Pro"/>
                <a:cs typeface="Source Sans Pro"/>
                <a:sym typeface="Source Sans Pro"/>
                <a:hlinkClick r:id="rId8">
                  <a:extLst>
                    <a:ext uri="{A12FA001-AC4F-418D-AE19-62706E023703}">
                      <ahyp:hlinkClr xmlns:ahyp="http://schemas.microsoft.com/office/drawing/2018/hyperlinkcolor" val="tx"/>
                    </a:ext>
                  </a:extLst>
                </a:hlinkClick>
              </a:rPr>
              <a:t>linkedin/saloniaggarwal</a:t>
            </a:r>
            <a:endParaRPr sz="900" b="1" dirty="0">
              <a:solidFill>
                <a:schemeClr val="dk2"/>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200"/>
              <a:buFont typeface="Arial"/>
              <a:buNone/>
            </a:pPr>
            <a:endParaRPr sz="800" dirty="0">
              <a:solidFill>
                <a:schemeClr val="dk2"/>
              </a:solidFill>
              <a:latin typeface="Source Sans Pro"/>
              <a:ea typeface="Source Sans Pro"/>
              <a:cs typeface="Source Sans Pro"/>
              <a:sym typeface="Source Sans Pro"/>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dirty="0">
              <a:solidFill>
                <a:srgbClr val="000000"/>
              </a:solidFill>
              <a:latin typeface="Source Sans Pro"/>
              <a:ea typeface="Source Sans Pro"/>
              <a:cs typeface="Source Sans Pro"/>
              <a:sym typeface="Source Sans Pro"/>
            </a:endParaRPr>
          </a:p>
        </p:txBody>
      </p:sp>
      <p:pic>
        <p:nvPicPr>
          <p:cNvPr id="933" name="Google Shape;933;p51"/>
          <p:cNvPicPr preferRelativeResize="0"/>
          <p:nvPr/>
        </p:nvPicPr>
        <p:blipFill rotWithShape="1">
          <a:blip r:embed="rId9">
            <a:alphaModFix/>
          </a:blip>
          <a:srcRect t="18592" r="49622" b="14239"/>
          <a:stretch/>
        </p:blipFill>
        <p:spPr>
          <a:xfrm>
            <a:off x="6794475" y="1607575"/>
            <a:ext cx="1489200" cy="1489200"/>
          </a:xfrm>
          <a:prstGeom prst="ellipse">
            <a:avLst/>
          </a:prstGeom>
          <a:noFill/>
          <a:ln>
            <a:noFill/>
          </a:ln>
        </p:spPr>
      </p:pic>
      <p:sp>
        <p:nvSpPr>
          <p:cNvPr id="934" name="Google Shape;934;p51"/>
          <p:cNvSpPr txBox="1"/>
          <p:nvPr/>
        </p:nvSpPr>
        <p:spPr>
          <a:xfrm>
            <a:off x="6531025" y="3226575"/>
            <a:ext cx="1998600" cy="1077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Source Sans Pro"/>
                <a:ea typeface="Source Sans Pro"/>
                <a:cs typeface="Source Sans Pro"/>
                <a:sym typeface="Source Sans Pro"/>
              </a:rPr>
              <a:t>Simran Goswami</a:t>
            </a:r>
            <a:endParaRPr>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200"/>
              <a:buFont typeface="Arial"/>
              <a:buNone/>
            </a:pPr>
            <a:endParaRPr>
              <a:latin typeface="Source Sans Pro"/>
              <a:ea typeface="Source Sans Pro"/>
              <a:cs typeface="Source Sans Pro"/>
              <a:sym typeface="Source Sans Pro"/>
            </a:endParaRPr>
          </a:p>
          <a:p>
            <a:pPr marL="0" lvl="0" indent="0" algn="ctr" rtl="0">
              <a:spcBef>
                <a:spcPts val="0"/>
              </a:spcBef>
              <a:spcAft>
                <a:spcPts val="0"/>
              </a:spcAft>
              <a:buClr>
                <a:srgbClr val="000000"/>
              </a:buClr>
              <a:buSzPts val="1200"/>
              <a:buFont typeface="Arial"/>
              <a:buNone/>
            </a:pPr>
            <a:r>
              <a:rPr lang="en" sz="900" b="1">
                <a:solidFill>
                  <a:schemeClr val="dk2"/>
                </a:solidFill>
                <a:latin typeface="Source Sans Pro"/>
                <a:ea typeface="Source Sans Pro"/>
                <a:cs typeface="Source Sans Pro"/>
                <a:sym typeface="Source Sans Pro"/>
              </a:rPr>
              <a:t>M.Sc. Statistics, University of Delhi</a:t>
            </a:r>
            <a:endParaRPr sz="900" b="1">
              <a:solidFill>
                <a:schemeClr val="dk2"/>
              </a:solidFill>
              <a:latin typeface="Source Sans Pro"/>
              <a:ea typeface="Source Sans Pro"/>
              <a:cs typeface="Source Sans Pro"/>
              <a:sym typeface="Source Sans Pro"/>
            </a:endParaRPr>
          </a:p>
          <a:p>
            <a:pPr marL="0" lvl="0" indent="0" algn="ctr" rtl="0">
              <a:spcBef>
                <a:spcPts val="0"/>
              </a:spcBef>
              <a:spcAft>
                <a:spcPts val="0"/>
              </a:spcAft>
              <a:buClr>
                <a:srgbClr val="000000"/>
              </a:buClr>
              <a:buSzPts val="1200"/>
              <a:buFont typeface="Arial"/>
              <a:buNone/>
            </a:pPr>
            <a:endParaRPr sz="900" b="1">
              <a:solidFill>
                <a:schemeClr val="dk2"/>
              </a:solidFill>
              <a:latin typeface="Source Sans Pro"/>
              <a:ea typeface="Source Sans Pro"/>
              <a:cs typeface="Source Sans Pro"/>
              <a:sym typeface="Source Sans Pro"/>
            </a:endParaRPr>
          </a:p>
          <a:p>
            <a:pPr marL="0" lvl="0" indent="0" algn="ctr" rtl="0">
              <a:spcBef>
                <a:spcPts val="0"/>
              </a:spcBef>
              <a:spcAft>
                <a:spcPts val="0"/>
              </a:spcAft>
              <a:buClr>
                <a:srgbClr val="000000"/>
              </a:buClr>
              <a:buSzPts val="1200"/>
              <a:buFont typeface="Arial"/>
              <a:buNone/>
            </a:pPr>
            <a:r>
              <a:rPr lang="en" sz="900" b="1">
                <a:solidFill>
                  <a:schemeClr val="dk2"/>
                </a:solidFill>
                <a:latin typeface="Source Sans Pro"/>
                <a:ea typeface="Source Sans Pro"/>
                <a:cs typeface="Source Sans Pro"/>
                <a:sym typeface="Source Sans Pro"/>
              </a:rPr>
              <a:t>               </a:t>
            </a:r>
            <a:r>
              <a:rPr lang="en" sz="900" b="1">
                <a:solidFill>
                  <a:schemeClr val="dk2"/>
                </a:solidFill>
                <a:uFill>
                  <a:noFill/>
                </a:uFill>
                <a:latin typeface="Source Sans Pro"/>
                <a:ea typeface="Source Sans Pro"/>
                <a:cs typeface="Source Sans Pro"/>
                <a:sym typeface="Source Sans Pro"/>
                <a:hlinkClick r:id="rId10">
                  <a:extLst>
                    <a:ext uri="{A12FA001-AC4F-418D-AE19-62706E023703}">
                      <ahyp:hlinkClr xmlns:ahyp="http://schemas.microsoft.com/office/drawing/2018/hyperlinkcolor" val="tx"/>
                    </a:ext>
                  </a:extLst>
                </a:hlinkClick>
              </a:rPr>
              <a:t>linkedin/simrangoswami</a:t>
            </a:r>
            <a:endParaRPr sz="900" b="1">
              <a:solidFill>
                <a:schemeClr val="dk2"/>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200"/>
              <a:buFont typeface="Arial"/>
              <a:buNone/>
            </a:pPr>
            <a:endParaRPr sz="900">
              <a:solidFill>
                <a:schemeClr val="dk2"/>
              </a:solidFill>
              <a:latin typeface="Source Sans Pro"/>
              <a:ea typeface="Source Sans Pro"/>
              <a:cs typeface="Source Sans Pro"/>
              <a:sym typeface="Source Sans Pro"/>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pic>
        <p:nvPicPr>
          <p:cNvPr id="935" name="Google Shape;935;p51"/>
          <p:cNvPicPr preferRelativeResize="0"/>
          <p:nvPr/>
        </p:nvPicPr>
        <p:blipFill>
          <a:blip r:embed="rId11">
            <a:alphaModFix/>
          </a:blip>
          <a:stretch>
            <a:fillRect/>
          </a:stretch>
        </p:blipFill>
        <p:spPr>
          <a:xfrm>
            <a:off x="907925" y="3858625"/>
            <a:ext cx="236175" cy="236175"/>
          </a:xfrm>
          <a:prstGeom prst="rect">
            <a:avLst/>
          </a:prstGeom>
          <a:noFill/>
          <a:ln>
            <a:noFill/>
          </a:ln>
        </p:spPr>
      </p:pic>
      <p:pic>
        <p:nvPicPr>
          <p:cNvPr id="936" name="Google Shape;936;p51"/>
          <p:cNvPicPr preferRelativeResize="0"/>
          <p:nvPr/>
        </p:nvPicPr>
        <p:blipFill>
          <a:blip r:embed="rId11">
            <a:alphaModFix/>
          </a:blip>
          <a:stretch>
            <a:fillRect/>
          </a:stretch>
        </p:blipFill>
        <p:spPr>
          <a:xfrm>
            <a:off x="2757075" y="3858625"/>
            <a:ext cx="236175" cy="236175"/>
          </a:xfrm>
          <a:prstGeom prst="rect">
            <a:avLst/>
          </a:prstGeom>
          <a:noFill/>
          <a:ln>
            <a:noFill/>
          </a:ln>
        </p:spPr>
      </p:pic>
      <p:pic>
        <p:nvPicPr>
          <p:cNvPr id="937" name="Google Shape;937;p51"/>
          <p:cNvPicPr preferRelativeResize="0"/>
          <p:nvPr/>
        </p:nvPicPr>
        <p:blipFill>
          <a:blip r:embed="rId11">
            <a:alphaModFix/>
          </a:blip>
          <a:stretch>
            <a:fillRect/>
          </a:stretch>
        </p:blipFill>
        <p:spPr>
          <a:xfrm>
            <a:off x="6747325" y="3858625"/>
            <a:ext cx="236175" cy="236175"/>
          </a:xfrm>
          <a:prstGeom prst="rect">
            <a:avLst/>
          </a:prstGeom>
          <a:noFill/>
          <a:ln>
            <a:noFill/>
          </a:ln>
        </p:spPr>
      </p:pic>
      <p:pic>
        <p:nvPicPr>
          <p:cNvPr id="938" name="Google Shape;938;p51"/>
          <p:cNvPicPr preferRelativeResize="0"/>
          <p:nvPr/>
        </p:nvPicPr>
        <p:blipFill>
          <a:blip r:embed="rId11">
            <a:alphaModFix/>
          </a:blip>
          <a:stretch>
            <a:fillRect/>
          </a:stretch>
        </p:blipFill>
        <p:spPr>
          <a:xfrm>
            <a:off x="4752200" y="3858625"/>
            <a:ext cx="236175" cy="236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
          <p:cNvSpPr txBox="1">
            <a:spLocks noGrp="1"/>
          </p:cNvSpPr>
          <p:nvPr>
            <p:ph type="title"/>
          </p:nvPr>
        </p:nvSpPr>
        <p:spPr>
          <a:xfrm>
            <a:off x="1073700" y="286550"/>
            <a:ext cx="6996600" cy="71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000"/>
              <a:buNone/>
            </a:pPr>
            <a:r>
              <a:rPr lang="en" sz="2800"/>
              <a:t>STEPS </a:t>
            </a:r>
            <a:r>
              <a:rPr lang="en" sz="2800">
                <a:solidFill>
                  <a:schemeClr val="accent2"/>
                </a:solidFill>
              </a:rPr>
              <a:t>INVOLVED</a:t>
            </a:r>
            <a:endParaRPr sz="2800"/>
          </a:p>
        </p:txBody>
      </p:sp>
      <p:sp>
        <p:nvSpPr>
          <p:cNvPr id="502" name="Google Shape;502;p4"/>
          <p:cNvSpPr txBox="1">
            <a:spLocks noGrp="1"/>
          </p:cNvSpPr>
          <p:nvPr>
            <p:ph type="body" idx="1"/>
          </p:nvPr>
        </p:nvSpPr>
        <p:spPr>
          <a:xfrm>
            <a:off x="1083975" y="1296463"/>
            <a:ext cx="2227800" cy="130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r>
              <a:rPr lang="en" sz="1100" b="1"/>
              <a:t>Data Manipulation</a:t>
            </a:r>
            <a:endParaRPr sz="1100" b="1"/>
          </a:p>
          <a:p>
            <a:pPr marL="0" lvl="0" indent="0" algn="l" rtl="0">
              <a:lnSpc>
                <a:spcPct val="100000"/>
              </a:lnSpc>
              <a:spcBef>
                <a:spcPts val="600"/>
              </a:spcBef>
              <a:spcAft>
                <a:spcPts val="0"/>
              </a:spcAft>
              <a:buSzPts val="1600"/>
              <a:buNone/>
            </a:pPr>
            <a:r>
              <a:rPr lang="en" sz="1100"/>
              <a:t>Understanding of the given data, as well as, reshaping it for further analysis. </a:t>
            </a:r>
            <a:endParaRPr sz="1100"/>
          </a:p>
        </p:txBody>
      </p:sp>
      <p:sp>
        <p:nvSpPr>
          <p:cNvPr id="503" name="Google Shape;503;p4"/>
          <p:cNvSpPr txBox="1">
            <a:spLocks noGrp="1"/>
          </p:cNvSpPr>
          <p:nvPr>
            <p:ph type="body" idx="2"/>
          </p:nvPr>
        </p:nvSpPr>
        <p:spPr>
          <a:xfrm>
            <a:off x="3845087" y="1296463"/>
            <a:ext cx="2227800" cy="1305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600"/>
              <a:buFont typeface="Arial"/>
              <a:buNone/>
            </a:pPr>
            <a:r>
              <a:rPr lang="en" sz="1100" b="1"/>
              <a:t>Visualization &amp; Analysis</a:t>
            </a:r>
            <a:endParaRPr sz="1100" b="1"/>
          </a:p>
          <a:p>
            <a:pPr marL="0" lvl="0" indent="0" algn="l" rtl="0">
              <a:spcBef>
                <a:spcPts val="600"/>
              </a:spcBef>
              <a:spcAft>
                <a:spcPts val="0"/>
              </a:spcAft>
              <a:buSzPts val="1600"/>
              <a:buNone/>
            </a:pPr>
            <a:r>
              <a:rPr lang="en" sz="1100"/>
              <a:t>Plotting visual representation of the given data to understand patterns and trends.  </a:t>
            </a:r>
            <a:endParaRPr sz="1100" b="1"/>
          </a:p>
        </p:txBody>
      </p:sp>
      <p:sp>
        <p:nvSpPr>
          <p:cNvPr id="504" name="Google Shape;504;p4"/>
          <p:cNvSpPr txBox="1">
            <a:spLocks noGrp="1"/>
          </p:cNvSpPr>
          <p:nvPr>
            <p:ph type="body" idx="3"/>
          </p:nvPr>
        </p:nvSpPr>
        <p:spPr>
          <a:xfrm>
            <a:off x="6606198" y="1296463"/>
            <a:ext cx="2227800" cy="1305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600"/>
              <a:buFont typeface="Arial"/>
              <a:buNone/>
            </a:pPr>
            <a:r>
              <a:rPr lang="en" sz="1100" b="1"/>
              <a:t>Outlier Detection</a:t>
            </a:r>
            <a:endParaRPr sz="1100" b="1"/>
          </a:p>
          <a:p>
            <a:pPr marL="0" lvl="0" indent="0" algn="l" rtl="0">
              <a:spcBef>
                <a:spcPts val="600"/>
              </a:spcBef>
              <a:spcAft>
                <a:spcPts val="0"/>
              </a:spcAft>
              <a:buSzPts val="1600"/>
              <a:buNone/>
            </a:pPr>
            <a:r>
              <a:rPr lang="en" sz="1100"/>
              <a:t>Checking outliers in the data and removing them using an appropriate technique. </a:t>
            </a:r>
            <a:endParaRPr sz="1100"/>
          </a:p>
          <a:p>
            <a:pPr marL="0" lvl="0" indent="0" algn="l" rtl="0">
              <a:lnSpc>
                <a:spcPct val="100000"/>
              </a:lnSpc>
              <a:spcBef>
                <a:spcPts val="600"/>
              </a:spcBef>
              <a:spcAft>
                <a:spcPts val="0"/>
              </a:spcAft>
              <a:buSzPts val="1600"/>
              <a:buNone/>
            </a:pPr>
            <a:endParaRPr sz="1100"/>
          </a:p>
        </p:txBody>
      </p:sp>
      <p:sp>
        <p:nvSpPr>
          <p:cNvPr id="505" name="Google Shape;505;p4"/>
          <p:cNvSpPr txBox="1">
            <a:spLocks noGrp="1"/>
          </p:cNvSpPr>
          <p:nvPr>
            <p:ph type="body" idx="1"/>
          </p:nvPr>
        </p:nvSpPr>
        <p:spPr>
          <a:xfrm>
            <a:off x="1083975" y="2895600"/>
            <a:ext cx="2227800" cy="130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r>
              <a:rPr lang="en" sz="1100" b="1"/>
              <a:t>Decomposition of Time Series</a:t>
            </a:r>
            <a:endParaRPr sz="1100" b="1"/>
          </a:p>
          <a:p>
            <a:pPr marL="0" lvl="0" indent="0" algn="l" rtl="0">
              <a:lnSpc>
                <a:spcPct val="100000"/>
              </a:lnSpc>
              <a:spcBef>
                <a:spcPts val="600"/>
              </a:spcBef>
              <a:spcAft>
                <a:spcPts val="0"/>
              </a:spcAft>
              <a:buSzPts val="1600"/>
              <a:buNone/>
            </a:pPr>
            <a:r>
              <a:rPr lang="en" sz="1100"/>
              <a:t>Deconstructing the given time series data into separate components to represent the underlying categories of patterns. </a:t>
            </a:r>
            <a:endParaRPr sz="1100"/>
          </a:p>
        </p:txBody>
      </p:sp>
      <p:sp>
        <p:nvSpPr>
          <p:cNvPr id="506" name="Google Shape;506;p4"/>
          <p:cNvSpPr txBox="1">
            <a:spLocks noGrp="1"/>
          </p:cNvSpPr>
          <p:nvPr>
            <p:ph type="body" idx="2"/>
          </p:nvPr>
        </p:nvSpPr>
        <p:spPr>
          <a:xfrm>
            <a:off x="3845087" y="2895600"/>
            <a:ext cx="2227800" cy="130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r>
              <a:rPr lang="en" sz="1100" b="1"/>
              <a:t>Stationarity Check</a:t>
            </a:r>
            <a:endParaRPr sz="1100" b="1"/>
          </a:p>
          <a:p>
            <a:pPr marL="0" lvl="0" indent="0" algn="l" rtl="0">
              <a:lnSpc>
                <a:spcPct val="100000"/>
              </a:lnSpc>
              <a:spcBef>
                <a:spcPts val="600"/>
              </a:spcBef>
              <a:spcAft>
                <a:spcPts val="0"/>
              </a:spcAft>
              <a:buSzPts val="1600"/>
              <a:buNone/>
            </a:pPr>
            <a:r>
              <a:rPr lang="en" sz="1100"/>
              <a:t>Checking the stationarity of the given time series data to make it compatible for further analysis. </a:t>
            </a:r>
            <a:endParaRPr sz="1100"/>
          </a:p>
        </p:txBody>
      </p:sp>
      <p:sp>
        <p:nvSpPr>
          <p:cNvPr id="507" name="Google Shape;507;p4"/>
          <p:cNvSpPr txBox="1">
            <a:spLocks noGrp="1"/>
          </p:cNvSpPr>
          <p:nvPr>
            <p:ph type="body" idx="3"/>
          </p:nvPr>
        </p:nvSpPr>
        <p:spPr>
          <a:xfrm>
            <a:off x="6606198" y="2895600"/>
            <a:ext cx="2227800" cy="130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600"/>
              <a:buNone/>
            </a:pPr>
            <a:r>
              <a:rPr lang="en" sz="1100" b="1"/>
              <a:t>Distribution Check</a:t>
            </a:r>
            <a:endParaRPr sz="1100" b="1"/>
          </a:p>
          <a:p>
            <a:pPr marL="0" lvl="0" indent="0" algn="l" rtl="0">
              <a:lnSpc>
                <a:spcPct val="100000"/>
              </a:lnSpc>
              <a:spcBef>
                <a:spcPts val="600"/>
              </a:spcBef>
              <a:spcAft>
                <a:spcPts val="0"/>
              </a:spcAft>
              <a:buSzPts val="1600"/>
              <a:buNone/>
            </a:pPr>
            <a:r>
              <a:rPr lang="en" sz="1100"/>
              <a:t>Determining if the given data follows Gaussian or non-Gaussian distribution. </a:t>
            </a:r>
            <a:endParaRPr sz="1100"/>
          </a:p>
          <a:p>
            <a:pPr marL="0" lvl="0" indent="0" algn="l" rtl="0">
              <a:lnSpc>
                <a:spcPct val="100000"/>
              </a:lnSpc>
              <a:spcBef>
                <a:spcPts val="600"/>
              </a:spcBef>
              <a:spcAft>
                <a:spcPts val="0"/>
              </a:spcAft>
              <a:buSzPts val="1600"/>
              <a:buNone/>
            </a:pPr>
            <a:endParaRPr sz="1100"/>
          </a:p>
        </p:txBody>
      </p:sp>
      <p:grpSp>
        <p:nvGrpSpPr>
          <p:cNvPr id="508" name="Google Shape;508;p4"/>
          <p:cNvGrpSpPr/>
          <p:nvPr/>
        </p:nvGrpSpPr>
        <p:grpSpPr>
          <a:xfrm>
            <a:off x="623673" y="1482601"/>
            <a:ext cx="464314" cy="494725"/>
            <a:chOff x="5970800" y="1619250"/>
            <a:chExt cx="428650" cy="456725"/>
          </a:xfrm>
        </p:grpSpPr>
        <p:sp>
          <p:nvSpPr>
            <p:cNvPr id="509" name="Google Shape;509;p4"/>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4" name="Google Shape;514;p4"/>
          <p:cNvGrpSpPr/>
          <p:nvPr/>
        </p:nvGrpSpPr>
        <p:grpSpPr>
          <a:xfrm>
            <a:off x="3565921" y="1502454"/>
            <a:ext cx="279141" cy="455052"/>
            <a:chOff x="6730350" y="2315900"/>
            <a:chExt cx="257700" cy="420100"/>
          </a:xfrm>
        </p:grpSpPr>
        <p:sp>
          <p:nvSpPr>
            <p:cNvPr id="515" name="Google Shape;515;p4"/>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0" name="Google Shape;520;p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grpSp>
        <p:nvGrpSpPr>
          <p:cNvPr id="521" name="Google Shape;521;p4"/>
          <p:cNvGrpSpPr/>
          <p:nvPr/>
        </p:nvGrpSpPr>
        <p:grpSpPr>
          <a:xfrm>
            <a:off x="6170536" y="1462788"/>
            <a:ext cx="464314" cy="494725"/>
            <a:chOff x="5970800" y="1619250"/>
            <a:chExt cx="428650" cy="456725"/>
          </a:xfrm>
        </p:grpSpPr>
        <p:sp>
          <p:nvSpPr>
            <p:cNvPr id="522" name="Google Shape;522;p4"/>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7" name="Google Shape;527;p4"/>
          <p:cNvGrpSpPr/>
          <p:nvPr/>
        </p:nvGrpSpPr>
        <p:grpSpPr>
          <a:xfrm>
            <a:off x="808855" y="3081390"/>
            <a:ext cx="279141" cy="455052"/>
            <a:chOff x="6730350" y="2315900"/>
            <a:chExt cx="257700" cy="420100"/>
          </a:xfrm>
        </p:grpSpPr>
        <p:sp>
          <p:nvSpPr>
            <p:cNvPr id="528" name="Google Shape;528;p4"/>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4"/>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4"/>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3" name="Google Shape;533;p4"/>
          <p:cNvGrpSpPr/>
          <p:nvPr/>
        </p:nvGrpSpPr>
        <p:grpSpPr>
          <a:xfrm>
            <a:off x="6327055" y="3081390"/>
            <a:ext cx="279141" cy="455052"/>
            <a:chOff x="6730350" y="2315900"/>
            <a:chExt cx="257700" cy="420100"/>
          </a:xfrm>
        </p:grpSpPr>
        <p:sp>
          <p:nvSpPr>
            <p:cNvPr id="534" name="Google Shape;534;p4"/>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4"/>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9" name="Google Shape;539;p4"/>
          <p:cNvGrpSpPr/>
          <p:nvPr/>
        </p:nvGrpSpPr>
        <p:grpSpPr>
          <a:xfrm>
            <a:off x="3380765" y="3061565"/>
            <a:ext cx="464314" cy="494725"/>
            <a:chOff x="5970800" y="1619250"/>
            <a:chExt cx="428650" cy="456725"/>
          </a:xfrm>
        </p:grpSpPr>
        <p:sp>
          <p:nvSpPr>
            <p:cNvPr id="540" name="Google Shape;540;p4"/>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4"/>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
          <p:cNvSpPr txBox="1">
            <a:spLocks noGrp="1"/>
          </p:cNvSpPr>
          <p:nvPr>
            <p:ph type="body" idx="1"/>
          </p:nvPr>
        </p:nvSpPr>
        <p:spPr>
          <a:xfrm>
            <a:off x="398750" y="781875"/>
            <a:ext cx="8614622" cy="3479100"/>
          </a:xfrm>
          <a:prstGeom prst="rect">
            <a:avLst/>
          </a:prstGeom>
          <a:noFill/>
          <a:ln>
            <a:noFill/>
          </a:ln>
        </p:spPr>
        <p:txBody>
          <a:bodyPr spcFirstLastPara="1" wrap="square" lIns="91425" tIns="91425" rIns="91425" bIns="91425" anchor="t" anchorCtr="0">
            <a:noAutofit/>
          </a:bodyPr>
          <a:lstStyle/>
          <a:p>
            <a:pPr marL="457200" lvl="0" indent="-311150" algn="l" rtl="0">
              <a:lnSpc>
                <a:spcPct val="150000"/>
              </a:lnSpc>
              <a:spcBef>
                <a:spcPts val="600"/>
              </a:spcBef>
              <a:spcAft>
                <a:spcPts val="0"/>
              </a:spcAft>
              <a:buSzPts val="1300"/>
              <a:buChar char="◉"/>
            </a:pPr>
            <a:r>
              <a:rPr lang="en" sz="1300" b="1" dirty="0"/>
              <a:t>The given dataset has dimensions </a:t>
            </a:r>
            <a:r>
              <a:rPr lang="en" sz="1300" b="1" dirty="0">
                <a:solidFill>
                  <a:srgbClr val="FF0000"/>
                </a:solidFill>
              </a:rPr>
              <a:t>(312, 8)</a:t>
            </a:r>
            <a:r>
              <a:rPr lang="en" sz="1300" b="1" dirty="0"/>
              <a:t>  with observations being made on weekly basis for 6 years</a:t>
            </a:r>
            <a:endParaRPr sz="1300" b="1" dirty="0"/>
          </a:p>
          <a:p>
            <a:pPr marL="457200" lvl="0" indent="-311150" algn="l" rtl="0">
              <a:lnSpc>
                <a:spcPct val="150000"/>
              </a:lnSpc>
              <a:spcBef>
                <a:spcPts val="0"/>
              </a:spcBef>
              <a:spcAft>
                <a:spcPts val="0"/>
              </a:spcAft>
              <a:buSzPts val="1300"/>
              <a:buChar char="◉"/>
            </a:pPr>
            <a:r>
              <a:rPr lang="en" sz="1300" b="1" dirty="0"/>
              <a:t>The dataset has no explanatory variables. Thus, it is a univariate Time-Series data with a period ranging </a:t>
            </a:r>
            <a:r>
              <a:rPr lang="en" sz="1300" b="1" dirty="0">
                <a:solidFill>
                  <a:srgbClr val="FF0000"/>
                </a:solidFill>
              </a:rPr>
              <a:t>'2009-01-01’</a:t>
            </a:r>
            <a:r>
              <a:rPr lang="en" sz="1300" b="1" dirty="0"/>
              <a:t> to </a:t>
            </a:r>
            <a:r>
              <a:rPr lang="en" sz="1300" b="1" dirty="0">
                <a:solidFill>
                  <a:srgbClr val="FF0000"/>
                </a:solidFill>
              </a:rPr>
              <a:t>'2014-12-18'</a:t>
            </a:r>
            <a:r>
              <a:rPr lang="en" sz="1300" b="1" dirty="0"/>
              <a:t>  </a:t>
            </a:r>
            <a:endParaRPr sz="1300" b="1" dirty="0"/>
          </a:p>
          <a:p>
            <a:pPr marL="457200" lvl="0" indent="-311150" algn="l" rtl="0">
              <a:lnSpc>
                <a:spcPct val="150000"/>
              </a:lnSpc>
              <a:spcBef>
                <a:spcPts val="0"/>
              </a:spcBef>
              <a:spcAft>
                <a:spcPts val="0"/>
              </a:spcAft>
              <a:buSzPts val="1300"/>
              <a:buChar char="◉"/>
            </a:pPr>
            <a:r>
              <a:rPr lang="en" sz="1300" b="1" dirty="0"/>
              <a:t>Therefore, we have separated the entire dataset into </a:t>
            </a:r>
            <a:r>
              <a:rPr lang="en" sz="1300" b="1" dirty="0">
                <a:solidFill>
                  <a:srgbClr val="FF0000"/>
                </a:solidFill>
              </a:rPr>
              <a:t>16 Individual Time-Series</a:t>
            </a:r>
            <a:r>
              <a:rPr lang="en" sz="1300" b="1" dirty="0"/>
              <a:t> such that each product for each of the 4 regions has a separate time series</a:t>
            </a:r>
            <a:endParaRPr sz="1300" b="1" dirty="0"/>
          </a:p>
          <a:p>
            <a:pPr marL="457200" lvl="0" indent="-311150" algn="l" rtl="0">
              <a:lnSpc>
                <a:spcPct val="150000"/>
              </a:lnSpc>
              <a:spcBef>
                <a:spcPts val="0"/>
              </a:spcBef>
              <a:spcAft>
                <a:spcPts val="0"/>
              </a:spcAft>
              <a:buSzPts val="1300"/>
              <a:buChar char="◉"/>
            </a:pPr>
            <a:r>
              <a:rPr lang="en" sz="1300" b="1" dirty="0"/>
              <a:t>This gives us a </a:t>
            </a:r>
            <a:r>
              <a:rPr lang="en" sz="1300" b="1" dirty="0" err="1"/>
              <a:t>dataframe</a:t>
            </a:r>
            <a:r>
              <a:rPr lang="en" sz="1300" b="1" dirty="0"/>
              <a:t> with the ‘Date’ as the index column and 16 columns of the training dataset of the various products and regions</a:t>
            </a:r>
            <a:endParaRPr sz="1300" b="1" dirty="0"/>
          </a:p>
          <a:p>
            <a:pPr marL="457200" lvl="0" indent="-311150" algn="l" rtl="0">
              <a:lnSpc>
                <a:spcPct val="150000"/>
              </a:lnSpc>
              <a:spcBef>
                <a:spcPts val="0"/>
              </a:spcBef>
              <a:spcAft>
                <a:spcPts val="0"/>
              </a:spcAft>
              <a:buSzPts val="1300"/>
              <a:buChar char="◉"/>
            </a:pPr>
            <a:r>
              <a:rPr lang="en" sz="1300" b="1" dirty="0"/>
              <a:t>The data description key is as follows:</a:t>
            </a:r>
            <a:endParaRPr sz="1300" b="1" dirty="0"/>
          </a:p>
          <a:p>
            <a:pPr marL="457200" lvl="0" indent="0" algn="l" rtl="0">
              <a:spcBef>
                <a:spcPts val="600"/>
              </a:spcBef>
              <a:spcAft>
                <a:spcPts val="0"/>
              </a:spcAft>
              <a:buNone/>
            </a:pPr>
            <a:r>
              <a:rPr lang="en" sz="1400" b="1" dirty="0"/>
              <a:t>mw: </a:t>
            </a:r>
            <a:r>
              <a:rPr lang="en" sz="1400" dirty="0"/>
              <a:t>Milky Way	             </a:t>
            </a:r>
            <a:r>
              <a:rPr lang="en" sz="1400" b="1" dirty="0"/>
              <a:t>m: </a:t>
            </a:r>
            <a:r>
              <a:rPr lang="en" sz="1400" dirty="0"/>
              <a:t>Medusa		</a:t>
            </a:r>
            <a:r>
              <a:rPr lang="en" sz="1400" b="1" dirty="0"/>
              <a:t>c: </a:t>
            </a:r>
            <a:r>
              <a:rPr lang="en" sz="1400" dirty="0"/>
              <a:t>Cosmos Redshift		</a:t>
            </a:r>
            <a:r>
              <a:rPr lang="en" sz="1400" b="1" dirty="0"/>
              <a:t>a: </a:t>
            </a:r>
            <a:r>
              <a:rPr lang="en" sz="1400" dirty="0"/>
              <a:t>Andromeda</a:t>
            </a:r>
            <a:endParaRPr sz="1400" dirty="0"/>
          </a:p>
          <a:p>
            <a:pPr marL="0" lvl="0" indent="0" algn="l" rtl="0">
              <a:spcBef>
                <a:spcPts val="600"/>
              </a:spcBef>
              <a:spcAft>
                <a:spcPts val="0"/>
              </a:spcAft>
              <a:buNone/>
            </a:pPr>
            <a:r>
              <a:rPr lang="en" sz="1400" dirty="0"/>
              <a:t>             </a:t>
            </a:r>
            <a:r>
              <a:rPr lang="en" sz="1400" b="1" dirty="0"/>
              <a:t>r1:</a:t>
            </a:r>
            <a:r>
              <a:rPr lang="en" sz="1400" dirty="0"/>
              <a:t> Region 1 	             </a:t>
            </a:r>
            <a:r>
              <a:rPr lang="en" sz="1400" b="1" dirty="0"/>
              <a:t>r2: </a:t>
            </a:r>
            <a:r>
              <a:rPr lang="en" sz="1400" dirty="0"/>
              <a:t>Region 2		</a:t>
            </a:r>
            <a:r>
              <a:rPr lang="en" sz="1400" b="1" dirty="0"/>
              <a:t>r3:</a:t>
            </a:r>
            <a:r>
              <a:rPr lang="en" sz="1400" dirty="0"/>
              <a:t> Region 3			</a:t>
            </a:r>
            <a:r>
              <a:rPr lang="en" sz="1400" b="1" dirty="0"/>
              <a:t>r4: </a:t>
            </a:r>
            <a:r>
              <a:rPr lang="en" sz="1400" dirty="0"/>
              <a:t>Region 4</a:t>
            </a:r>
            <a:endParaRPr sz="1300" b="1" dirty="0"/>
          </a:p>
          <a:p>
            <a:pPr marL="457200" lvl="0" indent="0" algn="l" rtl="0">
              <a:lnSpc>
                <a:spcPct val="150000"/>
              </a:lnSpc>
              <a:spcBef>
                <a:spcPts val="600"/>
              </a:spcBef>
              <a:spcAft>
                <a:spcPts val="0"/>
              </a:spcAft>
              <a:buNone/>
            </a:pPr>
            <a:endParaRPr sz="1300" b="1" dirty="0"/>
          </a:p>
          <a:p>
            <a:pPr marL="0" lvl="0" indent="0" algn="l" rtl="0">
              <a:lnSpc>
                <a:spcPct val="150000"/>
              </a:lnSpc>
              <a:spcBef>
                <a:spcPts val="600"/>
              </a:spcBef>
              <a:spcAft>
                <a:spcPts val="0"/>
              </a:spcAft>
              <a:buNone/>
            </a:pPr>
            <a:endParaRPr sz="1300" b="1" dirty="0"/>
          </a:p>
          <a:p>
            <a:pPr marL="0" lvl="0" indent="0" algn="l" rtl="0">
              <a:lnSpc>
                <a:spcPct val="100000"/>
              </a:lnSpc>
              <a:spcBef>
                <a:spcPts val="600"/>
              </a:spcBef>
              <a:spcAft>
                <a:spcPts val="0"/>
              </a:spcAft>
              <a:buSzPts val="1800"/>
              <a:buNone/>
            </a:pPr>
            <a:endParaRPr sz="1400" b="1" dirty="0"/>
          </a:p>
        </p:txBody>
      </p:sp>
      <p:sp>
        <p:nvSpPr>
          <p:cNvPr id="550" name="Google Shape;550;p5"/>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DATA </a:t>
            </a:r>
            <a:r>
              <a:rPr lang="en">
                <a:solidFill>
                  <a:schemeClr val="accent2"/>
                </a:solidFill>
              </a:rPr>
              <a:t>MANIPULATION</a:t>
            </a:r>
            <a:endParaRPr/>
          </a:p>
        </p:txBody>
      </p:sp>
      <p:sp>
        <p:nvSpPr>
          <p:cNvPr id="551" name="Google Shape;551;p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gf56c6373b9_3_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pic>
        <p:nvPicPr>
          <p:cNvPr id="557" name="Google Shape;557;gf56c6373b9_3_0"/>
          <p:cNvPicPr preferRelativeResize="0"/>
          <p:nvPr/>
        </p:nvPicPr>
        <p:blipFill rotWithShape="1">
          <a:blip r:embed="rId3">
            <a:alphaModFix/>
          </a:blip>
          <a:srcRect b="44024"/>
          <a:stretch/>
        </p:blipFill>
        <p:spPr>
          <a:xfrm>
            <a:off x="960875" y="326450"/>
            <a:ext cx="7595901" cy="2093975"/>
          </a:xfrm>
          <a:prstGeom prst="rect">
            <a:avLst/>
          </a:prstGeom>
          <a:noFill/>
          <a:ln w="19050" cap="flat" cmpd="sng">
            <a:solidFill>
              <a:schemeClr val="dk2"/>
            </a:solidFill>
            <a:prstDash val="solid"/>
            <a:round/>
            <a:headEnd type="none" w="sm" len="sm"/>
            <a:tailEnd type="none" w="sm" len="sm"/>
          </a:ln>
        </p:spPr>
      </p:pic>
      <p:pic>
        <p:nvPicPr>
          <p:cNvPr id="558" name="Google Shape;558;gf56c6373b9_3_0"/>
          <p:cNvPicPr preferRelativeResize="0"/>
          <p:nvPr/>
        </p:nvPicPr>
        <p:blipFill rotWithShape="1">
          <a:blip r:embed="rId4">
            <a:alphaModFix/>
          </a:blip>
          <a:srcRect b="64925"/>
          <a:stretch/>
        </p:blipFill>
        <p:spPr>
          <a:xfrm>
            <a:off x="961150" y="2619050"/>
            <a:ext cx="7595625" cy="1714500"/>
          </a:xfrm>
          <a:prstGeom prst="rect">
            <a:avLst/>
          </a:prstGeom>
          <a:noFill/>
          <a:ln w="9525" cap="flat" cmpd="sng">
            <a:solidFill>
              <a:schemeClr val="dk2"/>
            </a:solidFill>
            <a:prstDash val="solid"/>
            <a:round/>
            <a:headEnd type="none" w="sm" len="sm"/>
            <a:tailEnd type="none" w="sm" len="sm"/>
          </a:ln>
        </p:spPr>
      </p:pic>
      <p:sp>
        <p:nvSpPr>
          <p:cNvPr id="559" name="Google Shape;559;gf56c6373b9_3_0"/>
          <p:cNvSpPr txBox="1">
            <a:spLocks noGrp="1"/>
          </p:cNvSpPr>
          <p:nvPr>
            <p:ph type="title"/>
          </p:nvPr>
        </p:nvSpPr>
        <p:spPr>
          <a:xfrm rot="-5400000">
            <a:off x="-1464550" y="2055650"/>
            <a:ext cx="4024800" cy="566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
              <a:t>AFTER                   </a:t>
            </a:r>
            <a:r>
              <a:rPr lang="en">
                <a:solidFill>
                  <a:schemeClr val="accent2"/>
                </a:solidFill>
              </a:rPr>
              <a:t>BEFORE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gf56c6373b9_3_9"/>
          <p:cNvSpPr txBox="1">
            <a:spLocks noGrp="1"/>
          </p:cNvSpPr>
          <p:nvPr>
            <p:ph type="body" idx="1"/>
          </p:nvPr>
        </p:nvSpPr>
        <p:spPr>
          <a:xfrm>
            <a:off x="6313475" y="715800"/>
            <a:ext cx="2571900" cy="38307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600"/>
              </a:spcBef>
              <a:spcAft>
                <a:spcPts val="0"/>
              </a:spcAft>
              <a:buNone/>
            </a:pPr>
            <a:r>
              <a:rPr lang="en" sz="1300" b="1">
                <a:solidFill>
                  <a:schemeClr val="dk2"/>
                </a:solidFill>
              </a:rPr>
              <a:t>The following </a:t>
            </a:r>
            <a:r>
              <a:rPr lang="en" sz="1300" b="1"/>
              <a:t>box-plots</a:t>
            </a:r>
            <a:r>
              <a:rPr lang="en" sz="1300" b="1">
                <a:solidFill>
                  <a:schemeClr val="dk2"/>
                </a:solidFill>
              </a:rPr>
              <a:t> shows us the region-wise univariate analysis of each of the four products. </a:t>
            </a:r>
            <a:endParaRPr sz="1300" b="1">
              <a:solidFill>
                <a:schemeClr val="dk2"/>
              </a:solidFill>
            </a:endParaRPr>
          </a:p>
          <a:p>
            <a:pPr marL="0" lvl="0" indent="0" algn="just" rtl="0">
              <a:lnSpc>
                <a:spcPct val="100000"/>
              </a:lnSpc>
              <a:spcBef>
                <a:spcPts val="600"/>
              </a:spcBef>
              <a:spcAft>
                <a:spcPts val="0"/>
              </a:spcAft>
              <a:buNone/>
            </a:pPr>
            <a:r>
              <a:rPr lang="en" sz="1300" b="1">
                <a:solidFill>
                  <a:schemeClr val="dk2"/>
                </a:solidFill>
              </a:rPr>
              <a:t>It can be observed that over the period of 5 years, the demand of each product across all regions remains relatively same.</a:t>
            </a:r>
            <a:endParaRPr sz="1300" b="1">
              <a:solidFill>
                <a:schemeClr val="dk2"/>
              </a:solidFill>
            </a:endParaRPr>
          </a:p>
          <a:p>
            <a:pPr marL="0" lvl="0" indent="0" algn="just" rtl="0">
              <a:lnSpc>
                <a:spcPct val="100000"/>
              </a:lnSpc>
              <a:spcBef>
                <a:spcPts val="600"/>
              </a:spcBef>
              <a:spcAft>
                <a:spcPts val="0"/>
              </a:spcAft>
              <a:buNone/>
            </a:pPr>
            <a:r>
              <a:rPr lang="en" sz="1300" b="1" u="sng"/>
              <a:t>INSIGHT DERIVED:</a:t>
            </a:r>
            <a:r>
              <a:rPr lang="en" sz="1300" b="1"/>
              <a:t> </a:t>
            </a:r>
            <a:r>
              <a:rPr lang="en" sz="1300" b="1">
                <a:solidFill>
                  <a:schemeClr val="dk2"/>
                </a:solidFill>
              </a:rPr>
              <a:t>Thus, it can be inferred that no particular region varies with respect to the demand of the product from others.</a:t>
            </a:r>
            <a:endParaRPr sz="1300" b="1">
              <a:solidFill>
                <a:schemeClr val="dk2"/>
              </a:solidFill>
            </a:endParaRPr>
          </a:p>
          <a:p>
            <a:pPr marL="0" lvl="0" indent="0" algn="just" rtl="0">
              <a:lnSpc>
                <a:spcPct val="100000"/>
              </a:lnSpc>
              <a:spcBef>
                <a:spcPts val="600"/>
              </a:spcBef>
              <a:spcAft>
                <a:spcPts val="0"/>
              </a:spcAft>
              <a:buNone/>
            </a:pPr>
            <a:r>
              <a:rPr lang="en" sz="1300" b="1">
                <a:solidFill>
                  <a:schemeClr val="dk2"/>
                </a:solidFill>
              </a:rPr>
              <a:t>Also, it is apparent from the graph that the data has presence of outliers.</a:t>
            </a:r>
            <a:endParaRPr sz="1300" b="1">
              <a:solidFill>
                <a:schemeClr val="dk2"/>
              </a:solidFill>
            </a:endParaRPr>
          </a:p>
        </p:txBody>
      </p:sp>
      <p:sp>
        <p:nvSpPr>
          <p:cNvPr id="565" name="Google Shape;565;gf56c6373b9_3_9"/>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VISUALISATION &amp; </a:t>
            </a:r>
            <a:r>
              <a:rPr lang="en">
                <a:solidFill>
                  <a:schemeClr val="accent2"/>
                </a:solidFill>
              </a:rPr>
              <a:t>ANALYSIS</a:t>
            </a:r>
            <a:endParaRPr/>
          </a:p>
        </p:txBody>
      </p:sp>
      <p:sp>
        <p:nvSpPr>
          <p:cNvPr id="566" name="Google Shape;566;gf56c6373b9_3_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pic>
        <p:nvPicPr>
          <p:cNvPr id="567" name="Google Shape;567;gf56c6373b9_3_9"/>
          <p:cNvPicPr preferRelativeResize="0"/>
          <p:nvPr/>
        </p:nvPicPr>
        <p:blipFill rotWithShape="1">
          <a:blip r:embed="rId3">
            <a:alphaModFix/>
          </a:blip>
          <a:srcRect l="2251" r="4707"/>
          <a:stretch/>
        </p:blipFill>
        <p:spPr>
          <a:xfrm>
            <a:off x="153275" y="865250"/>
            <a:ext cx="6160201" cy="3412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gf56c6373b9_5_17"/>
          <p:cNvSpPr txBox="1">
            <a:spLocks noGrp="1"/>
          </p:cNvSpPr>
          <p:nvPr>
            <p:ph type="body" idx="1"/>
          </p:nvPr>
        </p:nvSpPr>
        <p:spPr>
          <a:xfrm>
            <a:off x="5091500" y="605325"/>
            <a:ext cx="3541500" cy="2610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1800"/>
              <a:buNone/>
            </a:pPr>
            <a:endParaRPr sz="1400" b="1"/>
          </a:p>
          <a:p>
            <a:pPr marL="0" lvl="0" indent="0" algn="just" rtl="0">
              <a:lnSpc>
                <a:spcPct val="100000"/>
              </a:lnSpc>
              <a:spcBef>
                <a:spcPts val="600"/>
              </a:spcBef>
              <a:spcAft>
                <a:spcPts val="0"/>
              </a:spcAft>
              <a:buSzPts val="1800"/>
              <a:buNone/>
            </a:pPr>
            <a:r>
              <a:rPr lang="en" sz="1400" b="1">
                <a:solidFill>
                  <a:schemeClr val="dk2"/>
                </a:solidFill>
              </a:rPr>
              <a:t>The following </a:t>
            </a:r>
            <a:r>
              <a:rPr lang="en" sz="1400" b="1"/>
              <a:t>correlation matrix</a:t>
            </a:r>
            <a:r>
              <a:rPr lang="en" sz="1400" b="1">
                <a:solidFill>
                  <a:schemeClr val="dk2"/>
                </a:solidFill>
              </a:rPr>
              <a:t> shows us the region-wise </a:t>
            </a:r>
            <a:r>
              <a:rPr lang="en" sz="1400" b="1"/>
              <a:t>bivariate analysis </a:t>
            </a:r>
            <a:r>
              <a:rPr lang="en" sz="1400" b="1">
                <a:solidFill>
                  <a:schemeClr val="dk2"/>
                </a:solidFill>
              </a:rPr>
              <a:t>of each of the four products. </a:t>
            </a:r>
            <a:endParaRPr sz="1400" b="1">
              <a:solidFill>
                <a:schemeClr val="dk2"/>
              </a:solidFill>
            </a:endParaRPr>
          </a:p>
          <a:p>
            <a:pPr marL="0" lvl="0" indent="0" algn="just" rtl="0">
              <a:lnSpc>
                <a:spcPct val="100000"/>
              </a:lnSpc>
              <a:spcBef>
                <a:spcPts val="600"/>
              </a:spcBef>
              <a:spcAft>
                <a:spcPts val="0"/>
              </a:spcAft>
              <a:buSzPts val="1800"/>
              <a:buNone/>
            </a:pPr>
            <a:r>
              <a:rPr lang="en" sz="1400" b="1">
                <a:solidFill>
                  <a:schemeClr val="dk2"/>
                </a:solidFill>
              </a:rPr>
              <a:t>It can be observed that there is no significant correlation present between demands of different products.</a:t>
            </a:r>
            <a:endParaRPr sz="1400" b="1">
              <a:solidFill>
                <a:schemeClr val="dk2"/>
              </a:solidFill>
            </a:endParaRPr>
          </a:p>
          <a:p>
            <a:pPr marL="0" lvl="0" indent="0" algn="just" rtl="0">
              <a:lnSpc>
                <a:spcPct val="100000"/>
              </a:lnSpc>
              <a:spcBef>
                <a:spcPts val="600"/>
              </a:spcBef>
              <a:spcAft>
                <a:spcPts val="0"/>
              </a:spcAft>
              <a:buSzPts val="1800"/>
              <a:buNone/>
            </a:pPr>
            <a:endParaRPr sz="1400"/>
          </a:p>
          <a:p>
            <a:pPr marL="0" lvl="0" indent="0" algn="just" rtl="0">
              <a:lnSpc>
                <a:spcPct val="100000"/>
              </a:lnSpc>
              <a:spcBef>
                <a:spcPts val="600"/>
              </a:spcBef>
              <a:spcAft>
                <a:spcPts val="0"/>
              </a:spcAft>
              <a:buSzPts val="1800"/>
              <a:buNone/>
            </a:pPr>
            <a:r>
              <a:rPr lang="en" sz="1400" b="1" u="sng"/>
              <a:t>INSIGHT DERIVED:</a:t>
            </a:r>
            <a:r>
              <a:rPr lang="en" sz="1400" b="1"/>
              <a:t> </a:t>
            </a:r>
            <a:r>
              <a:rPr lang="en" sz="1400" b="1">
                <a:solidFill>
                  <a:schemeClr val="dk2"/>
                </a:solidFill>
              </a:rPr>
              <a:t>This implies that demand of one product is not linearly dependent with the demand of any other product. </a:t>
            </a:r>
            <a:endParaRPr sz="1400" b="1">
              <a:solidFill>
                <a:schemeClr val="dk2"/>
              </a:solidFill>
            </a:endParaRPr>
          </a:p>
        </p:txBody>
      </p:sp>
      <p:sp>
        <p:nvSpPr>
          <p:cNvPr id="573" name="Google Shape;573;gf56c6373b9_5_17"/>
          <p:cNvSpPr txBox="1">
            <a:spLocks noGrp="1"/>
          </p:cNvSpPr>
          <p:nvPr>
            <p:ph type="title"/>
          </p:nvPr>
        </p:nvSpPr>
        <p:spPr>
          <a:xfrm>
            <a:off x="398750" y="342000"/>
            <a:ext cx="6597900" cy="37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VISUALISATION &amp; </a:t>
            </a:r>
            <a:r>
              <a:rPr lang="en">
                <a:solidFill>
                  <a:schemeClr val="accent2"/>
                </a:solidFill>
              </a:rPr>
              <a:t>ANALYSIS</a:t>
            </a:r>
            <a:endParaRPr/>
          </a:p>
        </p:txBody>
      </p:sp>
      <p:sp>
        <p:nvSpPr>
          <p:cNvPr id="574" name="Google Shape;574;gf56c6373b9_5_1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pic>
        <p:nvPicPr>
          <p:cNvPr id="575" name="Google Shape;575;gf56c6373b9_5_17"/>
          <p:cNvPicPr preferRelativeResize="0"/>
          <p:nvPr/>
        </p:nvPicPr>
        <p:blipFill rotWithShape="1">
          <a:blip r:embed="rId3">
            <a:alphaModFix/>
          </a:blip>
          <a:srcRect l="5022" r="7327"/>
          <a:stretch/>
        </p:blipFill>
        <p:spPr>
          <a:xfrm>
            <a:off x="398750" y="949125"/>
            <a:ext cx="4377949" cy="3368525"/>
          </a:xfrm>
          <a:prstGeom prst="rect">
            <a:avLst/>
          </a:prstGeom>
          <a:noFill/>
          <a:ln>
            <a:noFill/>
          </a:ln>
        </p:spPr>
      </p:pic>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3389</Words>
  <Application>Microsoft Macintosh PowerPoint</Application>
  <PresentationFormat>On-screen Show (16:9)</PresentationFormat>
  <Paragraphs>329</Paragraphs>
  <Slides>49</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Staatliches</vt:lpstr>
      <vt:lpstr>Oswald</vt:lpstr>
      <vt:lpstr>Source Sans Pro</vt:lpstr>
      <vt:lpstr>Calibri</vt:lpstr>
      <vt:lpstr>Arial</vt:lpstr>
      <vt:lpstr>Impact</vt:lpstr>
      <vt:lpstr>Quince template</vt:lpstr>
      <vt:lpstr>DATA ANALYTICS CASE STUDY RESOLVR 2021 </vt:lpstr>
      <vt:lpstr>BUSINESS PROBLEM</vt:lpstr>
      <vt:lpstr>ROADMAP</vt:lpstr>
      <vt:lpstr>Exploratory Data Analysis</vt:lpstr>
      <vt:lpstr>STEPS INVOLVED</vt:lpstr>
      <vt:lpstr>DATA MANIPULATION</vt:lpstr>
      <vt:lpstr>AFTER                   BEFORE</vt:lpstr>
      <vt:lpstr>VISUALISATION &amp; ANALYSIS</vt:lpstr>
      <vt:lpstr>VISUALISATION &amp; ANALYSIS</vt:lpstr>
      <vt:lpstr>TIME SERIES PLOTS</vt:lpstr>
      <vt:lpstr>OUTLIER DETECTION</vt:lpstr>
      <vt:lpstr>OUTLIER TREATMENT</vt:lpstr>
      <vt:lpstr>DECOMPOSITION OF TIME SERIES</vt:lpstr>
      <vt:lpstr>DECOMPOSITION OF TIME SERIES</vt:lpstr>
      <vt:lpstr>STATIONARITY TEST</vt:lpstr>
      <vt:lpstr>DISTRIBUTION TEST </vt:lpstr>
      <vt:lpstr>USING THE FITDISTRPLUS LIBRARY TO IDENTIFY THE DISTRIBUTION</vt:lpstr>
      <vt:lpstr>Time Series Modelling</vt:lpstr>
      <vt:lpstr>MODELS USED</vt:lpstr>
      <vt:lpstr>ARIMA MODEL</vt:lpstr>
      <vt:lpstr>ARIMA MODEL</vt:lpstr>
      <vt:lpstr>ARIMA MODEL</vt:lpstr>
      <vt:lpstr>RESULTS FROM ARIMA</vt:lpstr>
      <vt:lpstr>TIME SERIES DATA PREPARATION FOR ML ALGORITHMS</vt:lpstr>
      <vt:lpstr>TIME SERIES DATA PREPARATION FOR ML ALGORITHMS</vt:lpstr>
      <vt:lpstr>TIME SERIES DATA PREPARATION FOR ML ALGORITHMS</vt:lpstr>
      <vt:lpstr>TIME SERIES DATA PREPARATION FOR ML ALGORITHMS</vt:lpstr>
      <vt:lpstr>Linear Regression</vt:lpstr>
      <vt:lpstr>LINEAR REGRESSION</vt:lpstr>
      <vt:lpstr>LINEAR REGRESSION</vt:lpstr>
      <vt:lpstr>RESULTS FROM LINEAR REGRESSION</vt:lpstr>
      <vt:lpstr>Random Forest Regressor</vt:lpstr>
      <vt:lpstr>RANDOM FOREST REGRESSOR</vt:lpstr>
      <vt:lpstr>RANDOM FOREST REGRESSOR</vt:lpstr>
      <vt:lpstr>RESULTS FROM RANDOM FOREST REGRESSOR</vt:lpstr>
      <vt:lpstr>Support Vector Regression</vt:lpstr>
      <vt:lpstr>SUPPORT VECTOR REGRESSOR</vt:lpstr>
      <vt:lpstr>SUPPORT VECTOR REGRESSOR</vt:lpstr>
      <vt:lpstr>RESULTS FROM SUPPORT VECTOR REGRESSOR</vt:lpstr>
      <vt:lpstr>RNN LSTM (Long-Short Term Memory)</vt:lpstr>
      <vt:lpstr>RNN LONG SHORT TERM MEMORY (LSTM)</vt:lpstr>
      <vt:lpstr>LONG SHORT TERM MEMORY NETWORKS - 1/3</vt:lpstr>
      <vt:lpstr>LONG SHORT TERM MEMORY NETWORKS - 2/3</vt:lpstr>
      <vt:lpstr>LONG SHORT TERM MEMORY NETWORKS - 3/3</vt:lpstr>
      <vt:lpstr>RESULTS OF LONG SHORT TERM MEMORY NETWORKS </vt:lpstr>
      <vt:lpstr>Result &amp; Conclusion</vt:lpstr>
      <vt:lpstr>PowerPoint Presentation</vt:lpstr>
      <vt:lpstr>CONCLUSION</vt:lpstr>
      <vt:lpstr>PRESENTED BY TEAM ‘S3V’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CASE STUDY RESOLVR 2021 </dc:title>
  <cp:lastModifiedBy>Saloni Aggarwal</cp:lastModifiedBy>
  <cp:revision>1</cp:revision>
  <dcterms:modified xsi:type="dcterms:W3CDTF">2021-10-03T17:49:07Z</dcterms:modified>
</cp:coreProperties>
</file>