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aven Pro Bold" charset="1" panose="00000800000000000000"/>
      <p:regular r:id="rId18"/>
    </p:embeddedFont>
    <p:embeddedFont>
      <p:font typeface="Maven Pro"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157758" y="2152650"/>
            <a:ext cx="13112360" cy="2245994"/>
          </a:xfrm>
          <a:prstGeom prst="rect">
            <a:avLst/>
          </a:prstGeom>
        </p:spPr>
        <p:txBody>
          <a:bodyPr anchor="t" rtlCol="false" tIns="0" lIns="0" bIns="0" rIns="0">
            <a:spAutoFit/>
          </a:bodyPr>
          <a:lstStyle/>
          <a:p>
            <a:pPr algn="ctr">
              <a:lnSpc>
                <a:spcPts val="4319"/>
              </a:lnSpc>
            </a:pPr>
            <a:r>
              <a:rPr lang="en-US" b="true" sz="5399">
                <a:solidFill>
                  <a:srgbClr val="252930"/>
                </a:solidFill>
                <a:latin typeface="Maven Pro Bold"/>
                <a:ea typeface="Maven Pro Bold"/>
                <a:cs typeface="Maven Pro Bold"/>
                <a:sym typeface="Maven Pro Bold"/>
              </a:rPr>
              <a:t> DESIGN AND IMPLEMENTATION OF A ROBUST CONTROL SYSTEM FOR AUTONOMOUS VEHICLE MOTION USING LQR</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7550160" y="5418697"/>
            <a:ext cx="10623608" cy="4337690"/>
          </a:xfrm>
          <a:prstGeom prst="rect">
            <a:avLst/>
          </a:prstGeom>
        </p:spPr>
        <p:txBody>
          <a:bodyPr anchor="t" rtlCol="false" tIns="0" lIns="0" bIns="0" rIns="0">
            <a:spAutoFit/>
          </a:bodyPr>
          <a:lstStyle/>
          <a:p>
            <a:pPr algn="ctr">
              <a:lnSpc>
                <a:spcPts val="4319"/>
              </a:lnSpc>
            </a:pPr>
            <a:r>
              <a:rPr lang="en-US" sz="4319">
                <a:solidFill>
                  <a:srgbClr val="252930"/>
                </a:solidFill>
                <a:latin typeface="Maven Pro"/>
                <a:ea typeface="Maven Pro"/>
                <a:cs typeface="Maven Pro"/>
                <a:sym typeface="Maven Pro"/>
              </a:rPr>
              <a:t>Team Members:</a:t>
            </a:r>
          </a:p>
          <a:p>
            <a:pPr algn="ctr">
              <a:lnSpc>
                <a:spcPts val="4319"/>
              </a:lnSpc>
            </a:pPr>
            <a:r>
              <a:rPr lang="en-US" sz="4319">
                <a:solidFill>
                  <a:srgbClr val="252930"/>
                </a:solidFill>
                <a:latin typeface="Maven Pro"/>
                <a:ea typeface="Maven Pro"/>
                <a:cs typeface="Maven Pro"/>
                <a:sym typeface="Maven Pro"/>
              </a:rPr>
              <a:t> A Pranathi 2210040004</a:t>
            </a:r>
          </a:p>
          <a:p>
            <a:pPr algn="ctr">
              <a:lnSpc>
                <a:spcPts val="4319"/>
              </a:lnSpc>
            </a:pPr>
            <a:r>
              <a:rPr lang="en-US" sz="4319">
                <a:solidFill>
                  <a:srgbClr val="252930"/>
                </a:solidFill>
                <a:latin typeface="Maven Pro"/>
                <a:ea typeface="Maven Pro"/>
                <a:cs typeface="Maven Pro"/>
                <a:sym typeface="Maven Pro"/>
              </a:rPr>
              <a:t>D Soumya 2210040016</a:t>
            </a:r>
          </a:p>
          <a:p>
            <a:pPr algn="ctr">
              <a:lnSpc>
                <a:spcPts val="4319"/>
              </a:lnSpc>
            </a:pPr>
            <a:r>
              <a:rPr lang="en-US" sz="4319">
                <a:solidFill>
                  <a:srgbClr val="252930"/>
                </a:solidFill>
                <a:latin typeface="Maven Pro"/>
                <a:ea typeface="Maven Pro"/>
                <a:cs typeface="Maven Pro"/>
                <a:sym typeface="Maven Pro"/>
              </a:rPr>
              <a:t>N Bhavana Sai 2210040028</a:t>
            </a:r>
          </a:p>
          <a:p>
            <a:pPr algn="ctr">
              <a:lnSpc>
                <a:spcPts val="4319"/>
              </a:lnSpc>
            </a:pPr>
            <a:r>
              <a:rPr lang="en-US" sz="4319">
                <a:solidFill>
                  <a:srgbClr val="252930"/>
                </a:solidFill>
                <a:latin typeface="Maven Pro"/>
                <a:ea typeface="Maven Pro"/>
                <a:cs typeface="Maven Pro"/>
                <a:sym typeface="Maven Pro"/>
              </a:rPr>
              <a:t>E Anusha 2210040031</a:t>
            </a:r>
          </a:p>
          <a:p>
            <a:pPr algn="ctr">
              <a:lnSpc>
                <a:spcPts val="4319"/>
              </a:lnSpc>
            </a:pPr>
            <a:r>
              <a:rPr lang="en-US" sz="4319">
                <a:solidFill>
                  <a:srgbClr val="252930"/>
                </a:solidFill>
                <a:latin typeface="Maven Pro"/>
                <a:ea typeface="Maven Pro"/>
                <a:cs typeface="Maven Pro"/>
                <a:sym typeface="Maven Pro"/>
              </a:rPr>
              <a:t> G Savi Sree 2210040035</a:t>
            </a:r>
          </a:p>
          <a:p>
            <a:pPr algn="ctr">
              <a:lnSpc>
                <a:spcPts val="4319"/>
              </a:lnSpc>
            </a:pPr>
            <a:r>
              <a:rPr lang="en-US" sz="4319">
                <a:solidFill>
                  <a:srgbClr val="252930"/>
                </a:solidFill>
                <a:latin typeface="Maven Pro"/>
                <a:ea typeface="Maven Pro"/>
                <a:cs typeface="Maven Pro"/>
                <a:sym typeface="Maven Pro"/>
              </a:rPr>
              <a:t> Anu Sree 2210040050</a:t>
            </a:r>
          </a:p>
          <a:p>
            <a:pPr algn="ctr">
              <a:lnSpc>
                <a:spcPts val="4319"/>
              </a:lnSpc>
            </a:pPr>
            <a:r>
              <a:rPr lang="en-US" sz="4319">
                <a:solidFill>
                  <a:srgbClr val="252930"/>
                </a:solidFill>
                <a:latin typeface="Maven Pro"/>
                <a:ea typeface="Maven Pro"/>
                <a:cs typeface="Maven Pro"/>
                <a:sym typeface="Maven Pro"/>
              </a:rPr>
              <a:t> Vidya Sree 2210040060</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5734298" y="4263523"/>
            <a:ext cx="5959280" cy="879977"/>
          </a:xfrm>
          <a:prstGeom prst="rect">
            <a:avLst/>
          </a:prstGeom>
        </p:spPr>
        <p:txBody>
          <a:bodyPr anchor="t" rtlCol="false" tIns="0" lIns="0" bIns="0" rIns="0">
            <a:spAutoFit/>
          </a:bodyPr>
          <a:lstStyle/>
          <a:p>
            <a:pPr algn="ctr">
              <a:lnSpc>
                <a:spcPts val="7642"/>
              </a:lnSpc>
              <a:spcBef>
                <a:spcPct val="0"/>
              </a:spcBef>
            </a:pPr>
            <a:r>
              <a:rPr lang="en-US" sz="3821">
                <a:solidFill>
                  <a:srgbClr val="252930"/>
                </a:solidFill>
                <a:latin typeface="Maven Pro"/>
                <a:ea typeface="Maven Pro"/>
                <a:cs typeface="Maven Pro"/>
                <a:sym typeface="Maven Pro"/>
              </a:rPr>
              <a:t>Guide: Dr. Jitendra Sharma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3067769"/>
            <a:ext cx="16230600" cy="5161831"/>
            <a:chOff x="0" y="0"/>
            <a:chExt cx="4274726" cy="1359495"/>
          </a:xfrm>
        </p:grpSpPr>
        <p:sp>
          <p:nvSpPr>
            <p:cNvPr name="Freeform 3" id="3"/>
            <p:cNvSpPr/>
            <p:nvPr/>
          </p:nvSpPr>
          <p:spPr>
            <a:xfrm flipH="false" flipV="false" rot="0">
              <a:off x="0" y="0"/>
              <a:ext cx="4274726" cy="1359495"/>
            </a:xfrm>
            <a:custGeom>
              <a:avLst/>
              <a:gdLst/>
              <a:ahLst/>
              <a:cxnLst/>
              <a:rect r="r" b="b" t="t" l="l"/>
              <a:pathLst>
                <a:path h="1359495" w="4274726">
                  <a:moveTo>
                    <a:pt x="24327" y="0"/>
                  </a:moveTo>
                  <a:lnTo>
                    <a:pt x="4250399" y="0"/>
                  </a:lnTo>
                  <a:cubicBezTo>
                    <a:pt x="4263834" y="0"/>
                    <a:pt x="4274726" y="10891"/>
                    <a:pt x="4274726" y="24327"/>
                  </a:cubicBezTo>
                  <a:lnTo>
                    <a:pt x="4274726" y="1335168"/>
                  </a:lnTo>
                  <a:cubicBezTo>
                    <a:pt x="4274726" y="1348603"/>
                    <a:pt x="4263834" y="1359495"/>
                    <a:pt x="4250399" y="1359495"/>
                  </a:cubicBezTo>
                  <a:lnTo>
                    <a:pt x="24327" y="1359495"/>
                  </a:lnTo>
                  <a:cubicBezTo>
                    <a:pt x="10891" y="1359495"/>
                    <a:pt x="0" y="1348603"/>
                    <a:pt x="0" y="1335168"/>
                  </a:cubicBezTo>
                  <a:lnTo>
                    <a:pt x="0" y="24327"/>
                  </a:lnTo>
                  <a:cubicBezTo>
                    <a:pt x="0" y="10891"/>
                    <a:pt x="10891" y="0"/>
                    <a:pt x="24327" y="0"/>
                  </a:cubicBezTo>
                  <a:close/>
                </a:path>
              </a:pathLst>
            </a:custGeom>
            <a:solidFill>
              <a:srgbClr val="C0B3A0">
                <a:alpha val="53725"/>
              </a:srgbClr>
            </a:solidFill>
          </p:spPr>
        </p:sp>
        <p:sp>
          <p:nvSpPr>
            <p:cNvPr name="TextBox 4" id="4"/>
            <p:cNvSpPr txBox="true"/>
            <p:nvPr/>
          </p:nvSpPr>
          <p:spPr>
            <a:xfrm>
              <a:off x="0" y="-38100"/>
              <a:ext cx="4274726" cy="139759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845450" y="3178852"/>
            <a:ext cx="14854131" cy="4978377"/>
          </a:xfrm>
          <a:prstGeom prst="rect">
            <a:avLst/>
          </a:prstGeom>
        </p:spPr>
        <p:txBody>
          <a:bodyPr anchor="t" rtlCol="false" tIns="0" lIns="0" bIns="0" rIns="0">
            <a:spAutoFit/>
          </a:bodyPr>
          <a:lstStyle/>
          <a:p>
            <a:pPr algn="just">
              <a:lnSpc>
                <a:spcPts val="4993"/>
              </a:lnSpc>
            </a:pPr>
            <a:r>
              <a:rPr lang="en-US" sz="3566">
                <a:solidFill>
                  <a:srgbClr val="252D37"/>
                </a:solidFill>
                <a:latin typeface="Maven Pro"/>
                <a:ea typeface="Maven Pro"/>
                <a:cs typeface="Maven Pro"/>
                <a:sym typeface="Maven Pro"/>
              </a:rPr>
              <a:t>The </a:t>
            </a:r>
            <a:r>
              <a:rPr lang="en-US" sz="3566">
                <a:solidFill>
                  <a:srgbClr val="252D37"/>
                </a:solidFill>
                <a:latin typeface="Maven Pro"/>
                <a:ea typeface="Maven Pro"/>
                <a:cs typeface="Maven Pro"/>
                <a:sym typeface="Maven Pro"/>
              </a:rPr>
              <a:t>LQR-based control system for autonomous vehicle motion has proven to be an effective solution for achieving precise, energy-efficient, and robust vehicle control. By optimizing control inputs in real-time, it ensures smooth trajectory tracking while maintaining stability in dynamic environments. The system's ability to minimize tracking errors and handle external disturbances makes it a promising approach for enhancing the reliability and performance of autonomous vehicles in real-world conditions.</a:t>
            </a:r>
          </a:p>
        </p:txBody>
      </p:sp>
      <p:sp>
        <p:nvSpPr>
          <p:cNvPr name="TextBox 6" id="6"/>
          <p:cNvSpPr txBox="true"/>
          <p:nvPr/>
        </p:nvSpPr>
        <p:spPr>
          <a:xfrm rot="0">
            <a:off x="5145692" y="1899121"/>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CONCLUSION</a:t>
            </a:r>
          </a:p>
        </p:txBody>
      </p:sp>
      <p:sp>
        <p:nvSpPr>
          <p:cNvPr name="Freeform 7" id="7"/>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339171" y="870193"/>
            <a:ext cx="11015004" cy="1063382"/>
          </a:xfrm>
          <a:prstGeom prst="rect">
            <a:avLst/>
          </a:prstGeom>
        </p:spPr>
        <p:txBody>
          <a:bodyPr anchor="t" rtlCol="false" tIns="0" lIns="0" bIns="0" rIns="0">
            <a:spAutoFit/>
          </a:bodyPr>
          <a:lstStyle/>
          <a:p>
            <a:pPr algn="ctr">
              <a:lnSpc>
                <a:spcPts val="7471"/>
              </a:lnSpc>
            </a:pPr>
            <a:r>
              <a:rPr lang="en-US" b="true" sz="9339">
                <a:solidFill>
                  <a:srgbClr val="252930"/>
                </a:solidFill>
                <a:latin typeface="Maven Pro Bold"/>
                <a:ea typeface="Maven Pro Bold"/>
                <a:cs typeface="Maven Pro Bold"/>
                <a:sym typeface="Maven Pro Bold"/>
              </a:rPr>
              <a:t>RESULTS</a:t>
            </a:r>
          </a:p>
        </p:txBody>
      </p:sp>
      <p:sp>
        <p:nvSpPr>
          <p:cNvPr name="Freeform 3" id="3"/>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50265" y="3821065"/>
            <a:ext cx="2282268" cy="1141134"/>
          </a:xfrm>
          <a:custGeom>
            <a:avLst/>
            <a:gdLst/>
            <a:ahLst/>
            <a:cxnLst/>
            <a:rect r="r" b="b" t="t" l="l"/>
            <a:pathLst>
              <a:path h="1141134" w="2282268">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252838" y="625453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3783608" y="6976297"/>
            <a:ext cx="2282268" cy="1141134"/>
          </a:xfrm>
          <a:custGeom>
            <a:avLst/>
            <a:gdLst/>
            <a:ahLst/>
            <a:cxnLst/>
            <a:rect r="r" b="b" t="t" l="l"/>
            <a:pathLst>
              <a:path h="1141134" w="2282268">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0396" y="2520252"/>
            <a:ext cx="7703604" cy="5791679"/>
          </a:xfrm>
          <a:custGeom>
            <a:avLst/>
            <a:gdLst/>
            <a:ahLst/>
            <a:cxnLst/>
            <a:rect r="r" b="b" t="t" l="l"/>
            <a:pathLst>
              <a:path h="5791679" w="7703604">
                <a:moveTo>
                  <a:pt x="0" y="0"/>
                </a:moveTo>
                <a:lnTo>
                  <a:pt x="7703604" y="0"/>
                </a:lnTo>
                <a:lnTo>
                  <a:pt x="7703604" y="5791679"/>
                </a:lnTo>
                <a:lnTo>
                  <a:pt x="0" y="5791679"/>
                </a:lnTo>
                <a:lnTo>
                  <a:pt x="0" y="0"/>
                </a:lnTo>
                <a:close/>
              </a:path>
            </a:pathLst>
          </a:custGeom>
          <a:blipFill>
            <a:blip r:embed="rId6"/>
            <a:stretch>
              <a:fillRect l="0" t="0" r="0" b="0"/>
            </a:stretch>
          </a:blipFill>
        </p:spPr>
      </p:sp>
      <p:sp>
        <p:nvSpPr>
          <p:cNvPr name="Freeform 8" id="8"/>
          <p:cNvSpPr/>
          <p:nvPr/>
        </p:nvSpPr>
        <p:spPr>
          <a:xfrm flipH="false" flipV="false" rot="0">
            <a:off x="9759349" y="2522517"/>
            <a:ext cx="7693091" cy="5789415"/>
          </a:xfrm>
          <a:custGeom>
            <a:avLst/>
            <a:gdLst/>
            <a:ahLst/>
            <a:cxnLst/>
            <a:rect r="r" b="b" t="t" l="l"/>
            <a:pathLst>
              <a:path h="5789415" w="7693091">
                <a:moveTo>
                  <a:pt x="0" y="0"/>
                </a:moveTo>
                <a:lnTo>
                  <a:pt x="7693091" y="0"/>
                </a:lnTo>
                <a:lnTo>
                  <a:pt x="7693091" y="5789414"/>
                </a:lnTo>
                <a:lnTo>
                  <a:pt x="0" y="5789414"/>
                </a:lnTo>
                <a:lnTo>
                  <a:pt x="0" y="0"/>
                </a:lnTo>
                <a:close/>
              </a:path>
            </a:pathLst>
          </a:custGeom>
          <a:blipFill>
            <a:blip r:embed="rId7"/>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842944" y="3013236"/>
            <a:ext cx="16930706" cy="6820430"/>
            <a:chOff x="0" y="0"/>
            <a:chExt cx="4459116" cy="1796327"/>
          </a:xfrm>
        </p:grpSpPr>
        <p:sp>
          <p:nvSpPr>
            <p:cNvPr name="Freeform 3" id="3"/>
            <p:cNvSpPr/>
            <p:nvPr/>
          </p:nvSpPr>
          <p:spPr>
            <a:xfrm flipH="false" flipV="false" rot="0">
              <a:off x="0" y="0"/>
              <a:ext cx="4459116" cy="1796327"/>
            </a:xfrm>
            <a:custGeom>
              <a:avLst/>
              <a:gdLst/>
              <a:ahLst/>
              <a:cxnLst/>
              <a:rect r="r" b="b" t="t" l="l"/>
              <a:pathLst>
                <a:path h="1796327" w="4459116">
                  <a:moveTo>
                    <a:pt x="23321" y="0"/>
                  </a:moveTo>
                  <a:lnTo>
                    <a:pt x="4435796" y="0"/>
                  </a:lnTo>
                  <a:cubicBezTo>
                    <a:pt x="4448675" y="0"/>
                    <a:pt x="4459116" y="10441"/>
                    <a:pt x="4459116" y="23321"/>
                  </a:cubicBezTo>
                  <a:lnTo>
                    <a:pt x="4459116" y="1773007"/>
                  </a:lnTo>
                  <a:cubicBezTo>
                    <a:pt x="4459116" y="1779192"/>
                    <a:pt x="4456659" y="1785123"/>
                    <a:pt x="4452286" y="1789497"/>
                  </a:cubicBezTo>
                  <a:cubicBezTo>
                    <a:pt x="4447912" y="1793870"/>
                    <a:pt x="4441980" y="1796327"/>
                    <a:pt x="4435796" y="1796327"/>
                  </a:cubicBezTo>
                  <a:lnTo>
                    <a:pt x="23321" y="1796327"/>
                  </a:lnTo>
                  <a:cubicBezTo>
                    <a:pt x="10441" y="1796327"/>
                    <a:pt x="0" y="1785886"/>
                    <a:pt x="0" y="1773007"/>
                  </a:cubicBezTo>
                  <a:lnTo>
                    <a:pt x="0" y="23321"/>
                  </a:lnTo>
                  <a:cubicBezTo>
                    <a:pt x="0" y="10441"/>
                    <a:pt x="10441" y="0"/>
                    <a:pt x="23321"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4459116" cy="183442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2532135"/>
            <a:ext cx="16461935" cy="6393657"/>
          </a:xfrm>
          <a:prstGeom prst="rect">
            <a:avLst/>
          </a:prstGeom>
        </p:spPr>
        <p:txBody>
          <a:bodyPr anchor="t" rtlCol="false" tIns="0" lIns="0" bIns="0" rIns="0">
            <a:spAutoFit/>
          </a:bodyPr>
          <a:lstStyle/>
          <a:p>
            <a:pPr algn="just">
              <a:lnSpc>
                <a:spcPts val="5111"/>
              </a:lnSpc>
            </a:pPr>
          </a:p>
          <a:p>
            <a:pPr algn="just" marL="551765" indent="-275882" lvl="1">
              <a:lnSpc>
                <a:spcPts val="5111"/>
              </a:lnSpc>
              <a:buFont typeface="Arial"/>
              <a:buChar char="•"/>
            </a:pPr>
            <a:r>
              <a:rPr lang="en-US" sz="2555">
                <a:solidFill>
                  <a:srgbClr val="252930"/>
                </a:solidFill>
                <a:latin typeface="Maven Pro"/>
                <a:ea typeface="Maven Pro"/>
                <a:cs typeface="Maven Pro"/>
                <a:sym typeface="Maven Pro"/>
              </a:rPr>
              <a:t>Key Challenge: Maintaining stability and trajectory tracking under disturbances such as road irregularities and model uncertainties.</a:t>
            </a:r>
          </a:p>
          <a:p>
            <a:pPr algn="just" marL="551765" indent="-275882" lvl="1">
              <a:lnSpc>
                <a:spcPts val="5111"/>
              </a:lnSpc>
              <a:buFont typeface="Arial"/>
              <a:buChar char="•"/>
            </a:pPr>
            <a:r>
              <a:rPr lang="en-US" sz="2555">
                <a:solidFill>
                  <a:srgbClr val="252930"/>
                </a:solidFill>
                <a:latin typeface="Maven Pro"/>
                <a:ea typeface="Maven Pro"/>
                <a:cs typeface="Maven Pro"/>
                <a:sym typeface="Maven Pro"/>
              </a:rPr>
              <a:t>Need for Robust Control: Traditional controllers fall short in handling uncertainties. Robust techniques like LQR offer a balance between tracking accuracy and control effort.</a:t>
            </a:r>
          </a:p>
          <a:p>
            <a:pPr algn="just" marL="551765" indent="-275882" lvl="1">
              <a:lnSpc>
                <a:spcPts val="5111"/>
              </a:lnSpc>
              <a:buFont typeface="Arial"/>
              <a:buChar char="•"/>
            </a:pPr>
            <a:r>
              <a:rPr lang="en-US" sz="2555">
                <a:solidFill>
                  <a:srgbClr val="252930"/>
                </a:solidFill>
                <a:latin typeface="Maven Pro"/>
                <a:ea typeface="Maven Pro"/>
                <a:cs typeface="Maven Pro"/>
                <a:sym typeface="Maven Pro"/>
              </a:rPr>
              <a:t>Project Focus:</a:t>
            </a:r>
          </a:p>
          <a:p>
            <a:pPr algn="just" marL="551765" indent="-275882" lvl="1">
              <a:lnSpc>
                <a:spcPts val="5111"/>
              </a:lnSpc>
              <a:buFont typeface="Arial"/>
              <a:buChar char="•"/>
            </a:pPr>
            <a:r>
              <a:rPr lang="en-US" sz="2555">
                <a:solidFill>
                  <a:srgbClr val="252930"/>
                </a:solidFill>
                <a:latin typeface="Maven Pro"/>
                <a:ea typeface="Maven Pro"/>
                <a:cs typeface="Maven Pro"/>
                <a:sym typeface="Maven Pro"/>
              </a:rPr>
              <a:t>Design and implementation of a robust control system using the Linear Quadratic Regulator (LQR).</a:t>
            </a:r>
          </a:p>
          <a:p>
            <a:pPr algn="just" marL="551765" indent="-275882" lvl="1">
              <a:lnSpc>
                <a:spcPts val="5111"/>
              </a:lnSpc>
              <a:buFont typeface="Arial"/>
              <a:buChar char="•"/>
            </a:pPr>
            <a:r>
              <a:rPr lang="en-US" sz="2555">
                <a:solidFill>
                  <a:srgbClr val="252930"/>
                </a:solidFill>
                <a:latin typeface="Maven Pro"/>
                <a:ea typeface="Maven Pro"/>
                <a:cs typeface="Maven Pro"/>
                <a:sym typeface="Maven Pro"/>
              </a:rPr>
              <a:t>Uses a kinematic bicycle model, linearized to suit optimal control design.</a:t>
            </a:r>
          </a:p>
          <a:p>
            <a:pPr algn="just" marL="551765" indent="-275882" lvl="1">
              <a:lnSpc>
                <a:spcPts val="5111"/>
              </a:lnSpc>
              <a:buFont typeface="Arial"/>
              <a:buChar char="•"/>
            </a:pPr>
            <a:r>
              <a:rPr lang="en-US" sz="2555">
                <a:solidFill>
                  <a:srgbClr val="252930"/>
                </a:solidFill>
                <a:latin typeface="Maven Pro"/>
                <a:ea typeface="Maven Pro"/>
                <a:cs typeface="Maven Pro"/>
                <a:sym typeface="Maven Pro"/>
              </a:rPr>
              <a:t>Objective: Achieve accurate trajectory tracking with minimal control effort using LQR, validated through Python simulations.</a:t>
            </a:r>
          </a:p>
        </p:txBody>
      </p:sp>
      <p:sp>
        <p:nvSpPr>
          <p:cNvPr name="TextBox 6" id="6"/>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7" id="7"/>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02970" y="3120449"/>
            <a:ext cx="17116774" cy="4136546"/>
          </a:xfrm>
          <a:prstGeom prst="rect">
            <a:avLst/>
          </a:prstGeom>
        </p:spPr>
        <p:txBody>
          <a:bodyPr anchor="t" rtlCol="false" tIns="0" lIns="0" bIns="0" rIns="0">
            <a:spAutoFit/>
          </a:bodyPr>
          <a:lstStyle/>
          <a:p>
            <a:pPr algn="just">
              <a:lnSpc>
                <a:spcPts val="4673"/>
              </a:lnSpc>
            </a:pPr>
            <a:r>
              <a:rPr lang="en-US" sz="3338">
                <a:solidFill>
                  <a:srgbClr val="252D37"/>
                </a:solidFill>
                <a:latin typeface="Maven Pro"/>
                <a:ea typeface="Maven Pro"/>
                <a:cs typeface="Maven Pro"/>
                <a:sym typeface="Maven Pro"/>
              </a:rPr>
              <a:t>Th</a:t>
            </a:r>
            <a:r>
              <a:rPr lang="en-US" sz="3338">
                <a:solidFill>
                  <a:srgbClr val="252D37"/>
                </a:solidFill>
                <a:latin typeface="Maven Pro"/>
                <a:ea typeface="Maven Pro"/>
                <a:cs typeface="Maven Pro"/>
                <a:sym typeface="Maven Pro"/>
              </a:rPr>
              <a:t>e increasing demand for reliable and efficient autonomous vehicles necessitates the development of advanced control systems that ensure stability, precision, and resilience in dynamic environments. This project addresses this need by designing and implementing a robust control strategy based on the Linear Quadratic Regulator (LQR) methodology. Using a kinematic bicycle model to represent the fundamental motion dynamics of an autonomous vehicle, the system is linearized around straight-line motion to enable optimal control design within a state-space framework.</a:t>
            </a:r>
          </a:p>
        </p:txBody>
      </p:sp>
      <p:sp>
        <p:nvSpPr>
          <p:cNvPr name="TextBox 3" id="3"/>
          <p:cNvSpPr txBox="true"/>
          <p:nvPr/>
        </p:nvSpPr>
        <p:spPr>
          <a:xfrm rot="0">
            <a:off x="3870357" y="1267888"/>
            <a:ext cx="9095826"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ABSTRACT</a:t>
            </a:r>
          </a:p>
        </p:txBody>
      </p:sp>
      <p:sp>
        <p:nvSpPr>
          <p:cNvPr name="Freeform 4" id="4"/>
          <p:cNvSpPr/>
          <p:nvPr/>
        </p:nvSpPr>
        <p:spPr>
          <a:xfrm flipH="false" flipV="false" rot="0">
            <a:off x="302970" y="8432215"/>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628445" y="-76891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245706" y="3057454"/>
            <a:ext cx="16298725" cy="6809998"/>
          </a:xfrm>
          <a:prstGeom prst="rect">
            <a:avLst/>
          </a:prstGeom>
        </p:spPr>
        <p:txBody>
          <a:bodyPr anchor="t" rtlCol="false" tIns="0" lIns="0" bIns="0" rIns="0">
            <a:spAutoFit/>
          </a:bodyPr>
          <a:lstStyle/>
          <a:p>
            <a:pPr algn="just">
              <a:lnSpc>
                <a:spcPts val="5411"/>
              </a:lnSpc>
            </a:pPr>
            <a:r>
              <a:rPr lang="en-US" sz="3865">
                <a:solidFill>
                  <a:srgbClr val="252930"/>
                </a:solidFill>
                <a:latin typeface="Maven Pro"/>
                <a:ea typeface="Maven Pro"/>
                <a:cs typeface="Maven Pro"/>
                <a:sym typeface="Maven Pro"/>
              </a:rPr>
              <a:t>Aut</a:t>
            </a:r>
            <a:r>
              <a:rPr lang="en-US" sz="3865">
                <a:solidFill>
                  <a:srgbClr val="252930"/>
                </a:solidFill>
                <a:latin typeface="Maven Pro"/>
                <a:ea typeface="Maven Pro"/>
                <a:cs typeface="Maven Pro"/>
                <a:sym typeface="Maven Pro"/>
              </a:rPr>
              <a:t>onomous vehicles are transforming the landscape of modern transportation, offering promising solutions in terms of safety, efficiency, and user convenience. However, the core challenge in autonomous vehicle development lies in designing a control system capable of guiding the vehicle precisely along a desired path while maintaining stability and robustness against disturbances such as road irregularities, environmental changes, and internal uncertainties. Conventional control methods often struggle with the nonlinearities and unpredictability inherent in vehicle dynamics, necessitating more sophisticated approaches.</a:t>
            </a:r>
          </a:p>
        </p:txBody>
      </p:sp>
      <p:sp>
        <p:nvSpPr>
          <p:cNvPr name="TextBox 3" id="3"/>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987966" y="1620837"/>
            <a:ext cx="691888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PROBLEM</a:t>
            </a:r>
          </a:p>
        </p:txBody>
      </p:sp>
      <p:sp>
        <p:nvSpPr>
          <p:cNvPr name="TextBox 3" id="3"/>
          <p:cNvSpPr txBox="true"/>
          <p:nvPr/>
        </p:nvSpPr>
        <p:spPr>
          <a:xfrm rot="0">
            <a:off x="516220" y="3908810"/>
            <a:ext cx="16743080" cy="4546254"/>
          </a:xfrm>
          <a:prstGeom prst="rect">
            <a:avLst/>
          </a:prstGeom>
        </p:spPr>
        <p:txBody>
          <a:bodyPr anchor="t" rtlCol="false" tIns="0" lIns="0" bIns="0" rIns="0">
            <a:spAutoFit/>
          </a:bodyPr>
          <a:lstStyle/>
          <a:p>
            <a:pPr algn="just">
              <a:lnSpc>
                <a:spcPts val="5187"/>
              </a:lnSpc>
            </a:pPr>
            <a:r>
              <a:rPr lang="en-US" sz="3705">
                <a:solidFill>
                  <a:srgbClr val="252930"/>
                </a:solidFill>
                <a:latin typeface="Maven Pro"/>
                <a:ea typeface="Maven Pro"/>
                <a:cs typeface="Maven Pro"/>
                <a:sym typeface="Maven Pro"/>
              </a:rPr>
              <a:t>The</a:t>
            </a:r>
            <a:r>
              <a:rPr lang="en-US" sz="3705">
                <a:solidFill>
                  <a:srgbClr val="252930"/>
                </a:solidFill>
                <a:latin typeface="Maven Pro"/>
                <a:ea typeface="Maven Pro"/>
                <a:cs typeface="Maven Pro"/>
                <a:sym typeface="Maven Pro"/>
              </a:rPr>
              <a:t>re is a pressing need for a robust and optimal control strategy that can maintain vehicle stability, minimize tracking errors, and efficiently manage control inputs. This project aims to address this problem by designing and implementing a Linear Quadratic Regulator (LQR)-based control system for autonomous vehicle motion, using a linearized kinematic bicycle model to achieve precise, stable, and efficient path tracking even in the presence of model uncertainties and external disturbances.</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STEP BY STEP</a:t>
            </a:r>
          </a:p>
        </p:txBody>
      </p:sp>
      <p:sp>
        <p:nvSpPr>
          <p:cNvPr name="TextBox 3" id="3"/>
          <p:cNvSpPr txBox="true"/>
          <p:nvPr/>
        </p:nvSpPr>
        <p:spPr>
          <a:xfrm rot="0">
            <a:off x="675347" y="3646756"/>
            <a:ext cx="18157919" cy="5732207"/>
          </a:xfrm>
          <a:prstGeom prst="rect">
            <a:avLst/>
          </a:prstGeom>
        </p:spPr>
        <p:txBody>
          <a:bodyPr anchor="t" rtlCol="false" tIns="0" lIns="0" bIns="0" rIns="0">
            <a:spAutoFit/>
          </a:bodyPr>
          <a:lstStyle/>
          <a:p>
            <a:pPr algn="just">
              <a:lnSpc>
                <a:spcPts val="5091"/>
              </a:lnSpc>
            </a:pP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1 Understand the physics of vehicle movement (build a dynamic model).</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2 Choose a control strategy (MPC, Sliding Mode, LQR, etc.).</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3 Implement path planning or provide pre-defined paths.</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4 Design the controller in software (MATLAB, Python, ROS).</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5 Simulate your controller under different conditions.</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6 Evaluate robustness against disturbances and uncertainties.</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7 (Optional) Test on a real small vehicle prototype.</a:t>
            </a:r>
          </a:p>
          <a:p>
            <a:pPr algn="just" marL="785216" indent="-392608" lvl="1">
              <a:lnSpc>
                <a:spcPts val="5091"/>
              </a:lnSpc>
              <a:buFont typeface="Arial"/>
              <a:buChar char="•"/>
            </a:pPr>
            <a:r>
              <a:rPr lang="en-US" sz="3636">
                <a:solidFill>
                  <a:srgbClr val="252D37"/>
                </a:solidFill>
                <a:latin typeface="Maven Pro"/>
                <a:ea typeface="Maven Pro"/>
                <a:cs typeface="Maven Pro"/>
                <a:sym typeface="Maven Pro"/>
              </a:rPr>
              <a:t>8 Document results: stability analysis, performance graphs, error plots.</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16574" y="484923"/>
            <a:ext cx="10441907" cy="1306630"/>
          </a:xfrm>
          <a:prstGeom prst="rect">
            <a:avLst/>
          </a:prstGeom>
        </p:spPr>
        <p:txBody>
          <a:bodyPr anchor="t" rtlCol="false" tIns="0" lIns="0" bIns="0" rIns="0">
            <a:spAutoFit/>
          </a:bodyPr>
          <a:lstStyle/>
          <a:p>
            <a:pPr algn="ctr">
              <a:lnSpc>
                <a:spcPts val="4826"/>
              </a:lnSpc>
            </a:pPr>
            <a:r>
              <a:rPr lang="en-US" b="true" sz="6033">
                <a:solidFill>
                  <a:srgbClr val="252930"/>
                </a:solidFill>
                <a:latin typeface="Maven Pro Bold"/>
                <a:ea typeface="Maven Pro Bold"/>
                <a:cs typeface="Maven Pro Bold"/>
                <a:sym typeface="Maven Pro Bold"/>
              </a:rPr>
              <a:t>AUTONOMOUS VEHICLE SYSTEM ARCHITECTURE</a:t>
            </a:r>
          </a:p>
        </p:txBody>
      </p:sp>
      <p:sp>
        <p:nvSpPr>
          <p:cNvPr name="TextBox 3" id="3"/>
          <p:cNvSpPr txBox="true"/>
          <p:nvPr/>
        </p:nvSpPr>
        <p:spPr>
          <a:xfrm rot="0">
            <a:off x="841290" y="2057400"/>
            <a:ext cx="16968147" cy="5850999"/>
          </a:xfrm>
          <a:prstGeom prst="rect">
            <a:avLst/>
          </a:prstGeom>
        </p:spPr>
        <p:txBody>
          <a:bodyPr anchor="t" rtlCol="false" tIns="0" lIns="0" bIns="0" rIns="0">
            <a:spAutoFit/>
          </a:bodyPr>
          <a:lstStyle/>
          <a:p>
            <a:pPr algn="just" marL="780401" indent="-390200" lvl="1">
              <a:lnSpc>
                <a:spcPts val="2891"/>
              </a:lnSpc>
              <a:buFont typeface="Arial"/>
              <a:buChar char="•"/>
            </a:pPr>
            <a:r>
              <a:rPr lang="en-US" b="true" sz="3614">
                <a:solidFill>
                  <a:srgbClr val="252930"/>
                </a:solidFill>
                <a:latin typeface="Maven Pro Bold"/>
                <a:ea typeface="Maven Pro Bold"/>
                <a:cs typeface="Maven Pro Bold"/>
                <a:sym typeface="Maven Pro Bold"/>
              </a:rPr>
              <a:t>1. Perception System</a:t>
            </a:r>
          </a:p>
          <a:p>
            <a:pPr algn="just">
              <a:lnSpc>
                <a:spcPts val="2891"/>
              </a:lnSpc>
            </a:pPr>
            <a:r>
              <a:rPr lang="en-US" sz="3614">
                <a:solidFill>
                  <a:srgbClr val="252930"/>
                </a:solidFill>
                <a:latin typeface="Maven Pro"/>
                <a:ea typeface="Maven Pro"/>
                <a:cs typeface="Maven Pro"/>
                <a:sym typeface="Maven Pro"/>
              </a:rPr>
              <a:t>     </a:t>
            </a:r>
            <a:r>
              <a:rPr lang="en-US" sz="3614" b="true">
                <a:solidFill>
                  <a:srgbClr val="252930"/>
                </a:solidFill>
                <a:latin typeface="Maven Pro Bold"/>
                <a:ea typeface="Maven Pro Bold"/>
                <a:cs typeface="Maven Pro Bold"/>
                <a:sym typeface="Maven Pro Bold"/>
              </a:rPr>
              <a:t>Uses cameras, LiDAR, and radar to detect lanes, obstacles, traffic signs,      and moving objects.</a:t>
            </a:r>
          </a:p>
          <a:p>
            <a:pPr algn="just" marL="780401" indent="-390200" lvl="1">
              <a:lnSpc>
                <a:spcPts val="2891"/>
              </a:lnSpc>
              <a:buFont typeface="Arial"/>
              <a:buChar char="•"/>
            </a:pPr>
            <a:r>
              <a:rPr lang="en-US" b="true" sz="3614">
                <a:solidFill>
                  <a:srgbClr val="252930"/>
                </a:solidFill>
                <a:latin typeface="Maven Pro Bold"/>
                <a:ea typeface="Maven Pro Bold"/>
                <a:cs typeface="Maven Pro Bold"/>
                <a:sym typeface="Maven Pro Bold"/>
              </a:rPr>
              <a:t>2. Localization &amp; Mapping</a:t>
            </a:r>
          </a:p>
          <a:p>
            <a:pPr algn="just">
              <a:lnSpc>
                <a:spcPts val="2891"/>
              </a:lnSpc>
            </a:pPr>
            <a:r>
              <a:rPr lang="en-US" sz="3614" b="true">
                <a:solidFill>
                  <a:srgbClr val="252930"/>
                </a:solidFill>
                <a:latin typeface="Maven Pro Bold"/>
                <a:ea typeface="Maven Pro Bold"/>
                <a:cs typeface="Maven Pro Bold"/>
                <a:sym typeface="Maven Pro Bold"/>
              </a:rPr>
              <a:t>Co</a:t>
            </a:r>
            <a:r>
              <a:rPr lang="en-US" sz="3614" b="true">
                <a:solidFill>
                  <a:srgbClr val="252930"/>
                </a:solidFill>
                <a:latin typeface="Maven Pro Bold"/>
                <a:ea typeface="Maven Pro Bold"/>
                <a:cs typeface="Maven Pro Bold"/>
                <a:sym typeface="Maven Pro Bold"/>
              </a:rPr>
              <a:t>mbines GPS, IMU, and sensor fusion to determine position and build/update maps for navigation.</a:t>
            </a:r>
          </a:p>
          <a:p>
            <a:pPr algn="just" marL="780401" indent="-390200" lvl="1">
              <a:lnSpc>
                <a:spcPts val="2891"/>
              </a:lnSpc>
              <a:buFont typeface="Arial"/>
              <a:buChar char="•"/>
            </a:pPr>
            <a:r>
              <a:rPr lang="en-US" b="true" sz="3614">
                <a:solidFill>
                  <a:srgbClr val="252930"/>
                </a:solidFill>
                <a:latin typeface="Maven Pro Bold"/>
                <a:ea typeface="Maven Pro Bold"/>
                <a:cs typeface="Maven Pro Bold"/>
                <a:sym typeface="Maven Pro Bold"/>
              </a:rPr>
              <a:t>3. Planning Module</a:t>
            </a:r>
          </a:p>
          <a:p>
            <a:pPr algn="just">
              <a:lnSpc>
                <a:spcPts val="2891"/>
              </a:lnSpc>
            </a:pPr>
            <a:r>
              <a:rPr lang="en-US" sz="3614" b="true">
                <a:solidFill>
                  <a:srgbClr val="252930"/>
                </a:solidFill>
                <a:latin typeface="Maven Pro Bold"/>
                <a:ea typeface="Maven Pro Bold"/>
                <a:cs typeface="Maven Pro Bold"/>
                <a:sym typeface="Maven Pro Bold"/>
              </a:rPr>
              <a:t>Plans safe and efficient routes, handling route selection, obstacle avoidance, and behavior decisions.</a:t>
            </a:r>
          </a:p>
          <a:p>
            <a:pPr algn="just" marL="780401" indent="-390200" lvl="1">
              <a:lnSpc>
                <a:spcPts val="2891"/>
              </a:lnSpc>
              <a:buFont typeface="Arial"/>
              <a:buChar char="•"/>
            </a:pPr>
            <a:r>
              <a:rPr lang="en-US" b="true" sz="3614">
                <a:solidFill>
                  <a:srgbClr val="252930"/>
                </a:solidFill>
                <a:latin typeface="Maven Pro Bold"/>
                <a:ea typeface="Maven Pro Bold"/>
                <a:cs typeface="Maven Pro Bold"/>
                <a:sym typeface="Maven Pro Bold"/>
              </a:rPr>
              <a:t>4. Control System</a:t>
            </a:r>
          </a:p>
          <a:p>
            <a:pPr algn="just">
              <a:lnSpc>
                <a:spcPts val="2891"/>
              </a:lnSpc>
            </a:pPr>
            <a:r>
              <a:rPr lang="en-US" b="true" sz="3614">
                <a:solidFill>
                  <a:srgbClr val="252930"/>
                </a:solidFill>
                <a:latin typeface="Maven Pro Bold"/>
                <a:ea typeface="Maven Pro Bold"/>
                <a:cs typeface="Maven Pro Bold"/>
                <a:sym typeface="Maven Pro Bold"/>
              </a:rPr>
              <a:t>G</a:t>
            </a:r>
            <a:r>
              <a:rPr lang="en-US" b="true" sz="3614">
                <a:solidFill>
                  <a:srgbClr val="252930"/>
                </a:solidFill>
                <a:latin typeface="Maven Pro Bold"/>
                <a:ea typeface="Maven Pro Bold"/>
                <a:cs typeface="Maven Pro Bold"/>
                <a:sym typeface="Maven Pro Bold"/>
              </a:rPr>
              <a:t>enerates steering, throttle, and brake commands </a:t>
            </a:r>
            <a:r>
              <a:rPr lang="en-US" b="true" sz="3614">
                <a:solidFill>
                  <a:srgbClr val="252930"/>
                </a:solidFill>
                <a:latin typeface="Maven Pro Bold"/>
                <a:ea typeface="Maven Pro Bold"/>
                <a:cs typeface="Maven Pro Bold"/>
                <a:sym typeface="Maven Pro Bold"/>
              </a:rPr>
              <a:t>using LQR for smooth motion and stability.</a:t>
            </a:r>
          </a:p>
          <a:p>
            <a:pPr algn="just" marL="780401" indent="-390200" lvl="1">
              <a:lnSpc>
                <a:spcPts val="2891"/>
              </a:lnSpc>
              <a:buFont typeface="Arial"/>
              <a:buChar char="•"/>
            </a:pPr>
            <a:r>
              <a:rPr lang="en-US" b="true" sz="3614">
                <a:solidFill>
                  <a:srgbClr val="252930"/>
                </a:solidFill>
                <a:latin typeface="Maven Pro Bold"/>
                <a:ea typeface="Maven Pro Bold"/>
                <a:cs typeface="Maven Pro Bold"/>
                <a:sym typeface="Maven Pro Bold"/>
              </a:rPr>
              <a:t>5. </a:t>
            </a:r>
            <a:r>
              <a:rPr lang="en-US" b="true" sz="3614">
                <a:solidFill>
                  <a:srgbClr val="252930"/>
                </a:solidFill>
                <a:latin typeface="Maven Pro Bold"/>
                <a:ea typeface="Maven Pro Bold"/>
                <a:cs typeface="Maven Pro Bold"/>
                <a:sym typeface="Maven Pro Bold"/>
              </a:rPr>
              <a:t>Actuation System</a:t>
            </a:r>
          </a:p>
          <a:p>
            <a:pPr algn="just">
              <a:lnSpc>
                <a:spcPts val="2891"/>
              </a:lnSpc>
            </a:pPr>
            <a:r>
              <a:rPr lang="en-US" b="true" sz="3614">
                <a:solidFill>
                  <a:srgbClr val="252930"/>
                </a:solidFill>
                <a:latin typeface="Maven Pro Bold"/>
                <a:ea typeface="Maven Pro Bold"/>
                <a:cs typeface="Maven Pro Bold"/>
                <a:sym typeface="Maven Pro Bold"/>
              </a:rPr>
              <a:t>Ex</a:t>
            </a:r>
            <a:r>
              <a:rPr lang="en-US" b="true" sz="3614">
                <a:solidFill>
                  <a:srgbClr val="252930"/>
                </a:solidFill>
                <a:latin typeface="Maven Pro Bold"/>
                <a:ea typeface="Maven Pro Bold"/>
                <a:cs typeface="Maven Pro Bold"/>
                <a:sym typeface="Maven Pro Bold"/>
              </a:rPr>
              <a:t>ecutes control commands through steering, acceleration, and braking mechanisms.</a:t>
            </a:r>
          </a:p>
          <a:p>
            <a:pPr algn="l">
              <a:lnSpc>
                <a:spcPts val="2891"/>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70252" y="2278850"/>
            <a:ext cx="10145752" cy="7431495"/>
          </a:xfrm>
          <a:prstGeom prst="rect">
            <a:avLst/>
          </a:prstGeom>
        </p:spPr>
        <p:txBody>
          <a:bodyPr anchor="t" rtlCol="false" tIns="0" lIns="0" bIns="0" rIns="0">
            <a:spAutoFit/>
          </a:bodyPr>
          <a:lstStyle/>
          <a:p>
            <a:pPr algn="just" marL="706309" indent="-353154" lvl="1">
              <a:lnSpc>
                <a:spcPts val="4580"/>
              </a:lnSpc>
              <a:buAutoNum type="arabicPeriod" startAt="1"/>
            </a:pPr>
            <a:r>
              <a:rPr lang="en-US" sz="3271">
                <a:solidFill>
                  <a:srgbClr val="252930"/>
                </a:solidFill>
                <a:latin typeface="Maven Pro"/>
                <a:ea typeface="Maven Pro"/>
                <a:cs typeface="Maven Pro"/>
                <a:sym typeface="Maven Pro"/>
              </a:rPr>
              <a:t>State-Space M</a:t>
            </a:r>
            <a:r>
              <a:rPr lang="en-US" sz="3271">
                <a:solidFill>
                  <a:srgbClr val="252930"/>
                </a:solidFill>
                <a:latin typeface="Maven Pro"/>
                <a:ea typeface="Maven Pro"/>
                <a:cs typeface="Maven Pro"/>
                <a:sym typeface="Maven Pro"/>
              </a:rPr>
              <a:t>odel: Represents vehicle motion using position, speed, orientation, and control inputs like steering, acceleration, and braking.</a:t>
            </a:r>
          </a:p>
          <a:p>
            <a:pPr algn="just" marL="706309" indent="-353154" lvl="1">
              <a:lnSpc>
                <a:spcPts val="4580"/>
              </a:lnSpc>
              <a:buAutoNum type="arabicPeriod" startAt="1"/>
            </a:pPr>
            <a:r>
              <a:rPr lang="en-US" sz="3271">
                <a:solidFill>
                  <a:srgbClr val="252930"/>
                </a:solidFill>
                <a:latin typeface="Maven Pro"/>
                <a:ea typeface="Maven Pro"/>
                <a:cs typeface="Maven Pro"/>
                <a:sym typeface="Maven Pro"/>
              </a:rPr>
              <a:t>LQR Control: Minimizes a cost function by balancing state errors and control efforts.</a:t>
            </a:r>
          </a:p>
          <a:p>
            <a:pPr algn="just" marL="706309" indent="-353154" lvl="1">
              <a:lnSpc>
                <a:spcPts val="4580"/>
              </a:lnSpc>
              <a:buAutoNum type="arabicPeriod" startAt="1"/>
            </a:pPr>
            <a:r>
              <a:rPr lang="en-US" sz="3271">
                <a:solidFill>
                  <a:srgbClr val="252930"/>
                </a:solidFill>
                <a:latin typeface="Maven Pro"/>
                <a:ea typeface="Maven Pro"/>
                <a:cs typeface="Maven Pro"/>
                <a:sym typeface="Maven Pro"/>
              </a:rPr>
              <a:t>Real-Time Control: Continuously computes optimal inputs based on sensor data and vehicle state.</a:t>
            </a:r>
          </a:p>
          <a:p>
            <a:pPr algn="just" marL="706309" indent="-353154" lvl="1">
              <a:lnSpc>
                <a:spcPts val="4580"/>
              </a:lnSpc>
              <a:buAutoNum type="arabicPeriod" startAt="1"/>
            </a:pPr>
            <a:r>
              <a:rPr lang="en-US" sz="3271">
                <a:solidFill>
                  <a:srgbClr val="252930"/>
                </a:solidFill>
                <a:latin typeface="Maven Pro"/>
                <a:ea typeface="Maven Pro"/>
                <a:cs typeface="Maven Pro"/>
                <a:sym typeface="Maven Pro"/>
              </a:rPr>
              <a:t>Robustness: Handles disturbances like friction and sensor noise to maintain stability.</a:t>
            </a:r>
          </a:p>
          <a:p>
            <a:pPr algn="just" marL="706309" indent="-353154" lvl="1">
              <a:lnSpc>
                <a:spcPts val="4580"/>
              </a:lnSpc>
              <a:buAutoNum type="arabicPeriod" startAt="1"/>
            </a:pPr>
            <a:r>
              <a:rPr lang="en-US" sz="3271">
                <a:solidFill>
                  <a:srgbClr val="252930"/>
                </a:solidFill>
                <a:latin typeface="Maven Pro"/>
                <a:ea typeface="Maven Pro"/>
                <a:cs typeface="Maven Pro"/>
                <a:sym typeface="Maven Pro"/>
              </a:rPr>
              <a:t>Trajectory Planning:</a:t>
            </a:r>
            <a:r>
              <a:rPr lang="en-US" sz="3271">
                <a:solidFill>
                  <a:srgbClr val="252930"/>
                </a:solidFill>
                <a:latin typeface="Maven Pro"/>
                <a:ea typeface="Maven Pro"/>
                <a:cs typeface="Maven Pro"/>
                <a:sym typeface="Maven Pro"/>
              </a:rPr>
              <a:t> Follows desired path with high accuracy and energy efficiency.</a:t>
            </a:r>
          </a:p>
          <a:p>
            <a:pPr algn="just">
              <a:lnSpc>
                <a:spcPts val="3600"/>
              </a:lnSpc>
            </a:pP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979252" y="3707421"/>
            <a:ext cx="6575716" cy="3739938"/>
          </a:xfrm>
          <a:custGeom>
            <a:avLst/>
            <a:gdLst/>
            <a:ahLst/>
            <a:cxnLst/>
            <a:rect r="r" b="b" t="t" l="l"/>
            <a:pathLst>
              <a:path h="3739938" w="6575716">
                <a:moveTo>
                  <a:pt x="0" y="0"/>
                </a:moveTo>
                <a:lnTo>
                  <a:pt x="6575716" y="0"/>
                </a:lnTo>
                <a:lnTo>
                  <a:pt x="6575716" y="3739938"/>
                </a:lnTo>
                <a:lnTo>
                  <a:pt x="0" y="3739938"/>
                </a:lnTo>
                <a:lnTo>
                  <a:pt x="0" y="0"/>
                </a:lnTo>
                <a:close/>
              </a:path>
            </a:pathLst>
          </a:custGeom>
          <a:blipFill>
            <a:blip r:embed="rId8"/>
            <a:stretch>
              <a:fillRect l="0" t="0" r="0" b="0"/>
            </a:stretch>
          </a:blipFill>
        </p:spPr>
      </p:sp>
      <p:sp>
        <p:nvSpPr>
          <p:cNvPr name="TextBox 7" id="7"/>
          <p:cNvSpPr txBox="true"/>
          <p:nvPr/>
        </p:nvSpPr>
        <p:spPr>
          <a:xfrm rot="0">
            <a:off x="5323669" y="463249"/>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942930" y="2987816"/>
            <a:ext cx="16754409" cy="6961158"/>
          </a:xfrm>
          <a:prstGeom prst="rect">
            <a:avLst/>
          </a:prstGeom>
        </p:spPr>
        <p:txBody>
          <a:bodyPr anchor="t" rtlCol="false" tIns="0" lIns="0" bIns="0" rIns="0">
            <a:spAutoFit/>
          </a:bodyPr>
          <a:lstStyle/>
          <a:p>
            <a:pPr algn="just">
              <a:lnSpc>
                <a:spcPts val="4572"/>
              </a:lnSpc>
            </a:pPr>
            <a:r>
              <a:rPr lang="en-US" sz="3265">
                <a:solidFill>
                  <a:srgbClr val="252930"/>
                </a:solidFill>
                <a:latin typeface="Maven Pro"/>
                <a:ea typeface="Maven Pro"/>
                <a:cs typeface="Maven Pro"/>
                <a:sym typeface="Maven Pro"/>
              </a:rPr>
              <a:t>LQR-Based Vehicle Control</a:t>
            </a:r>
          </a:p>
          <a:p>
            <a:pPr algn="just" marL="705086" indent="-352543" lvl="1">
              <a:lnSpc>
                <a:spcPts val="4572"/>
              </a:lnSpc>
              <a:buAutoNum type="arabicPeriod" startAt="1"/>
            </a:pPr>
            <a:r>
              <a:rPr lang="en-US" sz="3265">
                <a:solidFill>
                  <a:srgbClr val="252930"/>
                </a:solidFill>
                <a:latin typeface="Maven Pro"/>
                <a:ea typeface="Maven Pro"/>
                <a:cs typeface="Maven Pro"/>
                <a:sym typeface="Maven Pro"/>
              </a:rPr>
              <a:t>Model-Based Control: Vehicle motion is represented in a state-space model (position, velocity, orientation). LQR uses this model for real-time decision-making.</a:t>
            </a:r>
          </a:p>
          <a:p>
            <a:pPr algn="just" marL="705086" indent="-352543" lvl="1">
              <a:lnSpc>
                <a:spcPts val="4572"/>
              </a:lnSpc>
              <a:buAutoNum type="arabicPeriod" startAt="1"/>
            </a:pPr>
            <a:r>
              <a:rPr lang="en-US" sz="3265">
                <a:solidFill>
                  <a:srgbClr val="252930"/>
                </a:solidFill>
                <a:latin typeface="Maven Pro"/>
                <a:ea typeface="Maven Pro"/>
                <a:cs typeface="Maven Pro"/>
                <a:sym typeface="Maven Pro"/>
              </a:rPr>
              <a:t>Optimization Objective: LQR minimizes a cost function balancing state errors (path deviation) and control effort (steering, acceleration, braking).</a:t>
            </a:r>
          </a:p>
          <a:p>
            <a:pPr algn="just" marL="705086" indent="-352543" lvl="1">
              <a:lnSpc>
                <a:spcPts val="4572"/>
              </a:lnSpc>
              <a:buAutoNum type="arabicPeriod" startAt="1"/>
            </a:pPr>
            <a:r>
              <a:rPr lang="en-US" sz="3265">
                <a:solidFill>
                  <a:srgbClr val="252930"/>
                </a:solidFill>
                <a:latin typeface="Maven Pro"/>
                <a:ea typeface="Maven Pro"/>
                <a:cs typeface="Maven Pro"/>
                <a:sym typeface="Maven Pro"/>
              </a:rPr>
              <a:t>Real-Time Decision-Making: Continuously computes optimal control inputs (e.g., steering, throttle) to follow the desired trajectory while minimizing cost.</a:t>
            </a:r>
          </a:p>
          <a:p>
            <a:pPr algn="just" marL="705086" indent="-352543" lvl="1">
              <a:lnSpc>
                <a:spcPts val="4572"/>
              </a:lnSpc>
              <a:buAutoNum type="arabicPeriod" startAt="1"/>
            </a:pPr>
            <a:r>
              <a:rPr lang="en-US" sz="3265">
                <a:solidFill>
                  <a:srgbClr val="252930"/>
                </a:solidFill>
                <a:latin typeface="Maven Pro"/>
                <a:ea typeface="Maven Pro"/>
                <a:cs typeface="Maven Pro"/>
                <a:sym typeface="Maven Pro"/>
              </a:rPr>
              <a:t>Robustness to Disturbances: Adjusts to external disturbances (e.g., road conditions, wind) to maintain stability and minimize disruptions.</a:t>
            </a:r>
          </a:p>
          <a:p>
            <a:pPr algn="just" marL="705086" indent="-352543" lvl="1">
              <a:lnSpc>
                <a:spcPts val="4572"/>
              </a:lnSpc>
              <a:buAutoNum type="arabicPeriod" startAt="1"/>
            </a:pPr>
            <a:r>
              <a:rPr lang="en-US" sz="3265">
                <a:solidFill>
                  <a:srgbClr val="252930"/>
                </a:solidFill>
                <a:latin typeface="Maven Pro"/>
                <a:ea typeface="Maven Pro"/>
                <a:cs typeface="Maven Pro"/>
                <a:sym typeface="Maven Pro"/>
              </a:rPr>
              <a:t>Balancing Trade-offs: Optimizes safety, comfort, and efficiency by balancing control effort and vehicle state (e.g., smoothness vs. quick response).</a:t>
            </a:r>
          </a:p>
          <a:p>
            <a:pPr algn="just">
              <a:lnSpc>
                <a:spcPts val="4572"/>
              </a:lnSpc>
            </a:pPr>
          </a:p>
        </p:txBody>
      </p:sp>
      <p:sp>
        <p:nvSpPr>
          <p:cNvPr name="TextBox 3" id="3"/>
          <p:cNvSpPr txBox="true"/>
          <p:nvPr/>
        </p:nvSpPr>
        <p:spPr>
          <a:xfrm rot="0">
            <a:off x="258110" y="1143622"/>
            <a:ext cx="11858905" cy="1848586"/>
          </a:xfrm>
          <a:prstGeom prst="rect">
            <a:avLst/>
          </a:prstGeom>
        </p:spPr>
        <p:txBody>
          <a:bodyPr anchor="t" rtlCol="false" tIns="0" lIns="0" bIns="0" rIns="0">
            <a:spAutoFit/>
          </a:bodyPr>
          <a:lstStyle/>
          <a:p>
            <a:pPr algn="ctr">
              <a:lnSpc>
                <a:spcPts val="6893"/>
              </a:lnSpc>
            </a:pPr>
            <a:r>
              <a:rPr lang="en-US" b="true" sz="8617">
                <a:solidFill>
                  <a:srgbClr val="252930"/>
                </a:solidFill>
                <a:latin typeface="Maven Pro Bold"/>
                <a:ea typeface="Maven Pro Bold"/>
                <a:cs typeface="Maven Pro Bold"/>
                <a:sym typeface="Maven Pro Bold"/>
              </a:rPr>
              <a:t>D</a:t>
            </a:r>
            <a:r>
              <a:rPr lang="en-US" b="true" sz="8617">
                <a:solidFill>
                  <a:srgbClr val="252930"/>
                </a:solidFill>
                <a:latin typeface="Maven Pro Bold"/>
                <a:ea typeface="Maven Pro Bold"/>
                <a:cs typeface="Maven Pro Bold"/>
                <a:sym typeface="Maven Pro Bold"/>
              </a:rPr>
              <a:t>ECISION-MAKING METHODS</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DAGl_QftDB4</dc:identifier>
  <dcterms:modified xsi:type="dcterms:W3CDTF">2011-08-01T06:04:30Z</dcterms:modified>
  <cp:revision>1</cp:revision>
  <dc:title>Project Title: Design and Implementation of a Robust Control System for Autonomous Vehicle Motion Using LQR Team Members: A Pranathi, D Soumya, N Bhavana Sai, E Anusha, G Savi Sree, Anu Sree, Vidya Sree Guide: Dr. Jitendra Sharma Institution: Koneru</dc:title>
</cp:coreProperties>
</file>