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notesMasterIdLst>
    <p:notesMasterId r:id="rId18"/>
  </p:notesMasterIdLst>
  <p:handoutMasterIdLst>
    <p:handoutMasterId r:id="rId19"/>
  </p:handoutMasterIdLst>
  <p:sldIdLst>
    <p:sldId id="265" r:id="rId2"/>
    <p:sldId id="310" r:id="rId3"/>
    <p:sldId id="311" r:id="rId4"/>
    <p:sldId id="321" r:id="rId5"/>
    <p:sldId id="330" r:id="rId6"/>
    <p:sldId id="313" r:id="rId7"/>
    <p:sldId id="333" r:id="rId8"/>
    <p:sldId id="312" r:id="rId9"/>
    <p:sldId id="332" r:id="rId10"/>
    <p:sldId id="328" r:id="rId11"/>
    <p:sldId id="315" r:id="rId12"/>
    <p:sldId id="316" r:id="rId13"/>
    <p:sldId id="331" r:id="rId14"/>
    <p:sldId id="329" r:id="rId15"/>
    <p:sldId id="323" r:id="rId16"/>
    <p:sldId id="327" r:id="rId17"/>
  </p:sldIdLst>
  <p:sldSz cx="12188825"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29" autoAdjust="0"/>
  </p:normalViewPr>
  <p:slideViewPr>
    <p:cSldViewPr showGuides="1">
      <p:cViewPr varScale="1">
        <p:scale>
          <a:sx n="87" d="100"/>
          <a:sy n="87" d="100"/>
        </p:scale>
        <p:origin x="-528" y="-86"/>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3" d="100"/>
          <a:sy n="63" d="100"/>
        </p:scale>
        <p:origin x="1986" y="108"/>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pPr/>
              <a:t>5/23/2025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pPr/>
              <a:t>‹#›</a:t>
            </a:fld>
            <a:endParaRPr/>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pPr/>
              <a:t>5/23/2025</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pP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9E830B-3ADF-40B5-8D28-A552BECF55A1}"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C6DB4E-B347-4C1B-B987-DF4E30F2DACD}" type="slidenum">
              <a:rPr lang="en-US" smtClean="0"/>
              <a:pPr/>
              <a:t>‹#›</a:t>
            </a:fld>
            <a:endParaRPr lang="en-US"/>
          </a:p>
        </p:txBody>
      </p:sp>
    </p:spTree>
    <p:extLst>
      <p:ext uri="{BB962C8B-B14F-4D97-AF65-F5344CB8AC3E}">
        <p14:creationId xmlns="" xmlns:p14="http://schemas.microsoft.com/office/powerpoint/2010/main" val="4117109257"/>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 xmlns:p14="http://schemas.microsoft.com/office/powerpoint/2010/main" val="4174149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 xmlns:p14="http://schemas.microsoft.com/office/powerpoint/2010/main" val="8327781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 xmlns:p14="http://schemas.microsoft.com/office/powerpoint/2010/main" val="415523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 xmlns:p14="http://schemas.microsoft.com/office/powerpoint/2010/main" val="2290692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 xmlns:p14="http://schemas.microsoft.com/office/powerpoint/2010/main" val="1594192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 xmlns:p14="http://schemas.microsoft.com/office/powerpoint/2010/main" val="265495221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 xmlns:p14="http://schemas.microsoft.com/office/powerpoint/2010/main" val="67287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 xmlns:p14="http://schemas.microsoft.com/office/powerpoint/2010/main" val="35624995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 xmlns:p14="http://schemas.microsoft.com/office/powerpoint/2010/main" val="20007237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 xmlns:p14="http://schemas.microsoft.com/office/powerpoint/2010/main" val="380029746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pPr/>
              <a:t>5/23/2025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 xmlns:p14="http://schemas.microsoft.com/office/powerpoint/2010/main" val="422566273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pPr/>
              <a:t>5/23/2025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 xmlns:p14="http://schemas.microsoft.com/office/powerpoint/2010/main" val="115186390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pPr/>
              <a:t>5/23/2025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 xmlns:p14="http://schemas.microsoft.com/office/powerpoint/2010/main" val="379595135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 xmlns:p14="http://schemas.microsoft.com/office/powerpoint/2010/main" val="18704793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 xmlns:p14="http://schemas.microsoft.com/office/powerpoint/2010/main" val="30723674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F41C87-7AD9-4845-A077-840E4A0F3F06}" type="datetimeFigureOut">
              <a:rPr lang="en-US" smtClean="0"/>
              <a:pPr/>
              <a:t>5/23/2025</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2A013F82-EE5E-44EE-A61D-E31C6657F26F}" type="slidenum">
              <a:rPr lang="en-US" smtClean="0"/>
              <a:pPr/>
              <a:t>‹#›</a:t>
            </a:fld>
            <a:endParaRPr lang="en-US"/>
          </a:p>
        </p:txBody>
      </p:sp>
    </p:spTree>
    <p:extLst>
      <p:ext uri="{BB962C8B-B14F-4D97-AF65-F5344CB8AC3E}">
        <p14:creationId xmlns="" xmlns:p14="http://schemas.microsoft.com/office/powerpoint/2010/main" val="45539498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313992" y="99914"/>
            <a:ext cx="7344816" cy="646331"/>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    VISVESVARAYA TECHNOLOGICAL UNIVERSITY BELAGAVI</a:t>
            </a:r>
            <a:endParaRPr lang="en-US" sz="1800" dirty="0"/>
          </a:p>
          <a:p>
            <a:endParaRPr lang="en-IN" dirty="0"/>
          </a:p>
        </p:txBody>
      </p:sp>
      <p:pic>
        <p:nvPicPr>
          <p:cNvPr id="7" name="Picture 2" descr="RGOzSlyj"/>
          <p:cNvPicPr>
            <a:picLocks noChangeAspect="1" noChangeArrowheads="1"/>
          </p:cNvPicPr>
          <p:nvPr/>
        </p:nvPicPr>
        <p:blipFill>
          <a:blip r:embed="rId2" cstate="print"/>
          <a:srcRect/>
          <a:stretch>
            <a:fillRect/>
          </a:stretch>
        </p:blipFill>
        <p:spPr bwMode="auto">
          <a:xfrm>
            <a:off x="5338326" y="447015"/>
            <a:ext cx="1368152" cy="1186338"/>
          </a:xfrm>
          <a:prstGeom prst="rect">
            <a:avLst/>
          </a:prstGeom>
          <a:noFill/>
          <a:ln w="9525">
            <a:noFill/>
            <a:miter lim="800000"/>
            <a:headEnd/>
            <a:tailEnd/>
          </a:ln>
        </p:spPr>
      </p:pic>
      <p:sp>
        <p:nvSpPr>
          <p:cNvPr id="8" name="TextBox 7"/>
          <p:cNvSpPr txBox="1"/>
          <p:nvPr/>
        </p:nvSpPr>
        <p:spPr>
          <a:xfrm>
            <a:off x="4644474" y="1693616"/>
            <a:ext cx="3024336"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 project  presentation on</a:t>
            </a:r>
            <a:endParaRPr lang="en-IN" sz="1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978150" y="2040890"/>
            <a:ext cx="6356985" cy="337185"/>
          </a:xfrm>
          <a:prstGeom prst="rect">
            <a:avLst/>
          </a:prstGeom>
          <a:noFill/>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GAME THEORY MIN MAX IN AI</a:t>
            </a:r>
            <a:endParaRPr lang="en-IN" sz="1600" b="1"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5404463" y="2383851"/>
            <a:ext cx="1760866" cy="307777"/>
          </a:xfrm>
          <a:prstGeom prst="rect">
            <a:avLst/>
          </a:prstGeom>
          <a:noFill/>
        </p:spPr>
        <p:txBody>
          <a:bodyPr wrap="square" rtlCol="0">
            <a:spAutoFit/>
          </a:bodyPr>
          <a:lstStyle/>
          <a:p>
            <a:r>
              <a:rPr lang="en-US" sz="1400" dirty="0"/>
              <a:t>Presented by</a:t>
            </a:r>
            <a:endParaRPr lang="en-IN" sz="1400" dirty="0"/>
          </a:p>
        </p:txBody>
      </p:sp>
      <p:sp>
        <p:nvSpPr>
          <p:cNvPr id="12" name="TextBox 11"/>
          <p:cNvSpPr txBox="1"/>
          <p:nvPr/>
        </p:nvSpPr>
        <p:spPr>
          <a:xfrm>
            <a:off x="2277987" y="2905781"/>
            <a:ext cx="7776865" cy="95410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    Chandana K                                                                                                 4BB21CS011</a:t>
            </a:r>
          </a:p>
          <a:p>
            <a:r>
              <a:rPr lang="en-US" sz="1400" b="1" dirty="0">
                <a:latin typeface="Times New Roman" panose="02020603050405020304" pitchFamily="18" charset="0"/>
                <a:cs typeface="Times New Roman" panose="02020603050405020304" pitchFamily="18" charset="0"/>
              </a:rPr>
              <a:t>    Likhitha K M                                                                                               4BB21CS030</a:t>
            </a:r>
          </a:p>
          <a:p>
            <a:r>
              <a:rPr lang="en-US" sz="1400" b="1" dirty="0">
                <a:latin typeface="Times New Roman" panose="02020603050405020304" pitchFamily="18" charset="0"/>
                <a:cs typeface="Times New Roman" panose="02020603050405020304" pitchFamily="18" charset="0"/>
              </a:rPr>
              <a:t>    Sinchana A T                                                                                                4BB21CS042</a:t>
            </a:r>
          </a:p>
          <a:p>
            <a:r>
              <a:rPr lang="en-US" sz="1400" b="1" dirty="0">
                <a:latin typeface="Times New Roman" panose="02020603050405020304" pitchFamily="18" charset="0"/>
                <a:cs typeface="Times New Roman" panose="02020603050405020304" pitchFamily="18" charset="0"/>
              </a:rPr>
              <a:t>    Soumya Jarali                                                                                              4BB21CS045</a:t>
            </a:r>
            <a:endParaRPr lang="en-IN" sz="1400" b="1"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4510236" y="3859887"/>
            <a:ext cx="3744416" cy="738664"/>
          </a:xfrm>
          <a:prstGeom prst="rect">
            <a:avLst/>
          </a:prstGeom>
          <a:noFill/>
        </p:spPr>
        <p:txBody>
          <a:bodyPr wrap="square" rtlCol="0">
            <a:spAutoFit/>
          </a:bodyPr>
          <a:lstStyle/>
          <a:p>
            <a:r>
              <a:rPr lang="en-US" sz="1400" dirty="0"/>
              <a:t>             </a:t>
            </a:r>
            <a:r>
              <a:rPr lang="en-US" sz="1400" dirty="0">
                <a:latin typeface="Times New Roman" panose="02020603050405020304" pitchFamily="18" charset="0"/>
                <a:cs typeface="Times New Roman" panose="02020603050405020304" pitchFamily="18" charset="0"/>
              </a:rPr>
              <a:t>Under the Guidance of</a:t>
            </a:r>
            <a:r>
              <a:rPr lang="en-US" altLang="en-US" sz="1400" b="1" dirty="0">
                <a:latin typeface="Times New Roman" panose="02020603050405020304" pitchFamily="18" charset="0"/>
                <a:cs typeface="Times New Roman" panose="02020603050405020304" pitchFamily="18" charset="0"/>
              </a:rPr>
              <a:t> </a:t>
            </a:r>
          </a:p>
          <a:p>
            <a:r>
              <a:rPr lang="en-US" altLang="en-US" sz="1400" b="1" dirty="0">
                <a:latin typeface="Times New Roman" panose="02020603050405020304" pitchFamily="18" charset="0"/>
                <a:cs typeface="Times New Roman" panose="02020603050405020304" pitchFamily="18" charset="0"/>
              </a:rPr>
              <a:t>           </a:t>
            </a:r>
            <a:r>
              <a:rPr lang="en-US" altLang="en-US" sz="1400" b="1" dirty="0" smtClean="0">
                <a:latin typeface="Times New Roman" panose="02020603050405020304" pitchFamily="18" charset="0"/>
                <a:cs typeface="Times New Roman" panose="02020603050405020304" pitchFamily="18" charset="0"/>
              </a:rPr>
              <a:t>    </a:t>
            </a:r>
            <a:r>
              <a:rPr lang="en-US" altLang="en-US" sz="1400" b="1" dirty="0">
                <a:latin typeface="Times New Roman" panose="02020603050405020304" pitchFamily="18" charset="0"/>
                <a:cs typeface="Times New Roman" panose="02020603050405020304" pitchFamily="18" charset="0"/>
              </a:rPr>
              <a:t>Mr. Nithin </a:t>
            </a:r>
            <a:r>
              <a:rPr lang="en-US" altLang="en-US" sz="1400" b="1" dirty="0" smtClean="0">
                <a:latin typeface="Times New Roman" panose="02020603050405020304" pitchFamily="18" charset="0"/>
                <a:cs typeface="Times New Roman" panose="02020603050405020304" pitchFamily="18" charset="0"/>
              </a:rPr>
              <a:t>Jain </a:t>
            </a:r>
            <a:r>
              <a:rPr lang="en-US" altLang="en-US" sz="800" b="1" dirty="0" smtClean="0">
                <a:latin typeface="Times New Roman" panose="02020603050405020304" pitchFamily="18" charset="0"/>
                <a:cs typeface="Times New Roman" panose="02020603050405020304" pitchFamily="18" charset="0"/>
              </a:rPr>
              <a:t>BE. Mtech.,</a:t>
            </a:r>
            <a:endParaRPr lang="en-US" altLang="en-US" sz="800" b="1" dirty="0">
              <a:latin typeface="Times New Roman" panose="02020603050405020304" pitchFamily="18" charset="0"/>
              <a:cs typeface="Times New Roman" panose="02020603050405020304" pitchFamily="18" charset="0"/>
            </a:endParaRPr>
          </a:p>
          <a:p>
            <a:r>
              <a:rPr lang="en-US" altLang="en-US" sz="1400" b="1" dirty="0">
                <a:latin typeface="Times New Roman" panose="02020603050405020304" pitchFamily="18" charset="0"/>
                <a:cs typeface="Times New Roman" panose="02020603050405020304" pitchFamily="18" charset="0"/>
              </a:rPr>
              <a:t>              </a:t>
            </a:r>
            <a:r>
              <a:rPr lang="en-US" altLang="en-US" sz="1400" b="1" dirty="0" smtClean="0">
                <a:latin typeface="Times New Roman" panose="02020603050405020304" pitchFamily="18" charset="0"/>
                <a:cs typeface="Times New Roman" panose="02020603050405020304" pitchFamily="18" charset="0"/>
              </a:rPr>
              <a:t>Asso</a:t>
            </a:r>
            <a:r>
              <a:rPr lang="en-US" altLang="en-US" sz="1400" b="1" dirty="0">
                <a:latin typeface="Times New Roman" panose="02020603050405020304" pitchFamily="18" charset="0"/>
                <a:cs typeface="Times New Roman" panose="02020603050405020304" pitchFamily="18" charset="0"/>
              </a:rPr>
              <a:t>. </a:t>
            </a:r>
            <a:r>
              <a:rPr lang="en-US" altLang="en-US" sz="1400" b="1" dirty="0" smtClean="0">
                <a:latin typeface="Times New Roman" panose="02020603050405020304" pitchFamily="18" charset="0"/>
                <a:cs typeface="Times New Roman" panose="02020603050405020304" pitchFamily="18" charset="0"/>
              </a:rPr>
              <a:t>Professor. </a:t>
            </a:r>
            <a:r>
              <a:rPr lang="en-US" altLang="en-US" sz="1400" b="1" dirty="0">
                <a:latin typeface="Times New Roman" panose="02020603050405020304" pitchFamily="18" charset="0"/>
                <a:cs typeface="Times New Roman" panose="02020603050405020304" pitchFamily="18" charset="0"/>
              </a:rPr>
              <a:t>&amp; Guide    </a:t>
            </a:r>
          </a:p>
        </p:txBody>
      </p:sp>
      <p:pic>
        <p:nvPicPr>
          <p:cNvPr id="14" name="Picture 3"/>
          <p:cNvPicPr>
            <a:picLocks noChangeAspect="1" noChangeArrowheads="1"/>
          </p:cNvPicPr>
          <p:nvPr/>
        </p:nvPicPr>
        <p:blipFill>
          <a:blip r:embed="rId3" cstate="print"/>
          <a:srcRect/>
          <a:stretch>
            <a:fillRect/>
          </a:stretch>
        </p:blipFill>
        <p:spPr bwMode="auto">
          <a:xfrm>
            <a:off x="5806380" y="4676525"/>
            <a:ext cx="733480" cy="955847"/>
          </a:xfrm>
          <a:prstGeom prst="rect">
            <a:avLst/>
          </a:prstGeom>
          <a:solidFill>
            <a:srgbClr val="FFFFFF"/>
          </a:solidFill>
          <a:ln w="9525">
            <a:noFill/>
            <a:miter lim="800000"/>
            <a:headEnd/>
            <a:tailEnd/>
          </a:ln>
        </p:spPr>
      </p:pic>
      <p:sp>
        <p:nvSpPr>
          <p:cNvPr id="16" name="TextBox 15"/>
          <p:cNvSpPr txBox="1"/>
          <p:nvPr/>
        </p:nvSpPr>
        <p:spPr>
          <a:xfrm>
            <a:off x="2313992" y="5836406"/>
            <a:ext cx="7902878" cy="984885"/>
          </a:xfrm>
          <a:prstGeom prst="rect">
            <a:avLst/>
          </a:prstGeom>
          <a:noFill/>
        </p:spPr>
        <p:txBody>
          <a:bodyPr wrap="square" rtlCol="0">
            <a:spAutoFit/>
          </a:bodyPr>
          <a:lstStyle/>
          <a:p>
            <a:pPr algn="ctr"/>
            <a:r>
              <a:rPr lang="en-US" sz="1600" b="1" dirty="0"/>
              <a:t>          </a:t>
            </a:r>
            <a:r>
              <a:rPr lang="en-US" sz="1600" b="1" dirty="0">
                <a:latin typeface="Times New Roman" panose="02020603050405020304" pitchFamily="18" charset="0"/>
                <a:cs typeface="Times New Roman" panose="02020603050405020304" pitchFamily="18" charset="0"/>
              </a:rPr>
              <a:t>Department of Computer science and Engineering</a:t>
            </a:r>
          </a:p>
          <a:p>
            <a:pPr algn="ct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Bahubali College of Engineering</a:t>
            </a:r>
          </a:p>
          <a:p>
            <a:pPr algn="ctr"/>
            <a:r>
              <a:rPr lang="en-US" sz="1400" b="1" dirty="0">
                <a:latin typeface="Times New Roman" panose="02020603050405020304" pitchFamily="18" charset="0"/>
                <a:cs typeface="Times New Roman" panose="02020603050405020304" pitchFamily="18" charset="0"/>
              </a:rPr>
              <a:t>               Shravanabelagola – 573 -1 35</a:t>
            </a:r>
          </a:p>
          <a:p>
            <a:pPr algn="ctr"/>
            <a:r>
              <a:rPr lang="en-US" sz="1400" b="1" dirty="0">
                <a:latin typeface="Times New Roman" panose="02020603050405020304" pitchFamily="18" charset="0"/>
                <a:cs typeface="Times New Roman" panose="02020603050405020304" pitchFamily="18" charset="0"/>
              </a:rPr>
              <a:t>             2024-25</a:t>
            </a:r>
            <a:endParaRPr lang="en-IN" sz="14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slow" p14:dur="425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7D20F3B-7E7C-9312-D8DC-897E22D23958}"/>
              </a:ext>
            </a:extLst>
          </p:cNvPr>
          <p:cNvSpPr>
            <a:spLocks noGrp="1"/>
          </p:cNvSpPr>
          <p:nvPr>
            <p:ph type="ctrTitle"/>
          </p:nvPr>
        </p:nvSpPr>
        <p:spPr>
          <a:xfrm>
            <a:off x="1341884" y="404664"/>
            <a:ext cx="5688632" cy="1152127"/>
          </a:xfrm>
        </p:spPr>
        <p:txBody>
          <a:bodyPr/>
          <a:lstStyle/>
          <a:p>
            <a:pPr algn="just"/>
            <a:r>
              <a:rPr lang="en-IN" sz="3200" dirty="0">
                <a:solidFill>
                  <a:schemeClr val="bg2">
                    <a:lumMod val="10000"/>
                  </a:schemeClr>
                </a:solidFill>
                <a:latin typeface="Times New Roman" panose="02020603050405020304" pitchFamily="18" charset="0"/>
                <a:cs typeface="Times New Roman" panose="02020603050405020304" pitchFamily="18" charset="0"/>
              </a:rPr>
              <a:t>HARDWARE &amp; SOFTWARE                    REQUIREMENTS</a:t>
            </a:r>
          </a:p>
        </p:txBody>
      </p:sp>
      <p:sp>
        <p:nvSpPr>
          <p:cNvPr id="3" name="Subtitle 2">
            <a:extLst>
              <a:ext uri="{FF2B5EF4-FFF2-40B4-BE49-F238E27FC236}">
                <a16:creationId xmlns="" xmlns:a16="http://schemas.microsoft.com/office/drawing/2014/main" id="{542D669D-FCED-3D21-F5C3-73286E545611}"/>
              </a:ext>
            </a:extLst>
          </p:cNvPr>
          <p:cNvSpPr>
            <a:spLocks noGrp="1"/>
          </p:cNvSpPr>
          <p:nvPr>
            <p:ph type="subTitle" idx="1"/>
          </p:nvPr>
        </p:nvSpPr>
        <p:spPr>
          <a:xfrm>
            <a:off x="1341885" y="1844824"/>
            <a:ext cx="7704856" cy="3744416"/>
          </a:xfrm>
        </p:spPr>
        <p:txBody>
          <a:bodyPr/>
          <a:lstStyle/>
          <a:p>
            <a:pPr marL="285750" indent="-285750" algn="just">
              <a:buFont typeface="Wingdings" panose="05000000000000000000" pitchFamily="2" charset="2"/>
              <a:buChar char="q"/>
            </a:pPr>
            <a:r>
              <a:rPr lang="en-IN" dirty="0">
                <a:solidFill>
                  <a:schemeClr val="bg2">
                    <a:lumMod val="25000"/>
                  </a:schemeClr>
                </a:solidFill>
              </a:rPr>
              <a:t>Processor </a:t>
            </a:r>
          </a:p>
          <a:p>
            <a:pPr marL="285750" indent="-285750" algn="just">
              <a:buFont typeface="Wingdings" panose="05000000000000000000" pitchFamily="2" charset="2"/>
              <a:buChar char="q"/>
            </a:pPr>
            <a:r>
              <a:rPr lang="en-IN" dirty="0">
                <a:solidFill>
                  <a:schemeClr val="bg2">
                    <a:lumMod val="25000"/>
                  </a:schemeClr>
                </a:solidFill>
              </a:rPr>
              <a:t>Memory</a:t>
            </a:r>
          </a:p>
          <a:p>
            <a:pPr marL="285750" indent="-285750" algn="just">
              <a:buFont typeface="Wingdings" panose="05000000000000000000" pitchFamily="2" charset="2"/>
              <a:buChar char="q"/>
            </a:pPr>
            <a:r>
              <a:rPr lang="en-IN" dirty="0">
                <a:solidFill>
                  <a:schemeClr val="bg2">
                    <a:lumMod val="25000"/>
                  </a:schemeClr>
                </a:solidFill>
              </a:rPr>
              <a:t>Graphics card</a:t>
            </a:r>
          </a:p>
          <a:p>
            <a:pPr algn="just"/>
            <a:endParaRPr lang="en-IN" dirty="0">
              <a:solidFill>
                <a:schemeClr val="bg2">
                  <a:lumMod val="25000"/>
                </a:schemeClr>
              </a:solidFill>
            </a:endParaRPr>
          </a:p>
          <a:p>
            <a:pPr algn="just"/>
            <a:endParaRPr lang="en-IN" dirty="0"/>
          </a:p>
          <a:p>
            <a:pPr marL="285750" indent="-285750" algn="just">
              <a:buFont typeface="Wingdings" panose="05000000000000000000" pitchFamily="2" charset="2"/>
              <a:buChar char="q"/>
            </a:pPr>
            <a:r>
              <a:rPr lang="en-IN" dirty="0">
                <a:solidFill>
                  <a:schemeClr val="bg2">
                    <a:lumMod val="10000"/>
                  </a:schemeClr>
                </a:solidFill>
              </a:rPr>
              <a:t>Programming Language </a:t>
            </a:r>
          </a:p>
          <a:p>
            <a:pPr marL="285750" indent="-285750" algn="just">
              <a:buFont typeface="Wingdings" panose="05000000000000000000" pitchFamily="2" charset="2"/>
              <a:buChar char="q"/>
            </a:pPr>
            <a:r>
              <a:rPr lang="en-IN" dirty="0">
                <a:solidFill>
                  <a:schemeClr val="bg2">
                    <a:lumMod val="10000"/>
                  </a:schemeClr>
                </a:solidFill>
              </a:rPr>
              <a:t>Game Engine</a:t>
            </a:r>
          </a:p>
          <a:p>
            <a:pPr marL="285750" indent="-285750" algn="just">
              <a:buFont typeface="Wingdings" panose="05000000000000000000" pitchFamily="2" charset="2"/>
              <a:buChar char="q"/>
            </a:pPr>
            <a:r>
              <a:rPr lang="en-IN" dirty="0">
                <a:solidFill>
                  <a:schemeClr val="bg2">
                    <a:lumMod val="10000"/>
                  </a:schemeClr>
                </a:solidFill>
              </a:rPr>
              <a:t>AI Libraries</a:t>
            </a:r>
          </a:p>
          <a:p>
            <a:pPr marL="285750" indent="-285750" algn="just">
              <a:buFont typeface="Wingdings" panose="05000000000000000000" pitchFamily="2" charset="2"/>
              <a:buChar char="q"/>
            </a:pPr>
            <a:r>
              <a:rPr lang="en-IN" dirty="0">
                <a:solidFill>
                  <a:schemeClr val="bg2">
                    <a:lumMod val="10000"/>
                  </a:schemeClr>
                </a:solidFill>
              </a:rPr>
              <a:t>Alpha – Beta Pruning</a:t>
            </a:r>
          </a:p>
        </p:txBody>
      </p:sp>
    </p:spTree>
    <p:extLst>
      <p:ext uri="{BB962C8B-B14F-4D97-AF65-F5344CB8AC3E}">
        <p14:creationId xmlns="" xmlns:p14="http://schemas.microsoft.com/office/powerpoint/2010/main" val="146752299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41884" y="476672"/>
            <a:ext cx="7272808" cy="6678751"/>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a:t>
            </a:r>
          </a:p>
          <a:p>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dirty="0">
                <a:latin typeface="Trebuchet MS" pitchFamily="34" charset="0"/>
                <a:cs typeface="Times New Roman" panose="02020603050405020304" pitchFamily="18" charset="0"/>
              </a:rPr>
              <a:t>Optimal Play :  AI plays perfectly if both sides follow the rules and the tree is fully explored.</a:t>
            </a:r>
          </a:p>
          <a:p>
            <a:endParaRPr lang="en-GB" dirty="0">
              <a:latin typeface="Trebuchet MS" pitchFamily="34" charset="0"/>
              <a:cs typeface="Times New Roman" panose="02020603050405020304" pitchFamily="18" charset="0"/>
            </a:endParaRPr>
          </a:p>
          <a:p>
            <a:pPr marL="342900" indent="-342900">
              <a:buFont typeface="Arial" panose="020B0604020202020204" pitchFamily="34" charset="0"/>
              <a:buChar char="•"/>
            </a:pPr>
            <a:r>
              <a:rPr lang="en-GB" dirty="0">
                <a:latin typeface="Trebuchet MS" pitchFamily="34" charset="0"/>
                <a:cs typeface="Times New Roman" panose="02020603050405020304" pitchFamily="18" charset="0"/>
              </a:rPr>
              <a:t>Predicts Opponent's Moves :  Assumes the opponent will also play smart, helping it plan better.</a:t>
            </a:r>
          </a:p>
          <a:p>
            <a:endParaRPr lang="en-GB" dirty="0">
              <a:latin typeface="Trebuchet MS" pitchFamily="34" charset="0"/>
              <a:cs typeface="Times New Roman" panose="02020603050405020304" pitchFamily="18" charset="0"/>
            </a:endParaRPr>
          </a:p>
          <a:p>
            <a:pPr marL="342900" indent="-342900">
              <a:buFont typeface="Arial" panose="020B0604020202020204" pitchFamily="34" charset="0"/>
              <a:buChar char="•"/>
            </a:pPr>
            <a:r>
              <a:rPr lang="en-GB" dirty="0">
                <a:latin typeface="Trebuchet MS" pitchFamily="34" charset="0"/>
                <a:cs typeface="Times New Roman" panose="02020603050405020304" pitchFamily="18" charset="0"/>
              </a:rPr>
              <a:t>Clear Decision-Making :   AI always chooses the best possible move based on logic, not guesswork.</a:t>
            </a:r>
          </a:p>
          <a:p>
            <a:endParaRPr lang="en-GB" dirty="0">
              <a:latin typeface="Trebuchet MS" pitchFamily="34" charset="0"/>
              <a:cs typeface="Times New Roman" panose="02020603050405020304" pitchFamily="18" charset="0"/>
            </a:endParaRPr>
          </a:p>
          <a:p>
            <a:pPr marL="342900" indent="-342900">
              <a:buFont typeface="Arial" panose="020B0604020202020204" pitchFamily="34" charset="0"/>
              <a:buChar char="•"/>
            </a:pPr>
            <a:r>
              <a:rPr lang="en-GB" dirty="0">
                <a:latin typeface="Trebuchet MS" pitchFamily="34" charset="0"/>
                <a:cs typeface="Times New Roman" panose="02020603050405020304" pitchFamily="18" charset="0"/>
              </a:rPr>
              <a:t>Flexibility :  minmax can be adopted to various game and domains ,making it a </a:t>
            </a:r>
            <a:r>
              <a:rPr lang="en-GB" dirty="0" err="1">
                <a:latin typeface="Trebuchet MS" pitchFamily="34" charset="0"/>
                <a:cs typeface="Times New Roman" panose="02020603050405020304" pitchFamily="18" charset="0"/>
              </a:rPr>
              <a:t>vesatila</a:t>
            </a:r>
            <a:r>
              <a:rPr lang="en-GB" dirty="0">
                <a:latin typeface="Trebuchet MS" pitchFamily="34" charset="0"/>
                <a:cs typeface="Times New Roman" panose="02020603050405020304" pitchFamily="18" charset="0"/>
              </a:rPr>
              <a:t> algorithm</a:t>
            </a:r>
            <a:endParaRPr lang="en-US" dirty="0">
              <a:latin typeface="Trebuchet MS" pitchFamily="34" charset="0"/>
              <a:cs typeface="Times New Roman" panose="02020603050405020304" pitchFamily="18" charset="0"/>
            </a:endParaRPr>
          </a:p>
          <a:p>
            <a:endParaRPr lang="en-US" b="1" dirty="0">
              <a:latin typeface="Trebuchet MS" pitchFamily="34"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endParaRPr lang="en-US" sz="1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endParaRPr lang="en-IN" sz="32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9796" y="980728"/>
            <a:ext cx="8280920" cy="7325082"/>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DISADVANTAGES</a:t>
            </a:r>
          </a:p>
          <a:p>
            <a:endParaRPr lang="en-US" sz="32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dirty="0">
                <a:latin typeface="Trebuchet MS" pitchFamily="34" charset="0"/>
                <a:cs typeface="Times New Roman" panose="02020603050405020304" pitchFamily="18" charset="0"/>
              </a:rPr>
              <a:t>Computational complexity :  can be slow and resource -intensive for large game trees.</a:t>
            </a:r>
          </a:p>
          <a:p>
            <a:endParaRPr lang="en-GB" dirty="0">
              <a:latin typeface="Trebuchet MS" pitchFamily="34" charset="0"/>
              <a:cs typeface="Times New Roman" panose="02020603050405020304" pitchFamily="18" charset="0"/>
            </a:endParaRPr>
          </a:p>
          <a:p>
            <a:pPr marL="342900" indent="-342900">
              <a:buFont typeface="Arial" panose="020B0604020202020204" pitchFamily="34" charset="0"/>
              <a:buChar char="•"/>
            </a:pPr>
            <a:r>
              <a:rPr lang="en-GB" dirty="0">
                <a:latin typeface="Trebuchet MS" pitchFamily="34" charset="0"/>
                <a:cs typeface="Times New Roman" panose="02020603050405020304" pitchFamily="18" charset="0"/>
              </a:rPr>
              <a:t> Needs a Lot of Memory :  It uses a lot of computer power to check all the moves.</a:t>
            </a:r>
          </a:p>
          <a:p>
            <a:endParaRPr lang="en-GB" dirty="0">
              <a:latin typeface="Trebuchet MS" pitchFamily="34" charset="0"/>
              <a:cs typeface="Times New Roman" panose="02020603050405020304" pitchFamily="18" charset="0"/>
            </a:endParaRPr>
          </a:p>
          <a:p>
            <a:pPr marL="342900" indent="-342900">
              <a:buFont typeface="Arial" panose="020B0604020202020204" pitchFamily="34" charset="0"/>
              <a:buChar char="•"/>
            </a:pPr>
            <a:r>
              <a:rPr lang="en-GB" dirty="0">
                <a:latin typeface="Trebuchet MS" pitchFamily="34" charset="0"/>
                <a:cs typeface="Times New Roman" panose="02020603050405020304" pitchFamily="18" charset="0"/>
              </a:rPr>
              <a:t> Limited depth :  May not find best moves due to limited search depth.</a:t>
            </a:r>
          </a:p>
          <a:p>
            <a:endParaRPr lang="en-GB" dirty="0">
              <a:latin typeface="Trebuchet MS" pitchFamily="34" charset="0"/>
              <a:cs typeface="Times New Roman" panose="02020603050405020304" pitchFamily="18" charset="0"/>
            </a:endParaRPr>
          </a:p>
          <a:p>
            <a:pPr marL="342900" indent="-342900">
              <a:buFont typeface="Arial" panose="020B0604020202020204" pitchFamily="34" charset="0"/>
              <a:buChar char="•"/>
            </a:pPr>
            <a:r>
              <a:rPr lang="en-GB" dirty="0">
                <a:latin typeface="Trebuchet MS" pitchFamily="34" charset="0"/>
                <a:cs typeface="Times New Roman" panose="02020603050405020304" pitchFamily="18" charset="0"/>
              </a:rPr>
              <a:t> Resource-intensive : Requires significant computational resources.</a:t>
            </a:r>
            <a:endParaRPr lang="en-US" dirty="0">
              <a:latin typeface="Trebuchet MS" pitchFamily="34"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endParaRPr lang="en-IN" sz="3200" b="1"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9C7617-C95D-99DC-B19F-EF2A87BDDCC7}"/>
              </a:ext>
            </a:extLst>
          </p:cNvPr>
          <p:cNvSpPr>
            <a:spLocks noGrp="1"/>
          </p:cNvSpPr>
          <p:nvPr>
            <p:ph type="title"/>
          </p:nvPr>
        </p:nvSpPr>
        <p:spPr/>
        <p:txBody>
          <a:bodyPr/>
          <a:lstStyle/>
          <a:p>
            <a:r>
              <a:rPr lang="en-GB" dirty="0">
                <a:solidFill>
                  <a:schemeClr val="tx1"/>
                </a:solidFill>
              </a:rPr>
              <a:t>APPLICATIONS</a:t>
            </a:r>
            <a:endParaRPr lang="en-IN" dirty="0">
              <a:solidFill>
                <a:schemeClr val="tx1"/>
              </a:solidFill>
            </a:endParaRPr>
          </a:p>
        </p:txBody>
      </p:sp>
      <p:sp>
        <p:nvSpPr>
          <p:cNvPr id="3" name="Content Placeholder 2">
            <a:extLst>
              <a:ext uri="{FF2B5EF4-FFF2-40B4-BE49-F238E27FC236}">
                <a16:creationId xmlns="" xmlns:a16="http://schemas.microsoft.com/office/drawing/2014/main" id="{2F288942-38F3-9256-7528-F94349F2AF68}"/>
              </a:ext>
            </a:extLst>
          </p:cNvPr>
          <p:cNvSpPr>
            <a:spLocks noGrp="1"/>
          </p:cNvSpPr>
          <p:nvPr>
            <p:ph idx="1"/>
          </p:nvPr>
        </p:nvSpPr>
        <p:spPr>
          <a:xfrm>
            <a:off x="677158" y="1484785"/>
            <a:ext cx="8594429" cy="2952328"/>
          </a:xfrm>
        </p:spPr>
        <p:txBody>
          <a:bodyPr>
            <a:noAutofit/>
          </a:bodyPr>
          <a:lstStyle/>
          <a:p>
            <a:pPr algn="just">
              <a:lnSpc>
                <a:spcPct val="170000"/>
              </a:lnSpc>
              <a:buFont typeface="Arial" panose="020B0604020202020204" pitchFamily="34" charset="0"/>
              <a:buChar char="•"/>
            </a:pPr>
            <a:r>
              <a:rPr lang="en-GB" sz="1800" dirty="0"/>
              <a:t>Games : Used to make strategic decisions and optimize gameplay.</a:t>
            </a:r>
          </a:p>
          <a:p>
            <a:pPr algn="just">
              <a:lnSpc>
                <a:spcPct val="170000"/>
              </a:lnSpc>
              <a:buFont typeface="Arial" panose="020B0604020202020204" pitchFamily="34" charset="0"/>
              <a:buChar char="•"/>
            </a:pPr>
            <a:r>
              <a:rPr lang="en-GB" sz="1800" dirty="0"/>
              <a:t>AI decision-making : Enables AI systems to make informed decisions by evaluating options and minimizing risk.</a:t>
            </a:r>
          </a:p>
          <a:p>
            <a:pPr algn="just">
              <a:lnSpc>
                <a:spcPct val="170000"/>
              </a:lnSpc>
              <a:buFont typeface="Arial" panose="020B0604020202020204" pitchFamily="34" charset="0"/>
              <a:buChar char="•"/>
            </a:pPr>
            <a:r>
              <a:rPr lang="en-GB" sz="1800" dirty="0"/>
              <a:t> Robotics : Used in robotics to make decisions in uncertain environments.</a:t>
            </a:r>
          </a:p>
          <a:p>
            <a:pPr algn="just">
              <a:lnSpc>
                <a:spcPct val="170000"/>
              </a:lnSpc>
              <a:buFont typeface="Arial" panose="020B0604020202020204" pitchFamily="34" charset="0"/>
              <a:buChar char="•"/>
            </a:pPr>
            <a:r>
              <a:rPr lang="en-GB" sz="1800" dirty="0"/>
              <a:t> Strategic planning : Helps in planning and decision-making by evaluating different scenarios and outcomes</a:t>
            </a:r>
            <a:endParaRPr lang="en-IN" sz="1800" dirty="0"/>
          </a:p>
        </p:txBody>
      </p:sp>
    </p:spTree>
    <p:extLst>
      <p:ext uri="{BB962C8B-B14F-4D97-AF65-F5344CB8AC3E}">
        <p14:creationId xmlns="" xmlns:p14="http://schemas.microsoft.com/office/powerpoint/2010/main" val="391788978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CD8E21-B062-9EF4-C517-1206CF108091}"/>
              </a:ext>
            </a:extLst>
          </p:cNvPr>
          <p:cNvSpPr>
            <a:spLocks noGrp="1"/>
          </p:cNvSpPr>
          <p:nvPr>
            <p:ph type="ctrTitle"/>
          </p:nvPr>
        </p:nvSpPr>
        <p:spPr>
          <a:xfrm>
            <a:off x="1506675" y="404664"/>
            <a:ext cx="1707417" cy="648072"/>
          </a:xfrm>
        </p:spPr>
        <p:txBody>
          <a:bodyPr/>
          <a:lstStyle/>
          <a:p>
            <a:r>
              <a:rPr lang="en-IN" sz="3200" dirty="0">
                <a:solidFill>
                  <a:schemeClr val="bg2">
                    <a:lumMod val="25000"/>
                  </a:schemeClr>
                </a:solidFill>
                <a:latin typeface="Times New Roman" panose="02020603050405020304" pitchFamily="18" charset="0"/>
                <a:cs typeface="Times New Roman" panose="02020603050405020304" pitchFamily="18" charset="0"/>
              </a:rPr>
              <a:t>RESULT</a:t>
            </a:r>
          </a:p>
        </p:txBody>
      </p:sp>
      <p:sp>
        <p:nvSpPr>
          <p:cNvPr id="3" name="Subtitle 2">
            <a:extLst>
              <a:ext uri="{FF2B5EF4-FFF2-40B4-BE49-F238E27FC236}">
                <a16:creationId xmlns="" xmlns:a16="http://schemas.microsoft.com/office/drawing/2014/main" id="{EB8529FF-BD2D-910D-578A-D2B8A4240659}"/>
              </a:ext>
            </a:extLst>
          </p:cNvPr>
          <p:cNvSpPr>
            <a:spLocks noGrp="1"/>
          </p:cNvSpPr>
          <p:nvPr>
            <p:ph type="subTitle" idx="1"/>
          </p:nvPr>
        </p:nvSpPr>
        <p:spPr>
          <a:xfrm>
            <a:off x="1197868" y="1772817"/>
            <a:ext cx="7764913" cy="3312368"/>
          </a:xfrm>
        </p:spPr>
        <p:txBody>
          <a:bodyPr>
            <a:normAutofit/>
          </a:bodyPr>
          <a:lstStyle/>
          <a:p>
            <a:pPr algn="just"/>
            <a:r>
              <a:rPr lang="en-US" sz="2400" dirty="0">
                <a:solidFill>
                  <a:schemeClr val="bg2">
                    <a:lumMod val="10000"/>
                  </a:schemeClr>
                </a:solidFill>
                <a:latin typeface="Times New Roman" panose="02020603050405020304" pitchFamily="18" charset="0"/>
                <a:cs typeface="Times New Roman" panose="02020603050405020304" pitchFamily="18" charset="0"/>
              </a:rPr>
              <a:t>The Min-Max algorithm in AI game theory enables AI agents to determine the optimal move by minimizing the maximum potential loss, resulting in strategic decision-making and effective gameplay</a:t>
            </a:r>
            <a:r>
              <a:rPr lang="en-US" sz="2400" dirty="0">
                <a:solidFill>
                  <a:schemeClr val="bg2">
                    <a:lumMod val="25000"/>
                  </a:schemeClr>
                </a:solidFill>
                <a:latin typeface="Times New Roman" panose="02020603050405020304" pitchFamily="18" charset="0"/>
                <a:cs typeface="Times New Roman" panose="02020603050405020304" pitchFamily="18" charset="0"/>
              </a:rPr>
              <a:t>.</a:t>
            </a:r>
            <a:endParaRPr lang="en-IN" sz="2400"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80589096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1884" y="404664"/>
            <a:ext cx="3707903" cy="771872"/>
          </a:xfrm>
        </p:spPr>
        <p:txBody>
          <a:bodyPr>
            <a:normAutofit/>
          </a:bodyPr>
          <a:lstStyle/>
          <a:p>
            <a:r>
              <a:rPr lang="en-US" sz="3200" b="1" dirty="0">
                <a:solidFill>
                  <a:schemeClr val="bg2">
                    <a:lumMod val="25000"/>
                  </a:schemeClr>
                </a:solidFill>
                <a:latin typeface="Times New Roman" panose="02020603050405020304" pitchFamily="18" charset="0"/>
                <a:cs typeface="Times New Roman" panose="02020603050405020304" pitchFamily="18" charset="0"/>
              </a:rPr>
              <a:t>CONCLUSION</a:t>
            </a:r>
            <a:endParaRPr lang="en-IN" sz="32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837828" y="1520999"/>
            <a:ext cx="8928991" cy="3590925"/>
          </a:xfrm>
          <a:prstGeom prst="rect">
            <a:avLst/>
          </a:prstGeom>
          <a:noFill/>
        </p:spPr>
        <p:txBody>
          <a:bodyPr wrap="square" rtlCol="0">
            <a:noAutofit/>
          </a:bodyPr>
          <a:lstStyle/>
          <a:p>
            <a:pPr algn="just">
              <a:lnSpc>
                <a:spcPct val="150000"/>
              </a:lnSpc>
            </a:pPr>
            <a:r>
              <a:rPr lang="en-US" sz="1600" dirty="0"/>
              <a:t>	 Game theory and the Min-Max algorithm play a crucial role in building intelligent, strategic AI systems. They provide a strong foundation for decision-making in competitive environments, helping AI to anticipate and counter opponents effectively.</a:t>
            </a:r>
          </a:p>
          <a:p>
            <a:pPr algn="just">
              <a:lnSpc>
                <a:spcPct val="150000"/>
              </a:lnSpc>
            </a:pPr>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94012" y="1556792"/>
            <a:ext cx="7416824" cy="1569660"/>
          </a:xfrm>
          <a:prstGeom prst="rect">
            <a:avLst/>
          </a:prstGeom>
          <a:noFill/>
          <a:effectLst>
            <a:reflection blurRad="6350" stA="50000" endA="295" endPos="92000" dist="101600" dir="5400000" sy="-100000" algn="bl" rotWithShape="0"/>
            <a:softEdge rad="12700"/>
          </a:effectLst>
        </p:spPr>
        <p:txBody>
          <a:bodyPr wrap="square" rtlCol="0">
            <a:spAutoFit/>
          </a:bodyPr>
          <a:lstStyle/>
          <a:p>
            <a:r>
              <a:rPr lang="en-US" sz="9600" dirty="0">
                <a:ln>
                  <a:solidFill>
                    <a:schemeClr val="bg2">
                      <a:lumMod val="25000"/>
                      <a:lumOff val="75000"/>
                    </a:schemeClr>
                  </a:solidFill>
                </a:ln>
                <a:latin typeface="Times New Roman" panose="02020603050405020304" pitchFamily="18" charset="0"/>
                <a:cs typeface="Times New Roman" panose="02020603050405020304" pitchFamily="18" charset="0"/>
              </a:rPr>
              <a:t>THANK YOU</a:t>
            </a:r>
            <a:endParaRPr lang="en-IN" sz="9600" dirty="0">
              <a:ln>
                <a:solidFill>
                  <a:schemeClr val="bg2">
                    <a:lumMod val="25000"/>
                    <a:lumOff val="75000"/>
                  </a:schemeClr>
                </a:solidFill>
              </a:l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21804" y="116632"/>
            <a:ext cx="374441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CONTENTS</a:t>
            </a:r>
            <a:endParaRPr lang="en-IN" sz="32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21804" y="908721"/>
            <a:ext cx="9505056" cy="5115311"/>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AIM</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OBJECTIVES</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SCOPE</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INTRODUCTION</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METHODOLOGY</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HARDWARE &amp; SOFTWARE REQUIREMENTS </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ADVANTAGES </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DISADVANTAGES</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APPLICATIONS</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RESULT</a:t>
            </a:r>
          </a:p>
          <a:p>
            <a:pPr marL="342900" indent="-34290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CONCLUSION</a:t>
            </a:r>
          </a:p>
        </p:txBody>
      </p:sp>
    </p:spTree>
  </p:cSld>
  <p:clrMapOvr>
    <a:masterClrMapping/>
  </p:clrMapOvr>
  <mc:AlternateContent xmlns:mc="http://schemas.openxmlformats.org/markup-compatibility/2006">
    <mc:Choice xmlns=""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81844" y="692697"/>
            <a:ext cx="6408286" cy="864096"/>
          </a:xfrm>
        </p:spPr>
        <p:txBody>
          <a:bodyPr>
            <a:normAutofit/>
          </a:bodyPr>
          <a:lstStyle/>
          <a:p>
            <a:r>
              <a:rPr lang="en-US" sz="2800" b="1" dirty="0">
                <a:solidFill>
                  <a:schemeClr val="bg2">
                    <a:lumMod val="10000"/>
                  </a:schemeClr>
                </a:solidFill>
                <a:latin typeface="Times New Roman" panose="02020603050405020304" pitchFamily="18" charset="0"/>
                <a:cs typeface="Times New Roman" panose="02020603050405020304" pitchFamily="18" charset="0"/>
              </a:rPr>
              <a:t>AIM</a:t>
            </a:r>
          </a:p>
        </p:txBody>
      </p:sp>
      <p:sp>
        <p:nvSpPr>
          <p:cNvPr id="4" name="TextBox 3"/>
          <p:cNvSpPr txBox="1"/>
          <p:nvPr/>
        </p:nvSpPr>
        <p:spPr>
          <a:xfrm>
            <a:off x="405780" y="1772816"/>
            <a:ext cx="9994837" cy="253447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q"/>
            </a:pPr>
            <a:r>
              <a:rPr lang="en-US" dirty="0"/>
              <a:t>The Min-Max algorithm helps AI agents make informed, optimal decisions by evaluating possible moves and their consequences, ultimately aiming to outperform opponents or achieve a desired outcome.</a:t>
            </a:r>
          </a:p>
          <a:p>
            <a:pPr marL="285750" indent="-285750" algn="just">
              <a:lnSpc>
                <a:spcPct val="150000"/>
              </a:lnSpc>
              <a:buFont typeface="Wingdings" panose="05000000000000000000" pitchFamily="2" charset="2"/>
              <a:buChar char="q"/>
            </a:pPr>
            <a:r>
              <a:rPr lang="en-US" dirty="0"/>
              <a:t>Minimizes the maximum potential loss (Min)- Maximizes the chances of winning or achieving a favorable outcome (Max) .This enables AI agents to make strategic, informed decisions in competitive environments.</a:t>
            </a:r>
          </a:p>
        </p:txBody>
      </p:sp>
    </p:spTree>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13892" y="908720"/>
            <a:ext cx="4392488"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OBJECTIVES</a:t>
            </a:r>
            <a:endParaRPr lang="en-IN" dirty="0"/>
          </a:p>
        </p:txBody>
      </p:sp>
      <p:sp>
        <p:nvSpPr>
          <p:cNvPr id="6" name="TextBox 5"/>
          <p:cNvSpPr txBox="1"/>
          <p:nvPr/>
        </p:nvSpPr>
        <p:spPr>
          <a:xfrm>
            <a:off x="1989956" y="2060848"/>
            <a:ext cx="5094605" cy="3888431"/>
          </a:xfrm>
          <a:prstGeom prst="rect">
            <a:avLst/>
          </a:prstGeom>
          <a:noFill/>
        </p:spPr>
        <p:txBody>
          <a:bodyPr wrap="square" rtlCol="0">
            <a:noAutofit/>
          </a:bodyPr>
          <a:lstStyle/>
          <a:p>
            <a:pPr marL="285750" indent="-285750">
              <a:lnSpc>
                <a:spcPct val="200000"/>
              </a:lnSpc>
              <a:buFont typeface="Wingdings" panose="05000000000000000000" charset="0"/>
              <a:buChar char="§"/>
            </a:pPr>
            <a:r>
              <a:rPr lang="en-US" dirty="0"/>
              <a:t>Understand Strategic Decision-Making</a:t>
            </a:r>
          </a:p>
          <a:p>
            <a:pPr marL="285750" indent="-285750">
              <a:lnSpc>
                <a:spcPct val="200000"/>
              </a:lnSpc>
              <a:buFont typeface="Wingdings" panose="05000000000000000000" charset="0"/>
              <a:buChar char="§"/>
            </a:pPr>
            <a:r>
              <a:rPr lang="en-US" dirty="0"/>
              <a:t>Implement Min-Max Algorithm</a:t>
            </a:r>
          </a:p>
          <a:p>
            <a:pPr marL="285750" indent="-285750">
              <a:lnSpc>
                <a:spcPct val="200000"/>
              </a:lnSpc>
              <a:buFont typeface="Wingdings" panose="05000000000000000000" charset="0"/>
              <a:buChar char="§"/>
            </a:pPr>
            <a:r>
              <a:rPr lang="en-US" dirty="0"/>
              <a:t>Analyze Game Trees</a:t>
            </a:r>
          </a:p>
          <a:p>
            <a:pPr marL="285750" indent="-285750">
              <a:lnSpc>
                <a:spcPct val="200000"/>
              </a:lnSpc>
              <a:buFont typeface="Wingdings" panose="05000000000000000000" charset="0"/>
              <a:buChar char="§"/>
            </a:pPr>
            <a:r>
              <a:rPr lang="en-US" dirty="0"/>
              <a:t>Apply Heuristics</a:t>
            </a:r>
          </a:p>
          <a:p>
            <a:pPr marL="285750" indent="-285750">
              <a:lnSpc>
                <a:spcPct val="200000"/>
              </a:lnSpc>
              <a:buFont typeface="Wingdings" panose="05000000000000000000" charset="0"/>
              <a:buChar char="§"/>
            </a:pPr>
            <a:r>
              <a:rPr lang="en-US" dirty="0"/>
              <a:t>Optimize AI Performance</a:t>
            </a:r>
          </a:p>
          <a:p>
            <a:pPr marL="285750" indent="-285750">
              <a:lnSpc>
                <a:spcPct val="200000"/>
              </a:lnSpc>
              <a:buFont typeface="Wingdings" panose="05000000000000000000" charset="0"/>
              <a:buChar char="§"/>
            </a:pPr>
            <a:r>
              <a:rPr lang="en-US" dirty="0"/>
              <a:t>Compare AI Strategies</a:t>
            </a:r>
          </a:p>
          <a:p>
            <a:pPr marL="285750" indent="-285750">
              <a:lnSpc>
                <a:spcPct val="200000"/>
              </a:lnSpc>
              <a:buFont typeface="Wingdings" panose="05000000000000000000" charset="0"/>
              <a:buChar char="§"/>
            </a:pPr>
            <a:r>
              <a:rPr lang="en-US" dirty="0"/>
              <a:t>Bridge Theory and Practice</a:t>
            </a: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2F28125-81F8-2DE7-FEB9-FC2825AF821D}"/>
              </a:ext>
            </a:extLst>
          </p:cNvPr>
          <p:cNvSpPr>
            <a:spLocks noGrp="1"/>
          </p:cNvSpPr>
          <p:nvPr>
            <p:ph type="ctrTitle"/>
          </p:nvPr>
        </p:nvSpPr>
        <p:spPr>
          <a:xfrm>
            <a:off x="1506675" y="188640"/>
            <a:ext cx="1995449" cy="1296144"/>
          </a:xfrm>
        </p:spPr>
        <p:txBody>
          <a:bodyPr/>
          <a:lstStyle/>
          <a:p>
            <a:r>
              <a:rPr lang="en-IN" sz="4400" dirty="0">
                <a:solidFill>
                  <a:schemeClr val="bg2">
                    <a:lumMod val="10000"/>
                  </a:schemeClr>
                </a:solidFill>
                <a:latin typeface="Times New Roman" panose="02020603050405020304" pitchFamily="18" charset="0"/>
                <a:cs typeface="Times New Roman" panose="02020603050405020304" pitchFamily="18" charset="0"/>
              </a:rPr>
              <a:t>SCOPE</a:t>
            </a:r>
          </a:p>
        </p:txBody>
      </p:sp>
      <p:sp>
        <p:nvSpPr>
          <p:cNvPr id="3" name="Subtitle 2">
            <a:extLst>
              <a:ext uri="{FF2B5EF4-FFF2-40B4-BE49-F238E27FC236}">
                <a16:creationId xmlns="" xmlns:a16="http://schemas.microsoft.com/office/drawing/2014/main" id="{8194E00E-E900-FB1E-4228-CB2FAF371887}"/>
              </a:ext>
            </a:extLst>
          </p:cNvPr>
          <p:cNvSpPr>
            <a:spLocks noGrp="1"/>
          </p:cNvSpPr>
          <p:nvPr>
            <p:ph type="subTitle" idx="1"/>
          </p:nvPr>
        </p:nvSpPr>
        <p:spPr>
          <a:xfrm>
            <a:off x="1506675" y="1772816"/>
            <a:ext cx="8116129" cy="3456384"/>
          </a:xfrm>
        </p:spPr>
        <p:txBody>
          <a:bodyPr/>
          <a:lstStyle/>
          <a:p>
            <a:pPr marL="342900" indent="-342900" algn="just">
              <a:buAutoNum type="arabicPeriod"/>
            </a:pPr>
            <a:r>
              <a:rPr lang="en-IN" dirty="0">
                <a:solidFill>
                  <a:schemeClr val="bg2">
                    <a:lumMod val="10000"/>
                  </a:schemeClr>
                </a:solidFill>
              </a:rPr>
              <a:t>Strategic Decision-Making: Min-Max algorithm helps AI agents make optimal decisions in competitive environments.</a:t>
            </a:r>
          </a:p>
          <a:p>
            <a:pPr marL="342900" indent="-342900" algn="just">
              <a:buAutoNum type="arabicPeriod"/>
            </a:pPr>
            <a:r>
              <a:rPr lang="en-IN" dirty="0" smtClean="0">
                <a:solidFill>
                  <a:schemeClr val="bg2">
                    <a:lumMod val="10000"/>
                  </a:schemeClr>
                </a:solidFill>
              </a:rPr>
              <a:t>Game </a:t>
            </a:r>
            <a:r>
              <a:rPr lang="en-IN" dirty="0">
                <a:solidFill>
                  <a:schemeClr val="bg2">
                    <a:lumMod val="10000"/>
                  </a:schemeClr>
                </a:solidFill>
              </a:rPr>
              <a:t>Playing: Min-Max is widely used in game development to create intelligent opponents.</a:t>
            </a:r>
          </a:p>
          <a:p>
            <a:pPr marL="342900" indent="-342900" algn="just">
              <a:buAutoNum type="arabicPeriod"/>
            </a:pPr>
            <a:r>
              <a:rPr lang="en-IN" dirty="0" smtClean="0">
                <a:solidFill>
                  <a:schemeClr val="bg2">
                    <a:lumMod val="10000"/>
                  </a:schemeClr>
                </a:solidFill>
              </a:rPr>
              <a:t>Optimization</a:t>
            </a:r>
            <a:r>
              <a:rPr lang="en-IN" dirty="0">
                <a:solidFill>
                  <a:schemeClr val="bg2">
                    <a:lumMod val="10000"/>
                  </a:schemeClr>
                </a:solidFill>
              </a:rPr>
              <a:t>: The algorithm optimizes decision-making processes by minimizing potential losses.</a:t>
            </a:r>
          </a:p>
          <a:p>
            <a:pPr marL="342900" indent="-342900" algn="just">
              <a:buAutoNum type="arabicPeriod"/>
            </a:pPr>
            <a:r>
              <a:rPr lang="en-IN" dirty="0" smtClean="0">
                <a:solidFill>
                  <a:schemeClr val="bg2">
                    <a:lumMod val="10000"/>
                  </a:schemeClr>
                </a:solidFill>
              </a:rPr>
              <a:t>Predictive </a:t>
            </a:r>
            <a:r>
              <a:rPr lang="en-IN" dirty="0">
                <a:solidFill>
                  <a:schemeClr val="bg2">
                    <a:lumMod val="10000"/>
                  </a:schemeClr>
                </a:solidFill>
              </a:rPr>
              <a:t>Modeling: Min-Max enables AI agents to predict outcomes and make informed decisions.</a:t>
            </a:r>
          </a:p>
          <a:p>
            <a:pPr marL="342900" indent="-342900" algn="just">
              <a:buAutoNum type="arabicPeriod"/>
            </a:pPr>
            <a:r>
              <a:rPr lang="en-IN" dirty="0" smtClean="0">
                <a:solidFill>
                  <a:schemeClr val="bg2">
                    <a:lumMod val="10000"/>
                  </a:schemeClr>
                </a:solidFill>
              </a:rPr>
              <a:t>Competitive </a:t>
            </a:r>
            <a:r>
              <a:rPr lang="en-IN" dirty="0">
                <a:solidFill>
                  <a:schemeClr val="bg2">
                    <a:lumMod val="10000"/>
                  </a:schemeClr>
                </a:solidFill>
              </a:rPr>
              <a:t>Analysis: The algorithm analyzes competitive scenarios and provides strategic insights</a:t>
            </a:r>
            <a:r>
              <a:rPr lang="en-IN" dirty="0"/>
              <a:t>.</a:t>
            </a:r>
          </a:p>
        </p:txBody>
      </p:sp>
    </p:spTree>
    <p:extLst>
      <p:ext uri="{BB962C8B-B14F-4D97-AF65-F5344CB8AC3E}">
        <p14:creationId xmlns="" xmlns:p14="http://schemas.microsoft.com/office/powerpoint/2010/main" val="402334616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882147" y="1340768"/>
            <a:ext cx="453650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413892" y="2206977"/>
            <a:ext cx="8497570" cy="3310255"/>
          </a:xfrm>
          <a:prstGeom prst="rect">
            <a:avLst/>
          </a:prstGeom>
          <a:noFill/>
        </p:spPr>
        <p:txBody>
          <a:bodyPr wrap="square" rtlCol="0">
            <a:noAutofit/>
          </a:bodyPr>
          <a:lstStyle/>
          <a:p>
            <a:pPr indent="457200" algn="just">
              <a:lnSpc>
                <a:spcPct val="150000"/>
              </a:lnSpc>
            </a:pPr>
            <a:r>
              <a:rPr lang="en-US" dirty="0"/>
              <a:t>Game theory is a field of mathematics that studies how people or machines make decisions in competitive situations. In artificial intelligence (AI), game theory helps create smart systems that can plan moves and predict opponents' actions in games. One of the most important methods used in this area is the Min-Max algorithm.</a:t>
            </a: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8012" y="304800"/>
            <a:ext cx="8594429" cy="1320800"/>
          </a:xfrm>
        </p:spPr>
        <p:txBody>
          <a:bodyPr/>
          <a:lstStyle/>
          <a:p>
            <a:r>
              <a:rPr lang="en-US" dirty="0" smtClean="0">
                <a:solidFill>
                  <a:schemeClr val="tx1"/>
                </a:solidFill>
              </a:rPr>
              <a:t>LITERATURE SURVEY</a:t>
            </a:r>
            <a:endParaRPr lang="en-US" dirty="0">
              <a:solidFill>
                <a:schemeClr val="tx1"/>
              </a:solidFill>
            </a:endParaRPr>
          </a:p>
        </p:txBody>
      </p:sp>
      <p:graphicFrame>
        <p:nvGraphicFramePr>
          <p:cNvPr id="8" name="Content Placeholder 7"/>
          <p:cNvGraphicFramePr>
            <a:graphicFrameLocks noGrp="1"/>
          </p:cNvGraphicFramePr>
          <p:nvPr>
            <p:ph idx="1"/>
          </p:nvPr>
        </p:nvGraphicFramePr>
        <p:xfrm>
          <a:off x="684212" y="1127888"/>
          <a:ext cx="9906000" cy="4983479"/>
        </p:xfrm>
        <a:graphic>
          <a:graphicData uri="http://schemas.openxmlformats.org/drawingml/2006/table">
            <a:tbl>
              <a:tblPr firstRow="1" bandRow="1">
                <a:tableStyleId>{5940675A-B579-460E-94D1-54222C63F5DA}</a:tableStyleId>
              </a:tblPr>
              <a:tblGrid>
                <a:gridCol w="1600200"/>
                <a:gridCol w="1837054"/>
                <a:gridCol w="2201546"/>
                <a:gridCol w="2133600"/>
                <a:gridCol w="2133600"/>
              </a:tblGrid>
              <a:tr h="838199">
                <a:tc>
                  <a:txBody>
                    <a:bodyPr/>
                    <a:lstStyle/>
                    <a:p>
                      <a:pPr marL="0" marR="0" lvl="0" indent="0" algn="l" defTabSz="457063" rtl="0" eaLnBrk="1" fontAlgn="auto" latinLnBrk="0" hangingPunct="1">
                        <a:lnSpc>
                          <a:spcPct val="100000"/>
                        </a:lnSpc>
                        <a:spcBef>
                          <a:spcPts val="0"/>
                        </a:spcBef>
                        <a:spcAft>
                          <a:spcPts val="0"/>
                        </a:spcAft>
                        <a:buClrTx/>
                        <a:buSzTx/>
                        <a:buFontTx/>
                        <a:buNone/>
                        <a:tabLst/>
                        <a:defRPr/>
                      </a:pPr>
                      <a:r>
                        <a:rPr lang="en-IN" dirty="0" smtClean="0">
                          <a:latin typeface="Times New Rooman"/>
                        </a:rPr>
                        <a:t>Author(s) &amp; Year</a:t>
                      </a:r>
                    </a:p>
                  </a:txBody>
                  <a:tcPr/>
                </a:tc>
                <a:tc>
                  <a:txBody>
                    <a:bodyPr/>
                    <a:lstStyle/>
                    <a:p>
                      <a:pPr marL="0" marR="0" indent="0" algn="l" defTabSz="457063" rtl="0" eaLnBrk="1" fontAlgn="auto" latinLnBrk="0" hangingPunct="1">
                        <a:lnSpc>
                          <a:spcPct val="100000"/>
                        </a:lnSpc>
                        <a:spcBef>
                          <a:spcPts val="0"/>
                        </a:spcBef>
                        <a:spcAft>
                          <a:spcPts val="0"/>
                        </a:spcAft>
                        <a:buClrTx/>
                        <a:buSzTx/>
                        <a:buFontTx/>
                        <a:buNone/>
                        <a:tabLst/>
                        <a:defRPr/>
                      </a:pPr>
                      <a:r>
                        <a:rPr lang="en-IN" dirty="0" smtClean="0">
                          <a:latin typeface="Times New Rooman"/>
                        </a:rPr>
                        <a:t>Title / Focus Area</a:t>
                      </a:r>
                    </a:p>
                    <a:p>
                      <a:endParaRPr lang="en-US" dirty="0"/>
                    </a:p>
                  </a:txBody>
                  <a:tcPr/>
                </a:tc>
                <a:tc>
                  <a:txBody>
                    <a:bodyPr/>
                    <a:lstStyle/>
                    <a:p>
                      <a:pPr marL="0" marR="0" lvl="0" indent="0" algn="l" defTabSz="457063" rtl="0" eaLnBrk="1" fontAlgn="auto" latinLnBrk="0" hangingPunct="1">
                        <a:lnSpc>
                          <a:spcPct val="100000"/>
                        </a:lnSpc>
                        <a:spcBef>
                          <a:spcPts val="0"/>
                        </a:spcBef>
                        <a:spcAft>
                          <a:spcPts val="0"/>
                        </a:spcAft>
                        <a:buClrTx/>
                        <a:buSzTx/>
                        <a:buFontTx/>
                        <a:buNone/>
                        <a:tabLst/>
                        <a:defRPr/>
                      </a:pPr>
                      <a:r>
                        <a:rPr lang="en-IN" dirty="0" smtClean="0">
                          <a:latin typeface="Times New Rooman"/>
                        </a:rPr>
                        <a:t>Methodology</a:t>
                      </a:r>
                    </a:p>
                    <a:p>
                      <a:endParaRPr lang="en-US" dirty="0"/>
                    </a:p>
                  </a:txBody>
                  <a:tcPr/>
                </a:tc>
                <a:tc>
                  <a:txBody>
                    <a:bodyPr/>
                    <a:lstStyle/>
                    <a:p>
                      <a:pPr marL="0" marR="0" lvl="0" indent="0" algn="l" defTabSz="457063" rtl="0" eaLnBrk="1" fontAlgn="auto" latinLnBrk="0" hangingPunct="1">
                        <a:lnSpc>
                          <a:spcPct val="100000"/>
                        </a:lnSpc>
                        <a:spcBef>
                          <a:spcPts val="0"/>
                        </a:spcBef>
                        <a:spcAft>
                          <a:spcPts val="0"/>
                        </a:spcAft>
                        <a:buClrTx/>
                        <a:buSzTx/>
                        <a:buFontTx/>
                        <a:buNone/>
                        <a:tabLst/>
                        <a:defRPr/>
                      </a:pPr>
                      <a:r>
                        <a:rPr lang="en-IN" dirty="0" smtClean="0">
                          <a:latin typeface="Times New Rooman"/>
                        </a:rPr>
                        <a:t>Key Findings</a:t>
                      </a:r>
                    </a:p>
                    <a:p>
                      <a:endParaRPr lang="en-US" dirty="0"/>
                    </a:p>
                  </a:txBody>
                  <a:tcPr/>
                </a:tc>
                <a:tc>
                  <a:txBody>
                    <a:bodyPr/>
                    <a:lstStyle/>
                    <a:p>
                      <a:pPr marL="0" marR="0" indent="0" algn="l" defTabSz="457063" rtl="0" eaLnBrk="1" fontAlgn="auto" latinLnBrk="0" hangingPunct="1">
                        <a:lnSpc>
                          <a:spcPct val="100000"/>
                        </a:lnSpc>
                        <a:spcBef>
                          <a:spcPts val="0"/>
                        </a:spcBef>
                        <a:spcAft>
                          <a:spcPts val="0"/>
                        </a:spcAft>
                        <a:buClrTx/>
                        <a:buSzTx/>
                        <a:buFontTx/>
                        <a:buNone/>
                        <a:tabLst/>
                        <a:defRPr/>
                      </a:pPr>
                      <a:r>
                        <a:rPr lang="en-IN" dirty="0" smtClean="0">
                          <a:latin typeface="Times New Rooman"/>
                        </a:rPr>
                        <a:t>Limitations</a:t>
                      </a:r>
                    </a:p>
                    <a:p>
                      <a:endParaRPr lang="en-US" dirty="0"/>
                    </a:p>
                  </a:txBody>
                  <a:tcPr/>
                </a:tc>
              </a:tr>
              <a:tr h="2057780">
                <a:tc>
                  <a:txBody>
                    <a:bodyPr/>
                    <a:lstStyle/>
                    <a:p>
                      <a:r>
                        <a:rPr lang="en-US" sz="1400" dirty="0" smtClean="0"/>
                        <a:t>D. Pearl, S. Jacobsen ,2019</a:t>
                      </a:r>
                      <a:endParaRPr lang="en-US" sz="1400" dirty="0"/>
                    </a:p>
                  </a:txBody>
                  <a:tcPr/>
                </a:tc>
                <a:tc>
                  <a:txBody>
                    <a:bodyPr/>
                    <a:lstStyle/>
                    <a:p>
                      <a:r>
                        <a:rPr lang="en-US" sz="1400" dirty="0" smtClean="0"/>
                        <a:t>A Minimax Algorithm for Game Playing AI: Theory and Implementation </a:t>
                      </a:r>
                      <a:endParaRPr lang="en-US" sz="1400" dirty="0"/>
                    </a:p>
                  </a:txBody>
                  <a:tcPr/>
                </a:tc>
                <a:tc>
                  <a:txBody>
                    <a:bodyPr/>
                    <a:lstStyle/>
                    <a:p>
                      <a:r>
                        <a:rPr lang="en-US" sz="1400" dirty="0" smtClean="0"/>
                        <a:t>It illustrates the decision tree construction and evaluates nodes using heuristic evaluation functions. The study includes implementation in games like Tic-</a:t>
                      </a:r>
                      <a:r>
                        <a:rPr lang="en-US" sz="1400" dirty="0" err="1" smtClean="0"/>
                        <a:t>Tac</a:t>
                      </a:r>
                      <a:r>
                        <a:rPr lang="en-US" sz="1400" dirty="0" smtClean="0"/>
                        <a:t>-Toe and Connect Four.</a:t>
                      </a:r>
                      <a:endParaRPr lang="en-US" sz="1400" dirty="0"/>
                    </a:p>
                  </a:txBody>
                  <a:tcPr/>
                </a:tc>
                <a:tc>
                  <a:txBody>
                    <a:bodyPr/>
                    <a:lstStyle/>
                    <a:p>
                      <a:r>
                        <a:rPr lang="en-US" sz="1400" dirty="0" smtClean="0"/>
                        <a:t>Optimal decision-making in deterministic games. </a:t>
                      </a:r>
                      <a:endParaRPr lang="en-US" sz="1400" dirty="0"/>
                    </a:p>
                  </a:txBody>
                  <a:tcPr/>
                </a:tc>
                <a:tc>
                  <a:txBody>
                    <a:bodyPr/>
                    <a:lstStyle/>
                    <a:p>
                      <a:r>
                        <a:rPr lang="en-US" sz="1400" dirty="0" smtClean="0"/>
                        <a:t>Not suitable for games with imperfect information. </a:t>
                      </a:r>
                      <a:endParaRPr lang="en-US" sz="1400" dirty="0"/>
                    </a:p>
                  </a:txBody>
                  <a:tcPr/>
                </a:tc>
              </a:tr>
              <a:tr h="370840">
                <a:tc>
                  <a:txBody>
                    <a:bodyPr/>
                    <a:lstStyle/>
                    <a:p>
                      <a:r>
                        <a:rPr lang="en-US" sz="1400" dirty="0" smtClean="0"/>
                        <a:t>D.Littman</a:t>
                      </a:r>
                    </a:p>
                    <a:p>
                      <a:r>
                        <a:rPr lang="en-US" sz="1400" dirty="0" smtClean="0"/>
                        <a:t>2022</a:t>
                      </a:r>
                      <a:endParaRPr lang="en-US" sz="1400" dirty="0"/>
                    </a:p>
                  </a:txBody>
                  <a:tcPr/>
                </a:tc>
                <a:tc>
                  <a:txBody>
                    <a:bodyPr/>
                    <a:lstStyle/>
                    <a:p>
                      <a:r>
                        <a:rPr lang="en-US" sz="1400" dirty="0" smtClean="0"/>
                        <a:t>Reinforcement Learning Meets Game Theory: Minimax Q-Learning</a:t>
                      </a:r>
                      <a:endParaRPr lang="en-US" sz="1400" dirty="0"/>
                    </a:p>
                  </a:txBody>
                  <a:tcPr/>
                </a:tc>
                <a:tc>
                  <a:txBody>
                    <a:bodyPr/>
                    <a:lstStyle/>
                    <a:p>
                      <a:r>
                        <a:rPr lang="en-US" sz="1400" dirty="0" smtClean="0"/>
                        <a:t>The paper introduces Minimax Q-learning, a reinforcement learning algorithm for two-player zero-sum games. Unlike traditional Q-learning, this algorithm updates strategies based on worst-case scenarios</a:t>
                      </a:r>
                      <a:endParaRPr lang="en-US" sz="1400" dirty="0"/>
                    </a:p>
                  </a:txBody>
                  <a:tcPr/>
                </a:tc>
                <a:tc>
                  <a:txBody>
                    <a:bodyPr/>
                    <a:lstStyle/>
                    <a:p>
                      <a:r>
                        <a:rPr lang="en-US" sz="1400" dirty="0" smtClean="0"/>
                        <a:t>Handles adversarial learning scenarios.</a:t>
                      </a:r>
                      <a:endParaRPr lang="en-US" sz="1400" dirty="0"/>
                    </a:p>
                  </a:txBody>
                  <a:tcPr/>
                </a:tc>
                <a:tc>
                  <a:txBody>
                    <a:bodyPr/>
                    <a:lstStyle/>
                    <a:p>
                      <a:r>
                        <a:rPr lang="en-US" sz="1400" dirty="0" smtClean="0"/>
                        <a:t>Slower convergence than Q-learning in cooperative games</a:t>
                      </a:r>
                      <a:endParaRPr lang="en-US" sz="1400" dirty="0"/>
                    </a:p>
                  </a:txBody>
                  <a:tcPr/>
                </a:tc>
              </a:tr>
            </a:tbl>
          </a:graphicData>
        </a:graphic>
      </p:graphicFrame>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321702" y="380313"/>
            <a:ext cx="640871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METHODOLOGY</a:t>
            </a:r>
            <a:endParaRPr lang="en-IN" sz="3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1341884" y="1128448"/>
            <a:ext cx="3456384"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BLOCK DIAGRAM</a:t>
            </a:r>
            <a:r>
              <a:rPr lang="en-US" sz="2400" b="1" dirty="0"/>
              <a:t>:</a:t>
            </a:r>
            <a:endParaRPr lang="en-IN" sz="2400" b="1" dirty="0"/>
          </a:p>
        </p:txBody>
      </p:sp>
      <p:sp>
        <p:nvSpPr>
          <p:cNvPr id="5" name="TextBox 4">
            <a:extLst>
              <a:ext uri="{FF2B5EF4-FFF2-40B4-BE49-F238E27FC236}">
                <a16:creationId xmlns="" xmlns:a16="http://schemas.microsoft.com/office/drawing/2014/main" id="{6B762D76-9E0D-7672-81EB-5A193A4B0EEC}"/>
              </a:ext>
            </a:extLst>
          </p:cNvPr>
          <p:cNvSpPr txBox="1"/>
          <p:nvPr/>
        </p:nvSpPr>
        <p:spPr>
          <a:xfrm>
            <a:off x="2061964" y="1824280"/>
            <a:ext cx="6102926" cy="4524315"/>
          </a:xfrm>
          <a:prstGeom prst="rect">
            <a:avLst/>
          </a:prstGeom>
          <a:noFill/>
        </p:spPr>
        <p:txBody>
          <a:bodyPr wrap="square">
            <a:spAutoFit/>
          </a:bodyPr>
          <a:lstStyle/>
          <a:p>
            <a:r>
              <a:rPr lang="en-US" dirty="0"/>
              <a:t>[Current Game State]</a:t>
            </a:r>
          </a:p>
          <a:p>
            <a:r>
              <a:rPr lang="en-US" dirty="0"/>
              <a:t>        |</a:t>
            </a:r>
          </a:p>
          <a:p>
            <a:r>
              <a:rPr lang="en-US" dirty="0"/>
              <a:t>        v</a:t>
            </a:r>
          </a:p>
          <a:p>
            <a:r>
              <a:rPr lang="en-US" dirty="0"/>
              <a:t>[Generate Game Tree]</a:t>
            </a:r>
          </a:p>
          <a:p>
            <a:r>
              <a:rPr lang="en-US" dirty="0"/>
              <a:t>        |</a:t>
            </a:r>
          </a:p>
          <a:p>
            <a:r>
              <a:rPr lang="en-US" dirty="0"/>
              <a:t>        v</a:t>
            </a:r>
          </a:p>
          <a:p>
            <a:r>
              <a:rPr lang="en-US" dirty="0"/>
              <a:t>[Evaluate Possible Moves]</a:t>
            </a:r>
          </a:p>
          <a:p>
            <a:r>
              <a:rPr lang="en-US" dirty="0"/>
              <a:t>        |</a:t>
            </a:r>
          </a:p>
          <a:p>
            <a:r>
              <a:rPr lang="en-US" dirty="0"/>
              <a:t>        v</a:t>
            </a:r>
          </a:p>
          <a:p>
            <a:r>
              <a:rPr lang="en-US" dirty="0"/>
              <a:t>[Apply Min-Max Algorithm]</a:t>
            </a:r>
          </a:p>
          <a:p>
            <a:r>
              <a:rPr lang="en-US" dirty="0"/>
              <a:t>        |</a:t>
            </a:r>
          </a:p>
          <a:p>
            <a:r>
              <a:rPr lang="en-US" dirty="0"/>
              <a:t>        v</a:t>
            </a:r>
          </a:p>
          <a:p>
            <a:r>
              <a:rPr lang="en-US" dirty="0"/>
              <a:t>[Choose Optimal Move]</a:t>
            </a:r>
          </a:p>
          <a:p>
            <a:r>
              <a:rPr lang="en-US" dirty="0"/>
              <a:t>        |</a:t>
            </a:r>
          </a:p>
          <a:p>
            <a:r>
              <a:rPr lang="en-US" dirty="0"/>
              <a:t>        v</a:t>
            </a:r>
          </a:p>
          <a:p>
            <a:r>
              <a:rPr lang="en-US" dirty="0"/>
              <a:t>[Next Game State]</a:t>
            </a: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IMPLEMENTATION</a:t>
            </a:r>
            <a:endParaRPr lang="en-US" dirty="0">
              <a:solidFill>
                <a:schemeClr val="tx1"/>
              </a:solidFill>
            </a:endParaRPr>
          </a:p>
        </p:txBody>
      </p:sp>
      <p:sp>
        <p:nvSpPr>
          <p:cNvPr id="3" name="Content Placeholder 2"/>
          <p:cNvSpPr>
            <a:spLocks noGrp="1"/>
          </p:cNvSpPr>
          <p:nvPr>
            <p:ph idx="1"/>
          </p:nvPr>
        </p:nvSpPr>
        <p:spPr>
          <a:xfrm>
            <a:off x="677158" y="1752600"/>
            <a:ext cx="8594429" cy="4288763"/>
          </a:xfrm>
        </p:spPr>
        <p:txBody>
          <a:bodyPr/>
          <a:lstStyle/>
          <a:p>
            <a:pPr>
              <a:buFont typeface="Wingdings" pitchFamily="2" charset="2"/>
              <a:buChar char="q"/>
            </a:pPr>
            <a:r>
              <a:rPr lang="en-US" b="1" dirty="0" smtClean="0"/>
              <a:t>Placing phase:</a:t>
            </a:r>
            <a:r>
              <a:rPr lang="en-US" dirty="0" smtClean="0"/>
              <a:t> Players alternate placing their 9 pieces on empty points.</a:t>
            </a:r>
          </a:p>
          <a:p>
            <a:pPr>
              <a:buFont typeface="Wingdings" pitchFamily="2" charset="2"/>
              <a:buChar char="q"/>
            </a:pPr>
            <a:r>
              <a:rPr lang="en-US" b="1" dirty="0" smtClean="0"/>
              <a:t>Moving phase:</a:t>
            </a:r>
            <a:r>
              <a:rPr lang="en-US" dirty="0" smtClean="0"/>
              <a:t> Once all pieces are placed, players move pieces to adjacent empty spots.</a:t>
            </a:r>
          </a:p>
          <a:p>
            <a:pPr>
              <a:buFont typeface="Wingdings" pitchFamily="2" charset="2"/>
              <a:buChar char="q"/>
            </a:pPr>
            <a:r>
              <a:rPr lang="en-US" b="1" dirty="0" smtClean="0"/>
              <a:t>Flying phase:</a:t>
            </a:r>
            <a:r>
              <a:rPr lang="en-US" dirty="0" smtClean="0"/>
              <a:t> When a player has 3 pieces left, they can "fly" to any empty spot.</a:t>
            </a:r>
          </a:p>
          <a:p>
            <a:pPr>
              <a:buFont typeface="Wingdings" pitchFamily="2" charset="2"/>
              <a:buChar char="q"/>
            </a:pPr>
            <a:r>
              <a:rPr lang="en-US" b="1" dirty="0" smtClean="0"/>
              <a:t>Mill formation:</a:t>
            </a:r>
            <a:r>
              <a:rPr lang="en-US" dirty="0" smtClean="0"/>
              <a:t> 3 pieces in a row (horizontal or vertical) form a “mill,” allowing the player to remove one of the opponent’s pieces.</a:t>
            </a:r>
          </a:p>
          <a:p>
            <a:pPr>
              <a:buFont typeface="Wingdings" pitchFamily="2" charset="2"/>
              <a:buChar char="q"/>
            </a:pPr>
            <a:r>
              <a:rPr lang="en-US" b="1" dirty="0" smtClean="0"/>
              <a:t>Mill Detection Logic: </a:t>
            </a:r>
            <a:r>
              <a:rPr lang="en-US" dirty="0" smtClean="0"/>
              <a:t>After every move or placement, check if the current player has three pieces in any of these lines.</a:t>
            </a:r>
          </a:p>
          <a:p>
            <a:pPr>
              <a:buFont typeface="Wingdings" pitchFamily="2" charset="2"/>
              <a:buChar char="q"/>
            </a:pPr>
            <a:r>
              <a:rPr lang="en-US" b="1" dirty="0" smtClean="0"/>
              <a:t>Game Logic &amp; Validation: </a:t>
            </a:r>
            <a:r>
              <a:rPr lang="en-US" dirty="0" smtClean="0"/>
              <a:t>Use clear state transitions between phases.</a:t>
            </a:r>
          </a:p>
          <a:p>
            <a:pPr>
              <a:buNone/>
            </a:pPr>
            <a:endParaRPr lang="en-US" b="1" dirty="0">
              <a:solidFill>
                <a:schemeClr val="tx1"/>
              </a:solidFill>
            </a:endParaRPr>
          </a:p>
        </p:txBody>
      </p:sp>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240</TotalTime>
  <Words>802</Words>
  <Application>Microsoft Office PowerPoint</Application>
  <PresentationFormat>Custom</PresentationFormat>
  <Paragraphs>140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Slide 1</vt:lpstr>
      <vt:lpstr>Slide 2</vt:lpstr>
      <vt:lpstr>AIM</vt:lpstr>
      <vt:lpstr>Slide 4</vt:lpstr>
      <vt:lpstr>SCOPE</vt:lpstr>
      <vt:lpstr>Slide 6</vt:lpstr>
      <vt:lpstr>LITERATURE SURVEY</vt:lpstr>
      <vt:lpstr>Slide 8</vt:lpstr>
      <vt:lpstr>IMPLEMENTATION</vt:lpstr>
      <vt:lpstr>HARDWARE &amp; SOFTWARE                    REQUIREMENTS</vt:lpstr>
      <vt:lpstr>Slide 11</vt:lpstr>
      <vt:lpstr>Slide 12</vt:lpstr>
      <vt:lpstr>APPLICATIONS</vt:lpstr>
      <vt:lpstr>RESULT</vt:lpstr>
      <vt:lpstr>CONCLUSION</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Kruthika jiddimani</dc:creator>
  <cp:lastModifiedBy>Soumya Jarali</cp:lastModifiedBy>
  <cp:revision>24</cp:revision>
  <dcterms:created xsi:type="dcterms:W3CDTF">2024-07-15T03:14:00Z</dcterms:created>
  <dcterms:modified xsi:type="dcterms:W3CDTF">2025-05-23T15:44:12Z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CV">
    <vt:lpwstr>A7CCBCFC52AD420999B279B2297E67EF_13</vt:lpwstr>
  </property>
  <property fmtid="{D5CDD505-2E9C-101B-9397-08002B2CF9AE}" pid="9" name="KSOProductBuildVer">
    <vt:lpwstr>1033-12.2.0.19805</vt:lpwstr>
  </property>
</Properties>
</file>