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6799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8660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4090610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0443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58500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2BCA6-EAD6-4AE7-B5E4-0D1A968AA52A}"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64976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2BCA6-EAD6-4AE7-B5E4-0D1A968AA52A}"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77539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490815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404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76605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2BCA6-EAD6-4AE7-B5E4-0D1A968AA52A}"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57921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2BCA6-EAD6-4AE7-B5E4-0D1A968AA52A}"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116665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2BCA6-EAD6-4AE7-B5E4-0D1A968AA52A}"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70129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2BCA6-EAD6-4AE7-B5E4-0D1A968AA52A}"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19369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442BCA6-EAD6-4AE7-B5E4-0D1A968AA52A}"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88857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01724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135608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442BCA6-EAD6-4AE7-B5E4-0D1A968AA52A}" type="datetimeFigureOut">
              <a:rPr lang="en-IN" smtClean="0"/>
              <a:t>02-12-2022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F398B9-5AAB-44E0-AB23-64465BCFDCD0}" type="slidenum">
              <a:rPr lang="en-IN" smtClean="0"/>
              <a:t>‹#›</a:t>
            </a:fld>
            <a:endParaRPr lang="en-IN"/>
          </a:p>
        </p:txBody>
      </p:sp>
    </p:spTree>
    <p:extLst>
      <p:ext uri="{BB962C8B-B14F-4D97-AF65-F5344CB8AC3E}">
        <p14:creationId xmlns:p14="http://schemas.microsoft.com/office/powerpoint/2010/main" val="13654519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Microsoft_Excel_2013-2019_logo.svg"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blog.hametbenoit.info/2019/11/04/power-bi-the-new-exe-installer-command-lines/"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DBFB-C721-4BD8-BCFD-3CD96FC5B928}"/>
              </a:ext>
            </a:extLst>
          </p:cNvPr>
          <p:cNvSpPr>
            <a:spLocks noGrp="1"/>
          </p:cNvSpPr>
          <p:nvPr>
            <p:ph type="ctrTitle"/>
          </p:nvPr>
        </p:nvSpPr>
        <p:spPr/>
        <p:txBody>
          <a:bodyPr/>
          <a:lstStyle/>
          <a:p>
            <a:r>
              <a:rPr lang="en-US" dirty="0"/>
              <a:t>Entertainer Data Analysis</a:t>
            </a:r>
            <a:endParaRPr lang="en-IN" dirty="0"/>
          </a:p>
        </p:txBody>
      </p:sp>
      <p:sp>
        <p:nvSpPr>
          <p:cNvPr id="3" name="Subtitle 2">
            <a:extLst>
              <a:ext uri="{FF2B5EF4-FFF2-40B4-BE49-F238E27FC236}">
                <a16:creationId xmlns:a16="http://schemas.microsoft.com/office/drawing/2014/main" id="{8A5993D8-CD10-4B8C-A2E8-64D249712A4E}"/>
              </a:ext>
            </a:extLst>
          </p:cNvPr>
          <p:cNvSpPr>
            <a:spLocks noGrp="1"/>
          </p:cNvSpPr>
          <p:nvPr>
            <p:ph type="subTitle" idx="1"/>
          </p:nvPr>
        </p:nvSpPr>
        <p:spPr/>
        <p:txBody>
          <a:bodyPr/>
          <a:lstStyle/>
          <a:p>
            <a:r>
              <a:rPr lang="en-US" dirty="0"/>
              <a:t>By : Soumya </a:t>
            </a:r>
            <a:r>
              <a:rPr lang="en-US" dirty="0" err="1"/>
              <a:t>sandesh</a:t>
            </a:r>
            <a:r>
              <a:rPr lang="en-US" dirty="0"/>
              <a:t> </a:t>
            </a:r>
            <a:r>
              <a:rPr lang="en-US" dirty="0" err="1"/>
              <a:t>manocharya</a:t>
            </a:r>
            <a:endParaRPr lang="en-IN" dirty="0"/>
          </a:p>
        </p:txBody>
      </p:sp>
    </p:spTree>
    <p:extLst>
      <p:ext uri="{BB962C8B-B14F-4D97-AF65-F5344CB8AC3E}">
        <p14:creationId xmlns:p14="http://schemas.microsoft.com/office/powerpoint/2010/main" val="106250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CF39-A65C-46AE-BEF5-602B7BAA9508}"/>
              </a:ext>
            </a:extLst>
          </p:cNvPr>
          <p:cNvSpPr>
            <a:spLocks noGrp="1"/>
          </p:cNvSpPr>
          <p:nvPr>
            <p:ph type="title"/>
          </p:nvPr>
        </p:nvSpPr>
        <p:spPr>
          <a:xfrm>
            <a:off x="913149" y="491908"/>
            <a:ext cx="10364451" cy="1066801"/>
          </a:xfrm>
        </p:spPr>
        <p:txBody>
          <a:bodyPr>
            <a:normAutofit/>
          </a:bodyPr>
          <a:lstStyle/>
          <a:p>
            <a:pPr algn="l"/>
            <a:r>
              <a:rPr lang="en-US" sz="4000" b="1" cap="none" dirty="0">
                <a:latin typeface="Times New Roman" panose="02020603050405020304" pitchFamily="18" charset="0"/>
                <a:cs typeface="Times New Roman" panose="02020603050405020304" pitchFamily="18" charset="0"/>
              </a:rPr>
              <a:t>Analysis:</a:t>
            </a:r>
            <a:endParaRPr lang="en-IN" sz="40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272DC-18FD-4883-9FDA-A7EA05C4C3A5}"/>
              </a:ext>
            </a:extLst>
          </p:cNvPr>
          <p:cNvSpPr>
            <a:spLocks noGrp="1"/>
          </p:cNvSpPr>
          <p:nvPr>
            <p:ph sz="quarter" idx="13"/>
          </p:nvPr>
        </p:nvSpPr>
        <p:spPr>
          <a:xfrm>
            <a:off x="913149" y="1875184"/>
            <a:ext cx="10363826" cy="3424107"/>
          </a:xfrm>
        </p:spPr>
        <p:txBody>
          <a:bodyPr>
            <a:normAutofit fontScale="92500" lnSpcReduction="10000"/>
          </a:bodyPr>
          <a:lstStyle/>
          <a:p>
            <a:r>
              <a:rPr lang="en-US" sz="2400" cap="none" dirty="0">
                <a:latin typeface="Times New Roman" panose="02020603050405020304" pitchFamily="18" charset="0"/>
                <a:cs typeface="Times New Roman" panose="02020603050405020304" pitchFamily="18" charset="0"/>
              </a:rPr>
              <a:t>Maximum awards won by Actors 1709 and Singers 640.</a:t>
            </a:r>
          </a:p>
          <a:p>
            <a:r>
              <a:rPr lang="en-US" sz="2400" cap="none" dirty="0" err="1">
                <a:latin typeface="Times New Roman" panose="02020603050405020304" pitchFamily="18" charset="0"/>
                <a:cs typeface="Times New Roman" panose="02020603050405020304" pitchFamily="18" charset="0"/>
              </a:rPr>
              <a:t>Mery</a:t>
            </a:r>
            <a:r>
              <a:rPr lang="en-US" sz="2400" cap="none" dirty="0">
                <a:latin typeface="Times New Roman" panose="02020603050405020304" pitchFamily="18" charset="0"/>
                <a:cs typeface="Times New Roman" panose="02020603050405020304" pitchFamily="18" charset="0"/>
              </a:rPr>
              <a:t> Streep is the best Entertainer with 177 Awards including 3 Oscars, 3 </a:t>
            </a:r>
            <a:r>
              <a:rPr lang="en-US" sz="2400" cap="none" dirty="0" err="1">
                <a:latin typeface="Times New Roman" panose="02020603050405020304" pitchFamily="18" charset="0"/>
                <a:cs typeface="Times New Roman" panose="02020603050405020304" pitchFamily="18" charset="0"/>
              </a:rPr>
              <a:t>Emmies</a:t>
            </a:r>
            <a:r>
              <a:rPr lang="en-US" sz="2400" cap="none" dirty="0">
                <a:latin typeface="Times New Roman" panose="02020603050405020304" pitchFamily="18" charset="0"/>
                <a:cs typeface="Times New Roman" panose="02020603050405020304" pitchFamily="18" charset="0"/>
              </a:rPr>
              <a:t> also she has 540 nominees.</a:t>
            </a:r>
          </a:p>
          <a:p>
            <a:r>
              <a:rPr lang="en-US" sz="2400" cap="none" dirty="0">
                <a:latin typeface="Times New Roman" panose="02020603050405020304" pitchFamily="18" charset="0"/>
                <a:cs typeface="Times New Roman" panose="02020603050405020304" pitchFamily="18" charset="0"/>
              </a:rPr>
              <a:t>Katherine Hepburn has highest Oscars (4).</a:t>
            </a:r>
          </a:p>
          <a:p>
            <a:r>
              <a:rPr lang="en-US" sz="2400" cap="none" dirty="0">
                <a:latin typeface="Times New Roman" panose="02020603050405020304" pitchFamily="18" charset="0"/>
                <a:cs typeface="Times New Roman" panose="02020603050405020304" pitchFamily="18" charset="0"/>
              </a:rPr>
              <a:t>Orpah Winfrey has highest </a:t>
            </a:r>
            <a:r>
              <a:rPr lang="en-US" sz="2400" cap="none" dirty="0" err="1">
                <a:latin typeface="Times New Roman" panose="02020603050405020304" pitchFamily="18" charset="0"/>
                <a:cs typeface="Times New Roman" panose="02020603050405020304" pitchFamily="18" charset="0"/>
              </a:rPr>
              <a:t>Emmies</a:t>
            </a:r>
            <a:r>
              <a:rPr lang="en-US" sz="2400" cap="none" dirty="0">
                <a:latin typeface="Times New Roman" panose="02020603050405020304" pitchFamily="18" charset="0"/>
                <a:cs typeface="Times New Roman" panose="02020603050405020304" pitchFamily="18" charset="0"/>
              </a:rPr>
              <a:t> (18).</a:t>
            </a:r>
          </a:p>
          <a:p>
            <a:r>
              <a:rPr lang="en-US" sz="2400" cap="none" dirty="0">
                <a:latin typeface="Times New Roman" panose="02020603050405020304" pitchFamily="18" charset="0"/>
                <a:cs typeface="Times New Roman" panose="02020603050405020304" pitchFamily="18" charset="0"/>
              </a:rPr>
              <a:t>Stevie Wonder has highest </a:t>
            </a:r>
            <a:r>
              <a:rPr lang="en-US" sz="2400" cap="none" dirty="0" err="1">
                <a:latin typeface="Times New Roman" panose="02020603050405020304" pitchFamily="18" charset="0"/>
                <a:cs typeface="Times New Roman" panose="02020603050405020304" pitchFamily="18" charset="0"/>
              </a:rPr>
              <a:t>Grammies</a:t>
            </a:r>
            <a:r>
              <a:rPr lang="en-US" sz="2400" cap="none" dirty="0">
                <a:latin typeface="Times New Roman" panose="02020603050405020304" pitchFamily="18" charset="0"/>
                <a:cs typeface="Times New Roman" panose="02020603050405020304" pitchFamily="18" charset="0"/>
              </a:rPr>
              <a:t> (24)’</a:t>
            </a:r>
          </a:p>
          <a:p>
            <a:r>
              <a:rPr lang="en-US" sz="2400" cap="none" dirty="0">
                <a:latin typeface="Times New Roman" panose="02020603050405020304" pitchFamily="18" charset="0"/>
                <a:cs typeface="Times New Roman" panose="02020603050405020304" pitchFamily="18" charset="0"/>
              </a:rPr>
              <a:t>In 1962, the entertainer got maximum awards.</a:t>
            </a:r>
          </a:p>
        </p:txBody>
      </p:sp>
    </p:spTree>
    <p:extLst>
      <p:ext uri="{BB962C8B-B14F-4D97-AF65-F5344CB8AC3E}">
        <p14:creationId xmlns:p14="http://schemas.microsoft.com/office/powerpoint/2010/main" val="29685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B71-770D-4EB8-9546-45FD5B15D67F}"/>
              </a:ext>
            </a:extLst>
          </p:cNvPr>
          <p:cNvSpPr>
            <a:spLocks noGrp="1"/>
          </p:cNvSpPr>
          <p:nvPr>
            <p:ph type="title"/>
          </p:nvPr>
        </p:nvSpPr>
        <p:spPr>
          <a:xfrm>
            <a:off x="913150" y="709702"/>
            <a:ext cx="10364451" cy="1596177"/>
          </a:xfrm>
        </p:spPr>
        <p:txBody>
          <a:bodyPr>
            <a:normAutofit/>
          </a:bodyPr>
          <a:lstStyle/>
          <a:p>
            <a:pPr algn="l"/>
            <a:r>
              <a:rPr lang="en-US" sz="4000" b="1" cap="none" dirty="0">
                <a:latin typeface="Times New Roman" panose="02020603050405020304" pitchFamily="18" charset="0"/>
                <a:cs typeface="Times New Roman" panose="02020603050405020304" pitchFamily="18" charset="0"/>
              </a:rPr>
              <a:t>Objective:</a:t>
            </a:r>
            <a:endParaRPr lang="en-IN" sz="40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FDE5E3-DEA0-47FA-891A-039C914850D9}"/>
              </a:ext>
            </a:extLst>
          </p:cNvPr>
          <p:cNvSpPr>
            <a:spLocks noGrp="1"/>
          </p:cNvSpPr>
          <p:nvPr>
            <p:ph sz="quarter" idx="13"/>
          </p:nvPr>
        </p:nvSpPr>
        <p:spPr>
          <a:xfrm>
            <a:off x="913775" y="2054086"/>
            <a:ext cx="10363826" cy="4280451"/>
          </a:xfrm>
        </p:spPr>
        <p:txBody>
          <a:bodyPr>
            <a:normAutofit lnSpcReduction="10000"/>
          </a:bodyPr>
          <a:lstStyle/>
          <a:p>
            <a:pPr marL="0" indent="0" algn="just">
              <a:lnSpc>
                <a:spcPct val="150000"/>
              </a:lnSpc>
              <a:buNone/>
            </a:pPr>
            <a:r>
              <a:rPr lang="en-US" sz="2400" cap="none" dirty="0">
                <a:latin typeface="Times New Roman" panose="02020603050405020304" pitchFamily="18" charset="0"/>
                <a:cs typeface="Times New Roman" panose="02020603050405020304" pitchFamily="18" charset="0"/>
              </a:rPr>
              <a:t>Normal life can be stressful, and people need to relax. Being entertained by others is a wonderful way to take some time out of life. It can reduce stress and make life’s issues easier to face. The media and entertainment industry consists of films,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p>
        </p:txBody>
      </p:sp>
    </p:spTree>
    <p:extLst>
      <p:ext uri="{BB962C8B-B14F-4D97-AF65-F5344CB8AC3E}">
        <p14:creationId xmlns:p14="http://schemas.microsoft.com/office/powerpoint/2010/main" val="372741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9FB4-EBB2-4DB7-A0A8-844B35A9EFF5}"/>
              </a:ext>
            </a:extLst>
          </p:cNvPr>
          <p:cNvSpPr>
            <a:spLocks noGrp="1"/>
          </p:cNvSpPr>
          <p:nvPr>
            <p:ph type="title"/>
          </p:nvPr>
        </p:nvSpPr>
        <p:spPr/>
        <p:txBody>
          <a:bodyPr>
            <a:normAutofit/>
          </a:bodyPr>
          <a:lstStyle/>
          <a:p>
            <a:pPr algn="l"/>
            <a:r>
              <a:rPr lang="en-US" sz="4000" b="1" cap="none" dirty="0">
                <a:latin typeface="Times New Roman" panose="02020603050405020304" pitchFamily="18" charset="0"/>
                <a:cs typeface="Times New Roman" panose="02020603050405020304" pitchFamily="18" charset="0"/>
              </a:rPr>
              <a:t>Benefits:</a:t>
            </a:r>
            <a:endParaRPr lang="en-IN" sz="40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483D9-22EE-4835-B58E-72BC7BE4DCC8}"/>
              </a:ext>
            </a:extLst>
          </p:cNvPr>
          <p:cNvSpPr>
            <a:spLocks noGrp="1"/>
          </p:cNvSpPr>
          <p:nvPr>
            <p:ph sz="quarter" idx="13"/>
          </p:nvPr>
        </p:nvSpPr>
        <p:spPr>
          <a:xfrm>
            <a:off x="913774" y="2367092"/>
            <a:ext cx="7183304" cy="2276215"/>
          </a:xfrm>
        </p:spPr>
        <p:txBody>
          <a:bodyPr>
            <a:normAutofit/>
          </a:bodyPr>
          <a:lstStyle/>
          <a:p>
            <a:pPr marL="0" indent="0" algn="just">
              <a:lnSpc>
                <a:spcPct val="150000"/>
              </a:lnSpc>
              <a:buNone/>
            </a:pPr>
            <a:r>
              <a:rPr lang="en-US" sz="2800" cap="none" dirty="0">
                <a:latin typeface="Times New Roman" panose="02020603050405020304" pitchFamily="18" charset="0"/>
                <a:cs typeface="Times New Roman" panose="02020603050405020304" pitchFamily="18" charset="0"/>
              </a:rPr>
              <a:t>User can easily analyze about their favorite entertainer through the dashboard in terms of hoe many awards he/she won. </a:t>
            </a: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52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941B-FFDE-40F7-8D6E-D1D0A4CE6775}"/>
              </a:ext>
            </a:extLst>
          </p:cNvPr>
          <p:cNvSpPr>
            <a:spLocks noGrp="1"/>
          </p:cNvSpPr>
          <p:nvPr>
            <p:ph type="title"/>
          </p:nvPr>
        </p:nvSpPr>
        <p:spPr>
          <a:xfrm>
            <a:off x="913149" y="770915"/>
            <a:ext cx="10364451" cy="1596177"/>
          </a:xfrm>
        </p:spPr>
        <p:txBody>
          <a:bodyPr>
            <a:normAutofit/>
          </a:bodyPr>
          <a:lstStyle/>
          <a:p>
            <a:pPr algn="l"/>
            <a:r>
              <a:rPr lang="en-US" sz="4000" b="1" cap="none" dirty="0">
                <a:latin typeface="Times New Roman" panose="02020603050405020304" pitchFamily="18" charset="0"/>
                <a:cs typeface="Times New Roman" panose="02020603050405020304" pitchFamily="18" charset="0"/>
              </a:rPr>
              <a:t>Tasks:</a:t>
            </a:r>
            <a:endParaRPr lang="en-IN" sz="40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126E8B-D49E-4621-A880-56A6D5F8B1EE}"/>
              </a:ext>
            </a:extLst>
          </p:cNvPr>
          <p:cNvSpPr>
            <a:spLocks noGrp="1"/>
          </p:cNvSpPr>
          <p:nvPr>
            <p:ph sz="quarter" idx="13"/>
          </p:nvPr>
        </p:nvSpPr>
        <p:spPr>
          <a:xfrm>
            <a:off x="913149" y="2367092"/>
            <a:ext cx="10364451" cy="3424107"/>
          </a:xfrm>
        </p:spPr>
        <p:txBody>
          <a:bodyPr>
            <a:normAutofit/>
          </a:bodyPr>
          <a:lstStyle/>
          <a:p>
            <a:r>
              <a:rPr lang="en-US" sz="2800" cap="none" dirty="0">
                <a:latin typeface="Times New Roman" panose="02020603050405020304" pitchFamily="18" charset="0"/>
                <a:cs typeface="Times New Roman" panose="02020603050405020304" pitchFamily="18" charset="0"/>
              </a:rPr>
              <a:t>Write the process and data added to the current dataset.</a:t>
            </a:r>
          </a:p>
          <a:p>
            <a:r>
              <a:rPr lang="en-US" sz="2800" cap="none" dirty="0">
                <a:latin typeface="Times New Roman" panose="02020603050405020304" pitchFamily="18" charset="0"/>
                <a:cs typeface="Times New Roman" panose="02020603050405020304" pitchFamily="18" charset="0"/>
              </a:rPr>
              <a:t>Add some data as per convenience.</a:t>
            </a:r>
          </a:p>
          <a:p>
            <a:r>
              <a:rPr lang="en-US" sz="2800" cap="none" dirty="0">
                <a:latin typeface="Times New Roman" panose="02020603050405020304" pitchFamily="18" charset="0"/>
                <a:cs typeface="Times New Roman" panose="02020603050405020304" pitchFamily="18" charset="0"/>
              </a:rPr>
              <a:t>Do the data preparation part.</a:t>
            </a:r>
          </a:p>
          <a:p>
            <a:r>
              <a:rPr lang="en-US" sz="2800" cap="none" dirty="0">
                <a:latin typeface="Times New Roman" panose="02020603050405020304" pitchFamily="18" charset="0"/>
                <a:cs typeface="Times New Roman" panose="02020603050405020304" pitchFamily="18" charset="0"/>
              </a:rPr>
              <a:t>Build the dashboards.</a:t>
            </a:r>
          </a:p>
          <a:p>
            <a:r>
              <a:rPr lang="en-US" sz="2800" cap="none" dirty="0">
                <a:latin typeface="Times New Roman" panose="02020603050405020304" pitchFamily="18" charset="0"/>
                <a:cs typeface="Times New Roman" panose="02020603050405020304" pitchFamily="18" charset="0"/>
              </a:rPr>
              <a:t>Build a storyline</a:t>
            </a:r>
          </a:p>
          <a:p>
            <a:pPr marL="0" indent="0">
              <a:buNone/>
            </a:pPr>
            <a:endParaRPr lang="en-US" dirty="0"/>
          </a:p>
        </p:txBody>
      </p:sp>
    </p:spTree>
    <p:extLst>
      <p:ext uri="{BB962C8B-B14F-4D97-AF65-F5344CB8AC3E}">
        <p14:creationId xmlns:p14="http://schemas.microsoft.com/office/powerpoint/2010/main" val="134963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C7A6-4A97-4D69-AE54-0F5F8CAC2B9B}"/>
              </a:ext>
            </a:extLst>
          </p:cNvPr>
          <p:cNvSpPr>
            <a:spLocks noGrp="1"/>
          </p:cNvSpPr>
          <p:nvPr>
            <p:ph type="title"/>
          </p:nvPr>
        </p:nvSpPr>
        <p:spPr/>
        <p:txBody>
          <a:bodyPr>
            <a:normAutofit/>
          </a:bodyPr>
          <a:lstStyle/>
          <a:p>
            <a:pPr algn="l"/>
            <a:r>
              <a:rPr lang="en-US" sz="4000" b="1" cap="none" dirty="0">
                <a:latin typeface="Times New Roman" panose="02020603050405020304" pitchFamily="18" charset="0"/>
                <a:cs typeface="Times New Roman" panose="02020603050405020304" pitchFamily="18" charset="0"/>
              </a:rPr>
              <a:t>Data Preparation And Description: </a:t>
            </a:r>
            <a:endParaRPr lang="en-IN" sz="40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C0D76A-CAF1-4B4A-ACA2-084AC45FED76}"/>
              </a:ext>
            </a:extLst>
          </p:cNvPr>
          <p:cNvSpPr>
            <a:spLocks noGrp="1"/>
          </p:cNvSpPr>
          <p:nvPr>
            <p:ph sz="quarter" idx="13"/>
          </p:nvPr>
        </p:nvSpPr>
        <p:spPr/>
        <p:txBody>
          <a:bodyPr>
            <a:normAutofit fontScale="92500"/>
          </a:bodyPr>
          <a:lstStyle/>
          <a:p>
            <a:r>
              <a:rPr lang="en-US" sz="2400" cap="none" dirty="0">
                <a:latin typeface="Times New Roman" panose="02020603050405020304" pitchFamily="18" charset="0"/>
                <a:cs typeface="Times New Roman" panose="02020603050405020304" pitchFamily="18" charset="0"/>
              </a:rPr>
              <a:t>Data was given in three parts:</a:t>
            </a:r>
          </a:p>
          <a:p>
            <a:pPr marL="0" indent="0">
              <a:buNone/>
            </a:pPr>
            <a:r>
              <a:rPr lang="en-US" sz="2400" cap="none" dirty="0">
                <a:latin typeface="Times New Roman" panose="02020603050405020304" pitchFamily="18" charset="0"/>
                <a:cs typeface="Times New Roman" panose="02020603050405020304" pitchFamily="18" charset="0"/>
              </a:rPr>
              <a:t>	Entertainer – basic info</a:t>
            </a:r>
          </a:p>
          <a:p>
            <a:pPr marL="0" indent="0">
              <a:buNone/>
            </a:pPr>
            <a:r>
              <a:rPr lang="en-US" sz="2400" cap="none" dirty="0">
                <a:latin typeface="Times New Roman" panose="02020603050405020304" pitchFamily="18" charset="0"/>
                <a:cs typeface="Times New Roman" panose="02020603050405020304" pitchFamily="18" charset="0"/>
              </a:rPr>
              <a:t>	Entertainer – breakthrough info</a:t>
            </a:r>
          </a:p>
          <a:p>
            <a:pPr marL="0" indent="0">
              <a:buNone/>
            </a:pPr>
            <a:r>
              <a:rPr lang="en-US" sz="2400" cap="none" dirty="0">
                <a:latin typeface="Times New Roman" panose="02020603050405020304" pitchFamily="18" charset="0"/>
                <a:cs typeface="Times New Roman" panose="02020603050405020304" pitchFamily="18" charset="0"/>
              </a:rPr>
              <a:t>	Entertainer – last work info</a:t>
            </a:r>
          </a:p>
          <a:p>
            <a:r>
              <a:rPr lang="en-US" sz="2400" cap="none" dirty="0">
                <a:latin typeface="Times New Roman" panose="02020603050405020304" pitchFamily="18" charset="0"/>
                <a:cs typeface="Times New Roman" panose="02020603050405020304" pitchFamily="18" charset="0"/>
              </a:rPr>
              <a:t>Given data is not much sufficient for analysis, so additional information is required.</a:t>
            </a:r>
          </a:p>
          <a:p>
            <a:r>
              <a:rPr lang="en-US" sz="2400" cap="none" dirty="0">
                <a:latin typeface="Times New Roman" panose="02020603050405020304" pitchFamily="18" charset="0"/>
                <a:cs typeface="Times New Roman" panose="02020603050405020304" pitchFamily="18" charset="0"/>
              </a:rPr>
              <a:t>Number of awards, nominees, awards from breakthrough etc., are added to the data set.</a:t>
            </a:r>
          </a:p>
          <a:p>
            <a:pPr marL="0" indent="0">
              <a:buNone/>
            </a:pPr>
            <a:endParaRPr lang="en-IN" dirty="0"/>
          </a:p>
        </p:txBody>
      </p:sp>
    </p:spTree>
    <p:extLst>
      <p:ext uri="{BB962C8B-B14F-4D97-AF65-F5344CB8AC3E}">
        <p14:creationId xmlns:p14="http://schemas.microsoft.com/office/powerpoint/2010/main" val="156579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1FB4248-9210-41E9-9A7D-CD50B7D2521D}"/>
              </a:ext>
            </a:extLst>
          </p:cNvPr>
          <p:cNvGraphicFramePr>
            <a:graphicFrameLocks noGrp="1"/>
          </p:cNvGraphicFramePr>
          <p:nvPr>
            <p:ph sz="quarter" idx="13"/>
            <p:extLst>
              <p:ext uri="{D42A27DB-BD31-4B8C-83A1-F6EECF244321}">
                <p14:modId xmlns:p14="http://schemas.microsoft.com/office/powerpoint/2010/main" val="4034362760"/>
              </p:ext>
            </p:extLst>
          </p:nvPr>
        </p:nvGraphicFramePr>
        <p:xfrm>
          <a:off x="1205948" y="245380"/>
          <a:ext cx="9700591" cy="6652327"/>
        </p:xfrm>
        <a:graphic>
          <a:graphicData uri="http://schemas.openxmlformats.org/drawingml/2006/table">
            <a:tbl>
              <a:tblPr firstRow="1" bandRow="1">
                <a:tableStyleId>{5940675A-B579-460E-94D1-54222C63F5DA}</a:tableStyleId>
              </a:tblPr>
              <a:tblGrid>
                <a:gridCol w="2636628">
                  <a:extLst>
                    <a:ext uri="{9D8B030D-6E8A-4147-A177-3AD203B41FA5}">
                      <a16:colId xmlns:a16="http://schemas.microsoft.com/office/drawing/2014/main" val="1813755708"/>
                    </a:ext>
                  </a:extLst>
                </a:gridCol>
                <a:gridCol w="7063963">
                  <a:extLst>
                    <a:ext uri="{9D8B030D-6E8A-4147-A177-3AD203B41FA5}">
                      <a16:colId xmlns:a16="http://schemas.microsoft.com/office/drawing/2014/main" val="3030713792"/>
                    </a:ext>
                  </a:extLst>
                </a:gridCol>
              </a:tblGrid>
              <a:tr h="356538">
                <a:tc>
                  <a:txBody>
                    <a:bodyPr/>
                    <a:lstStyle/>
                    <a:p>
                      <a:r>
                        <a:rPr lang="en-US" sz="2000" b="1" dirty="0">
                          <a:latin typeface="Times New Roman" panose="02020603050405020304" pitchFamily="18" charset="0"/>
                          <a:cs typeface="Times New Roman" panose="02020603050405020304" pitchFamily="18" charset="0"/>
                        </a:rPr>
                        <a:t>Column Name </a:t>
                      </a:r>
                      <a:endParaRPr lang="en-IN" sz="20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2000" b="1" dirty="0">
                          <a:latin typeface="Times New Roman" panose="02020603050405020304" pitchFamily="18" charset="0"/>
                          <a:cs typeface="Times New Roman" panose="02020603050405020304" pitchFamily="18" charset="0"/>
                        </a:rPr>
                        <a:t>Description </a:t>
                      </a:r>
                      <a:endParaRPr lang="en-IN" sz="2000" b="1"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27231598"/>
                  </a:ext>
                </a:extLst>
              </a:tr>
              <a:tr h="356538">
                <a:tc>
                  <a:txBody>
                    <a:bodyPr/>
                    <a:lstStyle/>
                    <a:p>
                      <a:r>
                        <a:rPr lang="en-US" sz="1600" dirty="0">
                          <a:latin typeface="Times New Roman" panose="02020603050405020304" pitchFamily="18" charset="0"/>
                          <a:cs typeface="Times New Roman" panose="02020603050405020304" pitchFamily="18" charset="0"/>
                        </a:rPr>
                        <a:t>Entertainer</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Name of Entertainer</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8558759"/>
                  </a:ext>
                </a:extLst>
              </a:tr>
              <a:tr h="356538">
                <a:tc>
                  <a:txBody>
                    <a:bodyPr/>
                    <a:lstStyle/>
                    <a:p>
                      <a:r>
                        <a:rPr lang="en-US" sz="1600" dirty="0">
                          <a:latin typeface="Times New Roman" panose="02020603050405020304" pitchFamily="18" charset="0"/>
                          <a:cs typeface="Times New Roman" panose="02020603050405020304" pitchFamily="18" charset="0"/>
                        </a:rPr>
                        <a:t>Profession</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Category of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9984660"/>
                  </a:ext>
                </a:extLst>
              </a:tr>
              <a:tr h="356538">
                <a:tc>
                  <a:txBody>
                    <a:bodyPr/>
                    <a:lstStyle/>
                    <a:p>
                      <a:r>
                        <a:rPr lang="en-US" sz="1600" dirty="0">
                          <a:latin typeface="Times New Roman" panose="02020603050405020304" pitchFamily="18" charset="0"/>
                          <a:cs typeface="Times New Roman" panose="02020603050405020304" pitchFamily="18" charset="0"/>
                        </a:rPr>
                        <a:t>Gender</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Gender of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5198977"/>
                  </a:ext>
                </a:extLst>
              </a:tr>
              <a:tr h="356538">
                <a:tc>
                  <a:txBody>
                    <a:bodyPr/>
                    <a:lstStyle/>
                    <a:p>
                      <a:r>
                        <a:rPr lang="en-US" sz="1600" dirty="0">
                          <a:latin typeface="Times New Roman" panose="02020603050405020304" pitchFamily="18" charset="0"/>
                          <a:cs typeface="Times New Roman" panose="02020603050405020304" pitchFamily="18" charset="0"/>
                        </a:rPr>
                        <a:t>Birth Year</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Birth year of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5778629"/>
                  </a:ext>
                </a:extLst>
              </a:tr>
              <a:tr h="649489">
                <a:tc>
                  <a:txBody>
                    <a:bodyPr/>
                    <a:lstStyle/>
                    <a:p>
                      <a:r>
                        <a:rPr lang="en-US" sz="1600" dirty="0">
                          <a:latin typeface="Times New Roman" panose="02020603050405020304" pitchFamily="18" charset="0"/>
                          <a:cs typeface="Times New Roman" panose="02020603050405020304" pitchFamily="18" charset="0"/>
                        </a:rPr>
                        <a:t>Year of </a:t>
                      </a:r>
                    </a:p>
                    <a:p>
                      <a:r>
                        <a:rPr lang="en-US" sz="1600" dirty="0">
                          <a:latin typeface="Times New Roman" panose="02020603050405020304" pitchFamily="18" charset="0"/>
                          <a:cs typeface="Times New Roman" panose="02020603050405020304" pitchFamily="18" charset="0"/>
                        </a:rPr>
                        <a:t>Breakthrough</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Year of breakthrough of entertainer. </a:t>
                      </a:r>
                    </a:p>
                    <a:p>
                      <a:r>
                        <a:rPr lang="en-US" sz="1600" dirty="0">
                          <a:latin typeface="Times New Roman" panose="02020603050405020304" pitchFamily="18" charset="0"/>
                          <a:cs typeface="Times New Roman" panose="02020603050405020304" pitchFamily="18" charset="0"/>
                        </a:rPr>
                        <a:t>Breakthrough means super hit or career changing performance by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3186266"/>
                  </a:ext>
                </a:extLst>
              </a:tr>
              <a:tr h="379427">
                <a:tc>
                  <a:txBody>
                    <a:bodyPr/>
                    <a:lstStyle/>
                    <a:p>
                      <a:r>
                        <a:rPr lang="en-US" sz="1600" dirty="0">
                          <a:latin typeface="Times New Roman" panose="02020603050405020304" pitchFamily="18" charset="0"/>
                          <a:cs typeface="Times New Roman" panose="02020603050405020304" pitchFamily="18" charset="0"/>
                        </a:rPr>
                        <a:t>Breakthrough name</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Name of breakthrough. It can be musical album, TV shows, movie etc.</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7460152"/>
                  </a:ext>
                </a:extLst>
              </a:tr>
              <a:tr h="356538">
                <a:tc>
                  <a:txBody>
                    <a:bodyPr/>
                    <a:lstStyle/>
                    <a:p>
                      <a:r>
                        <a:rPr lang="en-US" sz="1600" dirty="0">
                          <a:latin typeface="Times New Roman" panose="02020603050405020304" pitchFamily="18" charset="0"/>
                          <a:cs typeface="Times New Roman" panose="02020603050405020304" pitchFamily="18" charset="0"/>
                        </a:rPr>
                        <a:t>Year of First Awards</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Year of first mega award won by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964743"/>
                  </a:ext>
                </a:extLst>
              </a:tr>
              <a:tr h="356538">
                <a:tc>
                  <a:txBody>
                    <a:bodyPr/>
                    <a:lstStyle/>
                    <a:p>
                      <a:r>
                        <a:rPr lang="en-US" sz="1600" dirty="0">
                          <a:latin typeface="Times New Roman" panose="02020603050405020304" pitchFamily="18" charset="0"/>
                          <a:cs typeface="Times New Roman" panose="02020603050405020304" pitchFamily="18" charset="0"/>
                        </a:rPr>
                        <a:t>Year of Last Major Work</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Last appearance of that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60509397"/>
                  </a:ext>
                </a:extLst>
              </a:tr>
              <a:tr h="356538">
                <a:tc>
                  <a:txBody>
                    <a:bodyPr/>
                    <a:lstStyle/>
                    <a:p>
                      <a:r>
                        <a:rPr lang="en-US" sz="1600" dirty="0">
                          <a:latin typeface="Times New Roman" panose="02020603050405020304" pitchFamily="18" charset="0"/>
                          <a:cs typeface="Times New Roman" panose="02020603050405020304" pitchFamily="18" charset="0"/>
                        </a:rPr>
                        <a:t>Year of Death</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Death of that entertainer(if they die).</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42941404"/>
                  </a:ext>
                </a:extLst>
              </a:tr>
              <a:tr h="356538">
                <a:tc>
                  <a:txBody>
                    <a:bodyPr/>
                    <a:lstStyle/>
                    <a:p>
                      <a:r>
                        <a:rPr lang="en-US" sz="1600" dirty="0">
                          <a:latin typeface="Times New Roman" panose="02020603050405020304" pitchFamily="18" charset="0"/>
                          <a:cs typeface="Times New Roman" panose="02020603050405020304" pitchFamily="18" charset="0"/>
                        </a:rPr>
                        <a:t>Total Awards won</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Total number of awards won by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80347801"/>
                  </a:ext>
                </a:extLst>
              </a:tr>
              <a:tr h="356538">
                <a:tc>
                  <a:txBody>
                    <a:bodyPr/>
                    <a:lstStyle/>
                    <a:p>
                      <a:r>
                        <a:rPr lang="en-US" sz="1600" dirty="0">
                          <a:latin typeface="Times New Roman" panose="02020603050405020304" pitchFamily="18" charset="0"/>
                          <a:cs typeface="Times New Roman" panose="02020603050405020304" pitchFamily="18" charset="0"/>
                        </a:rPr>
                        <a:t>Total Nominees</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Total number of nominees by entertainer for whichever award.</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7898504"/>
                  </a:ext>
                </a:extLst>
              </a:tr>
              <a:tr h="356538">
                <a:tc>
                  <a:txBody>
                    <a:bodyPr/>
                    <a:lstStyle/>
                    <a:p>
                      <a:r>
                        <a:rPr lang="en-US" sz="1600" dirty="0">
                          <a:latin typeface="Times New Roman" panose="02020603050405020304" pitchFamily="18" charset="0"/>
                          <a:cs typeface="Times New Roman" panose="02020603050405020304" pitchFamily="18" charset="0"/>
                        </a:rPr>
                        <a:t>Oscar won</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Number of total Oscars won by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99328843"/>
                  </a:ext>
                </a:extLst>
              </a:tr>
              <a:tr h="356538">
                <a:tc>
                  <a:txBody>
                    <a:bodyPr/>
                    <a:lstStyle/>
                    <a:p>
                      <a:r>
                        <a:rPr lang="en-US" sz="1600" dirty="0">
                          <a:latin typeface="Times New Roman" panose="02020603050405020304" pitchFamily="18" charset="0"/>
                          <a:cs typeface="Times New Roman" panose="02020603050405020304" pitchFamily="18" charset="0"/>
                        </a:rPr>
                        <a:t>Grammy won</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Number of total Grammy won by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86581559"/>
                  </a:ext>
                </a:extLst>
              </a:tr>
              <a:tr h="356538">
                <a:tc>
                  <a:txBody>
                    <a:bodyPr/>
                    <a:lstStyle/>
                    <a:p>
                      <a:r>
                        <a:rPr lang="en-US" sz="1600" dirty="0">
                          <a:latin typeface="Times New Roman" panose="02020603050405020304" pitchFamily="18" charset="0"/>
                          <a:cs typeface="Times New Roman" panose="02020603050405020304" pitchFamily="18" charset="0"/>
                        </a:rPr>
                        <a:t>Emmy won</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Number of total </a:t>
                      </a:r>
                      <a:r>
                        <a:rPr lang="en-US" sz="1600" dirty="0" err="1">
                          <a:latin typeface="Times New Roman" panose="02020603050405020304" pitchFamily="18" charset="0"/>
                          <a:cs typeface="Times New Roman" panose="02020603050405020304" pitchFamily="18" charset="0"/>
                        </a:rPr>
                        <a:t>Emmies</a:t>
                      </a:r>
                      <a:r>
                        <a:rPr lang="en-US" sz="1600" dirty="0">
                          <a:latin typeface="Times New Roman" panose="02020603050405020304" pitchFamily="18" charset="0"/>
                          <a:cs typeface="Times New Roman" panose="02020603050405020304" pitchFamily="18" charset="0"/>
                        </a:rPr>
                        <a:t> won by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15099126"/>
                  </a:ext>
                </a:extLst>
              </a:tr>
              <a:tr h="356538">
                <a:tc>
                  <a:txBody>
                    <a:bodyPr/>
                    <a:lstStyle/>
                    <a:p>
                      <a:r>
                        <a:rPr lang="en-US" sz="1600" dirty="0">
                          <a:latin typeface="Times New Roman" panose="02020603050405020304" pitchFamily="18" charset="0"/>
                          <a:cs typeface="Times New Roman" panose="02020603050405020304" pitchFamily="18" charset="0"/>
                        </a:rPr>
                        <a:t>No. of other awards won</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Number of total other awards won by entertainer</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594913"/>
                  </a:ext>
                </a:extLst>
              </a:tr>
              <a:tr h="592177">
                <a:tc>
                  <a:txBody>
                    <a:bodyPr/>
                    <a:lstStyle/>
                    <a:p>
                      <a:r>
                        <a:rPr lang="en-US" sz="1600" dirty="0">
                          <a:latin typeface="Times New Roman" panose="02020603050405020304" pitchFamily="18" charset="0"/>
                          <a:cs typeface="Times New Roman" panose="02020603050405020304" pitchFamily="18" charset="0"/>
                        </a:rPr>
                        <a:t>Awards won from Breakthrough</a:t>
                      </a:r>
                      <a:endParaRPr lang="en-IN"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Any awards from breakthrough. </a:t>
                      </a:r>
                      <a:endParaRPr lang="en-IN" sz="160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4252580"/>
                  </a:ext>
                </a:extLst>
              </a:tr>
            </a:tbl>
          </a:graphicData>
        </a:graphic>
      </p:graphicFrame>
    </p:spTree>
    <p:extLst>
      <p:ext uri="{BB962C8B-B14F-4D97-AF65-F5344CB8AC3E}">
        <p14:creationId xmlns:p14="http://schemas.microsoft.com/office/powerpoint/2010/main" val="324534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B7F4-355F-46C8-8FAD-0E62746D2C34}"/>
              </a:ext>
            </a:extLst>
          </p:cNvPr>
          <p:cNvSpPr>
            <a:spLocks noGrp="1"/>
          </p:cNvSpPr>
          <p:nvPr>
            <p:ph type="title"/>
          </p:nvPr>
        </p:nvSpPr>
        <p:spPr/>
        <p:txBody>
          <a:bodyPr>
            <a:normAutofit/>
          </a:bodyPr>
          <a:lstStyle/>
          <a:p>
            <a:pPr algn="l"/>
            <a:r>
              <a:rPr lang="en-US" sz="4000" b="1" cap="none" dirty="0">
                <a:latin typeface="Times New Roman" panose="02020603050405020304" pitchFamily="18" charset="0"/>
                <a:cs typeface="Times New Roman" panose="02020603050405020304" pitchFamily="18" charset="0"/>
              </a:rPr>
              <a:t>Tools Used:</a:t>
            </a:r>
            <a:endParaRPr lang="en-IN" sz="4000" b="1" cap="non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539F15-3DBE-4386-9840-615A13D180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22716" y="2137349"/>
            <a:ext cx="3293527" cy="3233530"/>
          </a:xfrm>
          <a:prstGeom prst="rect">
            <a:avLst/>
          </a:prstGeom>
        </p:spPr>
      </p:pic>
      <p:pic>
        <p:nvPicPr>
          <p:cNvPr id="12" name="Picture 11">
            <a:extLst>
              <a:ext uri="{FF2B5EF4-FFF2-40B4-BE49-F238E27FC236}">
                <a16:creationId xmlns:a16="http://schemas.microsoft.com/office/drawing/2014/main" id="{F2E51541-F616-49C2-801F-71E720C4CC7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26394" y="1836297"/>
            <a:ext cx="3263152" cy="3835634"/>
          </a:xfrm>
          <a:prstGeom prst="rect">
            <a:avLst/>
          </a:prstGeom>
        </p:spPr>
      </p:pic>
    </p:spTree>
    <p:extLst>
      <p:ext uri="{BB962C8B-B14F-4D97-AF65-F5344CB8AC3E}">
        <p14:creationId xmlns:p14="http://schemas.microsoft.com/office/powerpoint/2010/main" val="269385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5E8A-A944-4784-9C08-F79392E4055F}"/>
              </a:ext>
            </a:extLst>
          </p:cNvPr>
          <p:cNvSpPr>
            <a:spLocks noGrp="1"/>
          </p:cNvSpPr>
          <p:nvPr>
            <p:ph type="title"/>
          </p:nvPr>
        </p:nvSpPr>
        <p:spPr>
          <a:xfrm>
            <a:off x="913773" y="0"/>
            <a:ext cx="10364451" cy="1311965"/>
          </a:xfrm>
        </p:spPr>
        <p:txBody>
          <a:bodyPr>
            <a:normAutofit/>
          </a:bodyPr>
          <a:lstStyle/>
          <a:p>
            <a:pPr algn="l"/>
            <a:r>
              <a:rPr lang="en-US" sz="4000" b="1" cap="none" dirty="0">
                <a:latin typeface="Times New Roman" panose="02020603050405020304" pitchFamily="18" charset="0"/>
                <a:cs typeface="Times New Roman" panose="02020603050405020304" pitchFamily="18" charset="0"/>
              </a:rPr>
              <a:t>Dashboard</a:t>
            </a:r>
            <a:r>
              <a:rPr lang="en-US" sz="4000" b="1" dirty="0">
                <a:latin typeface="Times New Roman" panose="02020603050405020304" pitchFamily="18" charset="0"/>
                <a:cs typeface="Times New Roman" panose="02020603050405020304" pitchFamily="18" charset="0"/>
              </a:rPr>
              <a:t> 1</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DA3BE05-B48F-4707-B061-9F0727998A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0" y="1027295"/>
            <a:ext cx="10217426" cy="5838529"/>
          </a:xfrm>
        </p:spPr>
      </p:pic>
    </p:spTree>
    <p:extLst>
      <p:ext uri="{BB962C8B-B14F-4D97-AF65-F5344CB8AC3E}">
        <p14:creationId xmlns:p14="http://schemas.microsoft.com/office/powerpoint/2010/main" val="35945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634E-CC22-4DAB-BF27-AF6A3C839920}"/>
              </a:ext>
            </a:extLst>
          </p:cNvPr>
          <p:cNvSpPr>
            <a:spLocks noGrp="1"/>
          </p:cNvSpPr>
          <p:nvPr>
            <p:ph type="title"/>
          </p:nvPr>
        </p:nvSpPr>
        <p:spPr>
          <a:xfrm>
            <a:off x="913774" y="159026"/>
            <a:ext cx="10364451" cy="821635"/>
          </a:xfrm>
        </p:spPr>
        <p:txBody>
          <a:bodyPr>
            <a:normAutofit/>
          </a:bodyPr>
          <a:lstStyle/>
          <a:p>
            <a:pPr algn="l"/>
            <a:r>
              <a:rPr lang="en-US" sz="4000" b="1" cap="none" dirty="0">
                <a:latin typeface="Times New Roman" panose="02020603050405020304" pitchFamily="18" charset="0"/>
                <a:cs typeface="Times New Roman" panose="02020603050405020304" pitchFamily="18" charset="0"/>
              </a:rPr>
              <a:t>Dashboard 2</a:t>
            </a:r>
            <a:endParaRPr lang="en-IN" sz="4000" b="1" cap="none"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FEC2813-B250-4252-8361-AB84AEEC9D6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26435" y="884875"/>
            <a:ext cx="10614991" cy="6006008"/>
          </a:xfrm>
        </p:spPr>
      </p:pic>
    </p:spTree>
    <p:extLst>
      <p:ext uri="{BB962C8B-B14F-4D97-AF65-F5344CB8AC3E}">
        <p14:creationId xmlns:p14="http://schemas.microsoft.com/office/powerpoint/2010/main" val="321219948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170</TotalTime>
  <Words>478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Tw Cen MT</vt:lpstr>
      <vt:lpstr>Droplet</vt:lpstr>
      <vt:lpstr>Entertainer Data Analysis</vt:lpstr>
      <vt:lpstr>Objective:</vt:lpstr>
      <vt:lpstr>Benefits:</vt:lpstr>
      <vt:lpstr>Tasks:</vt:lpstr>
      <vt:lpstr>Data Preparation And Description: </vt:lpstr>
      <vt:lpstr>PowerPoint Presentation</vt:lpstr>
      <vt:lpstr>Tools Used:</vt:lpstr>
      <vt:lpstr>Dashboard 1</vt:lpstr>
      <vt:lpstr>Dashboard 2</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SANDESH D MANOCHARYA</dc:creator>
  <cp:lastModifiedBy>SANDESH D MANOCHARYA</cp:lastModifiedBy>
  <cp:revision>3</cp:revision>
  <dcterms:created xsi:type="dcterms:W3CDTF">2022-11-24T15:49:32Z</dcterms:created>
  <dcterms:modified xsi:type="dcterms:W3CDTF">2022-12-02T09:34:09Z</dcterms:modified>
</cp:coreProperties>
</file>