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73" r:id="rId11"/>
    <p:sldId id="274" r:id="rId12"/>
    <p:sldId id="267" r:id="rId13"/>
    <p:sldId id="272" r:id="rId14"/>
    <p:sldId id="266" r:id="rId15"/>
    <p:sldId id="269" r:id="rId16"/>
    <p:sldId id="270" r:id="rId17"/>
    <p:sldId id="271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0C3D7-6D0D-41B2-BA09-6ADAF74050D7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E83CE-E42E-4D5A-9B4E-39DE604B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E83CE-E42E-4D5A-9B4E-39DE604B6A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2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2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0EF4-F3A1-4AC4-BF2D-0C968AB68D1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54B0-0164-4027-AE48-C3E8D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556" y="0"/>
            <a:ext cx="10148710" cy="203111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>Prediction of Yelp Review Star Rating Using User Based Collaborative Filtering</a:t>
            </a:r>
            <a:endParaRPr lang="en-US" sz="48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6275" y="2886076"/>
            <a:ext cx="33903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 Presented by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  Soumya Medapati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  Under guidance of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Dr. Deepak </a:t>
            </a:r>
            <a:r>
              <a:rPr lang="en-US" sz="2800" dirty="0" err="1" smtClean="0">
                <a:solidFill>
                  <a:schemeClr val="bg1"/>
                </a:solidFill>
              </a:rPr>
              <a:t>Venugopal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57339" y="5986463"/>
            <a:ext cx="6372224" cy="62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57339" y="0"/>
            <a:ext cx="9851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User based Collaborative Filtering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962" y="1328738"/>
            <a:ext cx="10751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Compute </a:t>
            </a:r>
            <a:r>
              <a:rPr lang="en-US" sz="2400" b="1" dirty="0" smtClean="0">
                <a:solidFill>
                  <a:srgbClr val="00FFFF"/>
                </a:solidFill>
              </a:rPr>
              <a:t>mean vote </a:t>
            </a:r>
            <a:r>
              <a:rPr lang="en-US" sz="2400" b="1" dirty="0" smtClean="0">
                <a:solidFill>
                  <a:schemeClr val="bg1"/>
                </a:solidFill>
              </a:rPr>
              <a:t>of user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2. Compute </a:t>
            </a:r>
            <a:r>
              <a:rPr lang="en-US" sz="2400" b="1" dirty="0" smtClean="0">
                <a:solidFill>
                  <a:srgbClr val="00FFFF"/>
                </a:solidFill>
              </a:rPr>
              <a:t>Similarity</a:t>
            </a:r>
            <a:r>
              <a:rPr lang="en-US" sz="2400" b="1" dirty="0" smtClean="0">
                <a:solidFill>
                  <a:schemeClr val="bg1"/>
                </a:solidFill>
              </a:rPr>
              <a:t> between active user and other users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In order to determine the </a:t>
            </a:r>
            <a:r>
              <a:rPr lang="en-US" sz="2400" b="1" dirty="0" smtClean="0">
                <a:solidFill>
                  <a:srgbClr val="00FFFF"/>
                </a:solidFill>
              </a:rPr>
              <a:t>usefulness of review</a:t>
            </a:r>
            <a:r>
              <a:rPr lang="en-US" sz="2400" b="1" dirty="0" smtClean="0">
                <a:solidFill>
                  <a:schemeClr val="bg1"/>
                </a:solidFill>
              </a:rPr>
              <a:t>, average vote of both users is         multiplied to the similarity value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     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W(</a:t>
            </a:r>
            <a:r>
              <a:rPr lang="en-US" sz="2400" b="1" dirty="0" err="1" smtClean="0"/>
              <a:t>a,u</a:t>
            </a:r>
            <a:r>
              <a:rPr lang="en-US" sz="2400" b="1" dirty="0" smtClean="0"/>
              <a:t>) = w(</a:t>
            </a:r>
            <a:r>
              <a:rPr lang="en-US" sz="2400" b="1" dirty="0" err="1" smtClean="0"/>
              <a:t>a,u</a:t>
            </a:r>
            <a:r>
              <a:rPr lang="en-US" sz="2400" b="1" dirty="0" smtClean="0"/>
              <a:t>) + average [ vote(a), vote(u) ]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38302" y="1866899"/>
            <a:ext cx="3119436" cy="79057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57339" y="3631377"/>
            <a:ext cx="5862636" cy="10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7339" y="0"/>
            <a:ext cx="9851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User based Collaborative Filtering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262" y="1357313"/>
            <a:ext cx="107512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3. Predict the rating for a given user, business pair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Where,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ru</a:t>
            </a:r>
            <a:r>
              <a:rPr lang="en-US" sz="2400" b="1" dirty="0" smtClean="0">
                <a:solidFill>
                  <a:schemeClr val="bg1"/>
                </a:solidFill>
              </a:rPr>
              <a:t> is the average rating for user u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    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wau</a:t>
            </a:r>
            <a:r>
              <a:rPr lang="en-US" sz="2400" b="1" dirty="0" smtClean="0">
                <a:solidFill>
                  <a:schemeClr val="bg1"/>
                </a:solidFill>
              </a:rPr>
              <a:t> is similarity weight between active user ‘a’ and u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            K is the set of nearest neighbors for ‘a’ based on </a:t>
            </a:r>
            <a:r>
              <a:rPr lang="en-US" sz="2400" b="1" dirty="0" err="1" smtClean="0">
                <a:solidFill>
                  <a:schemeClr val="bg1"/>
                </a:solidFill>
              </a:rPr>
              <a:t>wau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14553" y="2094472"/>
            <a:ext cx="6486522" cy="9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14901" y="271463"/>
            <a:ext cx="2245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Results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74865"/>
              </p:ext>
            </p:extLst>
          </p:nvPr>
        </p:nvGraphicFramePr>
        <p:xfrm>
          <a:off x="1300162" y="1400175"/>
          <a:ext cx="9858375" cy="427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0693"/>
                <a:gridCol w="2743419"/>
                <a:gridCol w="4134263"/>
              </a:tblGrid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Folds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25420" algn="r"/>
                        </a:tabLst>
                      </a:pPr>
                      <a:r>
                        <a:rPr lang="en-US" sz="1200">
                          <a:effectLst/>
                        </a:rPr>
                        <a:t>RMSE (with votes)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2725420" algn="r"/>
                        </a:tabLst>
                      </a:pPr>
                      <a:r>
                        <a:rPr lang="en-US" sz="1200" dirty="0">
                          <a:effectLst/>
                        </a:rPr>
                        <a:t>RMSE		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1.175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072188" y="1971675"/>
            <a:ext cx="157161" cy="3371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4510" y="5877517"/>
            <a:ext cx="5609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Predictions get better with each fold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1" y="285751"/>
            <a:ext cx="5523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Evaluation Metrics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332" y="1714500"/>
            <a:ext cx="11772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FFFF"/>
                </a:solidFill>
              </a:rPr>
              <a:t>Accuracy</a:t>
            </a:r>
            <a:r>
              <a:rPr lang="en-US" sz="2800" b="1" dirty="0" smtClean="0">
                <a:solidFill>
                  <a:schemeClr val="bg1"/>
                </a:solidFill>
              </a:rPr>
              <a:t>   :  (No of times predicted value is equal to actual value)/ N   * 100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FFFF"/>
                </a:solidFill>
              </a:rPr>
              <a:t>Root mean square error (RMSE) </a:t>
            </a:r>
            <a:r>
              <a:rPr lang="en-US" sz="2800" b="1" dirty="0" smtClean="0">
                <a:solidFill>
                  <a:schemeClr val="bg1"/>
                </a:solidFill>
              </a:rPr>
              <a:t>: Measures the deviation of predicted value    					         from actual rating value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8"/>
            <a:r>
              <a:rPr lang="en-US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sz="2400" b="1" dirty="0" smtClean="0">
                <a:solidFill>
                  <a:schemeClr val="bg1"/>
                </a:solidFill>
              </a:rPr>
              <a:t>where </a:t>
            </a:r>
            <a:r>
              <a:rPr lang="en-US" sz="2400" b="1" dirty="0" err="1" smtClean="0">
                <a:solidFill>
                  <a:schemeClr val="bg1"/>
                </a:solidFill>
              </a:rPr>
              <a:t>yi</a:t>
            </a:r>
            <a:r>
              <a:rPr lang="en-US" sz="2400" b="1" dirty="0" smtClean="0">
                <a:solidFill>
                  <a:schemeClr val="bg1"/>
                </a:solidFill>
              </a:rPr>
              <a:t> = predicted value of rating    </a:t>
            </a:r>
          </a:p>
          <a:p>
            <a:pPr lvl="8"/>
            <a:r>
              <a:rPr lang="en-US" sz="2400" b="1" dirty="0" smtClean="0">
                <a:solidFill>
                  <a:schemeClr val="bg1"/>
                </a:solidFill>
              </a:rPr>
              <a:t>                 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yi</a:t>
            </a:r>
            <a:r>
              <a:rPr lang="en-US" sz="2400" b="1" dirty="0" smtClean="0">
                <a:solidFill>
                  <a:schemeClr val="bg1"/>
                </a:solidFill>
              </a:rPr>
              <a:t>(bar) = actual value of rating in data </a:t>
            </a:r>
          </a:p>
          <a:p>
            <a:pPr lvl="8"/>
            <a:r>
              <a:rPr lang="en-US" sz="2400" b="1" dirty="0" smtClean="0">
                <a:solidFill>
                  <a:schemeClr val="bg1"/>
                </a:solidFill>
              </a:rPr>
              <a:t>                         N= total no of  ratings in test set</a:t>
            </a:r>
          </a:p>
          <a:p>
            <a:pPr lvl="8"/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root mean square err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3686297"/>
            <a:ext cx="4286250" cy="1014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4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3439" y="223064"/>
            <a:ext cx="253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Analysis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4739" y="5808080"/>
            <a:ext cx="4011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Number of neighbors  vs </a:t>
            </a:r>
            <a:r>
              <a:rPr lang="en-US" sz="2400" b="1" dirty="0" err="1" smtClean="0">
                <a:solidFill>
                  <a:schemeClr val="bg1"/>
                </a:solidFill>
              </a:rPr>
              <a:t>rmse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77" y="1400176"/>
            <a:ext cx="6886762" cy="4279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2463" y="2428874"/>
            <a:ext cx="34718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FFFF"/>
                </a:solidFill>
              </a:rPr>
              <a:t>RMSE decreases </a:t>
            </a:r>
            <a:r>
              <a:rPr lang="en-US" sz="3200" b="1" dirty="0" smtClean="0">
                <a:solidFill>
                  <a:schemeClr val="bg1"/>
                </a:solidFill>
              </a:rPr>
              <a:t>with </a:t>
            </a:r>
            <a:r>
              <a:rPr lang="en-US" sz="3200" b="1" dirty="0" smtClean="0">
                <a:solidFill>
                  <a:srgbClr val="00FFFF"/>
                </a:solidFill>
              </a:rPr>
              <a:t>increase</a:t>
            </a:r>
            <a:r>
              <a:rPr lang="en-US" sz="3200" b="1" dirty="0" smtClean="0">
                <a:solidFill>
                  <a:schemeClr val="bg1"/>
                </a:solidFill>
              </a:rPr>
              <a:t> in number of neighbors (</a:t>
            </a:r>
            <a:r>
              <a:rPr lang="en-US" sz="3200" b="1" dirty="0" smtClean="0">
                <a:solidFill>
                  <a:srgbClr val="00FFFF"/>
                </a:solidFill>
              </a:rPr>
              <a:t>K</a:t>
            </a:r>
            <a:r>
              <a:rPr lang="en-US" sz="3200" b="1" dirty="0" smtClean="0">
                <a:solidFill>
                  <a:schemeClr val="bg1"/>
                </a:solidFill>
              </a:rPr>
              <a:t>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3439" y="223064"/>
            <a:ext cx="253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Analysis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3383" y="5901540"/>
            <a:ext cx="440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Number of neighbors vs accuracy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2" y="1500188"/>
            <a:ext cx="6849408" cy="4278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6272" y="1614487"/>
            <a:ext cx="3535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</a:t>
            </a:r>
            <a:r>
              <a:rPr lang="en-US" sz="2400" b="1" dirty="0" smtClean="0">
                <a:solidFill>
                  <a:schemeClr val="bg1"/>
                </a:solidFill>
              </a:rPr>
              <a:t>aximum K value does not guarantee maximum Accuracy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Considering </a:t>
            </a:r>
            <a:r>
              <a:rPr lang="en-US" sz="2400" b="1" dirty="0" smtClean="0">
                <a:solidFill>
                  <a:srgbClr val="00FFFF"/>
                </a:solidFill>
              </a:rPr>
              <a:t>neighbors</a:t>
            </a:r>
            <a:r>
              <a:rPr lang="en-US" sz="2400" b="1" dirty="0" smtClean="0">
                <a:solidFill>
                  <a:schemeClr val="bg1"/>
                </a:solidFill>
              </a:rPr>
              <a:t> that are </a:t>
            </a:r>
            <a:r>
              <a:rPr lang="en-US" sz="2400" b="1" dirty="0" smtClean="0">
                <a:solidFill>
                  <a:srgbClr val="00FFFF"/>
                </a:solidFill>
              </a:rPr>
              <a:t>irrelevant</a:t>
            </a:r>
            <a:r>
              <a:rPr lang="en-US" sz="2400" b="1" dirty="0" smtClean="0">
                <a:solidFill>
                  <a:schemeClr val="bg1"/>
                </a:solidFill>
              </a:rPr>
              <a:t> to active users will deteriorate prediction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3439" y="223064"/>
            <a:ext cx="253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Analysis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62" y="5792896"/>
            <a:ext cx="574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Number of data rows vs running time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0" y="1457325"/>
            <a:ext cx="7007035" cy="428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43850" y="1700213"/>
            <a:ext cx="3843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500 to 100000 data rows:  50 sec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Entire dataset (500000 rows) : 315 secs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Running time increases </a:t>
            </a:r>
            <a:r>
              <a:rPr lang="en-US" sz="2800" b="1" dirty="0" smtClean="0">
                <a:solidFill>
                  <a:srgbClr val="00FFFF"/>
                </a:solidFill>
              </a:rPr>
              <a:t>linearly</a:t>
            </a:r>
            <a:r>
              <a:rPr lang="en-US" sz="2800" b="1" dirty="0" smtClean="0">
                <a:solidFill>
                  <a:schemeClr val="bg1"/>
                </a:solidFill>
              </a:rPr>
              <a:t> with number of data rows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3439" y="223064"/>
            <a:ext cx="253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Analysis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9562" y="5828875"/>
            <a:ext cx="431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Percentage of users vs </a:t>
            </a:r>
            <a:r>
              <a:rPr lang="en-US" sz="2800" b="1" dirty="0" err="1" smtClean="0">
                <a:solidFill>
                  <a:schemeClr val="bg1"/>
                </a:solidFill>
              </a:rPr>
              <a:t>rmse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8" y="1457326"/>
            <a:ext cx="6666126" cy="4284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3850" y="1700213"/>
            <a:ext cx="3843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FFFF"/>
                </a:solidFill>
              </a:rPr>
              <a:t>Higher</a:t>
            </a:r>
            <a:r>
              <a:rPr lang="en-US" sz="2800" b="1" dirty="0" smtClean="0">
                <a:solidFill>
                  <a:schemeClr val="bg1"/>
                </a:solidFill>
              </a:rPr>
              <a:t> the percentage of </a:t>
            </a:r>
            <a:r>
              <a:rPr lang="en-US" sz="2800" b="1" dirty="0" smtClean="0">
                <a:solidFill>
                  <a:srgbClr val="00FFFF"/>
                </a:solidFill>
              </a:rPr>
              <a:t>users</a:t>
            </a:r>
            <a:r>
              <a:rPr lang="en-US" sz="2800" b="1" dirty="0" smtClean="0">
                <a:solidFill>
                  <a:schemeClr val="bg1"/>
                </a:solidFill>
              </a:rPr>
              <a:t> considered, </a:t>
            </a:r>
            <a:r>
              <a:rPr lang="en-US" sz="2800" b="1" dirty="0" smtClean="0">
                <a:solidFill>
                  <a:srgbClr val="00FFFF"/>
                </a:solidFill>
              </a:rPr>
              <a:t>lesser</a:t>
            </a:r>
            <a:r>
              <a:rPr lang="en-US" sz="2800" b="1" dirty="0" smtClean="0">
                <a:solidFill>
                  <a:schemeClr val="bg1"/>
                </a:solidFill>
              </a:rPr>
              <a:t> is the </a:t>
            </a:r>
            <a:r>
              <a:rPr lang="en-US" sz="2800" b="1" dirty="0" err="1" smtClean="0">
                <a:solidFill>
                  <a:srgbClr val="00FFFF"/>
                </a:solidFill>
              </a:rPr>
              <a:t>rmse</a:t>
            </a:r>
            <a:r>
              <a:rPr lang="en-US" sz="2800" b="1" dirty="0" smtClean="0">
                <a:solidFill>
                  <a:srgbClr val="00FFFF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value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For entire dataset (100% users) </a:t>
            </a:r>
            <a:r>
              <a:rPr lang="en-US" sz="2800" b="1" dirty="0" err="1" smtClean="0">
                <a:solidFill>
                  <a:schemeClr val="bg1"/>
                </a:solidFill>
              </a:rPr>
              <a:t>rmse</a:t>
            </a:r>
            <a:r>
              <a:rPr lang="en-US" sz="2800" b="1" dirty="0" smtClean="0">
                <a:solidFill>
                  <a:schemeClr val="bg1"/>
                </a:solidFill>
              </a:rPr>
              <a:t> is </a:t>
            </a:r>
            <a:r>
              <a:rPr lang="en-US" sz="2800" b="1" dirty="0" smtClean="0">
                <a:solidFill>
                  <a:srgbClr val="00FFFF"/>
                </a:solidFill>
              </a:rPr>
              <a:t>1.068</a:t>
            </a:r>
          </a:p>
        </p:txBody>
      </p:sp>
    </p:spTree>
    <p:extLst>
      <p:ext uri="{BB962C8B-B14F-4D97-AF65-F5344CB8AC3E}">
        <p14:creationId xmlns:p14="http://schemas.microsoft.com/office/powerpoint/2010/main" val="33196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7701" y="328613"/>
            <a:ext cx="3316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Conclusion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1" y="1671638"/>
            <a:ext cx="1108709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This tool can  predict the review ratings with </a:t>
            </a:r>
            <a:r>
              <a:rPr lang="en-US" sz="2800" b="1" dirty="0" smtClean="0">
                <a:solidFill>
                  <a:srgbClr val="00FFFF"/>
                </a:solidFill>
              </a:rPr>
              <a:t>60% accuracy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We observed that for each dataset there is an optimal value of ‘k’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  (number of neighbors) for which maximum accuracy can be achieved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Collaborative filtering  applied to yelp dataset gives maximum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   accuracy  when </a:t>
            </a:r>
            <a:r>
              <a:rPr lang="en-US" sz="2800" b="1" dirty="0" smtClean="0">
                <a:solidFill>
                  <a:srgbClr val="00FFFF"/>
                </a:solidFill>
              </a:rPr>
              <a:t>K is 2</a:t>
            </a:r>
          </a:p>
          <a:p>
            <a:endParaRPr lang="en-US" sz="2800" b="1" dirty="0">
              <a:solidFill>
                <a:srgbClr val="00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Running time will increase </a:t>
            </a:r>
            <a:r>
              <a:rPr lang="en-US" sz="2800" b="1" dirty="0" smtClean="0">
                <a:solidFill>
                  <a:srgbClr val="00FFFF"/>
                </a:solidFill>
              </a:rPr>
              <a:t>linearly</a:t>
            </a:r>
            <a:r>
              <a:rPr lang="en-US" sz="2800" b="1" dirty="0" smtClean="0">
                <a:solidFill>
                  <a:schemeClr val="bg1"/>
                </a:solidFill>
              </a:rPr>
              <a:t> with the size of the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FFFF"/>
              </a:solidFill>
            </a:endParaRPr>
          </a:p>
          <a:p>
            <a:endParaRPr lang="en-US" sz="2800" b="1" dirty="0" smtClean="0">
              <a:solidFill>
                <a:srgbClr val="00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FFFF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0488" y="514351"/>
            <a:ext cx="48006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Questions </a:t>
            </a:r>
          </a:p>
          <a:p>
            <a:endParaRPr lang="en-US" sz="6600" b="1" dirty="0" smtClean="0">
              <a:solidFill>
                <a:schemeClr val="bg1"/>
              </a:solidFill>
            </a:endParaRPr>
          </a:p>
          <a:p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smtClean="0">
                <a:solidFill>
                  <a:schemeClr val="bg1"/>
                </a:solidFill>
              </a:rPr>
              <a:t>       &amp;</a:t>
            </a:r>
          </a:p>
          <a:p>
            <a:endParaRPr lang="en-US" sz="6600" b="1" dirty="0" smtClean="0">
              <a:solidFill>
                <a:schemeClr val="bg1"/>
              </a:solidFill>
            </a:endParaRPr>
          </a:p>
          <a:p>
            <a:r>
              <a:rPr lang="en-US" sz="6600" b="1" dirty="0" smtClean="0">
                <a:solidFill>
                  <a:schemeClr val="bg1"/>
                </a:solidFill>
              </a:rPr>
              <a:t>Thank you</a:t>
            </a:r>
          </a:p>
          <a:p>
            <a:endParaRPr lang="en-US" sz="5400" b="1" dirty="0">
              <a:solidFill>
                <a:schemeClr val="bg1"/>
              </a:solidFill>
            </a:endParaRPr>
          </a:p>
          <a:p>
            <a:endParaRPr lang="en-US" sz="5400" b="1" dirty="0" smtClean="0">
              <a:solidFill>
                <a:schemeClr val="bg1"/>
              </a:solidFill>
            </a:endParaRPr>
          </a:p>
          <a:p>
            <a:r>
              <a:rPr lang="en-US" sz="5400" b="1" dirty="0" smtClean="0">
                <a:solidFill>
                  <a:schemeClr val="bg1"/>
                </a:solidFill>
              </a:rPr>
              <a:t> 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463" y="100014"/>
            <a:ext cx="2680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Problem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:\Users\soumya\Downloads\defense(krish)\Graphs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223963"/>
            <a:ext cx="9358313" cy="40338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200276" y="5458420"/>
            <a:ext cx="9386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Given the database of review ratings from other users, predict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how likely a given user would be interested in particular business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3413" y="442914"/>
            <a:ext cx="33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Motivation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0161" y="1857375"/>
            <a:ext cx="104870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Online reviews and their rating play a very important role in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  information dissemination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Currently they are the  most influencing factor in user decisions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  in today’s competitive market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Analyzing reviews  can help in understanding the customer needs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 and demands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0536" y="0"/>
            <a:ext cx="387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Background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99" y="1323380"/>
            <a:ext cx="1132998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The </a:t>
            </a:r>
            <a:r>
              <a:rPr lang="en-US" sz="2800" b="1" dirty="0" err="1" smtClean="0">
                <a:solidFill>
                  <a:srgbClr val="00FFFF"/>
                </a:solidFill>
              </a:rPr>
              <a:t>GroupLens</a:t>
            </a:r>
            <a:r>
              <a:rPr lang="en-US" sz="2800" b="1" dirty="0" smtClean="0">
                <a:solidFill>
                  <a:srgbClr val="00FFFF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is one of the earliest implementation of collaborative filtering recommendation of </a:t>
            </a:r>
            <a:r>
              <a:rPr lang="en-US" sz="2800" b="1" dirty="0" err="1" smtClean="0">
                <a:solidFill>
                  <a:srgbClr val="00FFFF"/>
                </a:solidFill>
              </a:rPr>
              <a:t>netnews</a:t>
            </a:r>
            <a:endParaRPr lang="en-US" sz="2800" b="1" dirty="0" smtClean="0">
              <a:solidFill>
                <a:srgbClr val="00FFFF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Its</a:t>
            </a:r>
            <a:r>
              <a:rPr lang="en-US" sz="2800" b="1" dirty="0" smtClean="0">
                <a:solidFill>
                  <a:schemeClr val="bg1"/>
                </a:solidFill>
              </a:rPr>
              <a:t> rating servers predict scores based on the heuristic that </a:t>
            </a:r>
            <a:r>
              <a:rPr lang="en-US" sz="2800" b="1" dirty="0" smtClean="0">
                <a:solidFill>
                  <a:srgbClr val="00FFFF"/>
                </a:solidFill>
              </a:rPr>
              <a:t>people who agreed in the past will probably agree again</a:t>
            </a:r>
          </a:p>
          <a:p>
            <a:endParaRPr lang="en-US" sz="2800" b="1" dirty="0" smtClean="0">
              <a:solidFill>
                <a:srgbClr val="00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News reader clients display predicted scores and make it easy for users to rate articles after they read them 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It helped people find articles they will like in the huge stream of available articles 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375" y="342900"/>
            <a:ext cx="7015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Implementation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276" y="1985964"/>
            <a:ext cx="108513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Dataset                              : </a:t>
            </a:r>
            <a:r>
              <a:rPr lang="en-US" sz="2800" b="1" dirty="0" smtClean="0">
                <a:solidFill>
                  <a:srgbClr val="00FFFF"/>
                </a:solidFill>
              </a:rPr>
              <a:t>Yelp</a:t>
            </a:r>
            <a:r>
              <a:rPr lang="en-US" sz="2800" b="1" dirty="0" smtClean="0">
                <a:solidFill>
                  <a:schemeClr val="bg1"/>
                </a:solidFill>
              </a:rPr>
              <a:t> dataset challenge (Round 8)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Algorithm                          : User based collaborative filtering Algorithm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Programming Language : </a:t>
            </a:r>
            <a:r>
              <a:rPr lang="en-US" sz="2800" b="1" dirty="0" smtClean="0">
                <a:solidFill>
                  <a:srgbClr val="00FFFF"/>
                </a:solidFill>
              </a:rPr>
              <a:t>Python 3.5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Editor/Distribution          : </a:t>
            </a:r>
            <a:r>
              <a:rPr lang="en-US" sz="2800" b="1" dirty="0" smtClean="0">
                <a:solidFill>
                  <a:srgbClr val="00FFFF"/>
                </a:solidFill>
              </a:rPr>
              <a:t>Anaconda</a:t>
            </a:r>
            <a:endParaRPr lang="en-US" sz="28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301" y="300038"/>
            <a:ext cx="5837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Dataset Description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456" y="1485900"/>
            <a:ext cx="108807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Yelp released data (2.5 GB) about reviews, users and businesses from 4 US cities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4.1M reviews and 947K tips by 1M users for 144K businesses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1.1M business attributes, e.g., hours, parking availability, ambience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Aggregated check-ins over time for each of the 125K businesses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200,000 pictures from the included businesses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Each file in the dataset composed of a single object type, one </a:t>
            </a:r>
            <a:r>
              <a:rPr lang="en-US" sz="2400" b="1" dirty="0" err="1" smtClean="0">
                <a:solidFill>
                  <a:schemeClr val="bg1"/>
                </a:solidFill>
              </a:rPr>
              <a:t>json</a:t>
            </a:r>
            <a:r>
              <a:rPr lang="en-US" sz="2400" b="1" dirty="0" smtClean="0">
                <a:solidFill>
                  <a:schemeClr val="bg1"/>
                </a:solidFill>
              </a:rPr>
              <a:t>-object per-line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7539" y="231816"/>
            <a:ext cx="6544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Dataset Preprocessing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5368" y="1414463"/>
            <a:ext cx="87570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Converted the </a:t>
            </a:r>
            <a:r>
              <a:rPr lang="en-US" sz="2400" b="1" dirty="0" err="1" smtClean="0">
                <a:solidFill>
                  <a:srgbClr val="00FFFF"/>
                </a:solidFill>
              </a:rPr>
              <a:t>json</a:t>
            </a:r>
            <a:r>
              <a:rPr lang="en-US" sz="2400" b="1" dirty="0" smtClean="0">
                <a:solidFill>
                  <a:schemeClr val="bg1"/>
                </a:solidFill>
              </a:rPr>
              <a:t> file to </a:t>
            </a:r>
            <a:r>
              <a:rPr lang="en-US" sz="2400" b="1" dirty="0" smtClean="0">
                <a:solidFill>
                  <a:srgbClr val="00FFFF"/>
                </a:solidFill>
              </a:rPr>
              <a:t>CSV</a:t>
            </a:r>
            <a:r>
              <a:rPr lang="en-US" sz="2400" b="1" dirty="0" smtClean="0">
                <a:solidFill>
                  <a:schemeClr val="bg1"/>
                </a:solidFill>
              </a:rPr>
              <a:t> file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Removed all data which is irrelevant for predictions leaving only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 the </a:t>
            </a:r>
            <a:r>
              <a:rPr lang="en-US" sz="2400" b="1" dirty="0" smtClean="0">
                <a:solidFill>
                  <a:srgbClr val="00FFFF"/>
                </a:solidFill>
              </a:rPr>
              <a:t>review</a:t>
            </a:r>
            <a:r>
              <a:rPr lang="en-US" sz="2400" b="1" dirty="0" smtClean="0">
                <a:solidFill>
                  <a:schemeClr val="bg1"/>
                </a:solidFill>
              </a:rPr>
              <a:t> data to keep  the size of dataset manageable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819"/>
            <a:ext cx="7972424" cy="35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7539" y="231816"/>
            <a:ext cx="6544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Dataset Preprocessing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114" y="1314451"/>
            <a:ext cx="1122166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To handle </a:t>
            </a:r>
            <a:r>
              <a:rPr lang="en-US" sz="2400" b="1" dirty="0" smtClean="0">
                <a:solidFill>
                  <a:srgbClr val="00FFFF"/>
                </a:solidFill>
              </a:rPr>
              <a:t>sparsity</a:t>
            </a:r>
            <a:r>
              <a:rPr lang="en-US" sz="2400" b="1" dirty="0" smtClean="0">
                <a:solidFill>
                  <a:schemeClr val="bg1"/>
                </a:solidFill>
              </a:rPr>
              <a:t> of data, stored the data in Compressed Sparse Row matrix (</a:t>
            </a:r>
            <a:r>
              <a:rPr lang="en-US" sz="2400" b="1" dirty="0" smtClean="0">
                <a:solidFill>
                  <a:srgbClr val="00FFFF"/>
                </a:solidFill>
              </a:rPr>
              <a:t>CSR</a:t>
            </a:r>
            <a:r>
              <a:rPr lang="en-US" sz="2400" b="1" dirty="0" smtClean="0">
                <a:solidFill>
                  <a:schemeClr val="bg1"/>
                </a:solidFill>
              </a:rPr>
              <a:t>)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                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Mapped the </a:t>
            </a:r>
            <a:r>
              <a:rPr lang="en-US" sz="2400" b="1" dirty="0" smtClean="0">
                <a:solidFill>
                  <a:srgbClr val="00FFFF"/>
                </a:solidFill>
              </a:rPr>
              <a:t>ASCII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user_id</a:t>
            </a:r>
            <a:r>
              <a:rPr lang="en-US" sz="2400" b="1" dirty="0" smtClean="0">
                <a:solidFill>
                  <a:schemeClr val="bg1"/>
                </a:solidFill>
              </a:rPr>
              <a:t> and </a:t>
            </a:r>
            <a:r>
              <a:rPr lang="en-US" sz="2400" b="1" dirty="0" err="1" smtClean="0">
                <a:solidFill>
                  <a:schemeClr val="bg1"/>
                </a:solidFill>
              </a:rPr>
              <a:t>business_id</a:t>
            </a:r>
            <a:r>
              <a:rPr lang="en-US" sz="2400" b="1" dirty="0" smtClean="0">
                <a:solidFill>
                  <a:schemeClr val="bg1"/>
                </a:solidFill>
              </a:rPr>
              <a:t> to </a:t>
            </a:r>
            <a:r>
              <a:rPr lang="en-US" sz="2400" b="1" dirty="0" smtClean="0">
                <a:solidFill>
                  <a:srgbClr val="00FFFF"/>
                </a:solidFill>
              </a:rPr>
              <a:t>integer</a:t>
            </a:r>
            <a:r>
              <a:rPr lang="en-US" sz="2400" b="1" dirty="0" smtClean="0">
                <a:solidFill>
                  <a:schemeClr val="bg1"/>
                </a:solidFill>
              </a:rPr>
              <a:t> indices in CSR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Scaled the original </a:t>
            </a:r>
            <a:r>
              <a:rPr lang="en-US" sz="2400" b="1" dirty="0" smtClean="0">
                <a:solidFill>
                  <a:srgbClr val="00FFFF"/>
                </a:solidFill>
              </a:rPr>
              <a:t>votes</a:t>
            </a:r>
            <a:r>
              <a:rPr lang="en-US" sz="2400" b="1" dirty="0" smtClean="0">
                <a:solidFill>
                  <a:schemeClr val="bg1"/>
                </a:solidFill>
              </a:rPr>
              <a:t> column which ranged from </a:t>
            </a:r>
            <a:r>
              <a:rPr lang="en-US" sz="2400" b="1" dirty="0" smtClean="0">
                <a:solidFill>
                  <a:srgbClr val="00FFFF"/>
                </a:solidFill>
              </a:rPr>
              <a:t>0 to 75000</a:t>
            </a:r>
            <a:r>
              <a:rPr lang="en-US" sz="2400" b="1" dirty="0" smtClean="0">
                <a:solidFill>
                  <a:schemeClr val="bg1"/>
                </a:solidFill>
              </a:rPr>
              <a:t> to a new range </a:t>
            </a:r>
            <a:r>
              <a:rPr lang="en-US" sz="2400" b="1" dirty="0" smtClean="0">
                <a:solidFill>
                  <a:srgbClr val="00FFFF"/>
                </a:solidFill>
              </a:rPr>
              <a:t>(0,1)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05" y="2021179"/>
            <a:ext cx="6837989" cy="28156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05" y="2021179"/>
            <a:ext cx="6837989" cy="28156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155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609" y="171451"/>
            <a:ext cx="10008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User based Collaborative Filtering 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3462" y="6488668"/>
            <a:ext cx="403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Wikipedia (Author of gif </a:t>
            </a:r>
            <a:r>
              <a:rPr lang="en-US" dirty="0" err="1" smtClean="0">
                <a:solidFill>
                  <a:schemeClr val="bg1"/>
                </a:solidFill>
              </a:rPr>
              <a:t>Moshanin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1285876"/>
            <a:ext cx="10615613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734</Words>
  <Application>Microsoft Office PowerPoint</Application>
  <PresentationFormat>Widescreen</PresentationFormat>
  <Paragraphs>198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Prediction of Yelp Review Star Rating Using User Based 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Yelp Review Star Rating Using User Based Collaborative Filtering</dc:title>
  <dc:creator>soumya reddy</dc:creator>
  <cp:lastModifiedBy>soumya reddy</cp:lastModifiedBy>
  <cp:revision>56</cp:revision>
  <dcterms:created xsi:type="dcterms:W3CDTF">2017-04-12T14:34:43Z</dcterms:created>
  <dcterms:modified xsi:type="dcterms:W3CDTF">2017-04-12T20:24:01Z</dcterms:modified>
</cp:coreProperties>
</file>