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1"/>
  </p:notesMasterIdLst>
  <p:handoutMasterIdLst>
    <p:handoutMasterId r:id="rId52"/>
  </p:handoutMasterIdLst>
  <p:sldIdLst>
    <p:sldId id="538" r:id="rId2"/>
    <p:sldId id="535" r:id="rId3"/>
    <p:sldId id="572" r:id="rId4"/>
    <p:sldId id="569" r:id="rId5"/>
    <p:sldId id="557" r:id="rId6"/>
    <p:sldId id="573" r:id="rId7"/>
    <p:sldId id="585" r:id="rId8"/>
    <p:sldId id="586" r:id="rId9"/>
    <p:sldId id="587" r:id="rId10"/>
    <p:sldId id="588" r:id="rId11"/>
    <p:sldId id="562" r:id="rId12"/>
    <p:sldId id="589" r:id="rId13"/>
    <p:sldId id="590" r:id="rId14"/>
    <p:sldId id="591" r:id="rId15"/>
    <p:sldId id="592" r:id="rId16"/>
    <p:sldId id="563" r:id="rId17"/>
    <p:sldId id="593" r:id="rId18"/>
    <p:sldId id="594" r:id="rId19"/>
    <p:sldId id="571" r:id="rId20"/>
    <p:sldId id="607" r:id="rId21"/>
    <p:sldId id="608" r:id="rId22"/>
    <p:sldId id="566" r:id="rId23"/>
    <p:sldId id="595" r:id="rId24"/>
    <p:sldId id="596" r:id="rId25"/>
    <p:sldId id="597" r:id="rId26"/>
    <p:sldId id="598" r:id="rId27"/>
    <p:sldId id="599" r:id="rId28"/>
    <p:sldId id="567" r:id="rId29"/>
    <p:sldId id="600" r:id="rId30"/>
    <p:sldId id="564" r:id="rId31"/>
    <p:sldId id="601" r:id="rId32"/>
    <p:sldId id="602" r:id="rId33"/>
    <p:sldId id="603" r:id="rId34"/>
    <p:sldId id="604" r:id="rId35"/>
    <p:sldId id="583" r:id="rId36"/>
    <p:sldId id="605" r:id="rId37"/>
    <p:sldId id="606" r:id="rId38"/>
    <p:sldId id="609" r:id="rId39"/>
    <p:sldId id="610" r:id="rId40"/>
    <p:sldId id="611" r:id="rId41"/>
    <p:sldId id="612" r:id="rId42"/>
    <p:sldId id="613" r:id="rId43"/>
    <p:sldId id="614" r:id="rId44"/>
    <p:sldId id="615" r:id="rId45"/>
    <p:sldId id="545" r:id="rId46"/>
    <p:sldId id="616" r:id="rId47"/>
    <p:sldId id="584" r:id="rId48"/>
    <p:sldId id="552" r:id="rId49"/>
    <p:sldId id="549" r:id="rId50"/>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33CC"/>
    <a:srgbClr val="FF0066"/>
    <a:srgbClr val="0000FF"/>
    <a:srgbClr val="33CC33"/>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87" d="100"/>
          <a:sy n="87" d="100"/>
        </p:scale>
        <p:origin x="518" y="7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2/2/2025</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2/2/2025</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30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48</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213043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405512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2/2/2025</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2/2/2025</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 name="Picture 2" descr="PESSAT - All India Online Entrance Exam for Admission to PES University">
            <a:extLst>
              <a:ext uri="{FF2B5EF4-FFF2-40B4-BE49-F238E27FC236}">
                <a16:creationId xmlns:a16="http://schemas.microsoft.com/office/drawing/2014/main" id="{A3B97CAD-824E-EAC1-FC41-3EEEC584AA9C}"/>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167336" y="264409"/>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600200"/>
            <a:ext cx="7924800" cy="1754326"/>
          </a:xfrm>
          <a:prstGeom prst="rect">
            <a:avLst/>
          </a:prstGeom>
        </p:spPr>
        <p:txBody>
          <a:bodyPr wrap="square">
            <a:spAutoFit/>
          </a:bodyPr>
          <a:lstStyle/>
          <a:p>
            <a:pPr algn="ctr"/>
            <a:r>
              <a:rPr lang="en-US" sz="2800" b="1" dirty="0">
                <a:solidFill>
                  <a:srgbClr val="FF0000"/>
                </a:solidFill>
                <a:latin typeface="Trebuchet MS" pitchFamily="34" charset="0"/>
              </a:rPr>
              <a:t>UE22CS320A–  Project Phase – 2</a:t>
            </a:r>
          </a:p>
          <a:p>
            <a:pPr algn="ctr"/>
            <a:r>
              <a:rPr lang="en-US" sz="4000" dirty="0">
                <a:solidFill>
                  <a:srgbClr val="FF0000"/>
                </a:solidFill>
                <a:latin typeface="Trebuchet MS" pitchFamily="34" charset="0"/>
              </a:rPr>
              <a:t>Capstone Project –Phase 2 –review 1</a:t>
            </a:r>
            <a:endParaRPr lang="en-US" sz="3600" dirty="0">
              <a:solidFill>
                <a:srgbClr val="FF0000"/>
              </a:solidFill>
              <a:latin typeface="Trebuchet MS" pitchFamily="34" charset="0"/>
            </a:endParaRPr>
          </a:p>
        </p:txBody>
      </p:sp>
      <p:sp>
        <p:nvSpPr>
          <p:cNvPr id="4" name="Google Shape;26;p3"/>
          <p:cNvSpPr txBox="1"/>
          <p:nvPr/>
        </p:nvSpPr>
        <p:spPr>
          <a:xfrm>
            <a:off x="1703512" y="3668941"/>
            <a:ext cx="8458200" cy="263620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Detection And Mitigation Of Replay Attacks</a:t>
            </a:r>
          </a:p>
          <a:p>
            <a:pPr>
              <a:spcBef>
                <a:spcPts val="0"/>
              </a:spcBef>
              <a:spcAft>
                <a:spcPts val="0"/>
              </a:spcAft>
            </a:pPr>
            <a:r>
              <a:rPr lang="en-IN" sz="2400" dirty="0">
                <a:solidFill>
                  <a:srgbClr val="0033CC"/>
                </a:solidFill>
                <a:latin typeface="Trebuchet MS"/>
                <a:ea typeface="Trebuchet MS"/>
                <a:cs typeface="Trebuchet MS"/>
                <a:sym typeface="Trebuchet MS"/>
              </a:rPr>
              <a:t>Project ID       : 49</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Sarasvati V              </a:t>
            </a:r>
          </a:p>
          <a:p>
            <a:pPr>
              <a:spcBef>
                <a:spcPts val="0"/>
              </a:spcBef>
              <a:spcAft>
                <a:spcPts val="0"/>
              </a:spcAft>
            </a:pPr>
            <a:r>
              <a:rPr lang="en-IN" sz="2400" dirty="0">
                <a:solidFill>
                  <a:srgbClr val="0033CC"/>
                </a:solidFill>
                <a:latin typeface="Trebuchet MS"/>
                <a:ea typeface="Trebuchet MS"/>
                <a:cs typeface="Trebuchet MS"/>
                <a:sym typeface="Trebuchet MS"/>
              </a:rPr>
              <a:t>Project Team  : Mohit Prasad Singh (PES2UG22CS320)</a:t>
            </a:r>
          </a:p>
          <a:p>
            <a:pPr>
              <a:spcBef>
                <a:spcPts val="0"/>
              </a:spcBef>
              <a:spcAft>
                <a:spcPts val="0"/>
              </a:spcAft>
            </a:pPr>
            <a:r>
              <a:rPr lang="en-IN" sz="2400" dirty="0">
                <a:solidFill>
                  <a:srgbClr val="0033CC"/>
                </a:solidFill>
                <a:latin typeface="Trebuchet MS"/>
                <a:sym typeface="Trebuchet MS"/>
              </a:rPr>
              <a:t>		    Shreyas S (PES2UG22CS540)</a:t>
            </a:r>
          </a:p>
          <a:p>
            <a:pPr>
              <a:spcBef>
                <a:spcPts val="0"/>
              </a:spcBef>
              <a:spcAft>
                <a:spcPts val="0"/>
              </a:spcAft>
            </a:pPr>
            <a:r>
              <a:rPr lang="en-IN" sz="2400" dirty="0">
                <a:solidFill>
                  <a:srgbClr val="0033CC"/>
                </a:solidFill>
                <a:latin typeface="Trebuchet MS"/>
                <a:sym typeface="Trebuchet MS"/>
              </a:rPr>
              <a:t>		    Soumya Ranjan Mishra (PES2UG22CS571)</a:t>
            </a:r>
          </a:p>
          <a:p>
            <a:pPr>
              <a:spcBef>
                <a:spcPts val="0"/>
              </a:spcBef>
              <a:spcAft>
                <a:spcPts val="0"/>
              </a:spcAft>
            </a:pPr>
            <a:r>
              <a:rPr lang="en-IN" sz="2400" dirty="0">
                <a:solidFill>
                  <a:srgbClr val="0033CC"/>
                </a:solidFill>
                <a:latin typeface="Trebuchet MS"/>
                <a:sym typeface="Trebuchet MS"/>
              </a:rPr>
              <a:t>		    </a:t>
            </a:r>
            <a:r>
              <a:rPr lang="en-IN" sz="2400" dirty="0" err="1">
                <a:solidFill>
                  <a:srgbClr val="0033CC"/>
                </a:solidFill>
                <a:latin typeface="Trebuchet MS"/>
                <a:sym typeface="Trebuchet MS"/>
              </a:rPr>
              <a:t>Suhas</a:t>
            </a:r>
            <a:r>
              <a:rPr lang="en-IN" sz="2400" dirty="0">
                <a:solidFill>
                  <a:srgbClr val="0033CC"/>
                </a:solidFill>
                <a:latin typeface="Trebuchet MS"/>
                <a:sym typeface="Trebuchet MS"/>
              </a:rPr>
              <a:t> Venkata (PES2UG22CS590)</a:t>
            </a:r>
          </a:p>
          <a:p>
            <a:pPr>
              <a:spcBef>
                <a:spcPts val="0"/>
              </a:spcBef>
              <a:spcAft>
                <a:spcPts val="0"/>
              </a:spcAft>
            </a:pPr>
            <a:endParaRPr lang="en-IN" sz="2000" dirty="0">
              <a:solidFill>
                <a:srgbClr val="0033CC"/>
              </a:solidFill>
            </a:endParaRP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2F42A-026B-CFC8-D89E-9FC1138BC3BF}"/>
              </a:ext>
            </a:extLst>
          </p:cNvPr>
          <p:cNvSpPr txBox="1"/>
          <p:nvPr/>
        </p:nvSpPr>
        <p:spPr>
          <a:xfrm>
            <a:off x="191344" y="1322519"/>
            <a:ext cx="11737304" cy="4678204"/>
          </a:xfrm>
          <a:prstGeom prst="rect">
            <a:avLst/>
          </a:prstGeom>
          <a:noFill/>
        </p:spPr>
        <p:txBody>
          <a:bodyPr wrap="square" rtlCol="0">
            <a:spAutoFit/>
          </a:bodyPr>
          <a:lstStyle/>
          <a:p>
            <a:r>
              <a:rPr lang="en-US" sz="2000" b="1" dirty="0">
                <a:solidFill>
                  <a:srgbClr val="FF0000"/>
                </a:solidFill>
              </a:rPr>
              <a:t>Detection and Mitigation Process:</a:t>
            </a:r>
          </a:p>
          <a:p>
            <a:endParaRPr lang="en-US" sz="2000" b="1" dirty="0"/>
          </a:p>
          <a:p>
            <a:pPr marL="285750" indent="-285750">
              <a:buFont typeface="Wingdings" panose="05000000000000000000" pitchFamily="2" charset="2"/>
              <a:buChar char="Ø"/>
            </a:pPr>
            <a:r>
              <a:rPr lang="en-US" sz="2000" b="1" dirty="0"/>
              <a:t>Video Analysis:</a:t>
            </a:r>
            <a:endParaRPr lang="en-US" sz="2000" dirty="0"/>
          </a:p>
          <a:p>
            <a:pPr marL="742950" lvl="1" indent="-285750">
              <a:buFont typeface="+mj-lt"/>
              <a:buAutoNum type="arabicPeriod"/>
            </a:pPr>
            <a:r>
              <a:rPr lang="en-US" sz="2000" dirty="0"/>
              <a:t>Optical flow analysis to detect motion inconsistencies.</a:t>
            </a:r>
          </a:p>
          <a:p>
            <a:pPr marL="742950" lvl="1" indent="-285750">
              <a:buFont typeface="+mj-lt"/>
              <a:buAutoNum type="arabicPeriod"/>
            </a:pPr>
            <a:endParaRPr lang="en-US" sz="2000" dirty="0"/>
          </a:p>
          <a:p>
            <a:pPr marL="285750" indent="-285750">
              <a:buFont typeface="Wingdings" panose="05000000000000000000" pitchFamily="2" charset="2"/>
              <a:buChar char="Ø"/>
            </a:pPr>
            <a:r>
              <a:rPr lang="en-US" sz="2000" b="1" dirty="0"/>
              <a:t>Cryptographic Frame Validation:</a:t>
            </a:r>
            <a:endParaRPr lang="en-US" sz="2000" dirty="0"/>
          </a:p>
          <a:p>
            <a:pPr marL="742950" lvl="1" indent="-285750">
              <a:buFont typeface="+mj-lt"/>
              <a:buAutoNum type="arabicPeriod"/>
            </a:pPr>
            <a:r>
              <a:rPr lang="en-US" sz="2000" dirty="0"/>
              <a:t>Real-time frame hashing to detect tampering.</a:t>
            </a:r>
          </a:p>
          <a:p>
            <a:pPr marL="742950" lvl="1" indent="-285750">
              <a:buFont typeface="+mj-lt"/>
              <a:buAutoNum type="arabicPeriod"/>
            </a:pPr>
            <a:endParaRPr lang="en-US" sz="2000" dirty="0"/>
          </a:p>
          <a:p>
            <a:pPr marL="285750" indent="-285750">
              <a:buFont typeface="Wingdings" panose="05000000000000000000" pitchFamily="2" charset="2"/>
              <a:buChar char="Ø"/>
            </a:pPr>
            <a:r>
              <a:rPr lang="en-US" sz="2000" b="1" dirty="0"/>
              <a:t>Anomaly Detection with Deep Learning:</a:t>
            </a:r>
            <a:endParaRPr lang="en-US" sz="2000" dirty="0"/>
          </a:p>
          <a:p>
            <a:pPr marL="742950" lvl="1" indent="-285750">
              <a:buFont typeface="+mj-lt"/>
              <a:buAutoNum type="arabicPeriod"/>
            </a:pPr>
            <a:r>
              <a:rPr lang="en-US" sz="2000" dirty="0"/>
              <a:t>AI models classifying motion patterns as real or replayed.</a:t>
            </a:r>
          </a:p>
          <a:p>
            <a:pPr marL="742950" lvl="1" indent="-285750">
              <a:buFont typeface="+mj-lt"/>
              <a:buAutoNum type="arabicPeriod"/>
            </a:pPr>
            <a:endParaRPr lang="en-US" sz="2000" dirty="0"/>
          </a:p>
          <a:p>
            <a:pPr marL="285750" indent="-285750">
              <a:buFont typeface="Wingdings" panose="05000000000000000000" pitchFamily="2" charset="2"/>
              <a:buChar char="Ø"/>
            </a:pPr>
            <a:r>
              <a:rPr lang="en-US" sz="2000" b="1" dirty="0"/>
              <a:t>Mitigation &amp; Alerting:</a:t>
            </a:r>
            <a:endParaRPr lang="en-US" sz="2000" dirty="0"/>
          </a:p>
          <a:p>
            <a:pPr marL="742950" lvl="1" indent="-285750">
              <a:buFont typeface="+mj-lt"/>
              <a:buAutoNum type="arabicPeriod"/>
            </a:pPr>
            <a:r>
              <a:rPr lang="en-US" sz="2000" dirty="0"/>
              <a:t>Flagging suspicious feeds, sending real-time alerts, and switching to backups if tampering is detected.</a:t>
            </a:r>
          </a:p>
          <a:p>
            <a:endParaRPr lang="en-IN" dirty="0"/>
          </a:p>
        </p:txBody>
      </p:sp>
    </p:spTree>
    <p:extLst>
      <p:ext uri="{BB962C8B-B14F-4D97-AF65-F5344CB8AC3E}">
        <p14:creationId xmlns:p14="http://schemas.microsoft.com/office/powerpoint/2010/main" val="1563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263352" y="626441"/>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168696" y="123580"/>
            <a:ext cx="2779168"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sp>
        <p:nvSpPr>
          <p:cNvPr id="47" name="Google Shape;47;p6"/>
          <p:cNvSpPr txBox="1"/>
          <p:nvPr/>
        </p:nvSpPr>
        <p:spPr>
          <a:xfrm>
            <a:off x="-23127" y="476672"/>
            <a:ext cx="11928648" cy="6344729"/>
          </a:xfrm>
          <a:prstGeom prst="rect">
            <a:avLst/>
          </a:prstGeom>
          <a:noFill/>
          <a:ln>
            <a:noFill/>
          </a:ln>
        </p:spPr>
        <p:txBody>
          <a:bodyPr spcFirstLastPara="1" wrap="square" lIns="91425" tIns="45700" rIns="91425" bIns="45700" anchor="ctr" anchorCtr="0">
            <a:noAutofit/>
          </a:bodyPr>
          <a:lstStyle/>
          <a:p>
            <a:endParaRPr lang="en-US" b="1" dirty="0"/>
          </a:p>
          <a:p>
            <a:pPr marL="342900" indent="-342900">
              <a:buAutoNum type="arabicPeriod"/>
            </a:pPr>
            <a:endParaRPr lang="en-US" b="1" dirty="0"/>
          </a:p>
          <a:p>
            <a:pPr>
              <a:buFont typeface="+mj-lt"/>
              <a:buAutoNum type="arabicPeriod"/>
            </a:pPr>
            <a:r>
              <a:rPr lang="en-US" b="1" dirty="0"/>
              <a:t>Modular Design:</a:t>
            </a:r>
            <a:endParaRPr lang="en-US" dirty="0"/>
          </a:p>
          <a:p>
            <a:pPr marL="742950" lvl="1" indent="-285750">
              <a:buFont typeface="+mj-lt"/>
              <a:buAutoNum type="arabicPeriod"/>
            </a:pPr>
            <a:r>
              <a:rPr lang="en-US" dirty="0"/>
              <a:t>Independent modules for video processing, anomaly detection, and cryptographic validation.</a:t>
            </a:r>
          </a:p>
          <a:p>
            <a:pPr marL="742950" lvl="1" indent="-285750">
              <a:buFont typeface="+mj-lt"/>
              <a:buAutoNum type="arabicPeriod"/>
            </a:pPr>
            <a:r>
              <a:rPr lang="en-US" dirty="0"/>
              <a:t>Modules communicate through APIs or message brokers.</a:t>
            </a:r>
          </a:p>
          <a:p>
            <a:pPr marL="742950" lvl="1" indent="-285750">
              <a:buFont typeface="+mj-lt"/>
              <a:buAutoNum type="arabicPeriod"/>
            </a:pPr>
            <a:endParaRPr lang="en-US" dirty="0"/>
          </a:p>
          <a:p>
            <a:r>
              <a:rPr lang="en-US" b="1" dirty="0"/>
              <a:t>	Why:</a:t>
            </a:r>
            <a:endParaRPr lang="en-US" dirty="0"/>
          </a:p>
          <a:p>
            <a:pPr lvl="2"/>
            <a:r>
              <a:rPr lang="en-US" dirty="0"/>
              <a:t>Simplifies development and debugging.</a:t>
            </a:r>
          </a:p>
          <a:p>
            <a:pPr lvl="2"/>
            <a:r>
              <a:rPr lang="en-US" dirty="0"/>
              <a:t>Allows easy upgrades or replacements of components.</a:t>
            </a:r>
          </a:p>
          <a:p>
            <a:pPr marL="742950" lvl="1" indent="-285750">
              <a:buFont typeface="+mj-lt"/>
              <a:buAutoNum type="arabicPeriod"/>
            </a:pPr>
            <a:endParaRPr lang="en-US" dirty="0"/>
          </a:p>
          <a:p>
            <a:r>
              <a:rPr lang="en-US" b="1" dirty="0"/>
              <a:t>2. Real-Time Processing:</a:t>
            </a:r>
            <a:endParaRPr lang="en-US" dirty="0"/>
          </a:p>
          <a:p>
            <a:pPr marL="742950" lvl="1" indent="-285750">
              <a:buFont typeface="+mj-lt"/>
              <a:buAutoNum type="arabicPeriod"/>
            </a:pPr>
            <a:r>
              <a:rPr lang="en-US" dirty="0"/>
              <a:t>Optical flow and deep learning models analyze video frames in real-time.</a:t>
            </a:r>
          </a:p>
          <a:p>
            <a:pPr marL="742950" lvl="1" indent="-285750">
              <a:buFont typeface="+mj-lt"/>
              <a:buAutoNum type="arabicPeriod"/>
            </a:pPr>
            <a:r>
              <a:rPr lang="en-US" dirty="0"/>
              <a:t>Instantaneous alerts and mitigation actions.</a:t>
            </a:r>
          </a:p>
          <a:p>
            <a:pPr marL="742950" lvl="1" indent="-285750">
              <a:buFont typeface="+mj-lt"/>
              <a:buAutoNum type="arabicPeriod"/>
            </a:pPr>
            <a:endParaRPr lang="en-US" dirty="0"/>
          </a:p>
          <a:p>
            <a:r>
              <a:rPr lang="en-US" b="1" dirty="0"/>
              <a:t>	Why:</a:t>
            </a:r>
          </a:p>
          <a:p>
            <a:r>
              <a:rPr lang="en-US" b="1" dirty="0"/>
              <a:t>	</a:t>
            </a:r>
            <a:r>
              <a:rPr lang="en-US" dirty="0"/>
              <a:t>Real-time detection reduces the window for potential harm from replay attacks.</a:t>
            </a:r>
          </a:p>
          <a:p>
            <a:pPr marL="742950" lvl="1" indent="-285750">
              <a:buFont typeface="+mj-lt"/>
              <a:buAutoNum type="arabicPeriod"/>
            </a:pPr>
            <a:endParaRPr lang="en-US" dirty="0"/>
          </a:p>
          <a:p>
            <a:r>
              <a:rPr lang="en-US" b="1" dirty="0"/>
              <a:t>3. Edge-Cloud Integration:</a:t>
            </a:r>
            <a:endParaRPr lang="en-US" dirty="0"/>
          </a:p>
          <a:p>
            <a:pPr marL="742950" lvl="1" indent="-285750">
              <a:buFont typeface="+mj-lt"/>
              <a:buAutoNum type="arabicPeriod"/>
            </a:pPr>
            <a:r>
              <a:rPr lang="en-US" dirty="0"/>
              <a:t>Local processing at the edge (e.g., on GPU-enabled devices) for latency reduction.</a:t>
            </a:r>
          </a:p>
          <a:p>
            <a:pPr marL="742950" lvl="1" indent="-285750">
              <a:buFont typeface="+mj-lt"/>
              <a:buAutoNum type="arabicPeriod"/>
            </a:pPr>
            <a:r>
              <a:rPr lang="en-US" dirty="0"/>
              <a:t>Secure cloud storage for suspicious feeds and metadata.</a:t>
            </a:r>
          </a:p>
          <a:p>
            <a:pPr marL="742950" lvl="1" indent="-285750">
              <a:buFont typeface="+mj-lt"/>
              <a:buAutoNum type="arabicPeriod"/>
            </a:pPr>
            <a:endParaRPr lang="en-US" dirty="0"/>
          </a:p>
          <a:p>
            <a:r>
              <a:rPr lang="en-US" b="1" dirty="0"/>
              <a:t>	Why:</a:t>
            </a:r>
            <a:endParaRPr lang="en-US" dirty="0"/>
          </a:p>
          <a:p>
            <a:pPr lvl="1"/>
            <a:r>
              <a:rPr lang="en-US" dirty="0"/>
              <a:t>	Minimizes latency and reduces bandwidth usage.</a:t>
            </a:r>
          </a:p>
          <a:p>
            <a:pPr lvl="1"/>
            <a:r>
              <a:rPr lang="en-US" dirty="0"/>
              <a:t>	Enables scalability and centralized monitoring.</a:t>
            </a:r>
          </a:p>
          <a:p>
            <a:pPr marL="342891" algn="just" eaLnBrk="0" hangingPunct="0">
              <a:spcBef>
                <a:spcPct val="20000"/>
              </a:spcBef>
              <a:defRPr/>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74373-1F07-20B4-AD31-C09E791508DD}"/>
              </a:ext>
            </a:extLst>
          </p:cNvPr>
          <p:cNvSpPr txBox="1"/>
          <p:nvPr/>
        </p:nvSpPr>
        <p:spPr>
          <a:xfrm>
            <a:off x="191344" y="1052736"/>
            <a:ext cx="12000656" cy="576064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224325A3-A217-78A2-FE10-48D78E6BF21E}"/>
              </a:ext>
            </a:extLst>
          </p:cNvPr>
          <p:cNvSpPr txBox="1"/>
          <p:nvPr/>
        </p:nvSpPr>
        <p:spPr>
          <a:xfrm>
            <a:off x="95672" y="288513"/>
            <a:ext cx="12000656" cy="6832640"/>
          </a:xfrm>
          <a:prstGeom prst="rect">
            <a:avLst/>
          </a:prstGeom>
          <a:noFill/>
        </p:spPr>
        <p:txBody>
          <a:bodyPr wrap="square" rtlCol="0">
            <a:spAutoFit/>
          </a:bodyPr>
          <a:lstStyle/>
          <a:p>
            <a:r>
              <a:rPr lang="en-US" sz="2000" b="1" dirty="0">
                <a:solidFill>
                  <a:srgbClr val="FF0000"/>
                </a:solidFill>
              </a:rPr>
              <a:t>Benefits of This Approach</a:t>
            </a:r>
          </a:p>
          <a:p>
            <a:endParaRPr lang="en-US" sz="2000" b="1" dirty="0"/>
          </a:p>
          <a:p>
            <a:pPr>
              <a:buFont typeface="+mj-lt"/>
              <a:buAutoNum type="arabicPeriod"/>
            </a:pPr>
            <a:r>
              <a:rPr lang="en-US" sz="2000" b="1" dirty="0"/>
              <a:t>Scalability:</a:t>
            </a:r>
            <a:endParaRPr lang="en-US" sz="2000" dirty="0"/>
          </a:p>
          <a:p>
            <a:pPr marL="742950" lvl="1" indent="-285750">
              <a:buFont typeface="+mj-lt"/>
              <a:buAutoNum type="arabicPeriod"/>
            </a:pPr>
            <a:r>
              <a:rPr lang="en-US" sz="2000" dirty="0"/>
              <a:t>Supports multiple camera feeds and scales with minimal changes.</a:t>
            </a:r>
          </a:p>
          <a:p>
            <a:pPr marL="742950" lvl="1" indent="-285750">
              <a:buFont typeface="+mj-lt"/>
              <a:buAutoNum type="arabicPeriod"/>
            </a:pPr>
            <a:r>
              <a:rPr lang="en-US" sz="2000" dirty="0"/>
              <a:t>Cloud integration handles increasing data storage and computational demands.</a:t>
            </a:r>
          </a:p>
          <a:p>
            <a:pPr marL="742950" lvl="1" indent="-285750">
              <a:buFont typeface="+mj-lt"/>
              <a:buAutoNum type="arabicPeriod"/>
            </a:pPr>
            <a:endParaRPr lang="en-US" sz="2000" dirty="0"/>
          </a:p>
          <a:p>
            <a:pPr>
              <a:buFont typeface="+mj-lt"/>
              <a:buAutoNum type="arabicPeriod"/>
            </a:pPr>
            <a:r>
              <a:rPr lang="en-US" sz="2000" b="1" dirty="0"/>
              <a:t>High Accuracy:</a:t>
            </a:r>
            <a:endParaRPr lang="en-US" sz="2000" dirty="0"/>
          </a:p>
          <a:p>
            <a:pPr marL="742950" lvl="1" indent="-285750">
              <a:buFont typeface="+mj-lt"/>
              <a:buAutoNum type="arabicPeriod"/>
            </a:pPr>
            <a:r>
              <a:rPr lang="en-US" sz="2000" dirty="0"/>
              <a:t>Multi-layered detection minimizes false positives and negatives.</a:t>
            </a:r>
          </a:p>
          <a:p>
            <a:pPr marL="742950" lvl="1" indent="-285750">
              <a:buFont typeface="+mj-lt"/>
              <a:buAutoNum type="arabicPeriod"/>
            </a:pPr>
            <a:r>
              <a:rPr lang="en-US" sz="2000" dirty="0"/>
              <a:t>Combining video, audio, and environmental data improves reliability.</a:t>
            </a:r>
          </a:p>
          <a:p>
            <a:pPr marL="742950" lvl="1" indent="-285750">
              <a:buFont typeface="+mj-lt"/>
              <a:buAutoNum type="arabicPeriod"/>
            </a:pPr>
            <a:endParaRPr lang="en-US" sz="2000" dirty="0"/>
          </a:p>
          <a:p>
            <a:pPr>
              <a:buFont typeface="+mj-lt"/>
              <a:buAutoNum type="arabicPeriod"/>
            </a:pPr>
            <a:r>
              <a:rPr lang="en-US" sz="2000" b="1" dirty="0"/>
              <a:t>Real-Time Performance:</a:t>
            </a:r>
            <a:endParaRPr lang="en-US" sz="2000" dirty="0"/>
          </a:p>
          <a:p>
            <a:pPr marL="742950" lvl="1" indent="-285750">
              <a:buFont typeface="+mj-lt"/>
              <a:buAutoNum type="arabicPeriod"/>
            </a:pPr>
            <a:r>
              <a:rPr lang="en-US" sz="2000" dirty="0"/>
              <a:t>Immediate detection and mitigation reduce the impact of replay attacks.</a:t>
            </a:r>
          </a:p>
          <a:p>
            <a:pPr marL="742950" lvl="1" indent="-285750">
              <a:buFont typeface="+mj-lt"/>
              <a:buAutoNum type="arabicPeriod"/>
            </a:pPr>
            <a:r>
              <a:rPr lang="en-US" sz="2000" dirty="0"/>
              <a:t>Alerts allow timely human intervention.</a:t>
            </a:r>
          </a:p>
          <a:p>
            <a:pPr marL="742950" lvl="1" indent="-285750">
              <a:buFont typeface="+mj-lt"/>
              <a:buAutoNum type="arabicPeriod"/>
            </a:pPr>
            <a:endParaRPr lang="en-US" sz="2000" dirty="0"/>
          </a:p>
          <a:p>
            <a:pPr>
              <a:buFont typeface="+mj-lt"/>
              <a:buAutoNum type="arabicPeriod"/>
            </a:pPr>
            <a:r>
              <a:rPr lang="en-US" sz="2000" b="1" dirty="0"/>
              <a:t>Flexibility and Upgradability:</a:t>
            </a:r>
            <a:endParaRPr lang="en-US" sz="2000" dirty="0"/>
          </a:p>
          <a:p>
            <a:pPr marL="742950" lvl="1" indent="-285750">
              <a:buFont typeface="+mj-lt"/>
              <a:buAutoNum type="arabicPeriod"/>
            </a:pPr>
            <a:r>
              <a:rPr lang="en-US" sz="2000" dirty="0"/>
              <a:t>Modules can be updated or replaced without overhauling the entire system.</a:t>
            </a:r>
          </a:p>
          <a:p>
            <a:pPr marL="742950" lvl="1" indent="-285750">
              <a:buFont typeface="+mj-lt"/>
              <a:buAutoNum type="arabicPeriod"/>
            </a:pPr>
            <a:r>
              <a:rPr lang="en-US" sz="2000" dirty="0"/>
              <a:t>Adaptable to evolving threats and new attack vectors.</a:t>
            </a:r>
          </a:p>
          <a:p>
            <a:pPr marL="742950" lvl="1" indent="-285750">
              <a:buFont typeface="+mj-lt"/>
              <a:buAutoNum type="arabicPeriod"/>
            </a:pPr>
            <a:endParaRPr lang="en-US" sz="2000" dirty="0"/>
          </a:p>
          <a:p>
            <a:pPr>
              <a:buFont typeface="+mj-lt"/>
              <a:buAutoNum type="arabicPeriod"/>
            </a:pPr>
            <a:r>
              <a:rPr lang="en-US" sz="2000" b="1" dirty="0"/>
              <a:t>Security:</a:t>
            </a:r>
            <a:endParaRPr lang="en-US" sz="2000" dirty="0"/>
          </a:p>
          <a:p>
            <a:pPr marL="742950" lvl="1" indent="-285750">
              <a:buFont typeface="+mj-lt"/>
              <a:buAutoNum type="arabicPeriod"/>
            </a:pPr>
            <a:r>
              <a:rPr lang="en-US" sz="2000" dirty="0"/>
              <a:t>Cryptographic validation prevents video frame tampering.</a:t>
            </a:r>
          </a:p>
          <a:p>
            <a:pPr marL="742950" lvl="1" indent="-285750">
              <a:buFont typeface="+mj-lt"/>
              <a:buAutoNum type="arabicPeriod"/>
            </a:pPr>
            <a:r>
              <a:rPr lang="en-US" sz="2000" dirty="0"/>
              <a:t>Secure communication protocols protect data in transit.</a:t>
            </a:r>
          </a:p>
          <a:p>
            <a:endParaRPr lang="en-IN" dirty="0"/>
          </a:p>
        </p:txBody>
      </p:sp>
    </p:spTree>
    <p:extLst>
      <p:ext uri="{BB962C8B-B14F-4D97-AF65-F5344CB8AC3E}">
        <p14:creationId xmlns:p14="http://schemas.microsoft.com/office/powerpoint/2010/main" val="65908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064441-1090-7205-5E08-346377CEA60D}"/>
              </a:ext>
            </a:extLst>
          </p:cNvPr>
          <p:cNvSpPr txBox="1"/>
          <p:nvPr/>
        </p:nvSpPr>
        <p:spPr>
          <a:xfrm>
            <a:off x="119336" y="836712"/>
            <a:ext cx="11953328" cy="5293757"/>
          </a:xfrm>
          <a:prstGeom prst="rect">
            <a:avLst/>
          </a:prstGeom>
          <a:noFill/>
        </p:spPr>
        <p:txBody>
          <a:bodyPr wrap="square" rtlCol="0">
            <a:spAutoFit/>
          </a:bodyPr>
          <a:lstStyle/>
          <a:p>
            <a:r>
              <a:rPr lang="en-US" sz="2000" b="1" dirty="0">
                <a:solidFill>
                  <a:srgbClr val="FF0000"/>
                </a:solidFill>
              </a:rPr>
              <a:t>Drawbacks of This Approach</a:t>
            </a:r>
          </a:p>
          <a:p>
            <a:endParaRPr lang="en-US" sz="2000" b="1" dirty="0"/>
          </a:p>
          <a:p>
            <a:pPr>
              <a:buFont typeface="+mj-lt"/>
              <a:buAutoNum type="arabicPeriod"/>
            </a:pPr>
            <a:r>
              <a:rPr lang="en-US" sz="2000" b="1" dirty="0"/>
              <a:t>High Computational Demand:</a:t>
            </a:r>
            <a:endParaRPr lang="en-US" sz="2000" dirty="0"/>
          </a:p>
          <a:p>
            <a:pPr marL="742950" lvl="1" indent="-285750">
              <a:buFont typeface="+mj-lt"/>
              <a:buAutoNum type="arabicPeriod"/>
            </a:pPr>
            <a:r>
              <a:rPr lang="en-US" sz="2000" dirty="0"/>
              <a:t>Real-time processing requires significant hardware resources (e.g., GPUs).</a:t>
            </a:r>
          </a:p>
          <a:p>
            <a:pPr marL="742950" lvl="1" indent="-285750">
              <a:buFont typeface="+mj-lt"/>
              <a:buAutoNum type="arabicPeriod"/>
            </a:pPr>
            <a:r>
              <a:rPr lang="en-US" sz="2000" dirty="0"/>
              <a:t>Optical flow and deep learning algorithms are computationally intensive.</a:t>
            </a:r>
          </a:p>
          <a:p>
            <a:pPr marL="742950" lvl="1" indent="-285750">
              <a:buFont typeface="+mj-lt"/>
              <a:buAutoNum type="arabicPeriod"/>
            </a:pPr>
            <a:endParaRPr lang="en-US" sz="2000" dirty="0"/>
          </a:p>
          <a:p>
            <a:pPr>
              <a:buFont typeface="+mj-lt"/>
              <a:buAutoNum type="arabicPeriod"/>
            </a:pPr>
            <a:r>
              <a:rPr lang="en-US" sz="2000" b="1" dirty="0"/>
              <a:t>Complexity in Integration:</a:t>
            </a:r>
            <a:endParaRPr lang="en-US" sz="2000" dirty="0"/>
          </a:p>
          <a:p>
            <a:pPr marL="742950" lvl="1" indent="-285750">
              <a:buFont typeface="+mj-lt"/>
              <a:buAutoNum type="arabicPeriod"/>
            </a:pPr>
            <a:r>
              <a:rPr lang="en-US" sz="2000" dirty="0"/>
              <a:t>Coordinating multiple detection layers increases system complexity.</a:t>
            </a:r>
          </a:p>
          <a:p>
            <a:pPr marL="742950" lvl="1" indent="-285750">
              <a:buFont typeface="+mj-lt"/>
              <a:buAutoNum type="arabicPeriod"/>
            </a:pPr>
            <a:r>
              <a:rPr lang="en-US" sz="2000" dirty="0"/>
              <a:t>Requires sophisticated synchronization to avoid inconsistencies.</a:t>
            </a:r>
          </a:p>
          <a:p>
            <a:pPr marL="742950" lvl="1" indent="-285750">
              <a:buFont typeface="+mj-lt"/>
              <a:buAutoNum type="arabicPeriod"/>
            </a:pPr>
            <a:endParaRPr lang="en-US" sz="2000" dirty="0"/>
          </a:p>
          <a:p>
            <a:pPr>
              <a:buFont typeface="+mj-lt"/>
              <a:buAutoNum type="arabicPeriod"/>
            </a:pPr>
            <a:r>
              <a:rPr lang="en-US" sz="2000" b="1" dirty="0"/>
              <a:t>False Positives and Negatives:</a:t>
            </a:r>
            <a:endParaRPr lang="en-US" sz="2000" dirty="0"/>
          </a:p>
          <a:p>
            <a:pPr marL="742950" lvl="1" indent="-285750">
              <a:buFont typeface="+mj-lt"/>
              <a:buAutoNum type="arabicPeriod"/>
            </a:pPr>
            <a:r>
              <a:rPr lang="en-US" sz="2000" dirty="0"/>
              <a:t>Subtle replay attacks or non-standard behavior patterns might evade detection.</a:t>
            </a:r>
          </a:p>
          <a:p>
            <a:pPr marL="742950" lvl="1" indent="-285750">
              <a:buFont typeface="+mj-lt"/>
              <a:buAutoNum type="arabicPeriod"/>
            </a:pPr>
            <a:r>
              <a:rPr lang="en-US" sz="2000" dirty="0"/>
              <a:t>Initial tuning of thresholds and models can lead to false alerts.</a:t>
            </a:r>
          </a:p>
          <a:p>
            <a:pPr marL="742950" lvl="1" indent="-285750">
              <a:buFont typeface="+mj-lt"/>
              <a:buAutoNum type="arabicPeriod"/>
            </a:pPr>
            <a:endParaRPr lang="en-US" sz="2000" dirty="0"/>
          </a:p>
          <a:p>
            <a:pPr>
              <a:buFont typeface="+mj-lt"/>
              <a:buAutoNum type="arabicPeriod"/>
            </a:pPr>
            <a:r>
              <a:rPr lang="en-US" sz="2000" b="1" dirty="0"/>
              <a:t>Cost:</a:t>
            </a:r>
            <a:endParaRPr lang="en-US" sz="2000" dirty="0"/>
          </a:p>
          <a:p>
            <a:pPr marL="742950" lvl="1" indent="-285750">
              <a:buFont typeface="+mj-lt"/>
              <a:buAutoNum type="arabicPeriod"/>
            </a:pPr>
            <a:r>
              <a:rPr lang="en-US" sz="2000" dirty="0"/>
              <a:t>Edge devices, GPUs, and secure cloud storage can be expensive for large-scale deployments.</a:t>
            </a:r>
          </a:p>
          <a:p>
            <a:endParaRPr lang="en-IN" dirty="0"/>
          </a:p>
        </p:txBody>
      </p:sp>
    </p:spTree>
    <p:extLst>
      <p:ext uri="{BB962C8B-B14F-4D97-AF65-F5344CB8AC3E}">
        <p14:creationId xmlns:p14="http://schemas.microsoft.com/office/powerpoint/2010/main" val="230208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3867E-63CC-B129-3472-257B88DD326C}"/>
              </a:ext>
            </a:extLst>
          </p:cNvPr>
          <p:cNvSpPr txBox="1"/>
          <p:nvPr/>
        </p:nvSpPr>
        <p:spPr>
          <a:xfrm>
            <a:off x="95672" y="302359"/>
            <a:ext cx="12000656" cy="6555641"/>
          </a:xfrm>
          <a:prstGeom prst="rect">
            <a:avLst/>
          </a:prstGeom>
          <a:noFill/>
        </p:spPr>
        <p:txBody>
          <a:bodyPr wrap="square" rtlCol="0">
            <a:spAutoFit/>
          </a:bodyPr>
          <a:lstStyle/>
          <a:p>
            <a:r>
              <a:rPr lang="en-US" sz="2400" b="1" dirty="0">
                <a:solidFill>
                  <a:srgbClr val="FF0000"/>
                </a:solidFill>
              </a:rPr>
              <a:t>Alternate Design Approaches</a:t>
            </a:r>
          </a:p>
          <a:p>
            <a:endParaRPr lang="en-US" b="1" dirty="0"/>
          </a:p>
          <a:p>
            <a:pPr>
              <a:buFont typeface="+mj-lt"/>
              <a:buAutoNum type="arabicPeriod"/>
            </a:pPr>
            <a:r>
              <a:rPr lang="en-US" b="1" dirty="0"/>
              <a:t>Blockchain-Based Verification System:</a:t>
            </a:r>
            <a:endParaRPr lang="en-US" dirty="0"/>
          </a:p>
          <a:p>
            <a:pPr marL="742950" lvl="1" indent="-285750">
              <a:buFont typeface="+mj-lt"/>
              <a:buAutoNum type="arabicPeriod"/>
            </a:pPr>
            <a:r>
              <a:rPr lang="en-US" dirty="0"/>
              <a:t>Hash and log each video frame in a blockchain.</a:t>
            </a:r>
          </a:p>
          <a:p>
            <a:pPr marL="742950" lvl="1" indent="-285750">
              <a:buFont typeface="+mj-lt"/>
              <a:buAutoNum type="arabicPeriod"/>
            </a:pPr>
            <a:r>
              <a:rPr lang="en-US" dirty="0"/>
              <a:t>Cross-verify live feed frames with the blockchain ledger.</a:t>
            </a:r>
          </a:p>
          <a:p>
            <a:pPr marL="742950" lvl="1" indent="-285750">
              <a:buFont typeface="+mj-lt"/>
              <a:buAutoNum type="arabicPeriod"/>
            </a:pPr>
            <a:endParaRPr lang="en-US" dirty="0"/>
          </a:p>
          <a:p>
            <a:r>
              <a:rPr lang="en-US" b="1" dirty="0"/>
              <a:t>	Benefits:</a:t>
            </a:r>
            <a:endParaRPr lang="en-US" dirty="0"/>
          </a:p>
          <a:p>
            <a:pPr marL="1200150" lvl="2" indent="-285750">
              <a:buFont typeface="+mj-lt"/>
              <a:buAutoNum type="arabicPeriod"/>
            </a:pPr>
            <a:r>
              <a:rPr lang="en-US" dirty="0"/>
              <a:t>Immutable, tamper-proof video data record.</a:t>
            </a:r>
          </a:p>
          <a:p>
            <a:pPr marL="1200150" lvl="2" indent="-285750">
              <a:buFont typeface="+mj-lt"/>
              <a:buAutoNum type="arabicPeriod"/>
            </a:pPr>
            <a:r>
              <a:rPr lang="en-US" dirty="0"/>
              <a:t>Detects replay attacks by identifying frames not in the blockchain.</a:t>
            </a:r>
          </a:p>
          <a:p>
            <a:r>
              <a:rPr lang="en-US" b="1" dirty="0"/>
              <a:t>	Drawbacks:</a:t>
            </a:r>
            <a:endParaRPr lang="en-US" dirty="0"/>
          </a:p>
          <a:p>
            <a:pPr marL="1200150" lvl="2" indent="-285750">
              <a:buFont typeface="+mj-lt"/>
              <a:buAutoNum type="arabicPeriod"/>
            </a:pPr>
            <a:r>
              <a:rPr lang="en-US" dirty="0"/>
              <a:t>High computational overhead for frequent hashing.</a:t>
            </a:r>
          </a:p>
          <a:p>
            <a:pPr marL="1200150" lvl="2" indent="-285750">
              <a:buFont typeface="+mj-lt"/>
              <a:buAutoNum type="arabicPeriod"/>
            </a:pPr>
            <a:r>
              <a:rPr lang="en-US" dirty="0"/>
              <a:t>Latency from blockchain transactions.</a:t>
            </a:r>
          </a:p>
          <a:p>
            <a:pPr marL="1200150" lvl="2" indent="-285750">
              <a:buFont typeface="+mj-lt"/>
              <a:buAutoNum type="arabicPeriod"/>
            </a:pPr>
            <a:endParaRPr lang="en-US" dirty="0"/>
          </a:p>
          <a:p>
            <a:r>
              <a:rPr lang="en-US" b="1" dirty="0"/>
              <a:t>2. AI-Only Detection System:</a:t>
            </a:r>
            <a:endParaRPr lang="en-US" dirty="0"/>
          </a:p>
          <a:p>
            <a:pPr marL="742950" lvl="1" indent="-285750">
              <a:buFont typeface="+mj-lt"/>
              <a:buAutoNum type="arabicPeriod"/>
            </a:pPr>
            <a:r>
              <a:rPr lang="en-US" dirty="0"/>
              <a:t>Single deep learning model (e.g., hybrid CNN-RNN) detects replay attacks from video patterns.</a:t>
            </a:r>
          </a:p>
          <a:p>
            <a:pPr marL="742950" lvl="1" indent="-285750">
              <a:buFont typeface="+mj-lt"/>
              <a:buAutoNum type="arabicPeriod"/>
            </a:pPr>
            <a:endParaRPr lang="en-US" dirty="0"/>
          </a:p>
          <a:p>
            <a:r>
              <a:rPr lang="en-US" b="1" dirty="0"/>
              <a:t>	Benefits:</a:t>
            </a:r>
            <a:endParaRPr lang="en-US" dirty="0"/>
          </a:p>
          <a:p>
            <a:pPr marL="1200150" lvl="2" indent="-285750">
              <a:buFont typeface="+mj-lt"/>
              <a:buAutoNum type="arabicPeriod"/>
            </a:pPr>
            <a:r>
              <a:rPr lang="en-US" dirty="0"/>
              <a:t>Simplifies architecture.</a:t>
            </a:r>
          </a:p>
          <a:p>
            <a:pPr marL="1200150" lvl="2" indent="-285750">
              <a:buFont typeface="+mj-lt"/>
              <a:buAutoNum type="arabicPeriod"/>
            </a:pPr>
            <a:r>
              <a:rPr lang="en-US" dirty="0"/>
              <a:t>Easier to implement and maintain.</a:t>
            </a:r>
          </a:p>
          <a:p>
            <a:r>
              <a:rPr lang="en-US" b="1" dirty="0"/>
              <a:t>	Drawbacks:</a:t>
            </a:r>
            <a:endParaRPr lang="en-US" dirty="0"/>
          </a:p>
          <a:p>
            <a:pPr marL="1200150" lvl="2" indent="-285750">
              <a:buFont typeface="+mj-lt"/>
              <a:buAutoNum type="arabicPeriod"/>
            </a:pPr>
            <a:r>
              <a:rPr lang="en-US" dirty="0"/>
              <a:t>Reduced accuracy without multi-sensor verification.</a:t>
            </a:r>
          </a:p>
          <a:p>
            <a:pPr marL="1200150" lvl="2" indent="-285750">
              <a:buFont typeface="+mj-lt"/>
              <a:buAutoNum type="arabicPeriod"/>
            </a:pPr>
            <a:r>
              <a:rPr lang="en-US" dirty="0"/>
              <a:t>Limited robustness against evolving attack strategies.</a:t>
            </a:r>
          </a:p>
          <a:p>
            <a:endParaRPr lang="en-IN" dirty="0"/>
          </a:p>
        </p:txBody>
      </p:sp>
    </p:spTree>
    <p:extLst>
      <p:ext uri="{BB962C8B-B14F-4D97-AF65-F5344CB8AC3E}">
        <p14:creationId xmlns:p14="http://schemas.microsoft.com/office/powerpoint/2010/main" val="245401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FDDC8-0924-6690-6FA3-B6EB81F7BE75}"/>
              </a:ext>
            </a:extLst>
          </p:cNvPr>
          <p:cNvSpPr txBox="1"/>
          <p:nvPr/>
        </p:nvSpPr>
        <p:spPr>
          <a:xfrm>
            <a:off x="119336" y="764704"/>
            <a:ext cx="11737304" cy="6247864"/>
          </a:xfrm>
          <a:prstGeom prst="rect">
            <a:avLst/>
          </a:prstGeom>
          <a:noFill/>
        </p:spPr>
        <p:txBody>
          <a:bodyPr wrap="square" rtlCol="0">
            <a:spAutoFit/>
          </a:bodyPr>
          <a:lstStyle/>
          <a:p>
            <a:pPr>
              <a:buFont typeface="+mj-lt"/>
              <a:buAutoNum type="arabicPeriod"/>
            </a:pPr>
            <a:r>
              <a:rPr lang="en-US" sz="2000" b="1" dirty="0"/>
              <a:t>Decentralized Monitoring System:</a:t>
            </a:r>
            <a:endParaRPr lang="en-US" sz="2000" dirty="0"/>
          </a:p>
          <a:p>
            <a:pPr marL="742950" lvl="1" indent="-285750">
              <a:buFont typeface="+mj-lt"/>
              <a:buAutoNum type="arabicPeriod"/>
            </a:pPr>
            <a:r>
              <a:rPr lang="en-US" sz="2000" dirty="0"/>
              <a:t>Cameras with embedded AI analyze video locally. Results aggregated to detect anomalies.</a:t>
            </a:r>
          </a:p>
          <a:p>
            <a:pPr marL="742950" lvl="1" indent="-285750">
              <a:buFont typeface="+mj-lt"/>
              <a:buAutoNum type="arabicPeriod"/>
            </a:pPr>
            <a:endParaRPr lang="en-US" sz="2000" dirty="0"/>
          </a:p>
          <a:p>
            <a:r>
              <a:rPr lang="en-US" sz="2000" b="1" dirty="0"/>
              <a:t>	Benefits:</a:t>
            </a:r>
            <a:endParaRPr lang="en-US" sz="2000" dirty="0"/>
          </a:p>
          <a:p>
            <a:pPr marL="1200150" lvl="2" indent="-285750">
              <a:buFont typeface="+mj-lt"/>
              <a:buAutoNum type="arabicPeriod"/>
            </a:pPr>
            <a:r>
              <a:rPr lang="en-US" sz="2000" dirty="0"/>
              <a:t>Reduces reliance on a centralized server.</a:t>
            </a:r>
          </a:p>
          <a:p>
            <a:pPr marL="1200150" lvl="2" indent="-285750">
              <a:buFont typeface="+mj-lt"/>
              <a:buAutoNum type="arabicPeriod"/>
            </a:pPr>
            <a:r>
              <a:rPr lang="en-US" sz="2000" dirty="0"/>
              <a:t>Increased fault tolerance as cameras operate independently.</a:t>
            </a:r>
          </a:p>
          <a:p>
            <a:r>
              <a:rPr lang="en-US" sz="2000" b="1" dirty="0"/>
              <a:t>	Drawbacks:</a:t>
            </a:r>
            <a:endParaRPr lang="en-US" sz="2000" dirty="0"/>
          </a:p>
          <a:p>
            <a:pPr marL="1200150" lvl="2" indent="-285750">
              <a:buFont typeface="+mj-lt"/>
              <a:buAutoNum type="arabicPeriod"/>
            </a:pPr>
            <a:r>
              <a:rPr lang="en-US" sz="2000" dirty="0"/>
              <a:t>Lack of centralized control complicates coordination.</a:t>
            </a:r>
          </a:p>
          <a:p>
            <a:pPr marL="1200150" lvl="2" indent="-285750">
              <a:buFont typeface="+mj-lt"/>
              <a:buAutoNum type="arabicPeriod"/>
            </a:pPr>
            <a:r>
              <a:rPr lang="en-US" sz="2000" dirty="0"/>
              <a:t>Higher hardware costs for embedded AI capabilities.</a:t>
            </a:r>
          </a:p>
          <a:p>
            <a:pPr marL="1200150" lvl="2" indent="-285750">
              <a:buFont typeface="+mj-lt"/>
              <a:buAutoNum type="arabicPeriod"/>
            </a:pPr>
            <a:endParaRPr lang="en-US" sz="2000" dirty="0"/>
          </a:p>
          <a:p>
            <a:r>
              <a:rPr lang="en-US" sz="2000" b="1" dirty="0"/>
              <a:t>2. Watermarking-Based Validation:</a:t>
            </a:r>
            <a:endParaRPr lang="en-US" sz="2000" dirty="0"/>
          </a:p>
          <a:p>
            <a:pPr marL="742950" lvl="1" indent="-285750">
              <a:buFont typeface="+mj-lt"/>
              <a:buAutoNum type="arabicPeriod"/>
            </a:pPr>
            <a:r>
              <a:rPr lang="en-US" sz="2000" dirty="0"/>
              <a:t>Embed dynamic, invisible watermarks into live video streams. Verify watermarks in real-time.</a:t>
            </a:r>
          </a:p>
          <a:p>
            <a:pPr marL="742950" lvl="1" indent="-285750">
              <a:buFont typeface="+mj-lt"/>
              <a:buAutoNum type="arabicPeriod"/>
            </a:pPr>
            <a:endParaRPr lang="en-US" sz="2000" dirty="0"/>
          </a:p>
          <a:p>
            <a:r>
              <a:rPr lang="en-US" sz="2000" b="1" dirty="0"/>
              <a:t>	Benefits:</a:t>
            </a:r>
            <a:endParaRPr lang="en-US" sz="2000" dirty="0"/>
          </a:p>
          <a:p>
            <a:pPr marL="1200150" lvl="2" indent="-285750">
              <a:buFont typeface="+mj-lt"/>
              <a:buAutoNum type="arabicPeriod"/>
            </a:pPr>
            <a:r>
              <a:rPr lang="en-US" sz="2000" dirty="0"/>
              <a:t>Simple, efficient tampering and replay attack detection.</a:t>
            </a:r>
          </a:p>
          <a:p>
            <a:pPr marL="1200150" lvl="2" indent="-285750">
              <a:buFont typeface="+mj-lt"/>
              <a:buAutoNum type="arabicPeriod"/>
            </a:pPr>
            <a:r>
              <a:rPr lang="en-US" sz="2000" dirty="0"/>
              <a:t>Minimal computational overhead.</a:t>
            </a:r>
          </a:p>
          <a:p>
            <a:r>
              <a:rPr lang="en-US" sz="2000" b="1" dirty="0"/>
              <a:t>	Drawbacks:</a:t>
            </a:r>
            <a:endParaRPr lang="en-US" sz="2000" dirty="0"/>
          </a:p>
          <a:p>
            <a:pPr marL="1200150" lvl="2" indent="-285750">
              <a:buFont typeface="+mj-lt"/>
              <a:buAutoNum type="arabicPeriod"/>
            </a:pPr>
            <a:r>
              <a:rPr lang="en-US" sz="2000" dirty="0"/>
              <a:t>High-quality editing can remove or mimic watermarks.</a:t>
            </a:r>
          </a:p>
          <a:p>
            <a:pPr marL="1200150" lvl="2" indent="-285750">
              <a:buFont typeface="+mj-lt"/>
              <a:buAutoNum type="arabicPeriod"/>
            </a:pPr>
            <a:r>
              <a:rPr lang="en-US" sz="2000" dirty="0"/>
              <a:t>Effectiveness diminishes under compression or frame degradation.</a:t>
            </a:r>
          </a:p>
          <a:p>
            <a:endParaRPr lang="en-IN" sz="2000" dirty="0"/>
          </a:p>
        </p:txBody>
      </p:sp>
    </p:spTree>
    <p:extLst>
      <p:ext uri="{BB962C8B-B14F-4D97-AF65-F5344CB8AC3E}">
        <p14:creationId xmlns:p14="http://schemas.microsoft.com/office/powerpoint/2010/main" val="117648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191344" y="898298"/>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119336" y="454898"/>
            <a:ext cx="6940145" cy="4617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pPr>
            <a:r>
              <a:rPr lang="en-US" sz="2400" b="1" dirty="0">
                <a:solidFill>
                  <a:srgbClr val="FF0000"/>
                </a:solidFill>
                <a:latin typeface="Trebuchet MS"/>
                <a:ea typeface="Trebuchet MS"/>
                <a:cs typeface="Trebuchet MS"/>
                <a:sym typeface="Trebuchet MS"/>
              </a:rPr>
              <a:t>Design Constraints</a:t>
            </a:r>
            <a:endParaRPr lang="en-US" sz="2400" b="1" dirty="0"/>
          </a:p>
        </p:txBody>
      </p:sp>
      <p:sp>
        <p:nvSpPr>
          <p:cNvPr id="54" name="Google Shape;54;p7"/>
          <p:cNvSpPr txBox="1"/>
          <p:nvPr/>
        </p:nvSpPr>
        <p:spPr>
          <a:xfrm>
            <a:off x="-1" y="1184048"/>
            <a:ext cx="12144673" cy="6099052"/>
          </a:xfrm>
          <a:prstGeom prst="rect">
            <a:avLst/>
          </a:prstGeom>
          <a:noFill/>
          <a:ln>
            <a:noFill/>
          </a:ln>
        </p:spPr>
        <p:txBody>
          <a:bodyPr spcFirstLastPara="1" wrap="square" lIns="91425" tIns="45700" rIns="91425" bIns="45700" anchor="ctr" anchorCtr="0">
            <a:noAutofit/>
          </a:bodyPr>
          <a:lstStyle/>
          <a:p>
            <a:endParaRPr lang="en-IN" b="1" dirty="0"/>
          </a:p>
          <a:p>
            <a:pPr>
              <a:buFont typeface="+mj-lt"/>
              <a:buAutoNum type="arabicPeriod"/>
            </a:pPr>
            <a:r>
              <a:rPr lang="en-IN" b="1" dirty="0"/>
              <a:t>Real-Time Processing:</a:t>
            </a:r>
            <a:endParaRPr lang="en-IN" dirty="0"/>
          </a:p>
          <a:p>
            <a:pPr marL="742950" lvl="1" indent="-285750">
              <a:buFont typeface="+mj-lt"/>
              <a:buAutoNum type="arabicPeriod"/>
            </a:pPr>
            <a:r>
              <a:rPr lang="en-IN" dirty="0"/>
              <a:t>Requires efficient HTM implementations and low-latency blockchain operations.</a:t>
            </a:r>
          </a:p>
          <a:p>
            <a:pPr lvl="1"/>
            <a:endParaRPr lang="en-IN" dirty="0"/>
          </a:p>
          <a:p>
            <a:pPr>
              <a:buFont typeface="+mj-lt"/>
              <a:buAutoNum type="arabicPeriod"/>
            </a:pPr>
            <a:r>
              <a:rPr lang="en-IN" b="1" dirty="0"/>
              <a:t>Storage and Bandwidth:</a:t>
            </a:r>
            <a:endParaRPr lang="en-IN" dirty="0"/>
          </a:p>
          <a:p>
            <a:pPr marL="742950" lvl="1" indent="-285750">
              <a:buFont typeface="+mj-lt"/>
              <a:buAutoNum type="arabicPeriod"/>
            </a:pPr>
            <a:r>
              <a:rPr lang="en-IN" dirty="0"/>
              <a:t>Blockchain storage of video hashes grows over time; requires scalable solutions.</a:t>
            </a:r>
          </a:p>
          <a:p>
            <a:pPr lvl="1"/>
            <a:endParaRPr lang="en-IN" dirty="0"/>
          </a:p>
          <a:p>
            <a:pPr>
              <a:buFont typeface="+mj-lt"/>
              <a:buAutoNum type="arabicPeriod"/>
            </a:pPr>
            <a:r>
              <a:rPr lang="en-IN" b="1" dirty="0"/>
              <a:t>Scalability:</a:t>
            </a:r>
            <a:endParaRPr lang="en-IN" dirty="0"/>
          </a:p>
          <a:p>
            <a:pPr marL="742950" lvl="1" indent="-285750">
              <a:buFont typeface="+mj-lt"/>
              <a:buAutoNum type="arabicPeriod"/>
            </a:pPr>
            <a:r>
              <a:rPr lang="en-IN" dirty="0"/>
              <a:t>Public blockchains face transaction limits; private or hybrid blockchains needed.</a:t>
            </a:r>
          </a:p>
          <a:p>
            <a:pPr lvl="1"/>
            <a:endParaRPr lang="en-IN" dirty="0"/>
          </a:p>
          <a:p>
            <a:pPr>
              <a:buFont typeface="+mj-lt"/>
              <a:buAutoNum type="arabicPeriod"/>
            </a:pPr>
            <a:r>
              <a:rPr lang="en-IN" b="1" dirty="0"/>
              <a:t>Video Chunking Granularity:</a:t>
            </a:r>
            <a:endParaRPr lang="en-IN" dirty="0"/>
          </a:p>
          <a:p>
            <a:pPr marL="742950" lvl="1" indent="-285750">
              <a:buFont typeface="+mj-lt"/>
              <a:buAutoNum type="arabicPeriod"/>
            </a:pPr>
            <a:r>
              <a:rPr lang="en-IN" dirty="0"/>
              <a:t>Hashing every frame is resource-intensive; chunk-based hashing reduces overhead.</a:t>
            </a:r>
          </a:p>
          <a:p>
            <a:pPr lvl="1"/>
            <a:endParaRPr lang="en-IN" dirty="0"/>
          </a:p>
          <a:p>
            <a:pPr>
              <a:buFont typeface="+mj-lt"/>
              <a:buAutoNum type="arabicPeriod"/>
            </a:pPr>
            <a:r>
              <a:rPr lang="en-IN" b="1" dirty="0"/>
              <a:t>Energy Consumption:</a:t>
            </a:r>
            <a:endParaRPr lang="en-IN" dirty="0"/>
          </a:p>
          <a:p>
            <a:pPr marL="742950" lvl="1" indent="-285750">
              <a:buFont typeface="+mj-lt"/>
              <a:buAutoNum type="arabicPeriod"/>
            </a:pPr>
            <a:r>
              <a:rPr lang="en-IN" dirty="0"/>
              <a:t>Blockchain consensus mechanisms like PoW are energy-intensive.</a:t>
            </a:r>
          </a:p>
          <a:p>
            <a:pPr lvl="1"/>
            <a:endParaRPr lang="en-IN" dirty="0"/>
          </a:p>
          <a:p>
            <a:pPr marL="742950" lvl="1" indent="-285750">
              <a:buFont typeface="+mj-lt"/>
              <a:buAutoNum type="arabicPeriod"/>
            </a:pPr>
            <a:endParaRPr lang="en-IN" dirty="0"/>
          </a:p>
          <a:p>
            <a:pPr lvl="1"/>
            <a:endParaRPr lang="en-IN" dirty="0"/>
          </a:p>
          <a:p>
            <a:pPr marL="742950" lvl="1" indent="-285750">
              <a:buFont typeface="+mj-lt"/>
              <a:buAutoNum type="arabicPeriod"/>
            </a:pPr>
            <a:endParaRPr lang="en-IN" dirty="0"/>
          </a:p>
          <a:p>
            <a:pPr marL="457200" algn="just">
              <a:spcBef>
                <a:spcPts val="48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4FC62-271C-3F22-5651-9E1C477F7361}"/>
              </a:ext>
            </a:extLst>
          </p:cNvPr>
          <p:cNvSpPr txBox="1"/>
          <p:nvPr/>
        </p:nvSpPr>
        <p:spPr>
          <a:xfrm>
            <a:off x="0" y="1556792"/>
            <a:ext cx="12192000" cy="4062651"/>
          </a:xfrm>
          <a:prstGeom prst="rect">
            <a:avLst/>
          </a:prstGeom>
          <a:noFill/>
        </p:spPr>
        <p:txBody>
          <a:bodyPr wrap="square">
            <a:spAutoFit/>
          </a:bodyPr>
          <a:lstStyle/>
          <a:p>
            <a:pPr marL="342900" indent="-342900">
              <a:buFont typeface="+mj-lt"/>
              <a:buAutoNum type="arabicPeriod"/>
            </a:pPr>
            <a:r>
              <a:rPr lang="en-IN" b="1" dirty="0"/>
              <a:t>Blockchain Immutability:</a:t>
            </a:r>
            <a:endParaRPr lang="en-IN" dirty="0"/>
          </a:p>
          <a:p>
            <a:pPr marL="742950" lvl="1" indent="-285750">
              <a:buFont typeface="+mj-lt"/>
              <a:buAutoNum type="arabicPeriod"/>
            </a:pPr>
            <a:r>
              <a:rPr lang="en-IN" dirty="0"/>
              <a:t>Blockchain is tamper-proof, ensuring video authenticity.</a:t>
            </a:r>
          </a:p>
          <a:p>
            <a:pPr lvl="1"/>
            <a:endParaRPr lang="en-IN" dirty="0"/>
          </a:p>
          <a:p>
            <a:pPr>
              <a:buFont typeface="+mj-lt"/>
              <a:buAutoNum type="arabicPeriod"/>
            </a:pPr>
            <a:r>
              <a:rPr lang="en-IN" b="1" dirty="0"/>
              <a:t>HTM Accuracy:</a:t>
            </a:r>
            <a:endParaRPr lang="en-IN" dirty="0"/>
          </a:p>
          <a:p>
            <a:pPr marL="742950" lvl="1" indent="-285750">
              <a:buFont typeface="+mj-lt"/>
              <a:buAutoNum type="arabicPeriod"/>
            </a:pPr>
            <a:r>
              <a:rPr lang="en-IN" dirty="0"/>
              <a:t>HTM effectively detects temporal anomalies.</a:t>
            </a:r>
          </a:p>
          <a:p>
            <a:pPr lvl="1"/>
            <a:endParaRPr lang="en-IN" dirty="0"/>
          </a:p>
          <a:p>
            <a:pPr>
              <a:buFont typeface="+mj-lt"/>
              <a:buAutoNum type="arabicPeriod"/>
            </a:pPr>
            <a:r>
              <a:rPr lang="en-IN" b="1" dirty="0"/>
              <a:t>Computational Resources:</a:t>
            </a:r>
            <a:endParaRPr lang="en-IN" dirty="0"/>
          </a:p>
          <a:p>
            <a:pPr marL="742950" lvl="1" indent="-285750">
              <a:buFont typeface="+mj-lt"/>
              <a:buAutoNum type="arabicPeriod"/>
            </a:pPr>
            <a:r>
              <a:rPr lang="en-IN" dirty="0"/>
              <a:t>Access to edge devices with GPU capabilities.</a:t>
            </a:r>
          </a:p>
          <a:p>
            <a:pPr lvl="1"/>
            <a:endParaRPr lang="en-IN" dirty="0"/>
          </a:p>
          <a:p>
            <a:pPr>
              <a:buFont typeface="+mj-lt"/>
              <a:buAutoNum type="arabicPeriod"/>
            </a:pPr>
            <a:r>
              <a:rPr lang="en-IN" b="1" dirty="0"/>
              <a:t>Trust in Blockchain Nodes:</a:t>
            </a:r>
            <a:endParaRPr lang="en-IN" dirty="0"/>
          </a:p>
          <a:p>
            <a:pPr marL="742950" lvl="1" indent="-285750">
              <a:buFont typeface="+mj-lt"/>
              <a:buAutoNum type="arabicPeriod"/>
            </a:pPr>
            <a:r>
              <a:rPr lang="en-IN" dirty="0"/>
              <a:t>Private or hybrid nodes operate in a trusted environment.</a:t>
            </a:r>
          </a:p>
          <a:p>
            <a:pPr lvl="1"/>
            <a:endParaRPr lang="en-IN" dirty="0"/>
          </a:p>
          <a:p>
            <a:pPr>
              <a:buFont typeface="+mj-lt"/>
              <a:buAutoNum type="arabicPeriod"/>
            </a:pPr>
            <a:r>
              <a:rPr lang="en-IN" b="1" dirty="0"/>
              <a:t>Temporal Anomalies in Replay Attacks:</a:t>
            </a:r>
            <a:endParaRPr lang="en-IN" dirty="0"/>
          </a:p>
          <a:p>
            <a:pPr marL="742950" lvl="1" indent="-285750">
              <a:buFont typeface="+mj-lt"/>
              <a:buAutoNum type="arabicPeriod"/>
            </a:pPr>
            <a:r>
              <a:rPr lang="en-IN" dirty="0"/>
              <a:t>Replay attacks disrupt temporal continuity.</a:t>
            </a:r>
          </a:p>
        </p:txBody>
      </p:sp>
      <p:sp>
        <p:nvSpPr>
          <p:cNvPr id="4" name="Google Shape;52;p7">
            <a:extLst>
              <a:ext uri="{FF2B5EF4-FFF2-40B4-BE49-F238E27FC236}">
                <a16:creationId xmlns:a16="http://schemas.microsoft.com/office/drawing/2014/main" id="{D0372EBD-129F-CA09-2DAC-168EF05181C7}"/>
              </a:ext>
            </a:extLst>
          </p:cNvPr>
          <p:cNvSpPr/>
          <p:nvPr/>
        </p:nvSpPr>
        <p:spPr>
          <a:xfrm>
            <a:off x="191344" y="836712"/>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2A6B75C6-4D4A-FCC2-BBD1-D3DE6463B124}"/>
              </a:ext>
            </a:extLst>
          </p:cNvPr>
          <p:cNvSpPr txBox="1"/>
          <p:nvPr/>
        </p:nvSpPr>
        <p:spPr>
          <a:xfrm>
            <a:off x="159081" y="350092"/>
            <a:ext cx="6144936" cy="523220"/>
          </a:xfrm>
          <a:prstGeom prst="rect">
            <a:avLst/>
          </a:prstGeom>
          <a:noFill/>
        </p:spPr>
        <p:txBody>
          <a:bodyPr wrap="square">
            <a:spAutoFit/>
          </a:bodyPr>
          <a:lstStyle/>
          <a:p>
            <a:r>
              <a:rPr lang="en-US" sz="2800" b="1" dirty="0">
                <a:solidFill>
                  <a:srgbClr val="FF0000"/>
                </a:solidFill>
                <a:latin typeface="Trebuchet MS"/>
                <a:ea typeface="Trebuchet MS"/>
                <a:cs typeface="Trebuchet MS"/>
                <a:sym typeface="Trebuchet MS"/>
              </a:rPr>
              <a:t>Assumptions</a:t>
            </a:r>
            <a:endParaRPr lang="en-IN" sz="2800" b="1" dirty="0"/>
          </a:p>
        </p:txBody>
      </p:sp>
    </p:spTree>
    <p:extLst>
      <p:ext uri="{BB962C8B-B14F-4D97-AF65-F5344CB8AC3E}">
        <p14:creationId xmlns:p14="http://schemas.microsoft.com/office/powerpoint/2010/main" val="134724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p7">
            <a:extLst>
              <a:ext uri="{FF2B5EF4-FFF2-40B4-BE49-F238E27FC236}">
                <a16:creationId xmlns:a16="http://schemas.microsoft.com/office/drawing/2014/main" id="{F9540336-2C42-ED3C-158D-FF1E91FB6C40}"/>
              </a:ext>
            </a:extLst>
          </p:cNvPr>
          <p:cNvSpPr/>
          <p:nvPr/>
        </p:nvSpPr>
        <p:spPr>
          <a:xfrm>
            <a:off x="191344" y="836712"/>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 name="TextBox 3">
            <a:extLst>
              <a:ext uri="{FF2B5EF4-FFF2-40B4-BE49-F238E27FC236}">
                <a16:creationId xmlns:a16="http://schemas.microsoft.com/office/drawing/2014/main" id="{C4CE57A6-A5B0-A174-A037-D4302C4F6B23}"/>
              </a:ext>
            </a:extLst>
          </p:cNvPr>
          <p:cNvSpPr txBox="1"/>
          <p:nvPr/>
        </p:nvSpPr>
        <p:spPr>
          <a:xfrm>
            <a:off x="119336" y="360473"/>
            <a:ext cx="6094602" cy="523220"/>
          </a:xfrm>
          <a:prstGeom prst="rect">
            <a:avLst/>
          </a:prstGeom>
          <a:noFill/>
        </p:spPr>
        <p:txBody>
          <a:bodyPr wrap="square">
            <a:spAutoFit/>
          </a:bodyPr>
          <a:lstStyle/>
          <a:p>
            <a:r>
              <a:rPr lang="en-US" sz="2800" b="1" dirty="0">
                <a:solidFill>
                  <a:srgbClr val="FF0000"/>
                </a:solidFill>
                <a:latin typeface="Trebuchet MS"/>
                <a:ea typeface="Trebuchet MS"/>
                <a:cs typeface="Trebuchet MS"/>
                <a:sym typeface="Trebuchet MS"/>
              </a:rPr>
              <a:t>Dependencies</a:t>
            </a:r>
            <a:endParaRPr lang="en-IN" sz="2800" b="1" dirty="0"/>
          </a:p>
        </p:txBody>
      </p:sp>
      <p:sp>
        <p:nvSpPr>
          <p:cNvPr id="5" name="Rectangle 1">
            <a:extLst>
              <a:ext uri="{FF2B5EF4-FFF2-40B4-BE49-F238E27FC236}">
                <a16:creationId xmlns:a16="http://schemas.microsoft.com/office/drawing/2014/main" id="{4DE6DE3C-173B-CA44-55EB-E78BC4F9FDD7}"/>
              </a:ext>
            </a:extLst>
          </p:cNvPr>
          <p:cNvSpPr>
            <a:spLocks noChangeArrowheads="1"/>
          </p:cNvSpPr>
          <p:nvPr/>
        </p:nvSpPr>
        <p:spPr bwMode="auto">
          <a:xfrm>
            <a:off x="0" y="1628800"/>
            <a:ext cx="12192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HTM Model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Accurate learning of normal patterns and anomaly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Blockchain Infrastructure: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Efficient logging of video hashes and real-time verification.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3.  </a:t>
            </a:r>
            <a:r>
              <a:rPr kumimoji="0" lang="en-US" altLang="en-US" sz="1800" b="1" i="0" u="none" strike="noStrike" cap="none" normalizeH="0" baseline="0" dirty="0">
                <a:ln>
                  <a:noFill/>
                </a:ln>
                <a:solidFill>
                  <a:schemeClr val="tx1"/>
                </a:solidFill>
                <a:effectLst/>
                <a:latin typeface="Arial" panose="020B0604020202020204" pitchFamily="34" charset="0"/>
              </a:rPr>
              <a:t>Hashing Algorithm Robustness: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Use of collision-resistant hashes like SHA-256.</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Network Connectivity: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Continuous connectivity between edge devices and blockchain nodes.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Edge Processing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Real-time processing of high-resolution video feeds.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48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980728"/>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1219200" y="2133600"/>
            <a:ext cx="10439400" cy="2777250"/>
          </a:xfrm>
          <a:prstGeom prst="rect">
            <a:avLst/>
          </a:prstGeom>
          <a:noFill/>
          <a:ln>
            <a:noFill/>
          </a:ln>
        </p:spPr>
        <p:txBody>
          <a:bodyPr spcFirstLastPara="1" wrap="square" lIns="91425" tIns="45700" rIns="91425" bIns="45700" anchor="ctr" anchorCtr="0">
            <a:noAutofit/>
          </a:bodyPr>
          <a:lstStyle/>
          <a:p>
            <a:pPr marL="457200" algn="just">
              <a:spcBef>
                <a:spcPts val="480"/>
              </a:spcBef>
              <a:spcAft>
                <a:spcPts val="0"/>
              </a:spcAft>
            </a:pPr>
            <a:r>
              <a:rPr lang="en-US" sz="2400" dirty="0">
                <a:solidFill>
                  <a:srgbClr val="0033CC"/>
                </a:solidFill>
                <a:latin typeface="Trebuchet MS"/>
              </a:rPr>
              <a:t>Briefly describe all the platforms, systems, and processes that it depends on and comprise any vital changes that need to be made to them. </a:t>
            </a:r>
          </a:p>
          <a:p>
            <a:pPr marL="457200" algn="just">
              <a:spcBef>
                <a:spcPts val="480"/>
              </a:spcBef>
              <a:spcAft>
                <a:spcPts val="0"/>
              </a:spcAft>
            </a:pPr>
            <a:r>
              <a:rPr lang="en-US" sz="2400" dirty="0">
                <a:solidFill>
                  <a:srgbClr val="0033CC"/>
                </a:solidFill>
                <a:latin typeface="Trebuchet MS"/>
              </a:rPr>
              <a:t>Below are some examples but it is not an exhaustive list:</a:t>
            </a:r>
          </a:p>
          <a:p>
            <a:pPr marL="457200" algn="just">
              <a:spcBef>
                <a:spcPts val="480"/>
              </a:spcBef>
              <a:spcAft>
                <a:spcPts val="0"/>
              </a:spcAft>
            </a:pPr>
            <a:r>
              <a:rPr lang="en-US" sz="2400" dirty="0">
                <a:solidFill>
                  <a:srgbClr val="0033CC"/>
                </a:solidFill>
                <a:latin typeface="Trebuchet MS"/>
              </a:rPr>
              <a:t>Novelty, Innovativeness, Interoperability, Performance, Security, Reliability, Maintainability, Portability, Legacy to Modernization, Reusability, Application Compatibility.</a:t>
            </a:r>
          </a:p>
          <a:p>
            <a:pPr marL="457200" algn="just">
              <a:spcBef>
                <a:spcPts val="480"/>
              </a:spcBef>
              <a:spcAft>
                <a:spcPts val="0"/>
              </a:spcAft>
            </a:pPr>
            <a:endParaRPr lang="en-US" sz="2400" dirty="0">
              <a:solidFill>
                <a:srgbClr val="0033CC"/>
              </a:solidFill>
              <a:latin typeface="Trebuchet MS"/>
            </a:endParaRPr>
          </a:p>
          <a:p>
            <a:pPr marL="457200" algn="just">
              <a:spcBef>
                <a:spcPts val="480"/>
              </a:spcBef>
              <a:spcAft>
                <a:spcPts val="0"/>
              </a:spcAft>
            </a:pPr>
            <a:r>
              <a:rPr lang="en-US" sz="2400" dirty="0">
                <a:solidFill>
                  <a:srgbClr val="FF0000"/>
                </a:solidFill>
                <a:latin typeface="Trebuchet MS"/>
              </a:rPr>
              <a:t>Note: Applicable to Research project</a:t>
            </a:r>
            <a:endParaRPr lang="en-US" sz="2400" dirty="0">
              <a:solidFill>
                <a:srgbClr val="0033CC"/>
              </a:solidFill>
              <a:latin typeface="Trebuchet MS"/>
            </a:endParaRPr>
          </a:p>
        </p:txBody>
      </p:sp>
    </p:spTree>
    <p:extLst>
      <p:ext uri="{BB962C8B-B14F-4D97-AF65-F5344CB8AC3E}">
        <p14:creationId xmlns:p14="http://schemas.microsoft.com/office/powerpoint/2010/main" val="316707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000" kern="0" dirty="0">
                <a:solidFill>
                  <a:srgbClr val="0000FF"/>
                </a:solidFill>
                <a:latin typeface="Trebuchet MS" pitchFamily="34" charset="0"/>
              </a:rPr>
              <a:t>Problem Statement</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Abstract and Scope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Suggestions from Phase-1</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Requirements Specification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Proposed System / Approach</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sym typeface="Trebuchet MS"/>
              </a:rPr>
              <a:t>References</a:t>
            </a:r>
            <a:endParaRPr lang="en-US" sz="20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A6D8E-AB0E-AA63-8EF9-38BCC18D94F5}"/>
              </a:ext>
            </a:extLst>
          </p:cNvPr>
          <p:cNvSpPr txBox="1"/>
          <p:nvPr/>
        </p:nvSpPr>
        <p:spPr>
          <a:xfrm>
            <a:off x="110018" y="617008"/>
            <a:ext cx="11809312" cy="6494085"/>
          </a:xfrm>
          <a:prstGeom prst="rect">
            <a:avLst/>
          </a:prstGeom>
          <a:noFill/>
        </p:spPr>
        <p:txBody>
          <a:bodyPr wrap="square" rtlCol="0">
            <a:spAutoFit/>
          </a:bodyPr>
          <a:lstStyle/>
          <a:p>
            <a:r>
              <a:rPr lang="en-US" dirty="0"/>
              <a:t>Platforms, Systems, and Processes Overview of this project — Detection and Mitigation of Replay Attacks on CCTV Systems—relies on AI-driven scene analysis, HTM-based temporal anomaly detection, cryptographic security, and edge processing to enhance surveillance security.</a:t>
            </a:r>
          </a:p>
          <a:p>
            <a:endParaRPr lang="en-US" dirty="0"/>
          </a:p>
          <a:p>
            <a:r>
              <a:rPr lang="en-US" sz="2000" b="1" u="sng" dirty="0"/>
              <a:t>Key Components and Changes Needed: </a:t>
            </a:r>
          </a:p>
          <a:p>
            <a:endParaRPr lang="en-US" dirty="0"/>
          </a:p>
          <a:p>
            <a:pPr marL="342900" indent="-342900">
              <a:buAutoNum type="arabicPeriod"/>
            </a:pPr>
            <a:r>
              <a:rPr lang="en-US" b="1" dirty="0">
                <a:solidFill>
                  <a:srgbClr val="FF0000"/>
                </a:solidFill>
              </a:rPr>
              <a:t>Novelty &amp; Innovativeness AI + HTM Hybrid Detection: </a:t>
            </a:r>
            <a:r>
              <a:rPr lang="en-US" dirty="0"/>
              <a:t>Detects both spatial and temporal anomalies in video streams. </a:t>
            </a:r>
          </a:p>
          <a:p>
            <a:endParaRPr lang="en-US" dirty="0"/>
          </a:p>
          <a:p>
            <a:r>
              <a:rPr lang="en-US" dirty="0"/>
              <a:t>     Blockchain Integrity Checks -&gt; Prevents post-attack tampering.</a:t>
            </a:r>
          </a:p>
          <a:p>
            <a:endParaRPr lang="en-US" dirty="0"/>
          </a:p>
          <a:p>
            <a:r>
              <a:rPr lang="en-US" dirty="0"/>
              <a:t>🔹 Enhancements: Optimize AI models for edge processing; adaptive anomaly thresholds.</a:t>
            </a:r>
          </a:p>
          <a:p>
            <a:endParaRPr lang="en-US" dirty="0"/>
          </a:p>
          <a:p>
            <a:r>
              <a:rPr lang="en-US" b="1" dirty="0">
                <a:solidFill>
                  <a:srgbClr val="FF0000"/>
                </a:solidFill>
              </a:rPr>
              <a:t>2.   Interoperability &amp; Performance Compatible with RTSP, ONVIF, and various CCTV systems:</a:t>
            </a:r>
            <a:r>
              <a:rPr lang="en-US" dirty="0">
                <a:solidFill>
                  <a:srgbClr val="FF0000"/>
                </a:solidFill>
              </a:rPr>
              <a:t> </a:t>
            </a:r>
            <a:r>
              <a:rPr lang="en-US" dirty="0"/>
              <a:t>Edge             	processing reduces latency while ensuring real-time detection.</a:t>
            </a:r>
          </a:p>
          <a:p>
            <a:endParaRPr lang="en-US" dirty="0"/>
          </a:p>
          <a:p>
            <a:r>
              <a:rPr lang="en-US" dirty="0"/>
              <a:t>🔹 Enhancements: API integration for seamless camera-to-server communication.</a:t>
            </a:r>
          </a:p>
          <a:p>
            <a:endParaRPr lang="en-US" dirty="0"/>
          </a:p>
          <a:p>
            <a:r>
              <a:rPr lang="en-US" b="1" dirty="0">
                <a:solidFill>
                  <a:srgbClr val="FF0000"/>
                </a:solidFill>
              </a:rPr>
              <a:t>3.   Security &amp; Reliability AES encryption + digital signatures secure video streams:</a:t>
            </a:r>
            <a:r>
              <a:rPr lang="en-US" dirty="0">
                <a:solidFill>
                  <a:srgbClr val="FF0000"/>
                </a:solidFill>
              </a:rPr>
              <a:t> </a:t>
            </a:r>
            <a:r>
              <a:rPr lang="en-US" dirty="0"/>
              <a:t>Tamper-proof blockchain      	logs ensure forensic validity.</a:t>
            </a:r>
          </a:p>
          <a:p>
            <a:endParaRPr lang="en-US" dirty="0"/>
          </a:p>
          <a:p>
            <a:r>
              <a:rPr lang="en-US" dirty="0"/>
              <a:t>🔹 Enhancements: Implement resilience mechanisms for auto-failover.</a:t>
            </a:r>
          </a:p>
          <a:p>
            <a:r>
              <a:rPr lang="en-IN" dirty="0"/>
              <a:t> </a:t>
            </a:r>
          </a:p>
        </p:txBody>
      </p:sp>
      <p:sp>
        <p:nvSpPr>
          <p:cNvPr id="3" name="Google Shape;45;p6">
            <a:extLst>
              <a:ext uri="{FF2B5EF4-FFF2-40B4-BE49-F238E27FC236}">
                <a16:creationId xmlns:a16="http://schemas.microsoft.com/office/drawing/2014/main" id="{C6703737-0D88-29F2-7841-F5E177AAF67A}"/>
              </a:ext>
            </a:extLst>
          </p:cNvPr>
          <p:cNvSpPr/>
          <p:nvPr/>
        </p:nvSpPr>
        <p:spPr>
          <a:xfrm>
            <a:off x="191344" y="577296"/>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 name="Google Shape;46;p6">
            <a:extLst>
              <a:ext uri="{FF2B5EF4-FFF2-40B4-BE49-F238E27FC236}">
                <a16:creationId xmlns:a16="http://schemas.microsoft.com/office/drawing/2014/main" id="{7B1CB169-63F5-9808-53BE-63FAECC3ECC1}"/>
              </a:ext>
            </a:extLst>
          </p:cNvPr>
          <p:cNvSpPr txBox="1"/>
          <p:nvPr/>
        </p:nvSpPr>
        <p:spPr>
          <a:xfrm>
            <a:off x="-26014" y="152196"/>
            <a:ext cx="2376264"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b="1" dirty="0">
                <a:solidFill>
                  <a:srgbClr val="FF0000"/>
                </a:solidFill>
                <a:latin typeface="Trebuchet MS"/>
                <a:ea typeface="Trebuchet MS"/>
                <a:cs typeface="Trebuchet MS"/>
                <a:sym typeface="Trebuchet MS"/>
              </a:rPr>
              <a:t>Design Details</a:t>
            </a:r>
          </a:p>
        </p:txBody>
      </p:sp>
    </p:spTree>
    <p:extLst>
      <p:ext uri="{BB962C8B-B14F-4D97-AF65-F5344CB8AC3E}">
        <p14:creationId xmlns:p14="http://schemas.microsoft.com/office/powerpoint/2010/main" val="349353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9C7E46-6E07-5F7E-3665-9D19F6638B52}"/>
              </a:ext>
            </a:extLst>
          </p:cNvPr>
          <p:cNvSpPr txBox="1"/>
          <p:nvPr/>
        </p:nvSpPr>
        <p:spPr>
          <a:xfrm>
            <a:off x="119336" y="1351508"/>
            <a:ext cx="11881320" cy="4154984"/>
          </a:xfrm>
          <a:prstGeom prst="rect">
            <a:avLst/>
          </a:prstGeom>
          <a:noFill/>
        </p:spPr>
        <p:txBody>
          <a:bodyPr wrap="square" rtlCol="0">
            <a:spAutoFit/>
          </a:bodyPr>
          <a:lstStyle/>
          <a:p>
            <a:r>
              <a:rPr lang="en-US" sz="2400" b="1" dirty="0">
                <a:solidFill>
                  <a:srgbClr val="FF0000"/>
                </a:solidFill>
              </a:rPr>
              <a:t>4.  </a:t>
            </a:r>
            <a:r>
              <a:rPr lang="en-US" sz="2400" b="1" u="sng" dirty="0">
                <a:solidFill>
                  <a:srgbClr val="FF0000"/>
                </a:solidFill>
              </a:rPr>
              <a:t>Maintainability &amp; Scalability Modular design supports easy updates and cloud   integration:</a:t>
            </a:r>
            <a:r>
              <a:rPr lang="en-US" sz="2400" dirty="0">
                <a:solidFill>
                  <a:srgbClr val="FF0000"/>
                </a:solidFill>
              </a:rPr>
              <a:t> </a:t>
            </a:r>
            <a:r>
              <a:rPr lang="en-US" sz="2400" dirty="0"/>
              <a:t>Expandable from single-camera to multi-camera deployments.</a:t>
            </a:r>
          </a:p>
          <a:p>
            <a:endParaRPr lang="en-US" sz="2400" dirty="0"/>
          </a:p>
          <a:p>
            <a:r>
              <a:rPr lang="en-US" sz="2400" dirty="0"/>
              <a:t>🔹 Enhancements: Auto-scaling for cloud-based processing; model retraining pipelines.</a:t>
            </a:r>
          </a:p>
          <a:p>
            <a:endParaRPr lang="en-US" sz="2400" dirty="0"/>
          </a:p>
          <a:p>
            <a:r>
              <a:rPr lang="en-US" sz="2400" b="1" dirty="0">
                <a:solidFill>
                  <a:srgbClr val="FF0000"/>
                </a:solidFill>
              </a:rPr>
              <a:t>5.  </a:t>
            </a:r>
            <a:r>
              <a:rPr lang="en-US" sz="2400" b="1" u="sng" dirty="0">
                <a:solidFill>
                  <a:srgbClr val="FF0000"/>
                </a:solidFill>
              </a:rPr>
              <a:t>Portability &amp; Reusability Deployable on Linux/Windows, edge devices, and cloud: </a:t>
            </a:r>
            <a:r>
              <a:rPr lang="en-US" sz="2400" dirty="0">
                <a:solidFill>
                  <a:srgbClr val="FF0000"/>
                </a:solidFill>
              </a:rPr>
              <a:t> </a:t>
            </a:r>
            <a:r>
              <a:rPr lang="en-US" sz="2400" dirty="0"/>
              <a:t>AI detection + blockchain security can be reused in other fields (e.g., fraud detection).</a:t>
            </a:r>
          </a:p>
          <a:p>
            <a:endParaRPr lang="en-US" sz="2400" dirty="0"/>
          </a:p>
          <a:p>
            <a:r>
              <a:rPr lang="en-US" sz="2400" dirty="0"/>
              <a:t>🔹 Enhancements: Model compression for resource-constrained environments.</a:t>
            </a:r>
            <a:endParaRPr lang="en-IN" sz="2800" b="1" u="sng" dirty="0"/>
          </a:p>
        </p:txBody>
      </p:sp>
    </p:spTree>
    <p:extLst>
      <p:ext uri="{BB962C8B-B14F-4D97-AF65-F5344CB8AC3E}">
        <p14:creationId xmlns:p14="http://schemas.microsoft.com/office/powerpoint/2010/main" val="230423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55640" y="1032563"/>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System / Approach</a:t>
            </a:r>
            <a:endParaRPr lang="en-US" sz="2400" dirty="0"/>
          </a:p>
        </p:txBody>
      </p:sp>
      <p:sp>
        <p:nvSpPr>
          <p:cNvPr id="54" name="Google Shape;54;p7"/>
          <p:cNvSpPr txBox="1"/>
          <p:nvPr/>
        </p:nvSpPr>
        <p:spPr>
          <a:xfrm>
            <a:off x="2114900" y="1791525"/>
            <a:ext cx="7005600" cy="4724400"/>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 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Basic Approach and results obtained</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Is there a need for changing the approach?</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Details of the new approach- benefits/drawbacks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5C7C8-3810-3584-948D-FEF88D5721CA}"/>
              </a:ext>
            </a:extLst>
          </p:cNvPr>
          <p:cNvSpPr txBox="1"/>
          <p:nvPr/>
        </p:nvSpPr>
        <p:spPr>
          <a:xfrm>
            <a:off x="263352" y="296056"/>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b="1" dirty="0">
                <a:solidFill>
                  <a:srgbClr val="FF0000"/>
                </a:solidFill>
                <a:latin typeface="Trebuchet MS"/>
                <a:sym typeface="Trebuchet MS"/>
              </a:rPr>
              <a:t>Basic Approach and results obtained</a:t>
            </a:r>
          </a:p>
        </p:txBody>
      </p:sp>
      <p:sp>
        <p:nvSpPr>
          <p:cNvPr id="4" name="Google Shape;52;p7">
            <a:extLst>
              <a:ext uri="{FF2B5EF4-FFF2-40B4-BE49-F238E27FC236}">
                <a16:creationId xmlns:a16="http://schemas.microsoft.com/office/drawing/2014/main" id="{E25B4D51-193C-D3A3-0A92-A3DE2E6FE399}"/>
              </a:ext>
            </a:extLst>
          </p:cNvPr>
          <p:cNvSpPr/>
          <p:nvPr/>
        </p:nvSpPr>
        <p:spPr>
          <a:xfrm>
            <a:off x="335360" y="757721"/>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527E76B2-5F2E-BF41-7277-B272D39A59A1}"/>
              </a:ext>
            </a:extLst>
          </p:cNvPr>
          <p:cNvSpPr txBox="1"/>
          <p:nvPr/>
        </p:nvSpPr>
        <p:spPr>
          <a:xfrm>
            <a:off x="7604" y="1412776"/>
            <a:ext cx="12192000" cy="5539978"/>
          </a:xfrm>
          <a:prstGeom prst="rect">
            <a:avLst/>
          </a:prstGeom>
          <a:noFill/>
        </p:spPr>
        <p:txBody>
          <a:bodyPr wrap="square">
            <a:spAutoFit/>
          </a:bodyPr>
          <a:lstStyle/>
          <a:p>
            <a:pPr marL="285750" indent="-285750">
              <a:buFont typeface="Wingdings" panose="05000000000000000000" pitchFamily="2" charset="2"/>
              <a:buChar char="Ø"/>
            </a:pPr>
            <a:r>
              <a:rPr lang="en-US" sz="2400" b="1" dirty="0">
                <a:solidFill>
                  <a:srgbClr val="FF0000"/>
                </a:solidFill>
              </a:rPr>
              <a:t>Basic Approach:</a:t>
            </a:r>
          </a:p>
          <a:p>
            <a:endParaRPr lang="en-US" sz="2400" b="1" dirty="0"/>
          </a:p>
          <a:p>
            <a:r>
              <a:rPr lang="en-US" sz="2400" b="1" dirty="0"/>
              <a:t>Detection:</a:t>
            </a:r>
            <a:endParaRPr lang="en-US" sz="2400" dirty="0"/>
          </a:p>
          <a:p>
            <a:pPr marL="742950" lvl="1" indent="-285750">
              <a:buFont typeface="Arial" panose="020B0604020202020204" pitchFamily="34" charset="0"/>
              <a:buChar char="•"/>
            </a:pPr>
            <a:r>
              <a:rPr lang="en-US" sz="2400" b="1" dirty="0"/>
              <a:t>AI Models:</a:t>
            </a:r>
            <a:r>
              <a:rPr lang="en-US" sz="2400" dirty="0"/>
              <a:t> Use Generative Adversarial Networks (GANs) and Convolutional LSTM (</a:t>
            </a:r>
            <a:r>
              <a:rPr lang="en-US" sz="2400" dirty="0" err="1"/>
              <a:t>ConvLSTM</a:t>
            </a:r>
            <a:r>
              <a:rPr lang="en-US" sz="2400" dirty="0"/>
              <a:t>) for real-time detection of replay attacks.</a:t>
            </a:r>
          </a:p>
          <a:p>
            <a:pPr marL="742950" lvl="1" indent="-285750">
              <a:buFont typeface="Arial" panose="020B0604020202020204" pitchFamily="34" charset="0"/>
              <a:buChar char="•"/>
            </a:pPr>
            <a:r>
              <a:rPr lang="en-US" sz="2400" b="1" dirty="0"/>
              <a:t>Process:</a:t>
            </a:r>
            <a:r>
              <a:rPr lang="en-US" sz="2400" dirty="0"/>
              <a:t> Analyze video feeds frame-by-frame to identify discrepancies and anomalies indicative of replay attacks.</a:t>
            </a:r>
          </a:p>
          <a:p>
            <a:pPr lvl="1"/>
            <a:endParaRPr lang="en-US" sz="2400" dirty="0"/>
          </a:p>
          <a:p>
            <a:pPr>
              <a:buFont typeface="Arial" panose="020B0604020202020204" pitchFamily="34" charset="0"/>
              <a:buChar char="•"/>
            </a:pPr>
            <a:r>
              <a:rPr lang="en-US" sz="2400" b="1" dirty="0"/>
              <a:t>Protection:</a:t>
            </a:r>
            <a:endParaRPr lang="en-US" sz="2400" dirty="0"/>
          </a:p>
          <a:p>
            <a:pPr marL="742950" lvl="1" indent="-285750">
              <a:buFont typeface="Arial" panose="020B0604020202020204" pitchFamily="34" charset="0"/>
              <a:buChar char="•"/>
            </a:pPr>
            <a:r>
              <a:rPr lang="en-US" sz="2400" b="1" dirty="0"/>
              <a:t>Blockchain:</a:t>
            </a:r>
            <a:r>
              <a:rPr lang="en-US" sz="2400" dirty="0"/>
              <a:t> Implement blockchain to hash each video frame and store these hashes immutably, ensuring the integrity of the footage.</a:t>
            </a:r>
          </a:p>
          <a:p>
            <a:pPr marL="742950" lvl="1" indent="-285750">
              <a:buFont typeface="Arial" panose="020B0604020202020204" pitchFamily="34" charset="0"/>
              <a:buChar char="•"/>
            </a:pPr>
            <a:r>
              <a:rPr lang="en-US" sz="2400" b="1" dirty="0"/>
              <a:t>Encryption:</a:t>
            </a:r>
            <a:r>
              <a:rPr lang="en-US" sz="2400" dirty="0"/>
              <a:t> Securely encrypt the hashes before storing them on the blockchain to prevent tampering.</a:t>
            </a:r>
          </a:p>
          <a:p>
            <a:pPr lvl="1"/>
            <a:endParaRPr lang="en-US" sz="2400" dirty="0"/>
          </a:p>
          <a:p>
            <a:pPr lvl="1"/>
            <a:endParaRPr lang="en-US" dirty="0"/>
          </a:p>
        </p:txBody>
      </p:sp>
    </p:spTree>
    <p:extLst>
      <p:ext uri="{BB962C8B-B14F-4D97-AF65-F5344CB8AC3E}">
        <p14:creationId xmlns:p14="http://schemas.microsoft.com/office/powerpoint/2010/main" val="2627681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09C07-E6A7-B550-AC84-AE0C51D10605}"/>
              </a:ext>
            </a:extLst>
          </p:cNvPr>
          <p:cNvSpPr txBox="1"/>
          <p:nvPr/>
        </p:nvSpPr>
        <p:spPr>
          <a:xfrm>
            <a:off x="119336" y="1340768"/>
            <a:ext cx="12192000" cy="4524315"/>
          </a:xfrm>
          <a:prstGeom prst="rect">
            <a:avLst/>
          </a:prstGeom>
          <a:noFill/>
        </p:spPr>
        <p:txBody>
          <a:bodyPr wrap="square">
            <a:spAutoFit/>
          </a:bodyPr>
          <a:lstStyle/>
          <a:p>
            <a:pPr marL="285750" indent="-285750">
              <a:buFont typeface="Wingdings" panose="05000000000000000000" pitchFamily="2" charset="2"/>
              <a:buChar char="Ø"/>
            </a:pPr>
            <a:r>
              <a:rPr lang="en-US" sz="2400" b="1" dirty="0">
                <a:solidFill>
                  <a:srgbClr val="FF0000"/>
                </a:solidFill>
              </a:rPr>
              <a:t>Results Obtained:</a:t>
            </a:r>
          </a:p>
          <a:p>
            <a:endParaRPr lang="en-US" sz="2400" b="1" dirty="0"/>
          </a:p>
          <a:p>
            <a:pPr>
              <a:buFont typeface="Arial" panose="020B0604020202020204" pitchFamily="34" charset="0"/>
              <a:buChar char="•"/>
            </a:pPr>
            <a:r>
              <a:rPr lang="en-US" sz="2400" b="1" dirty="0"/>
              <a:t>Detection Accuracy:</a:t>
            </a:r>
            <a:r>
              <a:rPr lang="en-US" sz="2400" dirty="0"/>
              <a:t> Present metrics showing the effectiveness of GAN and </a:t>
            </a:r>
            <a:r>
              <a:rPr lang="en-US" sz="2400" dirty="0" err="1"/>
              <a:t>ConvLSTM</a:t>
            </a:r>
            <a:r>
              <a:rPr lang="en-US" sz="2400" dirty="0"/>
              <a:t> models in detecting replay attacks, including detection rate and false positive/negative rates.</a:t>
            </a:r>
          </a:p>
          <a:p>
            <a:endParaRPr lang="en-US" sz="2400" dirty="0"/>
          </a:p>
          <a:p>
            <a:pPr>
              <a:buFont typeface="Arial" panose="020B0604020202020204" pitchFamily="34" charset="0"/>
              <a:buChar char="•"/>
            </a:pPr>
            <a:r>
              <a:rPr lang="en-US" sz="2400" b="1" dirty="0"/>
              <a:t>Performance:</a:t>
            </a:r>
            <a:r>
              <a:rPr lang="en-US" sz="2400" dirty="0"/>
              <a:t> Highlight the efficiency of real-time processing on the edge device (C-type web camera or existing system).</a:t>
            </a:r>
          </a:p>
          <a:p>
            <a:endParaRPr lang="en-US" sz="2400" dirty="0"/>
          </a:p>
          <a:p>
            <a:pPr>
              <a:buFont typeface="Arial" panose="020B0604020202020204" pitchFamily="34" charset="0"/>
              <a:buChar char="•"/>
            </a:pPr>
            <a:r>
              <a:rPr lang="en-US" sz="2400" b="1" dirty="0"/>
              <a:t>Security:</a:t>
            </a:r>
            <a:r>
              <a:rPr lang="en-US" sz="2400" dirty="0"/>
              <a:t> Demonstrate the robustness of blockchain in maintaining the integrity and authenticity of video footage, showcasing any successful detection of tampering or replay attacks.</a:t>
            </a:r>
          </a:p>
        </p:txBody>
      </p:sp>
    </p:spTree>
    <p:extLst>
      <p:ext uri="{BB962C8B-B14F-4D97-AF65-F5344CB8AC3E}">
        <p14:creationId xmlns:p14="http://schemas.microsoft.com/office/powerpoint/2010/main" val="334201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52CC27-B6F4-4760-9D8E-7D76DA4E77C4}"/>
              </a:ext>
            </a:extLst>
          </p:cNvPr>
          <p:cNvSpPr txBox="1"/>
          <p:nvPr/>
        </p:nvSpPr>
        <p:spPr>
          <a:xfrm>
            <a:off x="263352" y="404664"/>
            <a:ext cx="7692008" cy="523220"/>
          </a:xfrm>
          <a:prstGeom prst="rect">
            <a:avLst/>
          </a:prstGeom>
          <a:noFill/>
        </p:spPr>
        <p:txBody>
          <a:bodyPr wrap="square">
            <a:spAutoFit/>
          </a:bodyPr>
          <a:lstStyle/>
          <a:p>
            <a:pPr algn="just">
              <a:spcBef>
                <a:spcPts val="480"/>
              </a:spcBef>
              <a:spcAft>
                <a:spcPts val="0"/>
              </a:spcAft>
              <a:buClr>
                <a:srgbClr val="FF0000"/>
              </a:buClr>
              <a:buSzPct val="80000"/>
            </a:pPr>
            <a:r>
              <a:rPr lang="en-US" sz="2800" b="1" dirty="0">
                <a:solidFill>
                  <a:srgbClr val="FF0000"/>
                </a:solidFill>
                <a:latin typeface="Trebuchet MS"/>
                <a:sym typeface="Trebuchet MS"/>
              </a:rPr>
              <a:t>Is there a need for changing the approach?</a:t>
            </a:r>
          </a:p>
        </p:txBody>
      </p:sp>
      <p:sp>
        <p:nvSpPr>
          <p:cNvPr id="4" name="Google Shape;52;p7">
            <a:extLst>
              <a:ext uri="{FF2B5EF4-FFF2-40B4-BE49-F238E27FC236}">
                <a16:creationId xmlns:a16="http://schemas.microsoft.com/office/drawing/2014/main" id="{DEF2DCE1-C1A9-2E75-FD1F-AEDAEDB27633}"/>
              </a:ext>
            </a:extLst>
          </p:cNvPr>
          <p:cNvSpPr/>
          <p:nvPr/>
        </p:nvSpPr>
        <p:spPr>
          <a:xfrm>
            <a:off x="335360" y="848029"/>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8" name="Rectangle 2">
            <a:extLst>
              <a:ext uri="{FF2B5EF4-FFF2-40B4-BE49-F238E27FC236}">
                <a16:creationId xmlns:a16="http://schemas.microsoft.com/office/drawing/2014/main" id="{382AC363-46A4-CFD0-00F7-A0507E71B711}"/>
              </a:ext>
            </a:extLst>
          </p:cNvPr>
          <p:cNvSpPr>
            <a:spLocks noChangeArrowheads="1"/>
          </p:cNvSpPr>
          <p:nvPr/>
        </p:nvSpPr>
        <p:spPr bwMode="auto">
          <a:xfrm>
            <a:off x="3468" y="1443549"/>
            <a:ext cx="1218506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1.  Resource Intensity:</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Discuss the computational demands of GAN and </a:t>
            </a:r>
            <a:r>
              <a:rPr kumimoji="0" lang="en-US" altLang="en-US" sz="2400" b="0" i="0" u="none" strike="noStrike" cap="none" normalizeH="0" baseline="0" dirty="0" err="1">
                <a:ln>
                  <a:noFill/>
                </a:ln>
                <a:solidFill>
                  <a:schemeClr val="tx1"/>
                </a:solidFill>
                <a:effectLst/>
                <a:latin typeface="Arial" panose="020B0604020202020204" pitchFamily="34" charset="0"/>
              </a:rPr>
              <a:t>ConvLSTM</a:t>
            </a:r>
            <a:r>
              <a:rPr kumimoji="0" lang="en-US" altLang="en-US" sz="2400" b="0" i="0" u="none" strike="noStrike" cap="none" normalizeH="0" baseline="0" dirty="0">
                <a:ln>
                  <a:noFill/>
                </a:ln>
                <a:solidFill>
                  <a:schemeClr val="tx1"/>
                </a:solidFill>
                <a:effectLst/>
                <a:latin typeface="Arial" panose="020B0604020202020204" pitchFamily="34" charset="0"/>
              </a:rPr>
              <a:t> models, and whether they are manageable with your current hardware.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  Scalability Concerns: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Evaluate if the current approach can scale to larger systems with multiple cameras without significant performance degradation.</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3.  False Positives/Negatives: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Address any observed issues with false detections and their impact on system reliability.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48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4C77E-D2C2-149E-4BB1-B25D1A181089}"/>
              </a:ext>
            </a:extLst>
          </p:cNvPr>
          <p:cNvSpPr txBox="1"/>
          <p:nvPr/>
        </p:nvSpPr>
        <p:spPr>
          <a:xfrm>
            <a:off x="191344" y="260648"/>
            <a:ext cx="7272808" cy="461665"/>
          </a:xfrm>
          <a:prstGeom prst="rect">
            <a:avLst/>
          </a:prstGeom>
          <a:noFill/>
        </p:spPr>
        <p:txBody>
          <a:bodyPr wrap="square">
            <a:spAutoFit/>
          </a:bodyPr>
          <a:lstStyle/>
          <a:p>
            <a:pPr algn="just">
              <a:spcBef>
                <a:spcPts val="480"/>
              </a:spcBef>
              <a:spcAft>
                <a:spcPts val="0"/>
              </a:spcAft>
              <a:buClr>
                <a:srgbClr val="FF0000"/>
              </a:buClr>
              <a:buSzPct val="80000"/>
            </a:pPr>
            <a:r>
              <a:rPr lang="en-US" sz="2400" dirty="0">
                <a:solidFill>
                  <a:srgbClr val="FF0000"/>
                </a:solidFill>
                <a:latin typeface="Trebuchet MS"/>
                <a:sym typeface="Trebuchet MS"/>
              </a:rPr>
              <a:t>Details of the new approach - benefits/drawbacks</a:t>
            </a:r>
          </a:p>
        </p:txBody>
      </p:sp>
      <p:sp>
        <p:nvSpPr>
          <p:cNvPr id="4" name="Google Shape;52;p7">
            <a:extLst>
              <a:ext uri="{FF2B5EF4-FFF2-40B4-BE49-F238E27FC236}">
                <a16:creationId xmlns:a16="http://schemas.microsoft.com/office/drawing/2014/main" id="{715FB4A6-AF4F-6C56-72CC-830794DCA46B}"/>
              </a:ext>
            </a:extLst>
          </p:cNvPr>
          <p:cNvSpPr/>
          <p:nvPr/>
        </p:nvSpPr>
        <p:spPr>
          <a:xfrm>
            <a:off x="263352" y="685713"/>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4E8DC6AF-7A5B-602A-60A9-5AEE70CD09D0}"/>
              </a:ext>
            </a:extLst>
          </p:cNvPr>
          <p:cNvSpPr txBox="1"/>
          <p:nvPr/>
        </p:nvSpPr>
        <p:spPr>
          <a:xfrm>
            <a:off x="0" y="725425"/>
            <a:ext cx="12192000" cy="6463308"/>
          </a:xfrm>
          <a:prstGeom prst="rect">
            <a:avLst/>
          </a:prstGeom>
          <a:noFill/>
        </p:spPr>
        <p:txBody>
          <a:bodyPr wrap="square">
            <a:spAutoFit/>
          </a:bodyPr>
          <a:lstStyle/>
          <a:p>
            <a:pPr marL="342900" indent="-342900">
              <a:buAutoNum type="arabicPeriod"/>
            </a:pPr>
            <a:r>
              <a:rPr lang="en-IN" b="1" u="sng" dirty="0">
                <a:solidFill>
                  <a:srgbClr val="FF0000"/>
                </a:solidFill>
              </a:rPr>
              <a:t>Hybrid Anomaly Detection System: </a:t>
            </a:r>
            <a:r>
              <a:rPr lang="en-IN" b="1" u="sng" dirty="0"/>
              <a:t>  </a:t>
            </a:r>
          </a:p>
          <a:p>
            <a:pPr marL="285750" indent="-285750">
              <a:buFontTx/>
              <a:buChar char="-"/>
            </a:pPr>
            <a:r>
              <a:rPr lang="en-IN" dirty="0"/>
              <a:t>Combine HTM for temporal anomaly detection with spatial analysis techniques (e.g., deep learning models for object detection).   </a:t>
            </a:r>
          </a:p>
          <a:p>
            <a:endParaRPr lang="en-IN" dirty="0"/>
          </a:p>
          <a:p>
            <a:pPr marL="285750" indent="-285750">
              <a:buFontTx/>
              <a:buChar char="-"/>
            </a:pPr>
            <a:r>
              <a:rPr lang="en-IN" b="1" u="sng" dirty="0"/>
              <a:t>Benefits:     </a:t>
            </a:r>
          </a:p>
          <a:p>
            <a:r>
              <a:rPr lang="en-IN" dirty="0"/>
              <a:t>	- Enhanced accuracy by detecting both temporal and spatial anomalies.     - Improved robustness against sophisticated replay attacks.   </a:t>
            </a:r>
          </a:p>
          <a:p>
            <a:endParaRPr lang="en-IN" dirty="0"/>
          </a:p>
          <a:p>
            <a:pPr marL="285750" indent="-285750">
              <a:buFontTx/>
              <a:buChar char="-"/>
            </a:pPr>
            <a:r>
              <a:rPr lang="en-IN" b="1" u="sng" dirty="0"/>
              <a:t>Drawbacks:</a:t>
            </a:r>
            <a:r>
              <a:rPr lang="en-IN" dirty="0"/>
              <a:t>     </a:t>
            </a:r>
          </a:p>
          <a:p>
            <a:pPr marL="742950" lvl="1" indent="-285750">
              <a:buFontTx/>
              <a:buChar char="-"/>
            </a:pPr>
            <a:r>
              <a:rPr lang="en-IN" dirty="0"/>
              <a:t>Increased computational requirements.     </a:t>
            </a:r>
          </a:p>
          <a:p>
            <a:pPr marL="742950" lvl="1" indent="-285750">
              <a:buFontTx/>
              <a:buChar char="-"/>
            </a:pPr>
            <a:r>
              <a:rPr lang="en-IN" dirty="0"/>
              <a:t>Need for integration between HTM and deep learning frameworks.</a:t>
            </a:r>
          </a:p>
          <a:p>
            <a:endParaRPr lang="en-IN" dirty="0"/>
          </a:p>
          <a:p>
            <a:pPr marL="342900" indent="-342900">
              <a:buAutoNum type="arabicPeriod" startAt="2"/>
            </a:pPr>
            <a:r>
              <a:rPr lang="en-IN" b="1" u="sng" dirty="0">
                <a:solidFill>
                  <a:srgbClr val="FF0000"/>
                </a:solidFill>
              </a:rPr>
              <a:t>Optimized Blockchain Infrastructure: </a:t>
            </a:r>
            <a:r>
              <a:rPr lang="en-IN" dirty="0">
                <a:solidFill>
                  <a:srgbClr val="FF0000"/>
                </a:solidFill>
              </a:rPr>
              <a:t>  </a:t>
            </a:r>
          </a:p>
          <a:p>
            <a:r>
              <a:rPr lang="en-IN" dirty="0"/>
              <a:t>-  Use lightweight consensus mechanisms (e.g., Proof-of-Authority or Proof-of-Stake) to reduce blockchain overhead.  -   Implement batch hashing to process video chunks instead of individual frames.   </a:t>
            </a:r>
          </a:p>
          <a:p>
            <a:pPr marL="285750" indent="-285750">
              <a:buFontTx/>
              <a:buChar char="-"/>
            </a:pPr>
            <a:endParaRPr lang="en-IN" dirty="0"/>
          </a:p>
          <a:p>
            <a:pPr marL="285750" indent="-285750">
              <a:buFontTx/>
              <a:buChar char="-"/>
            </a:pPr>
            <a:r>
              <a:rPr lang="en-IN" b="1" u="sng" dirty="0"/>
              <a:t>Benefits:     </a:t>
            </a:r>
          </a:p>
          <a:p>
            <a:pPr marL="742950" lvl="1" indent="-285750">
              <a:buFontTx/>
              <a:buChar char="-"/>
            </a:pPr>
            <a:r>
              <a:rPr lang="en-IN" dirty="0"/>
              <a:t>Reduced computational and storage requirements.     </a:t>
            </a:r>
          </a:p>
          <a:p>
            <a:pPr marL="742950" lvl="1" indent="-285750">
              <a:buFontTx/>
              <a:buChar char="-"/>
            </a:pPr>
            <a:r>
              <a:rPr lang="en-IN" dirty="0"/>
              <a:t>Improved scalability for large-scale deployments.   </a:t>
            </a:r>
          </a:p>
          <a:p>
            <a:endParaRPr lang="en-IN" dirty="0"/>
          </a:p>
          <a:p>
            <a:pPr marL="285750" indent="-285750">
              <a:buFontTx/>
              <a:buChar char="-"/>
            </a:pPr>
            <a:r>
              <a:rPr lang="en-IN" b="1" u="sng" dirty="0"/>
              <a:t>Drawbacks:     </a:t>
            </a:r>
          </a:p>
          <a:p>
            <a:r>
              <a:rPr lang="en-IN" dirty="0"/>
              <a:t>	- Potential trade-off in detection granularity.</a:t>
            </a:r>
          </a:p>
          <a:p>
            <a:endParaRPr lang="en-IN" dirty="0"/>
          </a:p>
        </p:txBody>
      </p:sp>
    </p:spTree>
    <p:extLst>
      <p:ext uri="{BB962C8B-B14F-4D97-AF65-F5344CB8AC3E}">
        <p14:creationId xmlns:p14="http://schemas.microsoft.com/office/powerpoint/2010/main" val="1272218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64203-A07D-B0F0-D79D-56902ED276F3}"/>
              </a:ext>
            </a:extLst>
          </p:cNvPr>
          <p:cNvSpPr txBox="1"/>
          <p:nvPr/>
        </p:nvSpPr>
        <p:spPr>
          <a:xfrm>
            <a:off x="0" y="1916832"/>
            <a:ext cx="12192000" cy="3785652"/>
          </a:xfrm>
          <a:prstGeom prst="rect">
            <a:avLst/>
          </a:prstGeom>
          <a:noFill/>
        </p:spPr>
        <p:txBody>
          <a:bodyPr wrap="square">
            <a:spAutoFit/>
          </a:bodyPr>
          <a:lstStyle/>
          <a:p>
            <a:r>
              <a:rPr lang="en-IN" sz="2400" b="1" dirty="0">
                <a:solidFill>
                  <a:srgbClr val="FF0000"/>
                </a:solidFill>
              </a:rPr>
              <a:t>3. </a:t>
            </a:r>
            <a:r>
              <a:rPr lang="en-IN" sz="2400" b="1" u="sng" dirty="0">
                <a:solidFill>
                  <a:srgbClr val="FF0000"/>
                </a:solidFill>
              </a:rPr>
              <a:t>Edge-Cloud Collaboration:   </a:t>
            </a:r>
          </a:p>
          <a:p>
            <a:pPr marL="285750" indent="-285750">
              <a:buFontTx/>
              <a:buChar char="-"/>
            </a:pPr>
            <a:r>
              <a:rPr lang="en-IN" sz="2400" dirty="0"/>
              <a:t>Perform HTM-based anomaly detection at the edge for real-time response.  </a:t>
            </a:r>
          </a:p>
          <a:p>
            <a:pPr marL="285750" indent="-285750">
              <a:buFontTx/>
              <a:buChar char="-"/>
            </a:pPr>
            <a:r>
              <a:rPr lang="en-IN" sz="2400" dirty="0"/>
              <a:t>Offload blockchain logging and deep learning-based spatial analysis to the cloud.   </a:t>
            </a:r>
          </a:p>
          <a:p>
            <a:pPr marL="285750" indent="-285750">
              <a:buFontTx/>
              <a:buChar char="-"/>
            </a:pPr>
            <a:endParaRPr lang="en-IN" sz="2400" dirty="0"/>
          </a:p>
          <a:p>
            <a:pPr marL="285750" indent="-285750">
              <a:buFontTx/>
              <a:buChar char="-"/>
            </a:pPr>
            <a:r>
              <a:rPr lang="en-IN" sz="2400" b="1" u="sng" dirty="0"/>
              <a:t>Benefits:     </a:t>
            </a:r>
          </a:p>
          <a:p>
            <a:pPr marL="742950" lvl="1" indent="-285750">
              <a:buFontTx/>
              <a:buChar char="-"/>
            </a:pPr>
            <a:r>
              <a:rPr lang="en-IN" sz="2400" dirty="0"/>
              <a:t>Reduced latency for real-time detection.     </a:t>
            </a:r>
          </a:p>
          <a:p>
            <a:pPr marL="742950" lvl="1" indent="-285750">
              <a:buFontTx/>
              <a:buChar char="-"/>
            </a:pPr>
            <a:r>
              <a:rPr lang="en-IN" sz="2400" dirty="0"/>
              <a:t>Offloading heavy computation to the cloud improves edge device efficiency.   </a:t>
            </a:r>
          </a:p>
          <a:p>
            <a:pPr marL="742950" lvl="1" indent="-285750">
              <a:buFontTx/>
              <a:buChar char="-"/>
            </a:pPr>
            <a:endParaRPr lang="en-IN" sz="2400" dirty="0"/>
          </a:p>
          <a:p>
            <a:pPr marL="285750" indent="-285750">
              <a:buFontTx/>
              <a:buChar char="-"/>
            </a:pPr>
            <a:r>
              <a:rPr lang="en-IN" sz="2400" b="1" u="sng" dirty="0"/>
              <a:t>Drawbacks:     </a:t>
            </a:r>
          </a:p>
          <a:p>
            <a:pPr lvl="1"/>
            <a:r>
              <a:rPr lang="en-IN" sz="2400" dirty="0"/>
              <a:t>-   Dependence on reliable network connectivity.</a:t>
            </a:r>
          </a:p>
        </p:txBody>
      </p:sp>
    </p:spTree>
    <p:extLst>
      <p:ext uri="{BB962C8B-B14F-4D97-AF65-F5344CB8AC3E}">
        <p14:creationId xmlns:p14="http://schemas.microsoft.com/office/powerpoint/2010/main" val="321689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08306"/>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a:t>
            </a:r>
            <a:endParaRPr lang="en-US" sz="2400" dirty="0"/>
          </a:p>
        </p:txBody>
      </p:sp>
      <p:sp>
        <p:nvSpPr>
          <p:cNvPr id="54" name="Google Shape;54;p7"/>
          <p:cNvSpPr txBox="1"/>
          <p:nvPr/>
        </p:nvSpPr>
        <p:spPr>
          <a:xfrm>
            <a:off x="2114900" y="1791525"/>
            <a:ext cx="8553100" cy="3777075"/>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Provide high-level design view of the system.</a:t>
            </a:r>
          </a:p>
          <a:p>
            <a:pPr algn="just">
              <a:spcBef>
                <a:spcPts val="480"/>
              </a:spcBef>
              <a:spcAft>
                <a:spcPts val="0"/>
              </a:spcAft>
              <a:buClr>
                <a:schemeClr val="dk1"/>
              </a:buClr>
              <a:buSzPts val="1100"/>
            </a:pPr>
            <a:endParaRPr lang="en-US" sz="2400" dirty="0">
              <a:solidFill>
                <a:srgbClr val="0033CC"/>
              </a:solidFill>
              <a:latin typeface="Trebuchet MS"/>
              <a:ea typeface="Trebuchet MS"/>
              <a:cs typeface="Trebuchet MS"/>
              <a:sym typeface="Trebuchet MS"/>
            </a:endParaRPr>
          </a:p>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Identify the logical user groups, application components, data components, and interfacing systems. Illustrate the collaboration and interaction between the major components.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69096E-D876-0913-B779-338A61318392}"/>
              </a:ext>
            </a:extLst>
          </p:cNvPr>
          <p:cNvSpPr txBox="1"/>
          <p:nvPr/>
        </p:nvSpPr>
        <p:spPr>
          <a:xfrm>
            <a:off x="263352" y="268770"/>
            <a:ext cx="6094602" cy="523220"/>
          </a:xfrm>
          <a:prstGeom prst="rect">
            <a:avLst/>
          </a:prstGeom>
          <a:noFill/>
        </p:spPr>
        <p:txBody>
          <a:bodyPr wrap="square">
            <a:spAutoFit/>
          </a:bodyPr>
          <a:lstStyle/>
          <a:p>
            <a:r>
              <a:rPr lang="en-US" sz="2800" b="1" dirty="0">
                <a:solidFill>
                  <a:srgbClr val="FF0000"/>
                </a:solidFill>
                <a:latin typeface="Trebuchet MS"/>
                <a:ea typeface="Trebuchet MS"/>
                <a:cs typeface="Trebuchet MS"/>
                <a:sym typeface="Trebuchet MS"/>
              </a:rPr>
              <a:t>High-Level Design </a:t>
            </a:r>
            <a:endParaRPr lang="en-IN" sz="2800" b="1" dirty="0">
              <a:solidFill>
                <a:srgbClr val="FF0000"/>
              </a:solidFill>
            </a:endParaRPr>
          </a:p>
        </p:txBody>
      </p:sp>
      <p:sp>
        <p:nvSpPr>
          <p:cNvPr id="4" name="Google Shape;52;p7">
            <a:extLst>
              <a:ext uri="{FF2B5EF4-FFF2-40B4-BE49-F238E27FC236}">
                <a16:creationId xmlns:a16="http://schemas.microsoft.com/office/drawing/2014/main" id="{44B80B9F-9007-A5EF-D8DF-26AF54A0E781}"/>
              </a:ext>
            </a:extLst>
          </p:cNvPr>
          <p:cNvSpPr/>
          <p:nvPr/>
        </p:nvSpPr>
        <p:spPr>
          <a:xfrm>
            <a:off x="335360" y="75539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pic>
        <p:nvPicPr>
          <p:cNvPr id="6" name="Picture 5">
            <a:extLst>
              <a:ext uri="{FF2B5EF4-FFF2-40B4-BE49-F238E27FC236}">
                <a16:creationId xmlns:a16="http://schemas.microsoft.com/office/drawing/2014/main" id="{2C29FE35-5E62-084C-CEF9-5D52FE3B9FCD}"/>
              </a:ext>
            </a:extLst>
          </p:cNvPr>
          <p:cNvPicPr>
            <a:picLocks noChangeAspect="1"/>
          </p:cNvPicPr>
          <p:nvPr/>
        </p:nvPicPr>
        <p:blipFill>
          <a:blip r:embed="rId2"/>
          <a:stretch>
            <a:fillRect/>
          </a:stretch>
        </p:blipFill>
        <p:spPr>
          <a:xfrm>
            <a:off x="0" y="901790"/>
            <a:ext cx="12192000" cy="5956210"/>
          </a:xfrm>
          <a:prstGeom prst="rect">
            <a:avLst/>
          </a:prstGeom>
        </p:spPr>
      </p:pic>
    </p:spTree>
    <p:extLst>
      <p:ext uri="{BB962C8B-B14F-4D97-AF65-F5344CB8AC3E}">
        <p14:creationId xmlns:p14="http://schemas.microsoft.com/office/powerpoint/2010/main" val="425411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9336" y="644427"/>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9336" y="680940"/>
            <a:ext cx="11881320" cy="5994298"/>
          </a:xfrm>
          <a:prstGeom prst="rect">
            <a:avLst/>
          </a:prstGeom>
        </p:spPr>
        <p:txBody>
          <a:bodyPr/>
          <a:lstStyle/>
          <a:p>
            <a:pPr marL="342891" indent="12700" algn="ctr" eaLnBrk="0" hangingPunct="0">
              <a:spcBef>
                <a:spcPct val="20000"/>
              </a:spcBef>
              <a:defRPr/>
            </a:pPr>
            <a:r>
              <a:rPr lang="en-US" sz="2400" b="1" kern="0" dirty="0">
                <a:latin typeface="Trebuchet MS" pitchFamily="34" charset="0"/>
              </a:rPr>
              <a:t>“Replay Attacks on CCTV Systems: A Significant Threat”</a:t>
            </a:r>
          </a:p>
          <a:p>
            <a:pPr marL="342891" indent="12700" algn="ctr" eaLnBrk="0" hangingPunct="0">
              <a:spcBef>
                <a:spcPct val="20000"/>
              </a:spcBef>
              <a:defRPr/>
            </a:pPr>
            <a:endParaRPr lang="en-US" sz="2400" kern="0" dirty="0">
              <a:latin typeface="Trebuchet MS" pitchFamily="34" charset="0"/>
            </a:endParaRPr>
          </a:p>
          <a:p>
            <a:r>
              <a:rPr lang="en-US" sz="2400" dirty="0"/>
              <a:t>CCTV systems are essential for modern surveillance, yet they are vulnerable to replay attacks, where attackers intercept and resend legitimate data, leading to unauthorized actions. These attacks exploit the lack of robust security measures, particularly in communication protocols that fail to implement strong authentication and encryption​.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consequences can be severe, including unauthorized access, manipulation of recorded footage, and compromised integrity of surveillance data. Industries such as banking and transportation face significant risks, as compromised CCTV can undermine public safety and trust​.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Despite existing security measures, there remains a gap in addressing replay attack vulnerabilities. This project aims to develop an AI-based detection and response system to enhance the security of CCTV networks against these specific threats, ensuring a more reliable surveillance infrastructure</a:t>
            </a:r>
            <a:endParaRPr lang="en-IN" sz="2400" dirty="0"/>
          </a:p>
          <a:p>
            <a:pPr marL="342891" indent="12700" eaLnBrk="0" hangingPunct="0">
              <a:spcBef>
                <a:spcPct val="20000"/>
              </a:spcBef>
              <a:defRPr/>
            </a:pPr>
            <a:endParaRPr lang="en-IN" sz="2400" kern="0" dirty="0">
              <a:latin typeface="Trebuchet MS" pitchFamily="34" charset="0"/>
            </a:endParaRPr>
          </a:p>
        </p:txBody>
      </p:sp>
      <p:sp>
        <p:nvSpPr>
          <p:cNvPr id="14" name="Text Box 34"/>
          <p:cNvSpPr txBox="1">
            <a:spLocks noChangeArrowheads="1"/>
          </p:cNvSpPr>
          <p:nvPr/>
        </p:nvSpPr>
        <p:spPr bwMode="auto">
          <a:xfrm>
            <a:off x="-240704" y="182762"/>
            <a:ext cx="3139952"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Problem Statement</a:t>
            </a:r>
          </a:p>
        </p:txBody>
      </p:sp>
    </p:spTree>
    <p:extLst>
      <p:ext uri="{BB962C8B-B14F-4D97-AF65-F5344CB8AC3E}">
        <p14:creationId xmlns:p14="http://schemas.microsoft.com/office/powerpoint/2010/main" val="82208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95866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a:t>
            </a:r>
            <a:endParaRPr lang="en-US" sz="2400" dirty="0"/>
          </a:p>
        </p:txBody>
      </p:sp>
      <p:sp>
        <p:nvSpPr>
          <p:cNvPr id="62" name="Google Shape;62;p8"/>
          <p:cNvSpPr txBox="1"/>
          <p:nvPr/>
        </p:nvSpPr>
        <p:spPr>
          <a:xfrm>
            <a:off x="2029650" y="1917847"/>
            <a:ext cx="9019350" cy="4458727"/>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sz="2400" dirty="0">
                <a:solidFill>
                  <a:srgbClr val="0033CC"/>
                </a:solidFill>
                <a:latin typeface="Trebuchet MS"/>
                <a:ea typeface="Trebuchet MS"/>
                <a:cs typeface="Trebuchet MS"/>
                <a:sym typeface="Trebuchet MS"/>
              </a:rPr>
              <a:t>Add as many slides as required to cover the following aspects:</a:t>
            </a:r>
          </a:p>
          <a:p>
            <a:pPr algn="just">
              <a:spcBef>
                <a:spcPts val="480"/>
              </a:spcBef>
              <a:spcAft>
                <a:spcPts val="0"/>
              </a:spcAft>
              <a:buClr>
                <a:schemeClr val="dk1"/>
              </a:buClr>
              <a:buSzPts val="1100"/>
            </a:pPr>
            <a:endParaRPr lang="en-US" sz="2400" dirty="0">
              <a:solidFill>
                <a:srgbClr val="0033CC"/>
              </a:solidFill>
              <a:latin typeface="Trebuchet MS"/>
              <a:sym typeface="Trebuchet MS"/>
            </a:endParaRP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Master class diagram </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ER Diagram</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User Interface Diagrams/ Use Case Diagrams</a:t>
            </a:r>
          </a:p>
          <a:p>
            <a:pPr marL="342900" indent="-342900" algn="just">
              <a:spcBef>
                <a:spcPts val="480"/>
              </a:spcBef>
              <a:spcAft>
                <a:spcPts val="0"/>
              </a:spcAft>
              <a:buClr>
                <a:srgbClr val="FF0000"/>
              </a:buClr>
              <a:buSzPct val="80000"/>
              <a:buFont typeface="Arial"/>
              <a:buAutoNum type="arabicPeriod"/>
            </a:pPr>
            <a:r>
              <a:rPr lang="en-US" sz="2400" dirty="0">
                <a:solidFill>
                  <a:srgbClr val="0033CC"/>
                </a:solidFill>
                <a:latin typeface="Trebuchet MS"/>
                <a:sym typeface="Trebuchet MS"/>
              </a:rPr>
              <a:t>External Interfaces</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F950D-F3EC-6876-EF0A-887B8A480952}"/>
              </a:ext>
            </a:extLst>
          </p:cNvPr>
          <p:cNvPicPr>
            <a:picLocks noChangeAspect="1"/>
          </p:cNvPicPr>
          <p:nvPr/>
        </p:nvPicPr>
        <p:blipFill>
          <a:blip r:embed="rId2"/>
          <a:stretch>
            <a:fillRect/>
          </a:stretch>
        </p:blipFill>
        <p:spPr>
          <a:xfrm>
            <a:off x="0" y="1268760"/>
            <a:ext cx="12192000" cy="5589240"/>
          </a:xfrm>
          <a:prstGeom prst="rect">
            <a:avLst/>
          </a:prstGeom>
        </p:spPr>
      </p:pic>
      <p:sp>
        <p:nvSpPr>
          <p:cNvPr id="5" name="TextBox 4">
            <a:extLst>
              <a:ext uri="{FF2B5EF4-FFF2-40B4-BE49-F238E27FC236}">
                <a16:creationId xmlns:a16="http://schemas.microsoft.com/office/drawing/2014/main" id="{A62834AA-D587-5540-E22B-C574E2B39680}"/>
              </a:ext>
            </a:extLst>
          </p:cNvPr>
          <p:cNvSpPr txBox="1"/>
          <p:nvPr/>
        </p:nvSpPr>
        <p:spPr>
          <a:xfrm>
            <a:off x="263352" y="248699"/>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b="1" dirty="0">
                <a:solidFill>
                  <a:srgbClr val="FF0000"/>
                </a:solidFill>
                <a:latin typeface="Trebuchet MS"/>
                <a:sym typeface="Trebuchet MS"/>
              </a:rPr>
              <a:t>Master class diagram </a:t>
            </a:r>
          </a:p>
        </p:txBody>
      </p:sp>
      <p:sp>
        <p:nvSpPr>
          <p:cNvPr id="6" name="Google Shape;60;p8">
            <a:extLst>
              <a:ext uri="{FF2B5EF4-FFF2-40B4-BE49-F238E27FC236}">
                <a16:creationId xmlns:a16="http://schemas.microsoft.com/office/drawing/2014/main" id="{BD2F30AB-5D58-B03E-91A1-A6C514F45202}"/>
              </a:ext>
            </a:extLst>
          </p:cNvPr>
          <p:cNvSpPr/>
          <p:nvPr/>
        </p:nvSpPr>
        <p:spPr>
          <a:xfrm>
            <a:off x="335360" y="6738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78392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582BA-0494-C95E-B9F7-E24E10314474}"/>
              </a:ext>
            </a:extLst>
          </p:cNvPr>
          <p:cNvPicPr>
            <a:picLocks noChangeAspect="1"/>
          </p:cNvPicPr>
          <p:nvPr/>
        </p:nvPicPr>
        <p:blipFill>
          <a:blip r:embed="rId2"/>
          <a:stretch>
            <a:fillRect/>
          </a:stretch>
        </p:blipFill>
        <p:spPr>
          <a:xfrm>
            <a:off x="-13276" y="1052736"/>
            <a:ext cx="12205275" cy="5818512"/>
          </a:xfrm>
          <a:prstGeom prst="rect">
            <a:avLst/>
          </a:prstGeom>
        </p:spPr>
      </p:pic>
      <p:sp>
        <p:nvSpPr>
          <p:cNvPr id="5" name="TextBox 4">
            <a:extLst>
              <a:ext uri="{FF2B5EF4-FFF2-40B4-BE49-F238E27FC236}">
                <a16:creationId xmlns:a16="http://schemas.microsoft.com/office/drawing/2014/main" id="{46E9AFAB-26C8-01FF-0F46-EDEA8479D755}"/>
              </a:ext>
            </a:extLst>
          </p:cNvPr>
          <p:cNvSpPr txBox="1"/>
          <p:nvPr/>
        </p:nvSpPr>
        <p:spPr>
          <a:xfrm>
            <a:off x="191344" y="188640"/>
            <a:ext cx="6102990" cy="461665"/>
          </a:xfrm>
          <a:prstGeom prst="rect">
            <a:avLst/>
          </a:prstGeom>
          <a:noFill/>
        </p:spPr>
        <p:txBody>
          <a:bodyPr wrap="square">
            <a:spAutoFit/>
          </a:bodyPr>
          <a:lstStyle/>
          <a:p>
            <a:pPr algn="just">
              <a:spcBef>
                <a:spcPts val="480"/>
              </a:spcBef>
              <a:spcAft>
                <a:spcPts val="0"/>
              </a:spcAft>
              <a:buClr>
                <a:srgbClr val="FF0000"/>
              </a:buClr>
              <a:buSzPct val="80000"/>
            </a:pPr>
            <a:r>
              <a:rPr lang="en-US" sz="2400" b="1" dirty="0">
                <a:solidFill>
                  <a:srgbClr val="FF0000"/>
                </a:solidFill>
                <a:latin typeface="Trebuchet MS"/>
                <a:sym typeface="Trebuchet MS"/>
              </a:rPr>
              <a:t>ER Diagram</a:t>
            </a:r>
            <a:r>
              <a:rPr lang="en-US" sz="1800" b="1" dirty="0">
                <a:solidFill>
                  <a:srgbClr val="FF0000"/>
                </a:solidFill>
                <a:latin typeface="Trebuchet MS"/>
                <a:sym typeface="Trebuchet MS"/>
              </a:rPr>
              <a:t>  </a:t>
            </a:r>
          </a:p>
        </p:txBody>
      </p:sp>
      <p:sp>
        <p:nvSpPr>
          <p:cNvPr id="6" name="Google Shape;60;p8">
            <a:extLst>
              <a:ext uri="{FF2B5EF4-FFF2-40B4-BE49-F238E27FC236}">
                <a16:creationId xmlns:a16="http://schemas.microsoft.com/office/drawing/2014/main" id="{12C1B71D-EBA8-1AA8-F3D9-5A00437A412C}"/>
              </a:ext>
            </a:extLst>
          </p:cNvPr>
          <p:cNvSpPr/>
          <p:nvPr/>
        </p:nvSpPr>
        <p:spPr>
          <a:xfrm>
            <a:off x="263352" y="611234"/>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1441683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89E718-72B1-C31D-64F4-BE311A6DADCB}"/>
              </a:ext>
            </a:extLst>
          </p:cNvPr>
          <p:cNvPicPr>
            <a:picLocks noChangeAspect="1"/>
          </p:cNvPicPr>
          <p:nvPr/>
        </p:nvPicPr>
        <p:blipFill>
          <a:blip r:embed="rId2"/>
          <a:stretch>
            <a:fillRect/>
          </a:stretch>
        </p:blipFill>
        <p:spPr>
          <a:xfrm>
            <a:off x="0" y="1124744"/>
            <a:ext cx="12192000" cy="5752803"/>
          </a:xfrm>
          <a:prstGeom prst="rect">
            <a:avLst/>
          </a:prstGeom>
        </p:spPr>
      </p:pic>
      <p:sp>
        <p:nvSpPr>
          <p:cNvPr id="5" name="TextBox 4">
            <a:extLst>
              <a:ext uri="{FF2B5EF4-FFF2-40B4-BE49-F238E27FC236}">
                <a16:creationId xmlns:a16="http://schemas.microsoft.com/office/drawing/2014/main" id="{72425E05-B882-977D-9852-6365597EC35F}"/>
              </a:ext>
            </a:extLst>
          </p:cNvPr>
          <p:cNvSpPr txBox="1"/>
          <p:nvPr/>
        </p:nvSpPr>
        <p:spPr>
          <a:xfrm>
            <a:off x="191344" y="260648"/>
            <a:ext cx="6094602" cy="461665"/>
          </a:xfrm>
          <a:prstGeom prst="rect">
            <a:avLst/>
          </a:prstGeom>
          <a:noFill/>
        </p:spPr>
        <p:txBody>
          <a:bodyPr wrap="square">
            <a:spAutoFit/>
          </a:bodyPr>
          <a:lstStyle/>
          <a:p>
            <a:pPr algn="just">
              <a:spcBef>
                <a:spcPts val="480"/>
              </a:spcBef>
              <a:spcAft>
                <a:spcPts val="0"/>
              </a:spcAft>
              <a:buClr>
                <a:srgbClr val="FF0000"/>
              </a:buClr>
              <a:buSzPct val="80000"/>
            </a:pPr>
            <a:r>
              <a:rPr lang="en-US" sz="2400" b="1" dirty="0">
                <a:solidFill>
                  <a:srgbClr val="FF0000"/>
                </a:solidFill>
                <a:latin typeface="Trebuchet MS"/>
                <a:sym typeface="Trebuchet MS"/>
              </a:rPr>
              <a:t>USER INTERFACE DIAGRAM</a:t>
            </a:r>
            <a:r>
              <a:rPr lang="en-US" sz="1400" b="1" dirty="0">
                <a:solidFill>
                  <a:srgbClr val="FF0000"/>
                </a:solidFill>
                <a:latin typeface="Trebuchet MS"/>
                <a:sym typeface="Trebuchet MS"/>
              </a:rPr>
              <a:t>  </a:t>
            </a:r>
          </a:p>
        </p:txBody>
      </p:sp>
      <p:sp>
        <p:nvSpPr>
          <p:cNvPr id="6" name="Google Shape;60;p8">
            <a:extLst>
              <a:ext uri="{FF2B5EF4-FFF2-40B4-BE49-F238E27FC236}">
                <a16:creationId xmlns:a16="http://schemas.microsoft.com/office/drawing/2014/main" id="{8259A286-B5EB-044C-980D-DDF6871273B4}"/>
              </a:ext>
            </a:extLst>
          </p:cNvPr>
          <p:cNvSpPr/>
          <p:nvPr/>
        </p:nvSpPr>
        <p:spPr>
          <a:xfrm>
            <a:off x="335360" y="685800"/>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3663783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9DFA4-B017-0731-A942-A3D124B28F49}"/>
              </a:ext>
            </a:extLst>
          </p:cNvPr>
          <p:cNvPicPr>
            <a:picLocks noChangeAspect="1"/>
          </p:cNvPicPr>
          <p:nvPr/>
        </p:nvPicPr>
        <p:blipFill>
          <a:blip r:embed="rId2"/>
          <a:stretch>
            <a:fillRect/>
          </a:stretch>
        </p:blipFill>
        <p:spPr>
          <a:xfrm>
            <a:off x="-9096" y="1268760"/>
            <a:ext cx="12201096" cy="5688632"/>
          </a:xfrm>
          <a:prstGeom prst="rect">
            <a:avLst/>
          </a:prstGeom>
        </p:spPr>
      </p:pic>
      <p:sp>
        <p:nvSpPr>
          <p:cNvPr id="5" name="TextBox 4">
            <a:extLst>
              <a:ext uri="{FF2B5EF4-FFF2-40B4-BE49-F238E27FC236}">
                <a16:creationId xmlns:a16="http://schemas.microsoft.com/office/drawing/2014/main" id="{1FAE60B7-E065-DA3B-2DD0-D92C438081E8}"/>
              </a:ext>
            </a:extLst>
          </p:cNvPr>
          <p:cNvSpPr txBox="1"/>
          <p:nvPr/>
        </p:nvSpPr>
        <p:spPr>
          <a:xfrm>
            <a:off x="191344" y="332656"/>
            <a:ext cx="6098796" cy="523220"/>
          </a:xfrm>
          <a:prstGeom prst="rect">
            <a:avLst/>
          </a:prstGeom>
          <a:noFill/>
        </p:spPr>
        <p:txBody>
          <a:bodyPr wrap="square">
            <a:spAutoFit/>
          </a:bodyPr>
          <a:lstStyle/>
          <a:p>
            <a:pPr algn="just">
              <a:spcBef>
                <a:spcPts val="480"/>
              </a:spcBef>
              <a:spcAft>
                <a:spcPts val="0"/>
              </a:spcAft>
              <a:buClr>
                <a:srgbClr val="FF0000"/>
              </a:buClr>
              <a:buSzPct val="80000"/>
            </a:pPr>
            <a:r>
              <a:rPr lang="en-US" sz="2800" b="1" dirty="0">
                <a:solidFill>
                  <a:srgbClr val="FF0000"/>
                </a:solidFill>
                <a:latin typeface="Trebuchet MS"/>
                <a:sym typeface="Trebuchet MS"/>
              </a:rPr>
              <a:t>External Interfaces</a:t>
            </a:r>
          </a:p>
        </p:txBody>
      </p:sp>
      <p:sp>
        <p:nvSpPr>
          <p:cNvPr id="6" name="Google Shape;60;p8">
            <a:extLst>
              <a:ext uri="{FF2B5EF4-FFF2-40B4-BE49-F238E27FC236}">
                <a16:creationId xmlns:a16="http://schemas.microsoft.com/office/drawing/2014/main" id="{04FC6F6C-2533-6EE6-3DA7-2AC56B39E549}"/>
              </a:ext>
            </a:extLst>
          </p:cNvPr>
          <p:cNvSpPr/>
          <p:nvPr/>
        </p:nvSpPr>
        <p:spPr>
          <a:xfrm>
            <a:off x="263352" y="819363"/>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1904557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830997"/>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Capstone (Phase-I ,Phase-II and phase -III) Project Timeline</a:t>
            </a:r>
            <a:endParaRPr lang="en-US" sz="2400" dirty="0">
              <a:solidFill>
                <a:srgbClr val="FF0000"/>
              </a:solidFill>
              <a:latin typeface="Trebuchet MS"/>
            </a:endParaRPr>
          </a:p>
        </p:txBody>
      </p:sp>
      <p:sp>
        <p:nvSpPr>
          <p:cNvPr id="5" name="TextBox 4">
            <a:extLst>
              <a:ext uri="{FF2B5EF4-FFF2-40B4-BE49-F238E27FC236}">
                <a16:creationId xmlns:a16="http://schemas.microsoft.com/office/drawing/2014/main" id="{EBB10B19-4157-41B3-85CA-452455B519DD}"/>
              </a:ext>
            </a:extLst>
          </p:cNvPr>
          <p:cNvSpPr txBox="1"/>
          <p:nvPr/>
        </p:nvSpPr>
        <p:spPr>
          <a:xfrm>
            <a:off x="1066800" y="2003213"/>
            <a:ext cx="8839199" cy="2825389"/>
          </a:xfrm>
          <a:prstGeom prst="rect">
            <a:avLst/>
          </a:prstGeom>
          <a:noFill/>
        </p:spPr>
        <p:txBody>
          <a:bodyPr wrap="square">
            <a:spAutoFit/>
          </a:bodyPr>
          <a:lstStyle/>
          <a:p>
            <a:pPr marL="685791" lvl="0" indent="-342900" algn="just" eaLnBrk="0" hangingPunct="0">
              <a:spcBef>
                <a:spcPts val="0"/>
              </a:spcBef>
              <a:spcAft>
                <a:spcPts val="0"/>
              </a:spcAft>
              <a:defRPr/>
            </a:pPr>
            <a:r>
              <a:rPr lang="en-IN" sz="2400" dirty="0">
                <a:solidFill>
                  <a:srgbClr val="0033CC"/>
                </a:solidFill>
                <a:latin typeface="Trebuchet MS"/>
              </a:rPr>
              <a:t>Provide </a:t>
            </a:r>
          </a:p>
          <a:p>
            <a:pPr marL="685791" lvl="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a:rPr>
              <a:t>The timelines for execution of the project through Gantt chart.</a:t>
            </a:r>
          </a:p>
          <a:p>
            <a:pPr marL="685791" lvl="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a:rPr>
              <a:t>The plan in terms of efforts by individuals in the team. </a:t>
            </a:r>
          </a:p>
          <a:p>
            <a:pPr marL="685791" lvl="0" indent="-342900" algn="just" eaLnBrk="0" hangingPunct="0">
              <a:spcBef>
                <a:spcPts val="0"/>
              </a:spcBef>
              <a:spcAft>
                <a:spcPts val="0"/>
              </a:spcAft>
              <a:buFont typeface="Arial" panose="020B0604020202020204" pitchFamily="34" charset="0"/>
              <a:buChar char="•"/>
              <a:defRPr/>
            </a:pPr>
            <a:r>
              <a:rPr lang="en-IN" sz="2400" dirty="0">
                <a:solidFill>
                  <a:srgbClr val="0033CC"/>
                </a:solidFill>
                <a:latin typeface="Trebuchet MS"/>
              </a:rPr>
              <a:t>Mention the tasks involved in different stages.</a:t>
            </a:r>
          </a:p>
          <a:p>
            <a:pPr marL="1077913" lvl="1" indent="-265113" algn="just" eaLnBrk="0" hangingPunct="0">
              <a:spcBef>
                <a:spcPts val="0"/>
              </a:spcBef>
              <a:spcAft>
                <a:spcPts val="0"/>
              </a:spcAft>
              <a:buFont typeface="Wingdings" pitchFamily="2" charset="2"/>
              <a:buChar char="§"/>
              <a:defRPr/>
            </a:pPr>
            <a:endParaRPr lang="en-IN" sz="2400" dirty="0">
              <a:solidFill>
                <a:srgbClr val="0033CC"/>
              </a:solidFill>
              <a:latin typeface="Trebuchet MS"/>
            </a:endParaRPr>
          </a:p>
          <a:p>
            <a:pPr marL="1077913" lvl="1" indent="-265113" algn="just" eaLnBrk="0" hangingPunct="0">
              <a:spcBef>
                <a:spcPct val="20000"/>
              </a:spcBef>
              <a:defRPr/>
            </a:pPr>
            <a:endParaRPr lang="en-IN" sz="2400" dirty="0">
              <a:solidFill>
                <a:srgbClr val="0000FF"/>
              </a:solidFill>
              <a:latin typeface="Trebuchet MS" pitchFamily="34" charset="0"/>
            </a:endParaRPr>
          </a:p>
        </p:txBody>
      </p:sp>
    </p:spTree>
    <p:extLst>
      <p:ext uri="{BB962C8B-B14F-4D97-AF65-F5344CB8AC3E}">
        <p14:creationId xmlns:p14="http://schemas.microsoft.com/office/powerpoint/2010/main" val="1007940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E6DBE-05DD-8DC7-8568-FA3327B47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12192000" cy="5517232"/>
          </a:xfrm>
          <a:prstGeom prst="rect">
            <a:avLst/>
          </a:prstGeom>
        </p:spPr>
      </p:pic>
      <p:sp>
        <p:nvSpPr>
          <p:cNvPr id="4" name="TextBox 3">
            <a:extLst>
              <a:ext uri="{FF2B5EF4-FFF2-40B4-BE49-F238E27FC236}">
                <a16:creationId xmlns:a16="http://schemas.microsoft.com/office/drawing/2014/main" id="{70D36FC3-848D-B786-C23E-013BBB19D21B}"/>
              </a:ext>
            </a:extLst>
          </p:cNvPr>
          <p:cNvSpPr txBox="1"/>
          <p:nvPr/>
        </p:nvSpPr>
        <p:spPr>
          <a:xfrm>
            <a:off x="191344" y="260648"/>
            <a:ext cx="9001000" cy="461665"/>
          </a:xfrm>
          <a:prstGeom prst="rect">
            <a:avLst/>
          </a:prstGeom>
          <a:noFill/>
        </p:spPr>
        <p:txBody>
          <a:bodyPr wrap="square">
            <a:spAutoFit/>
          </a:bodyPr>
          <a:lstStyle/>
          <a:p>
            <a:pPr marL="342900" indent="-342900" eaLnBrk="0" hangingPunct="0">
              <a:spcBef>
                <a:spcPts val="0"/>
              </a:spcBef>
              <a:spcAft>
                <a:spcPts val="0"/>
              </a:spcAft>
              <a:defRPr/>
            </a:pPr>
            <a:r>
              <a:rPr lang="en-IN" sz="2400" b="1" dirty="0">
                <a:solidFill>
                  <a:srgbClr val="FF0000"/>
                </a:solidFill>
                <a:latin typeface="Trebuchet MS" panose="020B0603020202020204"/>
              </a:rPr>
              <a:t>Capstone (Phase-I , Phase-II and Phase III) Project Timeline</a:t>
            </a:r>
            <a:endParaRPr lang="en-US" sz="2400" b="1" dirty="0">
              <a:solidFill>
                <a:srgbClr val="FF0000"/>
              </a:solidFill>
              <a:latin typeface="Trebuchet MS" panose="020B0603020202020204"/>
            </a:endParaRPr>
          </a:p>
        </p:txBody>
      </p:sp>
      <p:sp>
        <p:nvSpPr>
          <p:cNvPr id="5" name="Rectangle 4">
            <a:extLst>
              <a:ext uri="{FF2B5EF4-FFF2-40B4-BE49-F238E27FC236}">
                <a16:creationId xmlns:a16="http://schemas.microsoft.com/office/drawing/2014/main" id="{941E4DA3-F4CC-43F9-DBFA-B9322F83DA76}"/>
              </a:ext>
            </a:extLst>
          </p:cNvPr>
          <p:cNvSpPr>
            <a:spLocks noChangeArrowheads="1"/>
          </p:cNvSpPr>
          <p:nvPr/>
        </p:nvSpPr>
        <p:spPr bwMode="auto">
          <a:xfrm>
            <a:off x="335360" y="704056"/>
            <a:ext cx="8424936" cy="45719"/>
          </a:xfrm>
          <a:prstGeom prst="rect">
            <a:avLst/>
          </a:prstGeom>
          <a:solidFill>
            <a:srgbClr val="33CCCC"/>
          </a:solidFill>
          <a:ln w="9525">
            <a:noFill/>
            <a:miter lim="800000"/>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Tree>
    <p:extLst>
      <p:ext uri="{BB962C8B-B14F-4D97-AF65-F5344CB8AC3E}">
        <p14:creationId xmlns:p14="http://schemas.microsoft.com/office/powerpoint/2010/main" val="3635369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3DF036-5A77-CAB4-EC57-18EC1BE41969}"/>
              </a:ext>
            </a:extLst>
          </p:cNvPr>
          <p:cNvSpPr txBox="1"/>
          <p:nvPr/>
        </p:nvSpPr>
        <p:spPr>
          <a:xfrm>
            <a:off x="263352" y="404664"/>
            <a:ext cx="6097464" cy="584775"/>
          </a:xfrm>
          <a:prstGeom prst="rect">
            <a:avLst/>
          </a:prstGeom>
          <a:noFill/>
        </p:spPr>
        <p:txBody>
          <a:bodyPr wrap="square">
            <a:spAutoFit/>
          </a:bodyPr>
          <a:lstStyle/>
          <a:p>
            <a:r>
              <a:rPr lang="en-US" sz="3200" b="1" dirty="0">
                <a:solidFill>
                  <a:srgbClr val="FF0000"/>
                </a:solidFill>
                <a:latin typeface="Trebuchet MS" panose="020B0603020202020204"/>
                <a:ea typeface="Trebuchet MS" panose="020B0603020202020204"/>
                <a:cs typeface="Trebuchet MS" panose="020B0603020202020204"/>
                <a:sym typeface="Trebuchet MS" panose="020B0603020202020204"/>
              </a:rPr>
              <a:t>Expected Deliverables</a:t>
            </a:r>
            <a:endParaRPr lang="en-IN" sz="3200" b="1" dirty="0"/>
          </a:p>
        </p:txBody>
      </p:sp>
      <p:cxnSp>
        <p:nvCxnSpPr>
          <p:cNvPr id="5" name="Straight Connector 4">
            <a:extLst>
              <a:ext uri="{FF2B5EF4-FFF2-40B4-BE49-F238E27FC236}">
                <a16:creationId xmlns:a16="http://schemas.microsoft.com/office/drawing/2014/main" id="{2CCAB9AB-6A02-9057-EB5D-175D6050F102}"/>
              </a:ext>
            </a:extLst>
          </p:cNvPr>
          <p:cNvCxnSpPr/>
          <p:nvPr/>
        </p:nvCxnSpPr>
        <p:spPr>
          <a:xfrm>
            <a:off x="335360" y="989439"/>
            <a:ext cx="4248472"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C0D3296-199A-069A-1BF0-1A78F82F4144}"/>
              </a:ext>
            </a:extLst>
          </p:cNvPr>
          <p:cNvSpPr txBox="1"/>
          <p:nvPr/>
        </p:nvSpPr>
        <p:spPr>
          <a:xfrm>
            <a:off x="2351584" y="2276872"/>
            <a:ext cx="5904656" cy="2523768"/>
          </a:xfrm>
          <a:prstGeom prst="rect">
            <a:avLst/>
          </a:prstGeom>
          <a:noFill/>
        </p:spPr>
        <p:txBody>
          <a:bodyPr wrap="square">
            <a:spAutoFit/>
          </a:bodyPr>
          <a:lstStyle/>
          <a:p>
            <a:pPr marL="685800" indent="-342900" algn="ctr" eaLnBrk="0" hangingPunct="0">
              <a:spcBef>
                <a:spcPts val="0"/>
              </a:spcBef>
              <a:spcAft>
                <a:spcPts val="0"/>
              </a:spcAft>
              <a:buFont typeface="Arial" panose="020B0604020202020204" pitchFamily="34" charset="0"/>
              <a:buChar char="•"/>
              <a:defRPr/>
            </a:pPr>
            <a:r>
              <a:rPr lang="en-IN" sz="2800" dirty="0">
                <a:solidFill>
                  <a:srgbClr val="0033CC"/>
                </a:solidFill>
                <a:latin typeface="Trebuchet MS" panose="020B0603020202020204"/>
              </a:rPr>
              <a:t>Capstone-I deliverables</a:t>
            </a:r>
          </a:p>
          <a:p>
            <a:pPr marL="685800" indent="-342900" algn="ctr" eaLnBrk="0" hangingPunct="0">
              <a:spcBef>
                <a:spcPts val="0"/>
              </a:spcBef>
              <a:spcAft>
                <a:spcPts val="0"/>
              </a:spcAft>
              <a:buFont typeface="Arial" panose="020B0604020202020204" pitchFamily="34" charset="0"/>
              <a:buChar char="•"/>
              <a:defRPr/>
            </a:pPr>
            <a:endParaRPr lang="en-IN" sz="2800" dirty="0">
              <a:solidFill>
                <a:srgbClr val="0033CC"/>
              </a:solidFill>
              <a:latin typeface="Trebuchet MS" panose="020B0603020202020204"/>
            </a:endParaRPr>
          </a:p>
          <a:p>
            <a:pPr marL="685800" indent="-342900" algn="ctr" eaLnBrk="0" hangingPunct="0">
              <a:spcBef>
                <a:spcPts val="0"/>
              </a:spcBef>
              <a:spcAft>
                <a:spcPts val="0"/>
              </a:spcAft>
              <a:buFont typeface="Arial" panose="020B0604020202020204" pitchFamily="34" charset="0"/>
              <a:buChar char="•"/>
              <a:defRPr/>
            </a:pPr>
            <a:r>
              <a:rPr lang="en-IN" sz="2800" dirty="0">
                <a:solidFill>
                  <a:srgbClr val="0033CC"/>
                </a:solidFill>
                <a:latin typeface="Trebuchet MS" panose="020B0603020202020204"/>
              </a:rPr>
              <a:t>Capstone-II deliverables</a:t>
            </a:r>
          </a:p>
          <a:p>
            <a:pPr marL="685800" indent="-342900" algn="ctr" eaLnBrk="0" hangingPunct="0">
              <a:spcBef>
                <a:spcPts val="0"/>
              </a:spcBef>
              <a:spcAft>
                <a:spcPts val="0"/>
              </a:spcAft>
              <a:buFont typeface="Arial" panose="020B0604020202020204" pitchFamily="34" charset="0"/>
              <a:buChar char="•"/>
              <a:defRPr/>
            </a:pPr>
            <a:endParaRPr lang="en-IN" sz="2800" dirty="0">
              <a:solidFill>
                <a:srgbClr val="0033CC"/>
              </a:solidFill>
              <a:latin typeface="Trebuchet MS" panose="020B0603020202020204"/>
              <a:sym typeface="Trebuchet MS" panose="020B0603020202020204"/>
            </a:endParaRPr>
          </a:p>
          <a:p>
            <a:pPr marL="685800" indent="-342900" algn="ctr" eaLnBrk="0" hangingPunct="0">
              <a:spcBef>
                <a:spcPts val="0"/>
              </a:spcBef>
              <a:spcAft>
                <a:spcPts val="0"/>
              </a:spcAft>
              <a:buFont typeface="Arial" panose="020B0604020202020204" pitchFamily="34" charset="0"/>
              <a:buChar char="•"/>
              <a:defRPr/>
            </a:pPr>
            <a:r>
              <a:rPr lang="en-IN" sz="2800" dirty="0">
                <a:solidFill>
                  <a:srgbClr val="0033CC"/>
                </a:solidFill>
                <a:latin typeface="Trebuchet MS" panose="020B0603020202020204"/>
              </a:rPr>
              <a:t>Capstone-III deliverables</a:t>
            </a:r>
          </a:p>
          <a:p>
            <a:pPr algn="ctr"/>
            <a:endParaRPr lang="en-IN" dirty="0"/>
          </a:p>
        </p:txBody>
      </p:sp>
    </p:spTree>
    <p:extLst>
      <p:ext uri="{BB962C8B-B14F-4D97-AF65-F5344CB8AC3E}">
        <p14:creationId xmlns:p14="http://schemas.microsoft.com/office/powerpoint/2010/main" val="2826472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0C7CD-0F4F-BA2C-738A-A8F8216BB86C}"/>
              </a:ext>
            </a:extLst>
          </p:cNvPr>
          <p:cNvSpPr txBox="1"/>
          <p:nvPr/>
        </p:nvSpPr>
        <p:spPr>
          <a:xfrm>
            <a:off x="3143672" y="1348727"/>
            <a:ext cx="5472608" cy="5262979"/>
          </a:xfrm>
          <a:prstGeom prst="rect">
            <a:avLst/>
          </a:prstGeom>
          <a:noFill/>
        </p:spPr>
        <p:txBody>
          <a:bodyPr wrap="square">
            <a:spAutoFit/>
          </a:bodyPr>
          <a:lstStyle/>
          <a:p>
            <a:pPr marL="342900" indent="-342900">
              <a:buFont typeface="Wingdings" panose="05000000000000000000" pitchFamily="2" charset="2"/>
              <a:buChar char="ü"/>
            </a:pPr>
            <a:r>
              <a:rPr lang="en-IN" sz="2400" dirty="0"/>
              <a:t>Literature survey</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Identification of Problem Statement</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Requirements Elicitation</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Feasibility Study</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Setting up a project timeline using Gantt chart </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Creating a summary presentation of our idea</a:t>
            </a:r>
          </a:p>
          <a:p>
            <a:endParaRPr lang="en-IN" sz="2400" dirty="0"/>
          </a:p>
        </p:txBody>
      </p:sp>
      <p:sp>
        <p:nvSpPr>
          <p:cNvPr id="5" name="TextBox 4">
            <a:extLst>
              <a:ext uri="{FF2B5EF4-FFF2-40B4-BE49-F238E27FC236}">
                <a16:creationId xmlns:a16="http://schemas.microsoft.com/office/drawing/2014/main" id="{44BF5757-F207-12FA-B3C1-EC835CCF410D}"/>
              </a:ext>
            </a:extLst>
          </p:cNvPr>
          <p:cNvSpPr txBox="1"/>
          <p:nvPr/>
        </p:nvSpPr>
        <p:spPr>
          <a:xfrm>
            <a:off x="335360" y="260648"/>
            <a:ext cx="6097464" cy="523220"/>
          </a:xfrm>
          <a:prstGeom prst="rect">
            <a:avLst/>
          </a:prstGeom>
          <a:noFill/>
        </p:spPr>
        <p:txBody>
          <a:bodyPr wrap="square">
            <a:spAutoFit/>
          </a:bodyPr>
          <a:lstStyle/>
          <a:p>
            <a:r>
              <a:rPr lang="en-IN" sz="2800" b="1" dirty="0">
                <a:solidFill>
                  <a:srgbClr val="FF0000"/>
                </a:solidFill>
              </a:rPr>
              <a:t>CAPSTONE I - Deliverables</a:t>
            </a:r>
            <a:endParaRPr lang="en-IN" sz="2800" dirty="0">
              <a:solidFill>
                <a:srgbClr val="FF0000"/>
              </a:solidFill>
            </a:endParaRPr>
          </a:p>
        </p:txBody>
      </p:sp>
      <p:cxnSp>
        <p:nvCxnSpPr>
          <p:cNvPr id="6" name="Straight Connector 5">
            <a:extLst>
              <a:ext uri="{FF2B5EF4-FFF2-40B4-BE49-F238E27FC236}">
                <a16:creationId xmlns:a16="http://schemas.microsoft.com/office/drawing/2014/main" id="{A0EDAFDE-A39C-32D6-CB29-B30E74811FC6}"/>
              </a:ext>
            </a:extLst>
          </p:cNvPr>
          <p:cNvCxnSpPr>
            <a:cxnSpLocks/>
          </p:cNvCxnSpPr>
          <p:nvPr/>
        </p:nvCxnSpPr>
        <p:spPr>
          <a:xfrm>
            <a:off x="479376" y="783868"/>
            <a:ext cx="4680520"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913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3CAF7-07C7-67FF-05FD-9008315CF5B0}"/>
              </a:ext>
            </a:extLst>
          </p:cNvPr>
          <p:cNvSpPr txBox="1"/>
          <p:nvPr/>
        </p:nvSpPr>
        <p:spPr>
          <a:xfrm>
            <a:off x="2927648" y="1988840"/>
            <a:ext cx="6097464" cy="4154984"/>
          </a:xfrm>
          <a:prstGeom prst="rect">
            <a:avLst/>
          </a:prstGeom>
          <a:noFill/>
        </p:spPr>
        <p:txBody>
          <a:bodyPr wrap="square">
            <a:spAutoFit/>
          </a:bodyPr>
          <a:lstStyle/>
          <a:p>
            <a:pPr marL="342900" indent="-342900">
              <a:buFont typeface="Courier New" panose="02070309020205020404" pitchFamily="49" charset="0"/>
              <a:buChar char="o"/>
            </a:pPr>
            <a:r>
              <a:rPr lang="en-IN" sz="2400" dirty="0"/>
              <a:t>Acquiring/Creating relevant datasets</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Choosing the appropriate software tools that will be used for the project</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Creating a detailed workflow</a:t>
            </a:r>
          </a:p>
          <a:p>
            <a:endParaRPr lang="en-IN" sz="2400" dirty="0"/>
          </a:p>
          <a:p>
            <a:pPr marL="342900" indent="-342900">
              <a:buFont typeface="Courier New" panose="02070309020205020404" pitchFamily="49" charset="0"/>
              <a:buChar char="o"/>
            </a:pPr>
            <a:r>
              <a:rPr lang="en-IN" sz="2400" dirty="0"/>
              <a:t>Creating a prototype based on the datasets collected</a:t>
            </a:r>
          </a:p>
          <a:p>
            <a:endParaRPr lang="en-IN" sz="2400" dirty="0"/>
          </a:p>
          <a:p>
            <a:pPr marL="342900" indent="-342900">
              <a:buFont typeface="Courier New" panose="02070309020205020404" pitchFamily="49" charset="0"/>
              <a:buChar char="o"/>
            </a:pPr>
            <a:r>
              <a:rPr lang="en-IN" sz="2400" dirty="0"/>
              <a:t>High-Level Design</a:t>
            </a:r>
          </a:p>
        </p:txBody>
      </p:sp>
      <p:sp>
        <p:nvSpPr>
          <p:cNvPr id="5" name="TextBox 4">
            <a:extLst>
              <a:ext uri="{FF2B5EF4-FFF2-40B4-BE49-F238E27FC236}">
                <a16:creationId xmlns:a16="http://schemas.microsoft.com/office/drawing/2014/main" id="{FB4DD24B-7F2B-4B7F-749A-2709D60AFB5B}"/>
              </a:ext>
            </a:extLst>
          </p:cNvPr>
          <p:cNvSpPr txBox="1"/>
          <p:nvPr/>
        </p:nvSpPr>
        <p:spPr>
          <a:xfrm>
            <a:off x="454034" y="332656"/>
            <a:ext cx="6097464" cy="523220"/>
          </a:xfrm>
          <a:prstGeom prst="rect">
            <a:avLst/>
          </a:prstGeom>
          <a:noFill/>
        </p:spPr>
        <p:txBody>
          <a:bodyPr wrap="square">
            <a:spAutoFit/>
          </a:bodyPr>
          <a:lstStyle/>
          <a:p>
            <a:r>
              <a:rPr lang="en-IN" sz="2800" b="1" dirty="0">
                <a:solidFill>
                  <a:srgbClr val="FF0000"/>
                </a:solidFill>
              </a:rPr>
              <a:t>CAPSTONE II – DELIVERABLES</a:t>
            </a:r>
            <a:endParaRPr lang="en-IN" sz="2800" dirty="0">
              <a:solidFill>
                <a:srgbClr val="FF0000"/>
              </a:solidFill>
            </a:endParaRPr>
          </a:p>
        </p:txBody>
      </p:sp>
      <p:cxnSp>
        <p:nvCxnSpPr>
          <p:cNvPr id="6" name="Straight Connector 5">
            <a:extLst>
              <a:ext uri="{FF2B5EF4-FFF2-40B4-BE49-F238E27FC236}">
                <a16:creationId xmlns:a16="http://schemas.microsoft.com/office/drawing/2014/main" id="{CBAE3B0C-4861-ECC9-9B84-8BD88CAB24A4}"/>
              </a:ext>
            </a:extLst>
          </p:cNvPr>
          <p:cNvCxnSpPr>
            <a:cxnSpLocks/>
          </p:cNvCxnSpPr>
          <p:nvPr/>
        </p:nvCxnSpPr>
        <p:spPr>
          <a:xfrm>
            <a:off x="479376" y="855876"/>
            <a:ext cx="5760640"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34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91344" y="66977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0" y="836712"/>
            <a:ext cx="12192000" cy="6021288"/>
          </a:xfrm>
          <a:prstGeom prst="rect">
            <a:avLst/>
          </a:prstGeom>
        </p:spPr>
        <p:txBody>
          <a:bodyPr/>
          <a:lstStyle/>
          <a:p>
            <a:pPr marL="342900" algn="just" eaLnBrk="0" hangingPunct="0">
              <a:spcBef>
                <a:spcPct val="20000"/>
              </a:spcBef>
              <a:defRPr/>
            </a:pPr>
            <a:r>
              <a:rPr lang="en-US" sz="2000" kern="0" dirty="0">
                <a:latin typeface="Trebuchet MS" panose="020B0603020202020204" pitchFamily="34" charset="0"/>
              </a:rPr>
              <a:t>CCTV systems are vital for surveillance across sectors like banking, transportation, healthcare, and public safety. However, they face growing cyber threats, especially replay attacks, where intercepted video or data streams are retransmitted to deceive the system. This leads to unauthorized access, footage tampering, and compromised surveillance integrity, exposing the need for robust security enhancements. This project proposes an AI-based detection and response system to mitigate replay attacks by integrating machine learning and cryptographic security measures. </a:t>
            </a:r>
          </a:p>
          <a:p>
            <a:pPr marL="342900" algn="just" eaLnBrk="0" hangingPunct="0">
              <a:spcBef>
                <a:spcPct val="20000"/>
              </a:spcBef>
              <a:defRPr/>
            </a:pPr>
            <a:r>
              <a:rPr lang="en-US" sz="2000" u="sng" kern="0" dirty="0">
                <a:latin typeface="Trebuchet MS" panose="020B0603020202020204" pitchFamily="34" charset="0"/>
              </a:rPr>
              <a:t>Key components include:</a:t>
            </a:r>
          </a:p>
          <a:p>
            <a:pPr marL="685800" indent="-342900" algn="just" eaLnBrk="0" hangingPunct="0">
              <a:spcBef>
                <a:spcPct val="20000"/>
              </a:spcBef>
              <a:buFontTx/>
              <a:buChar char="-"/>
              <a:defRPr/>
            </a:pPr>
            <a:r>
              <a:rPr lang="en-US" sz="2000" b="1" kern="0" dirty="0">
                <a:latin typeface="Trebuchet MS" panose="020B0603020202020204" pitchFamily="34" charset="0"/>
              </a:rPr>
              <a:t>AI-Powered Anomaly Detection:</a:t>
            </a:r>
            <a:r>
              <a:rPr lang="en-US" sz="2000" kern="0" dirty="0">
                <a:latin typeface="Trebuchet MS" panose="020B0603020202020204" pitchFamily="34" charset="0"/>
              </a:rPr>
              <a:t> Identifying timestamp and frame inconsistencies in video streams.</a:t>
            </a:r>
          </a:p>
          <a:p>
            <a:pPr marL="342900" algn="just" eaLnBrk="0" hangingPunct="0">
              <a:spcBef>
                <a:spcPct val="20000"/>
              </a:spcBef>
              <a:defRPr/>
            </a:pPr>
            <a:r>
              <a:rPr lang="en-US" sz="2000" kern="0" dirty="0">
                <a:latin typeface="Trebuchet MS" panose="020B0603020202020204" pitchFamily="34" charset="0"/>
              </a:rPr>
              <a:t>- </a:t>
            </a:r>
            <a:r>
              <a:rPr lang="en-US" sz="2000" b="1" kern="0" dirty="0">
                <a:latin typeface="Trebuchet MS" panose="020B0603020202020204" pitchFamily="34" charset="0"/>
              </a:rPr>
              <a:t>Secure Communication Protocols: </a:t>
            </a:r>
            <a:r>
              <a:rPr lang="en-US" sz="2000" kern="0" dirty="0">
                <a:latin typeface="Trebuchet MS" panose="020B0603020202020204" pitchFamily="34" charset="0"/>
              </a:rPr>
              <a:t>Encrypting data and verifying stream authenticity. </a:t>
            </a:r>
          </a:p>
          <a:p>
            <a:pPr marL="342900" algn="just" eaLnBrk="0" hangingPunct="0">
              <a:spcBef>
                <a:spcPct val="20000"/>
              </a:spcBef>
              <a:defRPr/>
            </a:pPr>
            <a:r>
              <a:rPr lang="en-US" sz="2000" kern="0" dirty="0">
                <a:latin typeface="Trebuchet MS" panose="020B0603020202020204" pitchFamily="34" charset="0"/>
              </a:rPr>
              <a:t>- </a:t>
            </a:r>
            <a:r>
              <a:rPr lang="en-US" sz="2000" b="1" kern="0" dirty="0">
                <a:latin typeface="Trebuchet MS" panose="020B0603020202020204" pitchFamily="34" charset="0"/>
              </a:rPr>
              <a:t>Real-Time Automated Response: </a:t>
            </a:r>
            <a:r>
              <a:rPr lang="en-US" sz="2000" kern="0" dirty="0">
                <a:latin typeface="Trebuchet MS" panose="020B0603020202020204" pitchFamily="34" charset="0"/>
              </a:rPr>
              <a:t>Alerting admins, isolating compromised devices, and blocking threats. </a:t>
            </a:r>
          </a:p>
          <a:p>
            <a:pPr marL="628650" indent="-285750" algn="just" eaLnBrk="0" hangingPunct="0">
              <a:spcBef>
                <a:spcPct val="20000"/>
              </a:spcBef>
              <a:buFontTx/>
              <a:buChar char="-"/>
              <a:defRPr/>
            </a:pPr>
            <a:r>
              <a:rPr lang="en-US" sz="2000" b="1" kern="0" dirty="0">
                <a:latin typeface="Trebuchet MS" panose="020B0603020202020204" pitchFamily="34" charset="0"/>
              </a:rPr>
              <a:t>Modular Design: </a:t>
            </a:r>
            <a:r>
              <a:rPr lang="en-US" sz="2000" kern="0" dirty="0">
                <a:latin typeface="Trebuchet MS" panose="020B0603020202020204" pitchFamily="34" charset="0"/>
              </a:rPr>
              <a:t>Seamlessly integrating with existing infrastructures. The system undergoes vulnerability assessments, machine learning model training, and rigorous testing to ensure effectiveness, scalability, and ease of use. </a:t>
            </a:r>
          </a:p>
          <a:p>
            <a:pPr marL="628650" indent="-285750" algn="just" eaLnBrk="0" hangingPunct="0">
              <a:spcBef>
                <a:spcPct val="20000"/>
              </a:spcBef>
              <a:buFontTx/>
              <a:buChar char="-"/>
              <a:defRPr/>
            </a:pPr>
            <a:r>
              <a:rPr lang="en-US" sz="2000" kern="0" dirty="0">
                <a:latin typeface="Trebuchet MS" panose="020B0603020202020204" pitchFamily="34" charset="0"/>
              </a:rPr>
              <a:t>Expected outcomes include improved replay attack detection, enhanced CCTV security, and greater trust in surveillance technologies, making this a significant step towards adaptive, secure surveillance solutions.</a:t>
            </a:r>
            <a:endParaRPr lang="en-IN" sz="2000" kern="0" dirty="0">
              <a:latin typeface="Trebuchet MS" panose="020B0603020202020204" pitchFamily="34" charset="0"/>
            </a:endParaRP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0" y="226367"/>
            <a:ext cx="2999656"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530BD-C666-18FF-69A9-62D3066EC993}"/>
              </a:ext>
            </a:extLst>
          </p:cNvPr>
          <p:cNvSpPr txBox="1"/>
          <p:nvPr/>
        </p:nvSpPr>
        <p:spPr>
          <a:xfrm>
            <a:off x="2855640" y="1124744"/>
            <a:ext cx="6097464" cy="5632311"/>
          </a:xfrm>
          <a:prstGeom prst="rect">
            <a:avLst/>
          </a:prstGeom>
          <a:noFill/>
        </p:spPr>
        <p:txBody>
          <a:bodyPr wrap="square">
            <a:spAutoFit/>
          </a:bodyPr>
          <a:lstStyle/>
          <a:p>
            <a:pPr marL="342900" indent="-342900">
              <a:buFont typeface="Courier New" panose="02070309020205020404" pitchFamily="49" charset="0"/>
              <a:buChar char="o"/>
            </a:pPr>
            <a:r>
              <a:rPr lang="en-IN" sz="2400" dirty="0"/>
              <a:t>Refining the project prototype and aligning it with industry level standards.</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Summing our project along with all the issues resolved that we had come up in Capstone phase II.</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Working in the commercial aspect of our project.</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Low-Level Design, Module wise implementation</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r>
              <a:rPr lang="en-IN" sz="2400" dirty="0"/>
              <a:t>Making a research paper on our project and publishing it.   </a:t>
            </a:r>
          </a:p>
        </p:txBody>
      </p:sp>
      <p:sp>
        <p:nvSpPr>
          <p:cNvPr id="7" name="TextBox 6">
            <a:extLst>
              <a:ext uri="{FF2B5EF4-FFF2-40B4-BE49-F238E27FC236}">
                <a16:creationId xmlns:a16="http://schemas.microsoft.com/office/drawing/2014/main" id="{33EE0F26-57DF-A2B8-4411-CBEDE4698A3D}"/>
              </a:ext>
            </a:extLst>
          </p:cNvPr>
          <p:cNvSpPr txBox="1"/>
          <p:nvPr/>
        </p:nvSpPr>
        <p:spPr>
          <a:xfrm>
            <a:off x="407368" y="404664"/>
            <a:ext cx="6097464" cy="523220"/>
          </a:xfrm>
          <a:prstGeom prst="rect">
            <a:avLst/>
          </a:prstGeom>
          <a:noFill/>
        </p:spPr>
        <p:txBody>
          <a:bodyPr wrap="square">
            <a:spAutoFit/>
          </a:bodyPr>
          <a:lstStyle/>
          <a:p>
            <a:r>
              <a:rPr lang="en-IN" sz="2800" b="1" dirty="0">
                <a:solidFill>
                  <a:srgbClr val="FF0000"/>
                </a:solidFill>
              </a:rPr>
              <a:t>CAPSTONE III – DELIVERABLES</a:t>
            </a:r>
            <a:endParaRPr lang="en-IN" sz="2800" dirty="0">
              <a:solidFill>
                <a:srgbClr val="FF0000"/>
              </a:solidFill>
            </a:endParaRPr>
          </a:p>
        </p:txBody>
      </p:sp>
      <p:cxnSp>
        <p:nvCxnSpPr>
          <p:cNvPr id="8" name="Straight Connector 7">
            <a:extLst>
              <a:ext uri="{FF2B5EF4-FFF2-40B4-BE49-F238E27FC236}">
                <a16:creationId xmlns:a16="http://schemas.microsoft.com/office/drawing/2014/main" id="{E40932F0-B8A5-BC5A-C34F-A9A9259910A8}"/>
              </a:ext>
            </a:extLst>
          </p:cNvPr>
          <p:cNvCxnSpPr>
            <a:cxnSpLocks/>
          </p:cNvCxnSpPr>
          <p:nvPr/>
        </p:nvCxnSpPr>
        <p:spPr>
          <a:xfrm>
            <a:off x="479376" y="927884"/>
            <a:ext cx="5760640"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38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09E17-1ED7-F412-D24B-2271C2B60FCE}"/>
              </a:ext>
            </a:extLst>
          </p:cNvPr>
          <p:cNvSpPr txBox="1"/>
          <p:nvPr/>
        </p:nvSpPr>
        <p:spPr>
          <a:xfrm>
            <a:off x="263352" y="182245"/>
            <a:ext cx="8928992" cy="954107"/>
          </a:xfrm>
          <a:prstGeom prst="rect">
            <a:avLst/>
          </a:prstGeom>
          <a:noFill/>
        </p:spPr>
        <p:txBody>
          <a:bodyPr wrap="square">
            <a:spAutoFit/>
          </a:bodyPr>
          <a:lstStyle/>
          <a:p>
            <a:r>
              <a:rPr lang="en-IN" sz="2800" b="1" dirty="0">
                <a:solidFill>
                  <a:srgbClr val="FF0000"/>
                </a:solidFill>
              </a:rPr>
              <a:t>TENTATIVE EFFORT TO BE CARRIED OUT BY EACH TEAMMATE</a:t>
            </a:r>
          </a:p>
        </p:txBody>
      </p:sp>
      <p:cxnSp>
        <p:nvCxnSpPr>
          <p:cNvPr id="4" name="Straight Connector 3">
            <a:extLst>
              <a:ext uri="{FF2B5EF4-FFF2-40B4-BE49-F238E27FC236}">
                <a16:creationId xmlns:a16="http://schemas.microsoft.com/office/drawing/2014/main" id="{A9582A5A-C4A3-CED0-F7DB-C4595DC50B02}"/>
              </a:ext>
            </a:extLst>
          </p:cNvPr>
          <p:cNvCxnSpPr>
            <a:cxnSpLocks/>
          </p:cNvCxnSpPr>
          <p:nvPr/>
        </p:nvCxnSpPr>
        <p:spPr>
          <a:xfrm>
            <a:off x="410299" y="659298"/>
            <a:ext cx="7776864"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ABC364A-3E37-5490-0DCD-7F3A4546AE55}"/>
              </a:ext>
            </a:extLst>
          </p:cNvPr>
          <p:cNvCxnSpPr>
            <a:cxnSpLocks/>
          </p:cNvCxnSpPr>
          <p:nvPr/>
        </p:nvCxnSpPr>
        <p:spPr>
          <a:xfrm>
            <a:off x="410299" y="1052736"/>
            <a:ext cx="3168352"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7855D6-50FB-0816-CBB8-850B4D97BA21}"/>
              </a:ext>
            </a:extLst>
          </p:cNvPr>
          <p:cNvSpPr txBox="1"/>
          <p:nvPr/>
        </p:nvSpPr>
        <p:spPr>
          <a:xfrm>
            <a:off x="263352" y="1650280"/>
            <a:ext cx="11446341" cy="4154984"/>
          </a:xfrm>
          <a:prstGeom prst="rect">
            <a:avLst/>
          </a:prstGeom>
          <a:noFill/>
        </p:spPr>
        <p:txBody>
          <a:bodyPr wrap="square">
            <a:spAutoFit/>
          </a:bodyPr>
          <a:lstStyle/>
          <a:p>
            <a:pPr marL="0" indent="0">
              <a:buNone/>
            </a:pPr>
            <a:r>
              <a:rPr lang="en-US" sz="2400" b="1" u="sng" dirty="0">
                <a:solidFill>
                  <a:srgbClr val="FF0000"/>
                </a:solidFill>
              </a:rPr>
              <a:t>Team Member 1</a:t>
            </a:r>
            <a:r>
              <a:rPr lang="en-US" sz="2400" b="1" dirty="0">
                <a:solidFill>
                  <a:srgbClr val="FF0000"/>
                </a:solidFill>
              </a:rPr>
              <a:t>: </a:t>
            </a:r>
          </a:p>
          <a:p>
            <a:pPr marL="0" indent="0">
              <a:buNone/>
            </a:pPr>
            <a:endParaRPr lang="en-US" sz="2400" b="1" dirty="0">
              <a:solidFill>
                <a:srgbClr val="FF0000"/>
              </a:solidFill>
            </a:endParaRPr>
          </a:p>
          <a:p>
            <a:pPr marL="0" indent="0">
              <a:buNone/>
            </a:pPr>
            <a:r>
              <a:rPr lang="en-US" sz="2400" b="1" u="sng" dirty="0">
                <a:solidFill>
                  <a:srgbClr val="0066FF"/>
                </a:solidFill>
              </a:rPr>
              <a:t>Data Preparation and Simulation</a:t>
            </a:r>
            <a:r>
              <a:rPr lang="en-US" sz="2400" dirty="0"/>
              <a:t> </a:t>
            </a:r>
          </a:p>
          <a:p>
            <a:pPr marL="0" indent="0">
              <a:buNone/>
            </a:pPr>
            <a:endParaRPr lang="en-US" sz="2400" dirty="0"/>
          </a:p>
          <a:p>
            <a:pPr>
              <a:buFont typeface="Wingdings" panose="05000000000000000000" pitchFamily="2" charset="2"/>
              <a:buChar char="è"/>
            </a:pPr>
            <a:r>
              <a:rPr lang="en-US" sz="2400" b="1" u="sng" dirty="0"/>
              <a:t>Responsibilities: </a:t>
            </a:r>
            <a:r>
              <a:rPr lang="en-US" sz="2400" dirty="0"/>
              <a:t>Gather and preprocess datasets for training the AI model, focusing on both normal and replay attack scenarios. Set up a simulated CCTV network environment using tools like GNS3 or Cisco Packet Tracer. Simulate network traffic to mimic real-world conditions and replay attack scenarios. </a:t>
            </a:r>
          </a:p>
          <a:p>
            <a:endParaRPr lang="en-US" sz="2400" dirty="0"/>
          </a:p>
          <a:p>
            <a:pPr>
              <a:buFont typeface="Wingdings" panose="05000000000000000000" pitchFamily="2" charset="2"/>
              <a:buChar char="è"/>
            </a:pPr>
            <a:r>
              <a:rPr lang="en-US" sz="2400" b="1" u="sng" dirty="0"/>
              <a:t>Key Tasks: </a:t>
            </a:r>
            <a:r>
              <a:rPr lang="en-US" sz="2400" dirty="0"/>
              <a:t>Identify relevant datasets or create synthetic Datasets. Document the simulation setup process for later integration with the AI model.</a:t>
            </a:r>
          </a:p>
        </p:txBody>
      </p:sp>
    </p:spTree>
    <p:extLst>
      <p:ext uri="{BB962C8B-B14F-4D97-AF65-F5344CB8AC3E}">
        <p14:creationId xmlns:p14="http://schemas.microsoft.com/office/powerpoint/2010/main" val="1244772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17897-EE02-9E12-4094-9DEF4D511DBE}"/>
              </a:ext>
            </a:extLst>
          </p:cNvPr>
          <p:cNvSpPr txBox="1"/>
          <p:nvPr/>
        </p:nvSpPr>
        <p:spPr>
          <a:xfrm>
            <a:off x="263352" y="1124744"/>
            <a:ext cx="11521280" cy="4524315"/>
          </a:xfrm>
          <a:prstGeom prst="rect">
            <a:avLst/>
          </a:prstGeom>
          <a:noFill/>
        </p:spPr>
        <p:txBody>
          <a:bodyPr wrap="square">
            <a:spAutoFit/>
          </a:bodyPr>
          <a:lstStyle/>
          <a:p>
            <a:pPr marL="0" indent="0">
              <a:buNone/>
            </a:pPr>
            <a:r>
              <a:rPr lang="en-US" sz="2400" b="1" u="sng" dirty="0">
                <a:solidFill>
                  <a:srgbClr val="FF0000"/>
                </a:solidFill>
              </a:rPr>
              <a:t>Team Member 2: </a:t>
            </a:r>
          </a:p>
          <a:p>
            <a:pPr marL="0" indent="0">
              <a:buNone/>
            </a:pPr>
            <a:endParaRPr lang="en-US" sz="2400" b="1" u="sng" dirty="0">
              <a:solidFill>
                <a:srgbClr val="FF0000"/>
              </a:solidFill>
            </a:endParaRPr>
          </a:p>
          <a:p>
            <a:pPr marL="0" indent="0">
              <a:buNone/>
            </a:pPr>
            <a:r>
              <a:rPr lang="en-US" sz="2400" b="1" u="sng" dirty="0">
                <a:solidFill>
                  <a:srgbClr val="3399FF"/>
                </a:solidFill>
              </a:rPr>
              <a:t>AI Model Development</a:t>
            </a:r>
          </a:p>
          <a:p>
            <a:pPr marL="0" indent="0">
              <a:buNone/>
            </a:pPr>
            <a:endParaRPr lang="en-US" sz="2400" b="1" u="sng" dirty="0">
              <a:solidFill>
                <a:srgbClr val="3399FF"/>
              </a:solidFill>
            </a:endParaRPr>
          </a:p>
          <a:p>
            <a:pPr>
              <a:buFont typeface="Wingdings" panose="05000000000000000000" pitchFamily="2" charset="2"/>
              <a:buChar char="è"/>
            </a:pPr>
            <a:r>
              <a:rPr lang="en-US" sz="2400" b="1" u="sng" dirty="0"/>
              <a:t>Responsibilities: </a:t>
            </a:r>
            <a:r>
              <a:rPr lang="en-US" sz="2400" dirty="0"/>
              <a:t>Select appropriate machine learning algorithms for detecting replay attacks. Develop and train the AI model using the prepared datasets. Implement features for anomaly detection based on identified behaviors associated with replay attacks. </a:t>
            </a:r>
          </a:p>
          <a:p>
            <a:endParaRPr lang="en-US" sz="2400" dirty="0"/>
          </a:p>
          <a:p>
            <a:pPr>
              <a:buFont typeface="Wingdings" panose="05000000000000000000" pitchFamily="2" charset="2"/>
              <a:buChar char="è"/>
            </a:pPr>
            <a:r>
              <a:rPr lang="en-US" sz="2400" b="1" u="sng" dirty="0"/>
              <a:t>Key Tasks: </a:t>
            </a:r>
            <a:r>
              <a:rPr lang="en-US" sz="2400" dirty="0"/>
              <a:t>Experiment with different algorithms (e.g., decision trees, neural networks) to find the most effective for our use case. Document the training process, including evaluation metrics and model performance.</a:t>
            </a:r>
          </a:p>
        </p:txBody>
      </p:sp>
    </p:spTree>
    <p:extLst>
      <p:ext uri="{BB962C8B-B14F-4D97-AF65-F5344CB8AC3E}">
        <p14:creationId xmlns:p14="http://schemas.microsoft.com/office/powerpoint/2010/main" val="1372717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66CF4-20BB-B633-2400-7A2233CA532F}"/>
              </a:ext>
            </a:extLst>
          </p:cNvPr>
          <p:cNvSpPr txBox="1"/>
          <p:nvPr/>
        </p:nvSpPr>
        <p:spPr>
          <a:xfrm>
            <a:off x="335360" y="1268760"/>
            <a:ext cx="11377264" cy="4524315"/>
          </a:xfrm>
          <a:prstGeom prst="rect">
            <a:avLst/>
          </a:prstGeom>
          <a:noFill/>
        </p:spPr>
        <p:txBody>
          <a:bodyPr wrap="square">
            <a:spAutoFit/>
          </a:bodyPr>
          <a:lstStyle/>
          <a:p>
            <a:pPr marL="0" indent="0">
              <a:buNone/>
            </a:pPr>
            <a:r>
              <a:rPr lang="en-US" sz="2400" b="1" u="sng" dirty="0">
                <a:solidFill>
                  <a:srgbClr val="FF0000"/>
                </a:solidFill>
              </a:rPr>
              <a:t>Team Member 3: </a:t>
            </a:r>
          </a:p>
          <a:p>
            <a:pPr marL="0" indent="0">
              <a:buNone/>
            </a:pPr>
            <a:endParaRPr lang="en-US" sz="2400" b="1" u="sng" dirty="0">
              <a:solidFill>
                <a:srgbClr val="FF0000"/>
              </a:solidFill>
            </a:endParaRPr>
          </a:p>
          <a:p>
            <a:pPr marL="0" indent="0">
              <a:buNone/>
            </a:pPr>
            <a:r>
              <a:rPr lang="en-US" sz="2400" b="1" u="sng" dirty="0">
                <a:solidFill>
                  <a:srgbClr val="0066FF"/>
                </a:solidFill>
              </a:rPr>
              <a:t>System Integration</a:t>
            </a:r>
          </a:p>
          <a:p>
            <a:pPr marL="0" indent="0">
              <a:buNone/>
            </a:pPr>
            <a:endParaRPr lang="en-US" sz="2400" b="1" u="sng" dirty="0">
              <a:solidFill>
                <a:srgbClr val="0066FF"/>
              </a:solidFill>
            </a:endParaRPr>
          </a:p>
          <a:p>
            <a:pPr>
              <a:buFont typeface="Wingdings" panose="05000000000000000000" pitchFamily="2" charset="2"/>
              <a:buChar char="è"/>
            </a:pPr>
            <a:r>
              <a:rPr lang="en-US" sz="2400" b="1" u="sng" dirty="0"/>
              <a:t>Responsibilities: </a:t>
            </a:r>
            <a:r>
              <a:rPr lang="en-US" sz="2400" dirty="0"/>
              <a:t>Integrate the trained AI model with the simulated CCTV network. Ensure the model can analyze video streams and network traffic in real-time for replay attack detection. Develop the interface for the automated response system to be triggered when a replay attack is detected. </a:t>
            </a:r>
          </a:p>
          <a:p>
            <a:endParaRPr lang="en-US" sz="2400" dirty="0"/>
          </a:p>
          <a:p>
            <a:pPr>
              <a:buFont typeface="Wingdings" panose="05000000000000000000" pitchFamily="2" charset="2"/>
              <a:buChar char="è"/>
            </a:pPr>
            <a:r>
              <a:rPr lang="en-US" sz="2400" b="1" u="sng" dirty="0"/>
              <a:t>Key Tasks: </a:t>
            </a:r>
            <a:r>
              <a:rPr lang="en-US" sz="2400" dirty="0"/>
              <a:t>Work on coding the integration between the AI model and the CCTV simulation. Test the system’s functionality to ensure smooth communication between components.</a:t>
            </a:r>
          </a:p>
        </p:txBody>
      </p:sp>
    </p:spTree>
    <p:extLst>
      <p:ext uri="{BB962C8B-B14F-4D97-AF65-F5344CB8AC3E}">
        <p14:creationId xmlns:p14="http://schemas.microsoft.com/office/powerpoint/2010/main" val="2163565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250B7-23F5-7A45-BDF2-D300ED1C6CE0}"/>
              </a:ext>
            </a:extLst>
          </p:cNvPr>
          <p:cNvSpPr txBox="1"/>
          <p:nvPr/>
        </p:nvSpPr>
        <p:spPr>
          <a:xfrm>
            <a:off x="119336" y="620688"/>
            <a:ext cx="11593288" cy="5940088"/>
          </a:xfrm>
          <a:prstGeom prst="rect">
            <a:avLst/>
          </a:prstGeom>
          <a:noFill/>
        </p:spPr>
        <p:txBody>
          <a:bodyPr wrap="square">
            <a:spAutoFit/>
          </a:bodyPr>
          <a:lstStyle/>
          <a:p>
            <a:pPr marL="0" indent="0">
              <a:buNone/>
            </a:pPr>
            <a:r>
              <a:rPr lang="en-US" sz="2000" b="1" u="sng" dirty="0">
                <a:solidFill>
                  <a:srgbClr val="FF0000"/>
                </a:solidFill>
              </a:rPr>
              <a:t>Team Member 4: </a:t>
            </a:r>
          </a:p>
          <a:p>
            <a:pPr marL="0" indent="0">
              <a:buNone/>
            </a:pPr>
            <a:endParaRPr lang="en-US" sz="2000" b="1" u="sng" dirty="0">
              <a:solidFill>
                <a:srgbClr val="FF0000"/>
              </a:solidFill>
            </a:endParaRPr>
          </a:p>
          <a:p>
            <a:pPr marL="0" indent="0">
              <a:buNone/>
            </a:pPr>
            <a:r>
              <a:rPr lang="en-US" sz="2000" b="1" u="sng" dirty="0">
                <a:solidFill>
                  <a:srgbClr val="3399FF"/>
                </a:solidFill>
              </a:rPr>
              <a:t>Testing and Validation</a:t>
            </a:r>
          </a:p>
          <a:p>
            <a:pPr marL="0" indent="0">
              <a:buNone/>
            </a:pPr>
            <a:endParaRPr lang="en-US" sz="2000" b="1" u="sng" dirty="0">
              <a:solidFill>
                <a:srgbClr val="3399FF"/>
              </a:solidFill>
            </a:endParaRPr>
          </a:p>
          <a:p>
            <a:pPr>
              <a:buFont typeface="Wingdings" panose="05000000000000000000" pitchFamily="2" charset="2"/>
              <a:buChar char="è"/>
            </a:pPr>
            <a:r>
              <a:rPr lang="en-US" sz="2000" b="1" u="sng" dirty="0"/>
              <a:t>Responsibilities: </a:t>
            </a:r>
            <a:r>
              <a:rPr lang="en-US" sz="2000" dirty="0"/>
              <a:t>Conduct comprehensive testing of the integrated system to evaluate performance, accuracy, and robustness against replay attacks. Gather user feedback (if applicable) and iteratively refine the system based on test results. Prepare detailed documentation of the testing process, outcomes, and system performance metrics. </a:t>
            </a:r>
          </a:p>
          <a:p>
            <a:endParaRPr lang="en-US" sz="2000" dirty="0"/>
          </a:p>
          <a:p>
            <a:pPr>
              <a:buFont typeface="Wingdings" panose="05000000000000000000" pitchFamily="2" charset="2"/>
              <a:buChar char="è"/>
            </a:pPr>
            <a:r>
              <a:rPr lang="en-US" sz="2000" b="1" u="sng" dirty="0"/>
              <a:t>Key Tasks: </a:t>
            </a:r>
            <a:r>
              <a:rPr lang="en-US" sz="2000" dirty="0"/>
              <a:t>Create a testing framework to simulate various replay attack scenarios. Analyze the results and make recommendations for system improvements based on findings. </a:t>
            </a:r>
          </a:p>
          <a:p>
            <a:pPr>
              <a:buFont typeface="Wingdings" panose="05000000000000000000" pitchFamily="2" charset="2"/>
              <a:buChar char="è"/>
            </a:pPr>
            <a:endParaRPr lang="en-US" sz="2000" dirty="0"/>
          </a:p>
          <a:p>
            <a:pPr>
              <a:buFont typeface="Wingdings" panose="05000000000000000000" pitchFamily="2" charset="2"/>
              <a:buChar char="è"/>
            </a:pPr>
            <a:r>
              <a:rPr lang="en-US" sz="2000" b="1" u="sng" dirty="0"/>
              <a:t>Collaboration-</a:t>
            </a:r>
            <a:r>
              <a:rPr lang="en-US" sz="2000" dirty="0"/>
              <a:t> </a:t>
            </a:r>
          </a:p>
          <a:p>
            <a:pPr>
              <a:buFont typeface="Wingdings" panose="05000000000000000000" pitchFamily="2" charset="2"/>
              <a:buChar char="è"/>
            </a:pPr>
            <a:endParaRPr lang="en-US" sz="2000" dirty="0"/>
          </a:p>
          <a:p>
            <a:pPr>
              <a:buFontTx/>
              <a:buChar char="-"/>
            </a:pPr>
            <a:r>
              <a:rPr lang="en-US" sz="2000" b="1" dirty="0"/>
              <a:t>Regular Check-Ins</a:t>
            </a:r>
            <a:r>
              <a:rPr lang="en-US" sz="2000" dirty="0"/>
              <a:t>: Hold weekly meetings to share progress, troubleshoot issues, and adjust responsibilities as needed. </a:t>
            </a:r>
          </a:p>
          <a:p>
            <a:pPr>
              <a:buFontTx/>
              <a:buChar char="-"/>
            </a:pPr>
            <a:endParaRPr lang="en-US" sz="2000" dirty="0"/>
          </a:p>
          <a:p>
            <a:pPr>
              <a:buFontTx/>
              <a:buChar char="-"/>
            </a:pPr>
            <a:r>
              <a:rPr lang="en-US" sz="2000" b="1" dirty="0"/>
              <a:t>Shared Documentation</a:t>
            </a:r>
            <a:r>
              <a:rPr lang="en-US" sz="2000" dirty="0"/>
              <a:t>: Use a collaborative platform (e.g., Google Docs) to maintain documentation on each aspect of implementation, allowing for easy updates and access.</a:t>
            </a:r>
            <a:endParaRPr lang="en-IN" sz="2000" dirty="0"/>
          </a:p>
        </p:txBody>
      </p:sp>
    </p:spTree>
    <p:extLst>
      <p:ext uri="{BB962C8B-B14F-4D97-AF65-F5344CB8AC3E}">
        <p14:creationId xmlns:p14="http://schemas.microsoft.com/office/powerpoint/2010/main" val="2131446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745" y="975823"/>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Any other information</a:t>
            </a:r>
          </a:p>
        </p:txBody>
      </p:sp>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2160591"/>
          </a:xfrm>
          <a:prstGeom prst="rect">
            <a:avLst/>
          </a:prstGeom>
          <a:noFill/>
        </p:spPr>
        <p:txBody>
          <a:bodyPr wrap="square">
            <a:spAutoFit/>
          </a:bodyPr>
          <a:lstStyle/>
          <a:p>
            <a:pPr marL="342891" indent="12700" algn="just" eaLnBrk="0" hangingPunct="0">
              <a:spcBef>
                <a:spcPct val="20000"/>
              </a:spcBef>
              <a:defRPr/>
            </a:pPr>
            <a:r>
              <a:rPr lang="en-IN" sz="2400" kern="0" dirty="0">
                <a:solidFill>
                  <a:srgbClr val="0000FF"/>
                </a:solidFill>
                <a:latin typeface="Trebuchet MS" pitchFamily="34" charset="0"/>
              </a:rPr>
              <a:t>Provide any other information you wish to add on.</a:t>
            </a:r>
          </a:p>
          <a:p>
            <a:pPr marL="342891" indent="12700" algn="just" eaLnBrk="0" hangingPunct="0">
              <a:spcBef>
                <a:spcPct val="20000"/>
              </a:spcBef>
              <a:defRPr/>
            </a:pPr>
            <a:r>
              <a:rPr lang="en-IN" sz="2400" kern="0" dirty="0">
                <a:solidFill>
                  <a:srgbClr val="0000FF"/>
                </a:solidFill>
                <a:latin typeface="Trebuchet MS" pitchFamily="34" charset="0"/>
              </a:rPr>
              <a:t> </a:t>
            </a:r>
          </a:p>
          <a:p>
            <a:pPr marL="342891" indent="12700" algn="just" eaLnBrk="0" hangingPunct="0">
              <a:spcBef>
                <a:spcPct val="20000"/>
              </a:spcBef>
              <a:defRPr/>
            </a:pPr>
            <a:endParaRPr lang="en-IN" sz="2400" kern="0" dirty="0">
              <a:solidFill>
                <a:srgbClr val="0000FF"/>
              </a:solidFill>
              <a:latin typeface="Trebuchet MS" pitchFamily="34" charset="0"/>
            </a:endParaRPr>
          </a:p>
          <a:p>
            <a:pPr marL="342891" indent="12700" algn="just" eaLnBrk="0" hangingPunct="0">
              <a:spcBef>
                <a:spcPct val="20000"/>
              </a:spcBef>
              <a:defRPr/>
            </a:pPr>
            <a:r>
              <a:rPr lang="en-IN" sz="2400" kern="0" dirty="0">
                <a:solidFill>
                  <a:srgbClr val="0000FF"/>
                </a:solidFill>
                <a:latin typeface="Trebuchet MS" pitchFamily="34" charset="0"/>
              </a:rPr>
              <a:t>Note: Changes can be made in the template, with the consent of the guide for inclusion of any other information.</a:t>
            </a:r>
            <a:endParaRPr lang="en-IN" sz="2400" kern="0" dirty="0">
              <a:latin typeface="Trebuchet MS"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4">
            <a:extLst>
              <a:ext uri="{FF2B5EF4-FFF2-40B4-BE49-F238E27FC236}">
                <a16:creationId xmlns:a16="http://schemas.microsoft.com/office/drawing/2014/main" id="{DB626BF0-EF01-7764-415C-3036D4DD2290}"/>
              </a:ext>
            </a:extLst>
          </p:cNvPr>
          <p:cNvSpPr txBox="1">
            <a:spLocks noChangeArrowheads="1"/>
          </p:cNvSpPr>
          <p:nvPr/>
        </p:nvSpPr>
        <p:spPr bwMode="auto">
          <a:xfrm>
            <a:off x="407368" y="286562"/>
            <a:ext cx="3744416" cy="523220"/>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342900" indent="-342900" algn="r" eaLnBrk="0" hangingPunct="0">
              <a:defRPr/>
            </a:pPr>
            <a:r>
              <a:rPr lang="en-US" sz="2800" dirty="0">
                <a:solidFill>
                  <a:srgbClr val="FF0000"/>
                </a:solidFill>
                <a:latin typeface="Trebuchet MS" panose="020B0603020202020204" pitchFamily="34" charset="0"/>
              </a:rPr>
              <a:t>Any other information</a:t>
            </a:r>
          </a:p>
        </p:txBody>
      </p:sp>
      <p:sp>
        <p:nvSpPr>
          <p:cNvPr id="3" name="Rectangle 2">
            <a:extLst>
              <a:ext uri="{FF2B5EF4-FFF2-40B4-BE49-F238E27FC236}">
                <a16:creationId xmlns:a16="http://schemas.microsoft.com/office/drawing/2014/main" id="{49A8102B-FC05-40D9-13F1-C22F984F833D}"/>
              </a:ext>
            </a:extLst>
          </p:cNvPr>
          <p:cNvSpPr>
            <a:spLocks noChangeArrowheads="1"/>
          </p:cNvSpPr>
          <p:nvPr/>
        </p:nvSpPr>
        <p:spPr bwMode="auto">
          <a:xfrm>
            <a:off x="479376" y="757808"/>
            <a:ext cx="7620000" cy="36513"/>
          </a:xfrm>
          <a:prstGeom prst="rect">
            <a:avLst/>
          </a:prstGeom>
          <a:solidFill>
            <a:srgbClr val="33CCCC"/>
          </a:solidFill>
          <a:ln w="9525">
            <a:noFill/>
            <a:miter lim="800000"/>
            <a:headEnd/>
            <a:tailEnd/>
          </a:ln>
        </p:spPr>
        <p:txBody>
          <a:bodyPr wrap="none" anchor="ctr"/>
          <a:lstStyle/>
          <a:p>
            <a:endParaRPr lang="en-US"/>
          </a:p>
        </p:txBody>
      </p:sp>
      <p:sp>
        <p:nvSpPr>
          <p:cNvPr id="5" name="TextBox 4">
            <a:extLst>
              <a:ext uri="{FF2B5EF4-FFF2-40B4-BE49-F238E27FC236}">
                <a16:creationId xmlns:a16="http://schemas.microsoft.com/office/drawing/2014/main" id="{16EC34C6-F8FB-6299-FFA9-68A9B99EE76E}"/>
              </a:ext>
            </a:extLst>
          </p:cNvPr>
          <p:cNvSpPr txBox="1"/>
          <p:nvPr/>
        </p:nvSpPr>
        <p:spPr>
          <a:xfrm>
            <a:off x="-168696" y="1257328"/>
            <a:ext cx="11665296" cy="5262979"/>
          </a:xfrm>
          <a:prstGeom prst="rect">
            <a:avLst/>
          </a:prstGeom>
          <a:noFill/>
        </p:spPr>
        <p:txBody>
          <a:bodyPr wrap="square">
            <a:spAutoFit/>
          </a:bodyPr>
          <a:lstStyle/>
          <a:p>
            <a:pPr marL="800100" indent="-457200" algn="just" eaLnBrk="0" hangingPunct="0">
              <a:spcBef>
                <a:spcPts val="0"/>
              </a:spcBef>
              <a:spcAft>
                <a:spcPts val="0"/>
              </a:spcAft>
              <a:buAutoNum type="arabicPeriod"/>
              <a:defRPr/>
            </a:pPr>
            <a:r>
              <a:rPr lang="en-US" sz="2400" b="1" u="sng" dirty="0">
                <a:solidFill>
                  <a:srgbClr val="FF0000"/>
                </a:solidFill>
                <a:latin typeface="Trebuchet MS" panose="020B0603020202020204"/>
                <a:sym typeface="Trebuchet MS" panose="020B0603020202020204"/>
              </a:rPr>
              <a:t>User Training</a:t>
            </a:r>
            <a:r>
              <a:rPr lang="en-US" sz="2400" dirty="0">
                <a:solidFill>
                  <a:srgbClr val="FF0000"/>
                </a:solidFill>
                <a:latin typeface="Trebuchet MS" panose="020B0603020202020204"/>
                <a:sym typeface="Trebuchet MS" panose="020B0603020202020204"/>
              </a:rPr>
              <a:t>:</a:t>
            </a:r>
            <a:r>
              <a:rPr lang="en-US" sz="2400" dirty="0">
                <a:solidFill>
                  <a:srgbClr val="0033CC"/>
                </a:solidFill>
                <a:latin typeface="Trebuchet MS" panose="020B0603020202020204"/>
                <a:sym typeface="Trebuchet MS" panose="020B0603020202020204"/>
              </a:rPr>
              <a:t> Educate the personnel who will be interacting with the CCTV system about the signs of replay attacks and how to respond to alerts.</a:t>
            </a:r>
          </a:p>
          <a:p>
            <a:pPr marL="800100" indent="-457200" algn="just" eaLnBrk="0" hangingPunct="0">
              <a:spcBef>
                <a:spcPts val="0"/>
              </a:spcBef>
              <a:spcAft>
                <a:spcPts val="0"/>
              </a:spcAft>
              <a:buAutoNum type="arabicPeriod"/>
              <a:defRPr/>
            </a:pPr>
            <a:r>
              <a:rPr lang="en-US" sz="2400" b="1" u="sng" dirty="0">
                <a:solidFill>
                  <a:srgbClr val="FF0000"/>
                </a:solidFill>
                <a:latin typeface="Trebuchet MS" panose="020B0603020202020204"/>
                <a:sym typeface="Trebuchet MS" panose="020B0603020202020204"/>
              </a:rPr>
              <a:t>Incident Response Plan</a:t>
            </a:r>
            <a:r>
              <a:rPr lang="en-US" sz="2400" dirty="0">
                <a:solidFill>
                  <a:srgbClr val="FF0000"/>
                </a:solidFill>
                <a:latin typeface="Trebuchet MS" panose="020B0603020202020204"/>
                <a:sym typeface="Trebuchet MS" panose="020B0603020202020204"/>
              </a:rPr>
              <a:t>:</a:t>
            </a:r>
            <a:r>
              <a:rPr lang="en-US" sz="2400" dirty="0">
                <a:solidFill>
                  <a:srgbClr val="0033CC"/>
                </a:solidFill>
                <a:latin typeface="Trebuchet MS" panose="020B0603020202020204"/>
                <a:sym typeface="Trebuchet MS" panose="020B0603020202020204"/>
              </a:rPr>
              <a:t> Develop a detailed incident response plan to handle detected replay attacks efficiently. This should include steps for isolating affected systems, investigating the breach, and mitigating the damage.</a:t>
            </a:r>
          </a:p>
          <a:p>
            <a:pPr marL="800100" indent="-457200" algn="just" eaLnBrk="0" hangingPunct="0">
              <a:spcBef>
                <a:spcPts val="0"/>
              </a:spcBef>
              <a:spcAft>
                <a:spcPts val="0"/>
              </a:spcAft>
              <a:buAutoNum type="arabicPeriod"/>
              <a:defRPr/>
            </a:pPr>
            <a:r>
              <a:rPr lang="en-US" sz="2400" b="1" u="sng" dirty="0">
                <a:solidFill>
                  <a:srgbClr val="FF0000"/>
                </a:solidFill>
                <a:latin typeface="Trebuchet MS" panose="020B0603020202020204"/>
                <a:sym typeface="Trebuchet MS" panose="020B0603020202020204"/>
              </a:rPr>
              <a:t>Redundancy and Backup</a:t>
            </a:r>
            <a:r>
              <a:rPr lang="en-US" sz="2400" dirty="0">
                <a:solidFill>
                  <a:srgbClr val="FF0000"/>
                </a:solidFill>
                <a:latin typeface="Trebuchet MS" panose="020B0603020202020204"/>
                <a:sym typeface="Trebuchet MS" panose="020B0603020202020204"/>
              </a:rPr>
              <a:t>:</a:t>
            </a:r>
            <a:r>
              <a:rPr lang="en-US" sz="2400" dirty="0">
                <a:solidFill>
                  <a:srgbClr val="0033CC"/>
                </a:solidFill>
                <a:latin typeface="Trebuchet MS" panose="020B0603020202020204"/>
                <a:sym typeface="Trebuchet MS" panose="020B0603020202020204"/>
              </a:rPr>
              <a:t> Implement redundancy in your CCTV infrastructure to ensure there is always a backup in case one system fails. Regular backups of footage can also help verify the integrity of the data.</a:t>
            </a:r>
          </a:p>
          <a:p>
            <a:pPr marL="800100" indent="-457200" algn="just" eaLnBrk="0" hangingPunct="0">
              <a:spcBef>
                <a:spcPts val="0"/>
              </a:spcBef>
              <a:spcAft>
                <a:spcPts val="0"/>
              </a:spcAft>
              <a:buAutoNum type="arabicPeriod"/>
              <a:defRPr/>
            </a:pPr>
            <a:r>
              <a:rPr lang="en-US" sz="2400" b="1" u="sng" dirty="0">
                <a:solidFill>
                  <a:srgbClr val="FF0000"/>
                </a:solidFill>
                <a:latin typeface="Trebuchet MS" panose="020B0603020202020204"/>
                <a:sym typeface="Trebuchet MS" panose="020B0603020202020204"/>
              </a:rPr>
              <a:t>Detailed Documentation</a:t>
            </a:r>
            <a:r>
              <a:rPr lang="en-US" sz="2400" dirty="0">
                <a:solidFill>
                  <a:srgbClr val="0033CC"/>
                </a:solidFill>
                <a:latin typeface="Trebuchet MS" panose="020B0603020202020204"/>
                <a:sym typeface="Trebuchet MS" panose="020B0603020202020204"/>
              </a:rPr>
              <a:t>: Maintain comprehensive documentation of the system design, protocols, and updates. This can help in troubleshooting and training new team members.</a:t>
            </a:r>
          </a:p>
          <a:p>
            <a:pPr marL="800100" indent="-457200" algn="just" eaLnBrk="0" hangingPunct="0">
              <a:spcBef>
                <a:spcPts val="0"/>
              </a:spcBef>
              <a:spcAft>
                <a:spcPts val="0"/>
              </a:spcAft>
              <a:buAutoNum type="arabicPeriod"/>
              <a:defRPr/>
            </a:pPr>
            <a:r>
              <a:rPr lang="en-US" sz="2400" b="1" u="sng" dirty="0">
                <a:solidFill>
                  <a:srgbClr val="FF0000"/>
                </a:solidFill>
                <a:latin typeface="Trebuchet MS" panose="020B0603020202020204"/>
                <a:sym typeface="Trebuchet MS" panose="020B0603020202020204"/>
              </a:rPr>
              <a:t>User Feedback Loop</a:t>
            </a:r>
            <a:r>
              <a:rPr lang="en-US" sz="2400" dirty="0">
                <a:solidFill>
                  <a:srgbClr val="0033CC"/>
                </a:solidFill>
                <a:latin typeface="Trebuchet MS" panose="020B0603020202020204"/>
                <a:sym typeface="Trebuchet MS" panose="020B0603020202020204"/>
              </a:rPr>
              <a:t>: Incorporate a feedback mechanism where users can report any false positives or system issues, which can be used to improve the AI model.</a:t>
            </a:r>
            <a:endParaRPr lang="en-IN" sz="2400" dirty="0">
              <a:solidFill>
                <a:srgbClr val="0033CC"/>
              </a:solidFill>
              <a:latin typeface="Trebuchet MS" panose="020B0603020202020204"/>
              <a:sym typeface="Trebuchet MS" panose="020B0603020202020204"/>
            </a:endParaRPr>
          </a:p>
        </p:txBody>
      </p:sp>
    </p:spTree>
    <p:extLst>
      <p:ext uri="{BB962C8B-B14F-4D97-AF65-F5344CB8AC3E}">
        <p14:creationId xmlns:p14="http://schemas.microsoft.com/office/powerpoint/2010/main" val="1799791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a:rPr>
              <a:t>Conclusion</a:t>
            </a:r>
            <a:endParaRPr lang="en-US" sz="2400" dirty="0">
              <a:solidFill>
                <a:srgbClr val="FF0000"/>
              </a:solidFill>
              <a:latin typeface="Trebuchet MS"/>
            </a:endParaRPr>
          </a:p>
        </p:txBody>
      </p:sp>
    </p:spTree>
    <p:extLst>
      <p:ext uri="{BB962C8B-B14F-4D97-AF65-F5344CB8AC3E}">
        <p14:creationId xmlns:p14="http://schemas.microsoft.com/office/powerpoint/2010/main" val="2374062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828800" y="1828800"/>
            <a:ext cx="8458200" cy="4724400"/>
          </a:xfrm>
          <a:prstGeom prst="rect">
            <a:avLst/>
          </a:prstGeom>
        </p:spPr>
        <p:txBody>
          <a:bodyPr/>
          <a:lstStyle/>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r>
              <a:rPr lang="en-IN" sz="2400" dirty="0">
                <a:solidFill>
                  <a:srgbClr val="0000FF"/>
                </a:solidFill>
                <a:latin typeface="Trebuchet MS" pitchFamily="34" charset="0"/>
              </a:rPr>
              <a:t>Provide references pertaining to your research according to IEEE format.</a:t>
            </a: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46974" y="92008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9336" y="1420597"/>
            <a:ext cx="11881320" cy="4384667"/>
          </a:xfrm>
          <a:prstGeom prst="rect">
            <a:avLst/>
          </a:prstGeom>
        </p:spPr>
        <p:txBody>
          <a:bodyPr/>
          <a:lstStyle/>
          <a:p>
            <a:pPr marL="685791" indent="-342900" algn="just" eaLnBrk="0" hangingPunct="0">
              <a:spcBef>
                <a:spcPct val="20000"/>
              </a:spcBef>
              <a:buFont typeface="Wingdings" panose="05000000000000000000" pitchFamily="2" charset="2"/>
              <a:buChar char="Ø"/>
              <a:defRPr/>
            </a:pPr>
            <a:r>
              <a:rPr lang="en-IN" sz="2400" kern="0" dirty="0">
                <a:solidFill>
                  <a:schemeClr val="tx1">
                    <a:lumMod val="95000"/>
                    <a:lumOff val="5000"/>
                  </a:schemeClr>
                </a:solidFill>
                <a:latin typeface="Trebuchet MS" pitchFamily="34" charset="0"/>
              </a:rPr>
              <a:t>Look for latest datasets </a:t>
            </a:r>
          </a:p>
          <a:p>
            <a:pPr marL="685791" indent="-342900" algn="just" eaLnBrk="0" hangingPunct="0">
              <a:spcBef>
                <a:spcPct val="20000"/>
              </a:spcBef>
              <a:buFont typeface="Wingdings" panose="05000000000000000000" pitchFamily="2" charset="2"/>
              <a:buChar char="Ø"/>
              <a:defRPr/>
            </a:pPr>
            <a:r>
              <a:rPr lang="en-IN" sz="2400" kern="0" dirty="0">
                <a:solidFill>
                  <a:schemeClr val="tx1">
                    <a:lumMod val="95000"/>
                    <a:lumOff val="5000"/>
                  </a:schemeClr>
                </a:solidFill>
                <a:latin typeface="Trebuchet MS" pitchFamily="34" charset="0"/>
              </a:rPr>
              <a:t>Find more papers on replay attacks on CCTV cameras </a:t>
            </a:r>
          </a:p>
          <a:p>
            <a:pPr marL="342891" algn="just" eaLnBrk="0" hangingPunct="0">
              <a:spcBef>
                <a:spcPct val="20000"/>
              </a:spcBef>
              <a:defRPr/>
            </a:pPr>
            <a:endParaRPr lang="en-IN" sz="2400" kern="0" dirty="0">
              <a:solidFill>
                <a:schemeClr val="tx1">
                  <a:lumMod val="95000"/>
                  <a:lumOff val="5000"/>
                </a:schemeClr>
              </a:solidFill>
              <a:latin typeface="Trebuchet MS" pitchFamily="34" charset="0"/>
            </a:endParaRPr>
          </a:p>
        </p:txBody>
      </p:sp>
      <p:sp>
        <p:nvSpPr>
          <p:cNvPr id="14" name="Text Box 34"/>
          <p:cNvSpPr txBox="1">
            <a:spLocks noChangeArrowheads="1"/>
          </p:cNvSpPr>
          <p:nvPr/>
        </p:nvSpPr>
        <p:spPr bwMode="auto">
          <a:xfrm>
            <a:off x="0" y="476672"/>
            <a:ext cx="393576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Phase-1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94048" y="722313"/>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0" y="1220491"/>
            <a:ext cx="12192000" cy="5949280"/>
          </a:xfrm>
          <a:prstGeom prst="rect">
            <a:avLst/>
          </a:prstGeom>
        </p:spPr>
        <p:txBody>
          <a:bodyPr/>
          <a:lstStyle/>
          <a:p>
            <a:pPr marL="342900" indent="-342900">
              <a:buAutoNum type="arabicPeriod"/>
            </a:pPr>
            <a:r>
              <a:rPr lang="en-IN" sz="2000" b="1" dirty="0">
                <a:solidFill>
                  <a:srgbClr val="FF0000"/>
                </a:solidFill>
              </a:rPr>
              <a:t>Functional Requirements:</a:t>
            </a:r>
          </a:p>
          <a:p>
            <a:endParaRPr lang="en-IN" sz="2000" b="1" dirty="0"/>
          </a:p>
          <a:p>
            <a:pPr marL="285750" indent="-285750">
              <a:buFont typeface="Wingdings" panose="05000000000000000000" pitchFamily="2" charset="2"/>
              <a:buChar char="Ø"/>
            </a:pPr>
            <a:r>
              <a:rPr lang="en-IN" sz="2000" b="1" dirty="0"/>
              <a:t>Replay Attack Detection:</a:t>
            </a:r>
            <a:endParaRPr lang="en-IN" sz="2000" dirty="0"/>
          </a:p>
          <a:p>
            <a:pPr marL="742950" lvl="1" indent="-285750">
              <a:buFont typeface="+mj-lt"/>
              <a:buAutoNum type="arabicPeriod"/>
            </a:pPr>
            <a:r>
              <a:rPr lang="en-IN" sz="2000" b="1" dirty="0"/>
              <a:t>Real-time Detection</a:t>
            </a:r>
            <a:r>
              <a:rPr lang="en-IN" sz="2000" dirty="0"/>
              <a:t>: AI algorithms to identify pre-recorded footage.</a:t>
            </a:r>
          </a:p>
          <a:p>
            <a:pPr marL="742950" lvl="1" indent="-285750">
              <a:buFont typeface="+mj-lt"/>
              <a:buAutoNum type="arabicPeriod"/>
            </a:pPr>
            <a:r>
              <a:rPr lang="en-IN" sz="2000" b="1" dirty="0"/>
              <a:t>Pattern Analysis</a:t>
            </a:r>
            <a:r>
              <a:rPr lang="en-IN" sz="2000" dirty="0"/>
              <a:t>: Detect irregularities in motion, timestamps, and context.</a:t>
            </a:r>
          </a:p>
          <a:p>
            <a:pPr marL="742950" lvl="1" indent="-285750">
              <a:buFont typeface="+mj-lt"/>
              <a:buAutoNum type="arabicPeriod"/>
            </a:pPr>
            <a:r>
              <a:rPr lang="en-IN" sz="2000" b="1" dirty="0"/>
              <a:t>Multi-Source Verification</a:t>
            </a:r>
            <a:r>
              <a:rPr lang="en-IN" sz="2000" dirty="0"/>
              <a:t>: Cross-check with audio and sensor data.</a:t>
            </a:r>
          </a:p>
          <a:p>
            <a:pPr lvl="1"/>
            <a:endParaRPr lang="en-IN" sz="2000" dirty="0"/>
          </a:p>
          <a:p>
            <a:pPr marL="285750" indent="-285750">
              <a:buFont typeface="Wingdings" panose="05000000000000000000" pitchFamily="2" charset="2"/>
              <a:buChar char="Ø"/>
            </a:pPr>
            <a:r>
              <a:rPr lang="en-IN" sz="2000" b="1" dirty="0"/>
              <a:t>System Resilience:</a:t>
            </a:r>
            <a:endParaRPr lang="en-IN" sz="2000" dirty="0"/>
          </a:p>
          <a:p>
            <a:pPr marL="742950" lvl="1" indent="-285750">
              <a:buFont typeface="+mj-lt"/>
              <a:buAutoNum type="arabicPeriod"/>
            </a:pPr>
            <a:r>
              <a:rPr lang="en-IN" sz="2000" b="1" dirty="0"/>
              <a:t>Data Security</a:t>
            </a:r>
            <a:r>
              <a:rPr lang="en-IN" sz="2000" dirty="0"/>
              <a:t>: Use cryptographic techniques to prevent tampering.</a:t>
            </a:r>
          </a:p>
          <a:p>
            <a:pPr marL="742950" lvl="1" indent="-285750">
              <a:buFont typeface="+mj-lt"/>
              <a:buAutoNum type="arabicPeriod"/>
            </a:pPr>
            <a:r>
              <a:rPr lang="en-IN" sz="2000" b="1" dirty="0"/>
              <a:t>Anomaly Alerts</a:t>
            </a:r>
            <a:r>
              <a:rPr lang="en-IN" sz="2000" dirty="0"/>
              <a:t>: Automated alerts for detected anomalies.</a:t>
            </a:r>
          </a:p>
          <a:p>
            <a:pPr lvl="1"/>
            <a:endParaRPr lang="en-IN" sz="2000" dirty="0"/>
          </a:p>
          <a:p>
            <a:pPr marL="285750" indent="-285750">
              <a:buFont typeface="Wingdings" panose="05000000000000000000" pitchFamily="2" charset="2"/>
              <a:buChar char="Ø"/>
            </a:pPr>
            <a:r>
              <a:rPr lang="en-IN" sz="2000" b="1" dirty="0"/>
              <a:t>Real-Time Operation:</a:t>
            </a:r>
            <a:endParaRPr lang="en-IN" sz="2000" dirty="0"/>
          </a:p>
          <a:p>
            <a:pPr marL="742950" lvl="1" indent="-285750">
              <a:buFont typeface="+mj-lt"/>
              <a:buAutoNum type="arabicPeriod"/>
            </a:pPr>
            <a:r>
              <a:rPr lang="en-IN" sz="2000" b="1" dirty="0"/>
              <a:t>Low Latency</a:t>
            </a:r>
            <a:r>
              <a:rPr lang="en-IN" sz="2000" dirty="0"/>
              <a:t>: Ensure immediate response with minimal delay.</a:t>
            </a:r>
          </a:p>
          <a:p>
            <a:pPr lvl="1"/>
            <a:endParaRPr lang="en-IN" sz="2000" dirty="0"/>
          </a:p>
          <a:p>
            <a:pPr marL="285750" indent="-285750">
              <a:buFont typeface="Wingdings" panose="05000000000000000000" pitchFamily="2" charset="2"/>
              <a:buChar char="Ø"/>
            </a:pPr>
            <a:r>
              <a:rPr lang="en-IN" sz="2000" b="1" dirty="0"/>
              <a:t>Data Handling:</a:t>
            </a:r>
            <a:endParaRPr lang="en-IN" sz="2000" dirty="0"/>
          </a:p>
          <a:p>
            <a:pPr marL="742950" lvl="1" indent="-285750">
              <a:buFont typeface="+mj-lt"/>
              <a:buAutoNum type="arabicPeriod"/>
            </a:pPr>
            <a:r>
              <a:rPr lang="en-IN" sz="2000" b="1" dirty="0"/>
              <a:t>Archiving</a:t>
            </a:r>
            <a:r>
              <a:rPr lang="en-IN" sz="2000" dirty="0"/>
              <a:t>: Store flagged footage with metadata securely.</a:t>
            </a:r>
          </a:p>
          <a:p>
            <a:pPr marL="742950" lvl="1" indent="-285750">
              <a:buFont typeface="+mj-lt"/>
              <a:buAutoNum type="arabicPeriod"/>
            </a:pPr>
            <a:endParaRPr lang="en-IN" sz="2000" dirty="0"/>
          </a:p>
          <a:p>
            <a:pPr marL="342891" algn="just" eaLnBrk="0" hangingPunct="0">
              <a:spcBef>
                <a:spcPct val="20000"/>
              </a:spcBef>
              <a:defRPr/>
            </a:pPr>
            <a:endParaRPr lang="en-US" sz="2400" kern="0" dirty="0">
              <a:solidFill>
                <a:srgbClr val="0000FF"/>
              </a:solidFill>
              <a:latin typeface="Trebuchet MS" pitchFamily="34" charset="0"/>
              <a:sym typeface="Trebuchet MS"/>
            </a:endParaRPr>
          </a:p>
        </p:txBody>
      </p:sp>
      <p:sp>
        <p:nvSpPr>
          <p:cNvPr id="14" name="Text Box 34"/>
          <p:cNvSpPr txBox="1">
            <a:spLocks noChangeArrowheads="1"/>
          </p:cNvSpPr>
          <p:nvPr/>
        </p:nvSpPr>
        <p:spPr bwMode="auto">
          <a:xfrm>
            <a:off x="0" y="260648"/>
            <a:ext cx="4223792"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Requirements Specification</a:t>
            </a:r>
          </a:p>
        </p:txBody>
      </p:sp>
    </p:spTree>
    <p:extLst>
      <p:ext uri="{BB962C8B-B14F-4D97-AF65-F5344CB8AC3E}">
        <p14:creationId xmlns:p14="http://schemas.microsoft.com/office/powerpoint/2010/main" val="166899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057A1-220E-3AF8-CA88-8E30819887B6}"/>
              </a:ext>
            </a:extLst>
          </p:cNvPr>
          <p:cNvSpPr txBox="1"/>
          <p:nvPr/>
        </p:nvSpPr>
        <p:spPr>
          <a:xfrm>
            <a:off x="119336" y="1412776"/>
            <a:ext cx="11665296" cy="4924425"/>
          </a:xfrm>
          <a:prstGeom prst="rect">
            <a:avLst/>
          </a:prstGeom>
          <a:noFill/>
        </p:spPr>
        <p:txBody>
          <a:bodyPr wrap="square" rtlCol="0">
            <a:spAutoFit/>
          </a:bodyPr>
          <a:lstStyle/>
          <a:p>
            <a:pPr>
              <a:lnSpc>
                <a:spcPct val="150000"/>
              </a:lnSpc>
            </a:pPr>
            <a:r>
              <a:rPr lang="en-IN" sz="2000" b="1" dirty="0">
                <a:solidFill>
                  <a:srgbClr val="FF0000"/>
                </a:solidFill>
              </a:rPr>
              <a:t>2. Non-Functional Requirements:</a:t>
            </a:r>
          </a:p>
          <a:p>
            <a:pPr>
              <a:lnSpc>
                <a:spcPct val="150000"/>
              </a:lnSpc>
            </a:pPr>
            <a:endParaRPr lang="en-IN" sz="2000" b="1" dirty="0"/>
          </a:p>
          <a:p>
            <a:pPr marL="285750" indent="-285750">
              <a:buFont typeface="Wingdings" panose="05000000000000000000" pitchFamily="2" charset="2"/>
              <a:buChar char="Ø"/>
            </a:pPr>
            <a:r>
              <a:rPr lang="en-IN" sz="2000" b="1" dirty="0"/>
              <a:t>Scalability:</a:t>
            </a:r>
            <a:endParaRPr lang="en-IN" sz="2000" dirty="0"/>
          </a:p>
          <a:p>
            <a:pPr marL="742950" lvl="1" indent="-285750">
              <a:buFont typeface="+mj-lt"/>
              <a:buAutoNum type="arabicPeriod"/>
            </a:pPr>
            <a:r>
              <a:rPr lang="en-IN" sz="2000" b="1" dirty="0"/>
              <a:t>Multiple Feeds</a:t>
            </a:r>
            <a:r>
              <a:rPr lang="en-IN" sz="2000" dirty="0"/>
              <a:t>: Support various camera setups and numerous CCTV feeds.</a:t>
            </a:r>
          </a:p>
          <a:p>
            <a:pPr lvl="1"/>
            <a:endParaRPr lang="en-IN" sz="2000" dirty="0"/>
          </a:p>
          <a:p>
            <a:pPr marL="285750" indent="-285750">
              <a:buFont typeface="Wingdings" panose="05000000000000000000" pitchFamily="2" charset="2"/>
              <a:buChar char="Ø"/>
            </a:pPr>
            <a:r>
              <a:rPr lang="en-IN" sz="2000" b="1" dirty="0"/>
              <a:t>Accuracy:</a:t>
            </a:r>
            <a:endParaRPr lang="en-IN" sz="2000" dirty="0"/>
          </a:p>
          <a:p>
            <a:pPr marL="742950" lvl="1" indent="-285750">
              <a:buFont typeface="+mj-lt"/>
              <a:buAutoNum type="arabicPeriod"/>
            </a:pPr>
            <a:r>
              <a:rPr lang="en-IN" sz="2000" b="1" dirty="0"/>
              <a:t>Detection Precision</a:t>
            </a:r>
            <a:r>
              <a:rPr lang="en-IN" sz="2000" dirty="0"/>
              <a:t>: Minimize false positives/negatives.</a:t>
            </a:r>
          </a:p>
          <a:p>
            <a:pPr lvl="1"/>
            <a:endParaRPr lang="en-IN" sz="2000" dirty="0"/>
          </a:p>
          <a:p>
            <a:pPr marL="285750" indent="-285750">
              <a:buFont typeface="Wingdings" panose="05000000000000000000" pitchFamily="2" charset="2"/>
              <a:buChar char="Ø"/>
            </a:pPr>
            <a:r>
              <a:rPr lang="en-IN" sz="2000" b="1" dirty="0"/>
              <a:t>Performance:</a:t>
            </a:r>
            <a:endParaRPr lang="en-IN" sz="2000" dirty="0"/>
          </a:p>
          <a:p>
            <a:pPr marL="742950" lvl="1" indent="-285750">
              <a:buFont typeface="+mj-lt"/>
              <a:buAutoNum type="arabicPeriod"/>
            </a:pPr>
            <a:r>
              <a:rPr lang="en-IN" sz="2000" b="1" dirty="0"/>
              <a:t>Efficiency</a:t>
            </a:r>
            <a:r>
              <a:rPr lang="en-IN" sz="2000" dirty="0"/>
              <a:t>: Optimized for real-time, high-resolution video.</a:t>
            </a:r>
          </a:p>
          <a:p>
            <a:pPr lvl="1"/>
            <a:endParaRPr lang="en-IN" sz="2000" dirty="0"/>
          </a:p>
          <a:p>
            <a:pPr marL="285750" indent="-285750">
              <a:buFont typeface="Wingdings" panose="05000000000000000000" pitchFamily="2" charset="2"/>
              <a:buChar char="Ø"/>
            </a:pPr>
            <a:r>
              <a:rPr lang="en-IN" sz="2000" b="1" dirty="0"/>
              <a:t>Security:</a:t>
            </a:r>
            <a:endParaRPr lang="en-IN" sz="2000" dirty="0"/>
          </a:p>
          <a:p>
            <a:pPr marL="742950" lvl="1" indent="-285750">
              <a:buFont typeface="+mj-lt"/>
              <a:buAutoNum type="arabicPeriod"/>
            </a:pPr>
            <a:r>
              <a:rPr lang="en-IN" sz="2000" b="1" dirty="0"/>
              <a:t>Encryption</a:t>
            </a:r>
            <a:r>
              <a:rPr lang="en-IN" sz="2000" dirty="0"/>
              <a:t>: Secure communication channels and authentication.</a:t>
            </a:r>
          </a:p>
          <a:p>
            <a:pPr lvl="1"/>
            <a:endParaRPr lang="en-IN" dirty="0"/>
          </a:p>
          <a:p>
            <a:endParaRPr lang="en-IN" dirty="0"/>
          </a:p>
        </p:txBody>
      </p:sp>
    </p:spTree>
    <p:extLst>
      <p:ext uri="{BB962C8B-B14F-4D97-AF65-F5344CB8AC3E}">
        <p14:creationId xmlns:p14="http://schemas.microsoft.com/office/powerpoint/2010/main" val="356282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671D3-8FE5-54B4-7AF8-C2AA41F632E6}"/>
              </a:ext>
            </a:extLst>
          </p:cNvPr>
          <p:cNvSpPr txBox="1"/>
          <p:nvPr/>
        </p:nvSpPr>
        <p:spPr>
          <a:xfrm>
            <a:off x="0" y="692696"/>
            <a:ext cx="11881320" cy="6740307"/>
          </a:xfrm>
          <a:prstGeom prst="rect">
            <a:avLst/>
          </a:prstGeom>
          <a:noFill/>
        </p:spPr>
        <p:txBody>
          <a:bodyPr wrap="square" rtlCol="0">
            <a:spAutoFit/>
          </a:bodyPr>
          <a:lstStyle/>
          <a:p>
            <a:r>
              <a:rPr lang="en-IN" b="1" dirty="0">
                <a:solidFill>
                  <a:srgbClr val="FF0000"/>
                </a:solidFill>
              </a:rPr>
              <a:t>1. Technologies to Be Used:</a:t>
            </a:r>
          </a:p>
          <a:p>
            <a:endParaRPr lang="en-IN" b="1" dirty="0"/>
          </a:p>
          <a:p>
            <a:pPr marL="285750" indent="-285750">
              <a:buFont typeface="Wingdings" panose="05000000000000000000" pitchFamily="2" charset="2"/>
              <a:buChar char="Ø"/>
            </a:pPr>
            <a:r>
              <a:rPr lang="en-IN" b="1" dirty="0"/>
              <a:t>Video Analysis:</a:t>
            </a:r>
            <a:endParaRPr lang="en-IN" dirty="0"/>
          </a:p>
          <a:p>
            <a:pPr marL="742950" lvl="1" indent="-285750">
              <a:buFont typeface="+mj-lt"/>
              <a:buAutoNum type="arabicPeriod"/>
            </a:pPr>
            <a:r>
              <a:rPr lang="en-IN" b="1" dirty="0"/>
              <a:t>OpenCV &amp; Optical Flow Algorithms</a:t>
            </a:r>
            <a:r>
              <a:rPr lang="en-IN" dirty="0"/>
              <a:t>: For robust motion analysis and irregularity detection.</a:t>
            </a:r>
          </a:p>
          <a:p>
            <a:pPr lvl="1"/>
            <a:endParaRPr lang="en-IN" dirty="0"/>
          </a:p>
          <a:p>
            <a:pPr marL="285750" indent="-285750">
              <a:buFont typeface="Wingdings" panose="05000000000000000000" pitchFamily="2" charset="2"/>
              <a:buChar char="Ø"/>
            </a:pPr>
            <a:r>
              <a:rPr lang="en-IN" b="1" dirty="0"/>
              <a:t>Deep Learning:</a:t>
            </a:r>
            <a:endParaRPr lang="en-IN" dirty="0"/>
          </a:p>
          <a:p>
            <a:pPr marL="742950" lvl="1" indent="-285750">
              <a:buFont typeface="+mj-lt"/>
              <a:buAutoNum type="arabicPeriod"/>
            </a:pPr>
            <a:r>
              <a:rPr lang="en-IN" b="1" dirty="0"/>
              <a:t>TensorFlow/</a:t>
            </a:r>
            <a:r>
              <a:rPr lang="en-IN" b="1" dirty="0" err="1"/>
              <a:t>PyTorch</a:t>
            </a:r>
            <a:r>
              <a:rPr lang="en-IN" dirty="0"/>
              <a:t>: Detecting replay attacks using pre-trained models (e.g., C3D, 3D-CNN).</a:t>
            </a:r>
          </a:p>
          <a:p>
            <a:pPr lvl="1"/>
            <a:endParaRPr lang="en-IN" dirty="0"/>
          </a:p>
          <a:p>
            <a:pPr marL="285750" indent="-285750">
              <a:buFont typeface="Wingdings" panose="05000000000000000000" pitchFamily="2" charset="2"/>
              <a:buChar char="Ø"/>
            </a:pPr>
            <a:r>
              <a:rPr lang="en-IN" b="1" dirty="0"/>
              <a:t>Real-Time Pose Estimation:</a:t>
            </a:r>
            <a:endParaRPr lang="en-IN" dirty="0"/>
          </a:p>
          <a:p>
            <a:pPr marL="742950" lvl="1" indent="-285750">
              <a:buFont typeface="+mj-lt"/>
              <a:buAutoNum type="arabicPeriod"/>
            </a:pPr>
            <a:r>
              <a:rPr lang="en-IN" b="1" dirty="0"/>
              <a:t>NVIDIA </a:t>
            </a:r>
            <a:r>
              <a:rPr lang="en-IN" b="1" dirty="0" err="1"/>
              <a:t>DeepStream</a:t>
            </a:r>
            <a:r>
              <a:rPr lang="en-IN" b="1" dirty="0"/>
              <a:t> SDK/</a:t>
            </a:r>
            <a:r>
              <a:rPr lang="en-IN" b="1" dirty="0" err="1"/>
              <a:t>TRTPose</a:t>
            </a:r>
            <a:r>
              <a:rPr lang="en-IN" dirty="0"/>
              <a:t>: Detect repetitive movements indicating replay attacks.</a:t>
            </a:r>
          </a:p>
          <a:p>
            <a:pPr lvl="1"/>
            <a:endParaRPr lang="en-IN" dirty="0"/>
          </a:p>
          <a:p>
            <a:pPr marL="285750" indent="-285750">
              <a:buFont typeface="Wingdings" panose="05000000000000000000" pitchFamily="2" charset="2"/>
              <a:buChar char="Ø"/>
            </a:pPr>
            <a:r>
              <a:rPr lang="en-IN" b="1" dirty="0"/>
              <a:t>Cryptographic Techniques:</a:t>
            </a:r>
            <a:endParaRPr lang="en-IN" dirty="0"/>
          </a:p>
          <a:p>
            <a:pPr marL="742950" lvl="1" indent="-285750">
              <a:buFont typeface="+mj-lt"/>
              <a:buAutoNum type="arabicPeriod"/>
            </a:pPr>
            <a:r>
              <a:rPr lang="en-IN" b="1" dirty="0"/>
              <a:t>Blockchain/SHA-256</a:t>
            </a:r>
            <a:r>
              <a:rPr lang="en-IN" dirty="0"/>
              <a:t>: Tamper-proof video metadata storage and frame validation.</a:t>
            </a:r>
          </a:p>
          <a:p>
            <a:pPr lvl="1"/>
            <a:endParaRPr lang="en-IN" dirty="0"/>
          </a:p>
          <a:p>
            <a:pPr marL="285750" indent="-285750">
              <a:buFont typeface="Wingdings" panose="05000000000000000000" pitchFamily="2" charset="2"/>
              <a:buChar char="Ø"/>
            </a:pPr>
            <a:r>
              <a:rPr lang="en-IN" b="1" dirty="0"/>
              <a:t>Sensor Fusion:</a:t>
            </a:r>
            <a:endParaRPr lang="en-IN" dirty="0"/>
          </a:p>
          <a:p>
            <a:pPr marL="742950" lvl="1" indent="-285750">
              <a:buFont typeface="+mj-lt"/>
              <a:buAutoNum type="arabicPeriod"/>
            </a:pPr>
            <a:r>
              <a:rPr lang="en-IN" b="1" dirty="0" err="1"/>
              <a:t>PyAudio</a:t>
            </a:r>
            <a:r>
              <a:rPr lang="en-IN" b="1" dirty="0"/>
              <a:t> &amp; NumPy</a:t>
            </a:r>
            <a:r>
              <a:rPr lang="en-IN" dirty="0"/>
              <a:t>: Cross-check video motion with audio synchronization.</a:t>
            </a:r>
          </a:p>
          <a:p>
            <a:pPr lvl="1"/>
            <a:endParaRPr lang="en-IN" dirty="0"/>
          </a:p>
          <a:p>
            <a:pPr marL="285750" indent="-285750">
              <a:buFont typeface="Wingdings" panose="05000000000000000000" pitchFamily="2" charset="2"/>
              <a:buChar char="Ø"/>
            </a:pPr>
            <a:r>
              <a:rPr lang="en-IN" b="1" dirty="0"/>
              <a:t>Alerting &amp; Monitoring:</a:t>
            </a:r>
            <a:endParaRPr lang="en-IN" dirty="0"/>
          </a:p>
          <a:p>
            <a:pPr marL="742950" lvl="1" indent="-285750">
              <a:buFont typeface="+mj-lt"/>
              <a:buAutoNum type="arabicPeriod"/>
            </a:pPr>
            <a:r>
              <a:rPr lang="en-IN" b="1" dirty="0"/>
              <a:t>Flask/Django Backend, ReactJS Frontend</a:t>
            </a:r>
            <a:r>
              <a:rPr lang="en-IN" dirty="0"/>
              <a:t>: Real-time alerts and responsive dashboard.</a:t>
            </a:r>
          </a:p>
          <a:p>
            <a:pPr lvl="1"/>
            <a:endParaRPr lang="en-IN" dirty="0"/>
          </a:p>
          <a:p>
            <a:pPr marL="285750" indent="-285750">
              <a:buFont typeface="Wingdings" panose="05000000000000000000" pitchFamily="2" charset="2"/>
              <a:buChar char="Ø"/>
            </a:pPr>
            <a:r>
              <a:rPr lang="en-IN" b="1" dirty="0"/>
              <a:t>Video Transmission &amp; Storage:</a:t>
            </a:r>
            <a:endParaRPr lang="en-IN" dirty="0"/>
          </a:p>
          <a:p>
            <a:pPr marL="742950" lvl="1" indent="-285750">
              <a:buFont typeface="+mj-lt"/>
              <a:buAutoNum type="arabicPeriod"/>
            </a:pPr>
            <a:r>
              <a:rPr lang="en-IN" b="1" dirty="0"/>
              <a:t>GDPR Protocol, Microsoft Azure</a:t>
            </a:r>
            <a:r>
              <a:rPr lang="en-IN" dirty="0"/>
              <a:t>: Efficient streaming and secure archiving.</a:t>
            </a:r>
          </a:p>
          <a:p>
            <a:pPr lvl="1"/>
            <a:endParaRPr lang="en-IN" dirty="0"/>
          </a:p>
          <a:p>
            <a:endParaRPr lang="en-IN" dirty="0"/>
          </a:p>
        </p:txBody>
      </p:sp>
    </p:spTree>
    <p:extLst>
      <p:ext uri="{BB962C8B-B14F-4D97-AF65-F5344CB8AC3E}">
        <p14:creationId xmlns:p14="http://schemas.microsoft.com/office/powerpoint/2010/main" val="328646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D71B2-7887-2DC3-4A07-A91B56A6AE7E}"/>
              </a:ext>
            </a:extLst>
          </p:cNvPr>
          <p:cNvSpPr txBox="1"/>
          <p:nvPr/>
        </p:nvSpPr>
        <p:spPr>
          <a:xfrm>
            <a:off x="119336" y="1628800"/>
            <a:ext cx="11737304" cy="3785652"/>
          </a:xfrm>
          <a:prstGeom prst="rect">
            <a:avLst/>
          </a:prstGeom>
          <a:noFill/>
        </p:spPr>
        <p:txBody>
          <a:bodyPr wrap="square" rtlCol="0">
            <a:spAutoFit/>
          </a:bodyPr>
          <a:lstStyle/>
          <a:p>
            <a:r>
              <a:rPr lang="en-IN" sz="2400" b="1" dirty="0">
                <a:solidFill>
                  <a:srgbClr val="FF0000"/>
                </a:solidFill>
              </a:rPr>
              <a:t>Hardware Requirements:</a:t>
            </a:r>
          </a:p>
          <a:p>
            <a:endParaRPr lang="en-IN" sz="2400" b="1" dirty="0"/>
          </a:p>
          <a:p>
            <a:pPr marL="285750" indent="-285750">
              <a:buFont typeface="Wingdings" panose="05000000000000000000" pitchFamily="2" charset="2"/>
              <a:buChar char="Ø"/>
            </a:pPr>
            <a:r>
              <a:rPr lang="en-IN" sz="2400" b="1" dirty="0"/>
              <a:t>Cameras:</a:t>
            </a:r>
            <a:endParaRPr lang="en-IN" sz="2400" dirty="0"/>
          </a:p>
          <a:p>
            <a:pPr marL="742950" lvl="1" indent="-285750">
              <a:buFont typeface="+mj-lt"/>
              <a:buAutoNum type="arabicPeriod"/>
            </a:pPr>
            <a:r>
              <a:rPr lang="en-IN" sz="2400" dirty="0"/>
              <a:t>Web camera that can send live footages to the system via USB-C.</a:t>
            </a:r>
          </a:p>
          <a:p>
            <a:pPr lvl="1"/>
            <a:endParaRPr lang="en-IN" sz="2400" dirty="0"/>
          </a:p>
          <a:p>
            <a:pPr marL="285750" indent="-285750">
              <a:buFont typeface="Wingdings" panose="05000000000000000000" pitchFamily="2" charset="2"/>
              <a:buChar char="Ø"/>
            </a:pPr>
            <a:r>
              <a:rPr lang="en-IN" sz="2400" b="1" dirty="0"/>
              <a:t>Processing Unit:</a:t>
            </a:r>
            <a:endParaRPr lang="en-IN" sz="2400" dirty="0"/>
          </a:p>
          <a:p>
            <a:pPr marL="742950" lvl="1" indent="-285750">
              <a:buFont typeface="+mj-lt"/>
              <a:buAutoNum type="arabicPeriod"/>
            </a:pPr>
            <a:r>
              <a:rPr lang="en-IN" sz="2400" dirty="0"/>
              <a:t>GPU-enabled local system.</a:t>
            </a:r>
          </a:p>
          <a:p>
            <a:pPr marL="742950" lvl="1" indent="-285750">
              <a:buFont typeface="+mj-lt"/>
              <a:buAutoNum type="arabicPeriod"/>
            </a:pPr>
            <a:endParaRPr lang="en-IN" sz="2400" dirty="0"/>
          </a:p>
          <a:p>
            <a:pPr marL="285750" indent="-285750">
              <a:buFont typeface="Wingdings" panose="05000000000000000000" pitchFamily="2" charset="2"/>
              <a:buChar char="Ø"/>
            </a:pPr>
            <a:r>
              <a:rPr lang="en-IN" sz="2400" b="1" dirty="0"/>
              <a:t>Network:</a:t>
            </a:r>
            <a:endParaRPr lang="en-IN" sz="2400" dirty="0"/>
          </a:p>
          <a:p>
            <a:pPr marL="742950" lvl="1" indent="-285750">
              <a:buFont typeface="+mj-lt"/>
              <a:buAutoNum type="arabicPeriod"/>
            </a:pPr>
            <a:r>
              <a:rPr lang="en-IN" sz="2400" dirty="0"/>
              <a:t>Gigabit Ethernet for fast, secure transmission.</a:t>
            </a:r>
          </a:p>
        </p:txBody>
      </p:sp>
    </p:spTree>
    <p:extLst>
      <p:ext uri="{BB962C8B-B14F-4D97-AF65-F5344CB8AC3E}">
        <p14:creationId xmlns:p14="http://schemas.microsoft.com/office/powerpoint/2010/main" val="36504315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625</TotalTime>
  <Words>3256</Words>
  <Application>Microsoft Office PowerPoint</Application>
  <PresentationFormat>Widescreen</PresentationFormat>
  <Paragraphs>482</Paragraphs>
  <Slides>49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Courier New</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soumya mishra</cp:lastModifiedBy>
  <cp:revision>45</cp:revision>
  <dcterms:created xsi:type="dcterms:W3CDTF">2020-11-22T08:14:37Z</dcterms:created>
  <dcterms:modified xsi:type="dcterms:W3CDTF">2025-02-02T06:32:40Z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