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handoutMasterIdLst>
    <p:handoutMasterId r:id="rId34"/>
  </p:handoutMasterIdLst>
  <p:sldIdLst>
    <p:sldId id="538" r:id="rId2"/>
    <p:sldId id="535" r:id="rId3"/>
    <p:sldId id="570" r:id="rId4"/>
    <p:sldId id="589" r:id="rId5"/>
    <p:sldId id="588" r:id="rId6"/>
    <p:sldId id="572" r:id="rId7"/>
    <p:sldId id="590" r:id="rId8"/>
    <p:sldId id="569" r:id="rId9"/>
    <p:sldId id="557" r:id="rId10"/>
    <p:sldId id="585" r:id="rId11"/>
    <p:sldId id="586" r:id="rId12"/>
    <p:sldId id="591" r:id="rId13"/>
    <p:sldId id="587" r:id="rId14"/>
    <p:sldId id="598" r:id="rId15"/>
    <p:sldId id="596" r:id="rId16"/>
    <p:sldId id="597" r:id="rId17"/>
    <p:sldId id="599" r:id="rId18"/>
    <p:sldId id="601" r:id="rId19"/>
    <p:sldId id="602" r:id="rId20"/>
    <p:sldId id="603" r:id="rId21"/>
    <p:sldId id="536" r:id="rId22"/>
    <p:sldId id="583" r:id="rId23"/>
    <p:sldId id="592" r:id="rId24"/>
    <p:sldId id="593" r:id="rId25"/>
    <p:sldId id="594" r:id="rId26"/>
    <p:sldId id="595" r:id="rId27"/>
    <p:sldId id="545" r:id="rId28"/>
    <p:sldId id="584" r:id="rId29"/>
    <p:sldId id="552" r:id="rId30"/>
    <p:sldId id="600" r:id="rId31"/>
    <p:sldId id="549" r:id="rId3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00FF"/>
    <a:srgbClr val="FF33CC"/>
    <a:srgbClr val="FF0066"/>
    <a:srgbClr val="33CC33"/>
    <a:srgbClr val="00FFFF"/>
    <a:srgbClr val="6600FF"/>
    <a:srgbClr val="CC66FF"/>
    <a:srgbClr val="62832D"/>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87" d="100"/>
          <a:sy n="87" d="100"/>
        </p:scale>
        <p:origin x="518" y="7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12/2/2024</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12/2/2024</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29</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DE73D-8ECF-AF98-63B1-C3C5C8D589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F97682-F0C4-2DAE-14ED-FD74B0EA163D}"/>
              </a:ext>
            </a:extLst>
          </p:cNvPr>
          <p:cNvSpPr>
            <a:spLocks noGrp="1" noRot="1" noChangeAspect="1"/>
          </p:cNvSpPr>
          <p:nvPr>
            <p:ph type="sldImg"/>
          </p:nvPr>
        </p:nvSpPr>
        <p:spPr>
          <a:xfrm>
            <a:off x="407988" y="696913"/>
            <a:ext cx="6196012" cy="3486150"/>
          </a:xfrm>
        </p:spPr>
      </p:sp>
      <p:sp>
        <p:nvSpPr>
          <p:cNvPr id="3" name="Notes Placeholder 2">
            <a:extLst>
              <a:ext uri="{FF2B5EF4-FFF2-40B4-BE49-F238E27FC236}">
                <a16:creationId xmlns:a16="http://schemas.microsoft.com/office/drawing/2014/main" id="{85C0B31B-FD23-B3BE-3D10-42B801E3291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63173067-ECEF-68C9-F67D-53A99CA971D4}"/>
              </a:ext>
            </a:extLst>
          </p:cNvPr>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93861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34CEF-7073-D7AB-EC74-925D23444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6DAC7-DAEB-2A57-A800-59BBBFC1C847}"/>
              </a:ext>
            </a:extLst>
          </p:cNvPr>
          <p:cNvSpPr>
            <a:spLocks noGrp="1" noRot="1" noChangeAspect="1"/>
          </p:cNvSpPr>
          <p:nvPr>
            <p:ph type="sldImg"/>
          </p:nvPr>
        </p:nvSpPr>
        <p:spPr>
          <a:xfrm>
            <a:off x="407988" y="696913"/>
            <a:ext cx="6196012" cy="3486150"/>
          </a:xfrm>
        </p:spPr>
      </p:sp>
      <p:sp>
        <p:nvSpPr>
          <p:cNvPr id="3" name="Notes Placeholder 2">
            <a:extLst>
              <a:ext uri="{FF2B5EF4-FFF2-40B4-BE49-F238E27FC236}">
                <a16:creationId xmlns:a16="http://schemas.microsoft.com/office/drawing/2014/main" id="{5799C16C-4B0D-EDC4-B7BB-F29488713B23}"/>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48FBF1AB-0288-1910-8236-CA0405E44132}"/>
              </a:ext>
            </a:extLst>
          </p:cNvPr>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265499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4A08C-C927-42D4-1E74-E3E84DDC8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600B6-8D8C-B153-664A-47537DFB3D5B}"/>
              </a:ext>
            </a:extLst>
          </p:cNvPr>
          <p:cNvSpPr>
            <a:spLocks noGrp="1" noRot="1" noChangeAspect="1"/>
          </p:cNvSpPr>
          <p:nvPr>
            <p:ph type="sldImg"/>
          </p:nvPr>
        </p:nvSpPr>
        <p:spPr>
          <a:xfrm>
            <a:off x="407988" y="696913"/>
            <a:ext cx="6196012" cy="3486150"/>
          </a:xfrm>
        </p:spPr>
      </p:sp>
      <p:sp>
        <p:nvSpPr>
          <p:cNvPr id="3" name="Notes Placeholder 2">
            <a:extLst>
              <a:ext uri="{FF2B5EF4-FFF2-40B4-BE49-F238E27FC236}">
                <a16:creationId xmlns:a16="http://schemas.microsoft.com/office/drawing/2014/main" id="{003644BB-518F-0B90-4C82-4A9E7FA23AD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71FC9081-9950-9395-6E9B-8C95CBB2A000}"/>
              </a:ext>
            </a:extLst>
          </p:cNvPr>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345797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12/2/2024</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12/2/2024</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 name="Picture 2" descr="PESSAT - All India Online Entrance Exam for Admission to PES University">
            <a:extLst>
              <a:ext uri="{FF2B5EF4-FFF2-40B4-BE49-F238E27FC236}">
                <a16:creationId xmlns:a16="http://schemas.microsoft.com/office/drawing/2014/main" id="{A3B97CAD-824E-EAC1-FC41-3EEEC584AA9C}"/>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167336" y="26440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aryashah2k/highway-traffic-videos-dataset/data"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jpjodoin.com/urbantracker/dataset.html" TargetMode="External"/><Relationship Id="rId4" Type="http://schemas.openxmlformats.org/officeDocument/2006/relationships/hyperlink" Target="https://www.idiap.ch/en/scientific-research/data/replayattac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07/s11760-024-03339-2"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138773"/>
          </a:xfrm>
          <a:prstGeom prst="rect">
            <a:avLst/>
          </a:prstGeom>
        </p:spPr>
        <p:txBody>
          <a:bodyPr wrap="square">
            <a:spAutoFit/>
          </a:bodyPr>
          <a:lstStyle/>
          <a:p>
            <a:pPr algn="ctr"/>
            <a:r>
              <a:rPr lang="en-US" sz="2800" b="1" dirty="0">
                <a:solidFill>
                  <a:srgbClr val="FF0000"/>
                </a:solidFill>
                <a:latin typeface="Trebuchet MS" pitchFamily="34" charset="0"/>
              </a:rPr>
              <a:t>UE22CS320A–  Project Phase – 1</a:t>
            </a:r>
          </a:p>
          <a:p>
            <a:pPr algn="ctr"/>
            <a:r>
              <a:rPr lang="en-US" sz="40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47328" y="3429001"/>
            <a:ext cx="11953328" cy="280831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a:t>
            </a:r>
            <a:r>
              <a:rPr lang="en-IN" sz="2000" b="1" dirty="0">
                <a:solidFill>
                  <a:srgbClr val="0033CC"/>
                </a:solidFill>
                <a:latin typeface="Trebuchet MS"/>
                <a:ea typeface="Trebuchet MS"/>
                <a:cs typeface="Trebuchet MS"/>
                <a:sym typeface="Trebuchet MS"/>
              </a:rPr>
              <a:t>“DETECTION AND MITIGATION OF REPLAY ATTACKS ON CCTV SYSTEMS” </a:t>
            </a:r>
            <a:endParaRPr lang="en-IN" sz="2400" b="1" dirty="0">
              <a:solidFill>
                <a:srgbClr val="0033CC"/>
              </a:solidFill>
              <a:latin typeface="Trebuchet MS"/>
              <a:ea typeface="Trebuchet MS"/>
              <a:cs typeface="Trebuchet MS"/>
              <a:sym typeface="Trebuchet MS"/>
            </a:endParaRPr>
          </a:p>
          <a:p>
            <a:pPr>
              <a:spcBef>
                <a:spcPts val="0"/>
              </a:spcBef>
              <a:spcAft>
                <a:spcPts val="0"/>
              </a:spcAft>
            </a:pPr>
            <a:r>
              <a:rPr lang="en-IN" sz="2400" dirty="0">
                <a:solidFill>
                  <a:srgbClr val="0033CC"/>
                </a:solidFill>
                <a:latin typeface="Trebuchet MS"/>
                <a:ea typeface="Trebuchet MS"/>
                <a:cs typeface="Trebuchet MS"/>
                <a:sym typeface="Trebuchet MS"/>
              </a:rPr>
              <a:t>Project ID       : 49</a:t>
            </a:r>
          </a:p>
          <a:p>
            <a:pPr>
              <a:spcBef>
                <a:spcPts val="0"/>
              </a:spcBef>
              <a:spcAft>
                <a:spcPts val="0"/>
              </a:spcAft>
            </a:pPr>
            <a:r>
              <a:rPr lang="en-IN" sz="2400" dirty="0">
                <a:solidFill>
                  <a:srgbClr val="0033CC"/>
                </a:solidFill>
                <a:latin typeface="Trebuchet MS"/>
                <a:ea typeface="Trebuchet MS"/>
                <a:cs typeface="Trebuchet MS"/>
                <a:sym typeface="Trebuchet MS"/>
              </a:rPr>
              <a:t>Project Guide : </a:t>
            </a:r>
            <a:r>
              <a:rPr lang="en-IN" sz="2400" dirty="0" err="1">
                <a:solidFill>
                  <a:srgbClr val="0033CC"/>
                </a:solidFill>
                <a:latin typeface="Trebuchet MS"/>
                <a:ea typeface="Trebuchet MS"/>
                <a:cs typeface="Trebuchet MS"/>
                <a:sym typeface="Trebuchet MS"/>
              </a:rPr>
              <a:t>Dr.</a:t>
            </a:r>
            <a:r>
              <a:rPr lang="en-IN" sz="2400" dirty="0">
                <a:solidFill>
                  <a:srgbClr val="0033CC"/>
                </a:solidFill>
                <a:latin typeface="Trebuchet MS"/>
                <a:ea typeface="Trebuchet MS"/>
                <a:cs typeface="Trebuchet MS"/>
                <a:sym typeface="Trebuchet MS"/>
              </a:rPr>
              <a:t> </a:t>
            </a:r>
            <a:r>
              <a:rPr lang="en-IN" sz="2400" dirty="0" err="1">
                <a:solidFill>
                  <a:srgbClr val="0033CC"/>
                </a:solidFill>
                <a:latin typeface="Trebuchet MS"/>
                <a:ea typeface="Trebuchet MS"/>
                <a:cs typeface="Trebuchet MS"/>
                <a:sym typeface="Trebuchet MS"/>
              </a:rPr>
              <a:t>Sarasvathi</a:t>
            </a:r>
            <a:r>
              <a:rPr lang="en-IN" sz="2400" dirty="0">
                <a:solidFill>
                  <a:srgbClr val="0033CC"/>
                </a:solidFill>
                <a:latin typeface="Trebuchet MS"/>
                <a:ea typeface="Trebuchet MS"/>
                <a:cs typeface="Trebuchet MS"/>
                <a:sym typeface="Trebuchet MS"/>
              </a:rPr>
              <a:t> V                 </a:t>
            </a:r>
          </a:p>
          <a:p>
            <a:pPr>
              <a:spcBef>
                <a:spcPts val="0"/>
              </a:spcBef>
              <a:spcAft>
                <a:spcPts val="0"/>
              </a:spcAft>
            </a:pPr>
            <a:r>
              <a:rPr lang="en-IN" sz="2400" dirty="0">
                <a:solidFill>
                  <a:srgbClr val="0033CC"/>
                </a:solidFill>
                <a:latin typeface="Trebuchet MS"/>
                <a:ea typeface="Trebuchet MS"/>
                <a:cs typeface="Trebuchet MS"/>
                <a:sym typeface="Trebuchet MS"/>
              </a:rPr>
              <a:t>Project Team  : </a:t>
            </a:r>
            <a:r>
              <a:rPr lang="en-IN" sz="2000" dirty="0">
                <a:solidFill>
                  <a:srgbClr val="0033CC"/>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Soumya Ranjan Mishra(PES2UG22CS571)</a:t>
            </a:r>
          </a:p>
          <a:p>
            <a:pPr>
              <a:spcBef>
                <a:spcPts val="0"/>
              </a:spcBef>
              <a:spcAft>
                <a:spcPts val="0"/>
              </a:spcAft>
            </a:pPr>
            <a:r>
              <a:rPr lang="en-IN" sz="2000" dirty="0">
                <a:solidFill>
                  <a:srgbClr val="0033CC"/>
                </a:solidFill>
                <a:latin typeface="Times New Roman" panose="02020603050405020304" pitchFamily="18" charset="0"/>
                <a:cs typeface="Times New Roman" panose="02020603050405020304" pitchFamily="18" charset="0"/>
                <a:sym typeface="Trebuchet MS" panose="020B0603020202020204"/>
              </a:rPr>
              <a:t>		     </a:t>
            </a:r>
            <a:r>
              <a:rPr lang="en-IN" sz="2000" dirty="0" err="1">
                <a:solidFill>
                  <a:srgbClr val="0033CC"/>
                </a:solidFill>
                <a:latin typeface="Times New Roman" panose="02020603050405020304" pitchFamily="18" charset="0"/>
                <a:cs typeface="Times New Roman" panose="02020603050405020304" pitchFamily="18" charset="0"/>
                <a:sym typeface="Trebuchet MS" panose="020B0603020202020204"/>
              </a:rPr>
              <a:t>Suhas</a:t>
            </a:r>
            <a:r>
              <a:rPr lang="en-IN" sz="2000" dirty="0">
                <a:solidFill>
                  <a:srgbClr val="0033CC"/>
                </a:solidFill>
                <a:latin typeface="Times New Roman" panose="02020603050405020304" pitchFamily="18" charset="0"/>
                <a:cs typeface="Times New Roman" panose="02020603050405020304" pitchFamily="18" charset="0"/>
                <a:sym typeface="Trebuchet MS" panose="020B0603020202020204"/>
              </a:rPr>
              <a:t> Venkata </a:t>
            </a:r>
            <a:r>
              <a:rPr lang="en-IN" sz="2000" dirty="0" err="1">
                <a:solidFill>
                  <a:srgbClr val="0033CC"/>
                </a:solidFill>
                <a:latin typeface="Times New Roman" panose="02020603050405020304" pitchFamily="18" charset="0"/>
                <a:cs typeface="Times New Roman" panose="02020603050405020304" pitchFamily="18" charset="0"/>
                <a:sym typeface="Trebuchet MS" panose="020B0603020202020204"/>
              </a:rPr>
              <a:t>Karamalaputti</a:t>
            </a:r>
            <a:r>
              <a:rPr lang="en-IN" sz="2000" dirty="0">
                <a:solidFill>
                  <a:srgbClr val="0033CC"/>
                </a:solidFill>
                <a:latin typeface="Times New Roman" panose="02020603050405020304" pitchFamily="18" charset="0"/>
                <a:cs typeface="Times New Roman" panose="02020603050405020304" pitchFamily="18" charset="0"/>
                <a:sym typeface="Trebuchet MS" panose="020B0603020202020204"/>
              </a:rPr>
              <a:t>(PES2UG22CS590)</a:t>
            </a:r>
          </a:p>
          <a:p>
            <a:pPr>
              <a:spcBef>
                <a:spcPts val="0"/>
              </a:spcBef>
              <a:spcAft>
                <a:spcPts val="0"/>
              </a:spcAft>
            </a:pPr>
            <a:r>
              <a:rPr lang="en-IN" sz="2000" dirty="0">
                <a:solidFill>
                  <a:srgbClr val="0033CC"/>
                </a:solidFill>
                <a:latin typeface="Times New Roman" panose="02020603050405020304" pitchFamily="18" charset="0"/>
                <a:cs typeface="Times New Roman" panose="02020603050405020304" pitchFamily="18" charset="0"/>
                <a:sym typeface="Trebuchet MS" panose="020B0603020202020204"/>
              </a:rPr>
              <a:t>                                  Shreyas S(PES2UG22CS540)</a:t>
            </a:r>
          </a:p>
          <a:p>
            <a:pPr>
              <a:spcBef>
                <a:spcPts val="0"/>
              </a:spcBef>
              <a:spcAft>
                <a:spcPts val="0"/>
              </a:spcAft>
            </a:pPr>
            <a:r>
              <a:rPr lang="en-IN" sz="2000" dirty="0">
                <a:solidFill>
                  <a:srgbClr val="0033CC"/>
                </a:solidFill>
                <a:latin typeface="Times New Roman" panose="02020603050405020304" pitchFamily="18" charset="0"/>
                <a:cs typeface="Times New Roman" panose="02020603050405020304" pitchFamily="18" charset="0"/>
                <a:sym typeface="Trebuchet MS" panose="020B0603020202020204"/>
              </a:rPr>
              <a:t>		     Mohit S(PES2UG22CS320)</a:t>
            </a:r>
            <a:endParaRPr lang="en-IN" sz="1800" dirty="0">
              <a:solidFill>
                <a:srgbClr val="0033CC"/>
              </a:solidFill>
              <a:latin typeface="Times New Roman" panose="02020603050405020304" pitchFamily="18" charset="0"/>
              <a:cs typeface="Times New Roman" panose="02020603050405020304" pitchFamily="18" charset="0"/>
            </a:endParaRPr>
          </a:p>
          <a:p>
            <a:pPr>
              <a:spcBef>
                <a:spcPts val="0"/>
              </a:spcBef>
              <a:spcAft>
                <a:spcPts val="0"/>
              </a:spcAft>
            </a:pPr>
            <a:endParaRPr lang="en-IN" sz="2000" dirty="0">
              <a:solidFill>
                <a:srgbClr val="0033CC"/>
              </a:solidFill>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7E7DF-CD10-A895-4CFF-5816898EE3E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DB940B1-8E0A-43F5-8145-5E6D13847780}"/>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a:extLst>
              <a:ext uri="{FF2B5EF4-FFF2-40B4-BE49-F238E27FC236}">
                <a16:creationId xmlns:a16="http://schemas.microsoft.com/office/drawing/2014/main" id="{929AC46B-F2BB-0650-180C-2D4A9807C7E0}"/>
              </a:ext>
            </a:extLst>
          </p:cNvPr>
          <p:cNvSpPr txBox="1">
            <a:spLocks/>
          </p:cNvSpPr>
          <p:nvPr/>
        </p:nvSpPr>
        <p:spPr>
          <a:xfrm>
            <a:off x="2057400" y="2188868"/>
            <a:ext cx="8077200" cy="4211931"/>
          </a:xfrm>
          <a:prstGeom prst="rect">
            <a:avLst/>
          </a:prstGeom>
        </p:spPr>
        <p:txBody>
          <a:bodyPr/>
          <a:lstStyle/>
          <a:p>
            <a:pPr marL="342891" algn="just" eaLnBrk="0" hangingPunct="0">
              <a:spcBef>
                <a:spcPct val="20000"/>
              </a:spcBef>
              <a:defRPr/>
            </a:pPr>
            <a:endParaRPr lang="en-IN" sz="2400" dirty="0">
              <a:solidFill>
                <a:srgbClr val="0000FF"/>
              </a:solidFill>
              <a:latin typeface="Trebuchet MS" pitchFamily="34" charset="0"/>
            </a:endParaRPr>
          </a:p>
        </p:txBody>
      </p:sp>
      <p:sp>
        <p:nvSpPr>
          <p:cNvPr id="14" name="Text Box 34">
            <a:extLst>
              <a:ext uri="{FF2B5EF4-FFF2-40B4-BE49-F238E27FC236}">
                <a16:creationId xmlns:a16="http://schemas.microsoft.com/office/drawing/2014/main" id="{1390B55D-43F9-5CAE-77DD-5114F2D2BD46}"/>
              </a:ext>
            </a:extLst>
          </p:cNvPr>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Challenges and Research Gap</a:t>
            </a:r>
          </a:p>
        </p:txBody>
      </p:sp>
      <p:sp>
        <p:nvSpPr>
          <p:cNvPr id="2" name="TextBox 1">
            <a:extLst>
              <a:ext uri="{FF2B5EF4-FFF2-40B4-BE49-F238E27FC236}">
                <a16:creationId xmlns:a16="http://schemas.microsoft.com/office/drawing/2014/main" id="{2E05C299-4584-D135-D740-A49DDBCBF6EC}"/>
              </a:ext>
            </a:extLst>
          </p:cNvPr>
          <p:cNvSpPr txBox="1"/>
          <p:nvPr/>
        </p:nvSpPr>
        <p:spPr>
          <a:xfrm>
            <a:off x="911424" y="2167178"/>
            <a:ext cx="10873208"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After going through multiple research papers and online references we found out that: </a:t>
            </a:r>
          </a:p>
          <a:p>
            <a:pPr marL="457200" indent="-457200">
              <a:buFontTx/>
              <a:buChar char="-"/>
            </a:pPr>
            <a:r>
              <a:rPr lang="en-US" sz="2800" dirty="0">
                <a:latin typeface="Times New Roman" panose="02020603050405020304" pitchFamily="18" charset="0"/>
                <a:cs typeface="Times New Roman" panose="02020603050405020304" pitchFamily="18" charset="0"/>
              </a:rPr>
              <a:t>Not focused on real time streaming data. </a:t>
            </a:r>
          </a:p>
          <a:p>
            <a:pPr marL="457200" indent="-457200">
              <a:buFontTx/>
              <a:buChar char="-"/>
            </a:pPr>
            <a:r>
              <a:rPr lang="en-US" sz="2800" dirty="0">
                <a:latin typeface="Times New Roman" panose="02020603050405020304" pitchFamily="18" charset="0"/>
                <a:cs typeface="Times New Roman" panose="02020603050405020304" pitchFamily="18" charset="0"/>
              </a:rPr>
              <a:t>Also we plan on implementing reinforcement learning as an add on so that our AI can learn with every incident that is captured by the cameras. </a:t>
            </a:r>
          </a:p>
          <a:p>
            <a:pPr marL="457200" indent="-457200">
              <a:buFontTx/>
              <a:buChar char="-"/>
            </a:pPr>
            <a:r>
              <a:rPr lang="en-US" sz="2800" dirty="0">
                <a:latin typeface="Times New Roman" panose="02020603050405020304" pitchFamily="18" charset="0"/>
                <a:cs typeface="Times New Roman" panose="02020603050405020304" pitchFamily="18" charset="0"/>
              </a:rPr>
              <a:t>Non-existent incident response system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27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A82B5-85E5-9F52-E735-9D94A9AC850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977EF10-7059-1AAF-06F1-C993B66CD461}"/>
              </a:ext>
            </a:extLst>
          </p:cNvPr>
          <p:cNvSpPr>
            <a:spLocks noChangeArrowheads="1"/>
          </p:cNvSpPr>
          <p:nvPr/>
        </p:nvSpPr>
        <p:spPr bwMode="auto">
          <a:xfrm>
            <a:off x="125715" y="980728"/>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a:extLst>
              <a:ext uri="{FF2B5EF4-FFF2-40B4-BE49-F238E27FC236}">
                <a16:creationId xmlns:a16="http://schemas.microsoft.com/office/drawing/2014/main" id="{F20BC0D5-82C5-776F-7C47-B575E1F9943F}"/>
              </a:ext>
            </a:extLst>
          </p:cNvPr>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sp>
        <p:nvSpPr>
          <p:cNvPr id="14" name="Text Box 34">
            <a:extLst>
              <a:ext uri="{FF2B5EF4-FFF2-40B4-BE49-F238E27FC236}">
                <a16:creationId xmlns:a16="http://schemas.microsoft.com/office/drawing/2014/main" id="{F1B5795C-E560-9A58-09B9-5DABEA897158}"/>
              </a:ext>
            </a:extLst>
          </p:cNvPr>
          <p:cNvSpPr txBox="1">
            <a:spLocks noChangeArrowheads="1"/>
          </p:cNvSpPr>
          <p:nvPr/>
        </p:nvSpPr>
        <p:spPr bwMode="auto">
          <a:xfrm>
            <a:off x="125715" y="372303"/>
            <a:ext cx="6477000" cy="584775"/>
          </a:xfrm>
          <a:prstGeom prst="rect">
            <a:avLst/>
          </a:prstGeom>
          <a:noFill/>
          <a:ln w="9525">
            <a:noFill/>
            <a:miter lim="800000"/>
            <a:headEnd/>
            <a:tailEnd/>
          </a:ln>
        </p:spPr>
        <p:txBody>
          <a:bodyPr wrap="square">
            <a:spAutoFit/>
          </a:bodyPr>
          <a:lstStyle/>
          <a:p>
            <a:pPr marL="342891" indent="-342891" eaLnBrk="0" hangingPunct="0">
              <a:defRPr/>
            </a:pPr>
            <a:r>
              <a:rPr lang="en-US" sz="3200" dirty="0">
                <a:solidFill>
                  <a:srgbClr val="FF0000"/>
                </a:solidFill>
                <a:latin typeface="Trebuchet MS" pitchFamily="34" charset="0"/>
              </a:rPr>
              <a:t>Objectives</a:t>
            </a:r>
          </a:p>
        </p:txBody>
      </p:sp>
      <p:sp>
        <p:nvSpPr>
          <p:cNvPr id="2" name="TextBox 1">
            <a:extLst>
              <a:ext uri="{FF2B5EF4-FFF2-40B4-BE49-F238E27FC236}">
                <a16:creationId xmlns:a16="http://schemas.microsoft.com/office/drawing/2014/main" id="{E9412D00-3589-0008-37F0-FFC630094186}"/>
              </a:ext>
            </a:extLst>
          </p:cNvPr>
          <p:cNvSpPr txBox="1"/>
          <p:nvPr/>
        </p:nvSpPr>
        <p:spPr>
          <a:xfrm>
            <a:off x="-408" y="1556792"/>
            <a:ext cx="12192000" cy="5016758"/>
          </a:xfrm>
          <a:prstGeom prst="rect">
            <a:avLst/>
          </a:prstGeom>
          <a:noFill/>
        </p:spPr>
        <p:txBody>
          <a:bodyPr wrap="square" rtlCol="0">
            <a:spAutoFit/>
          </a:bodyPr>
          <a:lstStyle/>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The primary objective of this project is to design and implement an AI-powered system to detect and mitigate replay attacks in CCTV surveillance networks. The system aims to ensure the authenticity and reliability of video footage, protecting critical infrastructures and enhancing trust in modern surveillance systems. To achieve this overarching goal, the following specific objectives have been identified:</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 </a:t>
            </a:r>
            <a:endParaRPr lang="en-IN" sz="2000" b="1" dirty="0">
              <a:solidFill>
                <a:srgbClr val="00000A"/>
              </a:solidFill>
              <a:effectLst/>
              <a:latin typeface="Liberation Serif"/>
              <a:ea typeface="Droid Sans Fallback"/>
              <a:cs typeface="Times New Roman" panose="02020603050405020304" pitchFamily="18" charset="0"/>
            </a:endParaRPr>
          </a:p>
          <a:p>
            <a:r>
              <a:rPr lang="en-IN" sz="2000" b="1" dirty="0">
                <a:solidFill>
                  <a:srgbClr val="00000A"/>
                </a:solidFill>
                <a:effectLst/>
                <a:latin typeface="Times New Roman" panose="02020603050405020304" pitchFamily="18" charset="0"/>
                <a:ea typeface="Droid Sans Fallback"/>
                <a:cs typeface="Times New Roman" panose="02020603050405020304" pitchFamily="18" charset="0"/>
              </a:rPr>
              <a:t>Develop an AI-Based Detection Framework</a:t>
            </a:r>
            <a:endParaRPr lang="en-IN" sz="2000" b="1"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 </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Design and train machine learning models capable of identifying anomalies in video streams that are indicative of replay attacks.</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Leverage advanced algorithms to differentiate between live footage and replayed or tampered video data.</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 </a:t>
            </a:r>
            <a:endParaRPr lang="en-IN" sz="2000" dirty="0">
              <a:solidFill>
                <a:srgbClr val="00000A"/>
              </a:solidFill>
              <a:effectLst/>
              <a:latin typeface="Liberation Serif"/>
              <a:ea typeface="Droid Sans Fallback"/>
              <a:cs typeface="Times New Roman" panose="02020603050405020304" pitchFamily="18" charset="0"/>
            </a:endParaRPr>
          </a:p>
          <a:p>
            <a:r>
              <a:rPr lang="en-IN" sz="2000" b="1" dirty="0">
                <a:solidFill>
                  <a:srgbClr val="00000A"/>
                </a:solidFill>
                <a:effectLst/>
                <a:latin typeface="Times New Roman" panose="02020603050405020304" pitchFamily="18" charset="0"/>
                <a:ea typeface="Droid Sans Fallback"/>
                <a:cs typeface="Times New Roman" panose="02020603050405020304" pitchFamily="18" charset="0"/>
              </a:rPr>
              <a:t>Implement Real-Time Monitoring and Alerts</a:t>
            </a:r>
            <a:endParaRPr lang="en-IN" sz="2000" b="1"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 </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Enable continuous, real-time monitoring of CCTV feeds for proactive threat detection.</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Generate automated alerts to notify security personnel of potential replay attacks, ensuring swift responses.</a:t>
            </a:r>
            <a:endParaRPr lang="en-IN" sz="2000" dirty="0">
              <a:solidFill>
                <a:srgbClr val="00000A"/>
              </a:solidFill>
              <a:effectLst/>
              <a:latin typeface="Liberation Serif"/>
              <a:ea typeface="Droid Sans Fallback"/>
              <a:cs typeface="Times New Roman" panose="02020603050405020304" pitchFamily="18" charset="0"/>
            </a:endParaRPr>
          </a:p>
          <a:p>
            <a:r>
              <a:rPr lang="en-IN" sz="2000" dirty="0">
                <a:solidFill>
                  <a:srgbClr val="00000A"/>
                </a:solidFill>
                <a:effectLst/>
                <a:latin typeface="Times New Roman" panose="02020603050405020304" pitchFamily="18" charset="0"/>
                <a:ea typeface="Droid Sans Fallback"/>
                <a:cs typeface="Times New Roman" panose="02020603050405020304" pitchFamily="18" charset="0"/>
              </a:rPr>
              <a:t> </a:t>
            </a:r>
            <a:endParaRPr lang="en-IN" sz="2000" dirty="0">
              <a:solidFill>
                <a:srgbClr val="00000A"/>
              </a:solidFill>
              <a:effectLst/>
              <a:latin typeface="Liberation Serif"/>
              <a:ea typeface="Droid Sans Fallback"/>
              <a:cs typeface="Times New Roman" panose="02020603050405020304" pitchFamily="18" charset="0"/>
            </a:endParaRPr>
          </a:p>
        </p:txBody>
      </p:sp>
    </p:spTree>
    <p:extLst>
      <p:ext uri="{BB962C8B-B14F-4D97-AF65-F5344CB8AC3E}">
        <p14:creationId xmlns:p14="http://schemas.microsoft.com/office/powerpoint/2010/main" val="293366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0F17-E8AA-839A-DDAD-EB544F788BB2}"/>
              </a:ext>
            </a:extLst>
          </p:cNvPr>
          <p:cNvSpPr>
            <a:spLocks noGrp="1"/>
          </p:cNvSpPr>
          <p:nvPr>
            <p:ph type="title"/>
          </p:nvPr>
        </p:nvSpPr>
        <p:spPr/>
        <p:txBody>
          <a:bodyPr/>
          <a:lstStyle/>
          <a:p>
            <a:r>
              <a:rPr lang="en-US" sz="4400" dirty="0">
                <a:solidFill>
                  <a:srgbClr val="FF0000"/>
                </a:solidFill>
                <a:latin typeface="Trebuchet MS" pitchFamily="34" charset="0"/>
              </a:rPr>
              <a:t>Objectives</a:t>
            </a:r>
            <a:br>
              <a:rPr lang="en-US" sz="4400" dirty="0">
                <a:solidFill>
                  <a:srgbClr val="FF0000"/>
                </a:solidFill>
                <a:latin typeface="Trebuchet MS" pitchFamily="34" charset="0"/>
              </a:rPr>
            </a:br>
            <a:endParaRPr lang="en-IN" dirty="0"/>
          </a:p>
        </p:txBody>
      </p:sp>
      <p:sp>
        <p:nvSpPr>
          <p:cNvPr id="3" name="Content Placeholder 2">
            <a:extLst>
              <a:ext uri="{FF2B5EF4-FFF2-40B4-BE49-F238E27FC236}">
                <a16:creationId xmlns:a16="http://schemas.microsoft.com/office/drawing/2014/main" id="{2A64A424-2D28-B0EE-D746-D332EE13E581}"/>
              </a:ext>
            </a:extLst>
          </p:cNvPr>
          <p:cNvSpPr>
            <a:spLocks noGrp="1"/>
          </p:cNvSpPr>
          <p:nvPr>
            <p:ph idx="1"/>
          </p:nvPr>
        </p:nvSpPr>
        <p:spPr/>
        <p:txBody>
          <a:bodyPr>
            <a:normAutofit fontScale="77500" lnSpcReduction="20000"/>
          </a:bodyPr>
          <a:lstStyle/>
          <a:p>
            <a:pPr marL="0" indent="0">
              <a:buNone/>
            </a:pPr>
            <a:r>
              <a:rPr lang="en-IN" sz="2800" b="1" dirty="0">
                <a:solidFill>
                  <a:srgbClr val="00000A"/>
                </a:solidFill>
                <a:effectLst/>
                <a:latin typeface="Times New Roman" panose="02020603050405020304" pitchFamily="18" charset="0"/>
                <a:ea typeface="Droid Sans Fallback"/>
                <a:cs typeface="Times New Roman" panose="02020603050405020304" pitchFamily="18" charset="0"/>
              </a:rPr>
              <a:t>Enhance Data Integrity in Surveillance Systems</a:t>
            </a:r>
            <a:endParaRPr lang="en-IN" sz="2800" dirty="0">
              <a:solidFill>
                <a:srgbClr val="00000A"/>
              </a:solidFill>
              <a:effectLst/>
              <a:latin typeface="Liberation Serif"/>
              <a:ea typeface="Droid Sans Fallback"/>
              <a:cs typeface="Times New Roman" panose="02020603050405020304" pitchFamily="18" charset="0"/>
            </a:endParaRPr>
          </a:p>
          <a:p>
            <a:pPr marL="0" indent="0">
              <a:buNone/>
            </a:pP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Implement mechanisms to validate the integrity of video streams by </a:t>
            </a:r>
            <a:r>
              <a:rPr lang="en-IN" sz="2800" dirty="0" err="1">
                <a:solidFill>
                  <a:srgbClr val="00000A"/>
                </a:solidFill>
                <a:effectLst/>
                <a:latin typeface="Times New Roman" panose="02020603050405020304" pitchFamily="18" charset="0"/>
                <a:ea typeface="Droid Sans Fallback"/>
                <a:cs typeface="Times New Roman" panose="02020603050405020304" pitchFamily="18" charset="0"/>
              </a:rPr>
              <a:t>analyzing</a:t>
            </a: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 timestamps, environmental contexts, and camera metadata. Protect surveillance data from tampering to ensure its reliability for law enforcement, legal proceedings, and operational decision-making. Ensure Adaptability in Modern surveillance. </a:t>
            </a:r>
            <a:r>
              <a:rPr lang="en-IN" sz="2800" dirty="0">
                <a:solidFill>
                  <a:srgbClr val="00000A"/>
                </a:solidFill>
                <a:latin typeface="Liberation Serif"/>
                <a:ea typeface="Droid Sans Fallback"/>
                <a:cs typeface="Times New Roman" panose="02020603050405020304" pitchFamily="18" charset="0"/>
              </a:rPr>
              <a:t>Also </a:t>
            </a: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Employ AI-driven analytics to optimize resource allocation, such as focusing monitoring efforts on high-risk zones.</a:t>
            </a:r>
          </a:p>
          <a:p>
            <a:pPr marL="0" indent="0">
              <a:buNone/>
            </a:pPr>
            <a:endParaRPr lang="en-IN" sz="2400" dirty="0">
              <a:solidFill>
                <a:srgbClr val="00000A"/>
              </a:solidFill>
              <a:effectLst/>
              <a:latin typeface="Liberation Serif"/>
              <a:ea typeface="Droid Sans Fallback"/>
              <a:cs typeface="Times New Roman" panose="02020603050405020304" pitchFamily="18" charset="0"/>
            </a:endParaRPr>
          </a:p>
          <a:p>
            <a:pPr marL="0" indent="0">
              <a:buNone/>
            </a:pPr>
            <a:r>
              <a:rPr lang="en-IN" sz="2800" b="1" dirty="0">
                <a:solidFill>
                  <a:srgbClr val="00000A"/>
                </a:solidFill>
                <a:effectLst/>
                <a:latin typeface="Times New Roman" panose="02020603050405020304" pitchFamily="18" charset="0"/>
                <a:ea typeface="Droid Sans Fallback"/>
                <a:cs typeface="Times New Roman" panose="02020603050405020304" pitchFamily="18" charset="0"/>
              </a:rPr>
              <a:t>Minimize False Positives and False Negatives</a:t>
            </a:r>
          </a:p>
          <a:p>
            <a:pPr marL="0" indent="0">
              <a:buNone/>
            </a:pP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Ensure the accuracy of the detection system by reducing false alarms and missed detections.</a:t>
            </a:r>
          </a:p>
          <a:p>
            <a:pPr marL="0" indent="0">
              <a:buNone/>
            </a:pPr>
            <a:endParaRPr lang="en-IN" sz="2800" dirty="0">
              <a:solidFill>
                <a:srgbClr val="00000A"/>
              </a:solidFill>
              <a:effectLst/>
              <a:latin typeface="Times New Roman" panose="02020603050405020304" pitchFamily="18" charset="0"/>
              <a:ea typeface="Droid Sans Fallback"/>
              <a:cs typeface="Times New Roman" panose="02020603050405020304" pitchFamily="18" charset="0"/>
            </a:endParaRPr>
          </a:p>
          <a:p>
            <a:pPr marL="0" indent="0">
              <a:buNone/>
            </a:pPr>
            <a:r>
              <a:rPr lang="en-IN" sz="2800" b="1" dirty="0">
                <a:solidFill>
                  <a:srgbClr val="00000A"/>
                </a:solidFill>
                <a:effectLst/>
                <a:latin typeface="Times New Roman" panose="02020603050405020304" pitchFamily="18" charset="0"/>
                <a:ea typeface="Droid Sans Fallback"/>
                <a:cs typeface="Times New Roman" panose="02020603050405020304" pitchFamily="18" charset="0"/>
              </a:rPr>
              <a:t>Promote Automation in Cybersecurity Responses</a:t>
            </a:r>
            <a:endParaRPr lang="en-IN" sz="2800" b="1" dirty="0">
              <a:solidFill>
                <a:srgbClr val="00000A"/>
              </a:solidFill>
              <a:effectLst/>
              <a:latin typeface="Liberation Serif"/>
              <a:ea typeface="Droid Sans Fallback"/>
              <a:cs typeface="Times New Roman" panose="02020603050405020304" pitchFamily="18" charset="0"/>
            </a:endParaRPr>
          </a:p>
          <a:p>
            <a:pPr marL="0" indent="0">
              <a:buNone/>
            </a:pP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 Develop automated responses to mitigate replay attacks, such as isolating compromised cameras or reconfiguring network protocols.</a:t>
            </a:r>
            <a:r>
              <a:rPr lang="en-IN" dirty="0">
                <a:solidFill>
                  <a:srgbClr val="00000A"/>
                </a:solidFill>
                <a:latin typeface="Liberation Serif"/>
                <a:ea typeface="Droid Sans Fallback"/>
                <a:cs typeface="Times New Roman" panose="02020603050405020304" pitchFamily="18" charset="0"/>
              </a:rPr>
              <a:t> </a:t>
            </a:r>
            <a:r>
              <a:rPr lang="en-IN" sz="2800" dirty="0">
                <a:solidFill>
                  <a:srgbClr val="00000A"/>
                </a:solidFill>
                <a:effectLst/>
                <a:latin typeface="Times New Roman" panose="02020603050405020304" pitchFamily="18" charset="0"/>
                <a:ea typeface="Droid Sans Fallback"/>
                <a:cs typeface="Times New Roman" panose="02020603050405020304" pitchFamily="18" charset="0"/>
              </a:rPr>
              <a:t>Ensure that these responses are both effective and minimally disruptive to ongoing surveillance operations.</a:t>
            </a:r>
            <a:endParaRPr lang="en-IN" sz="2800" dirty="0">
              <a:solidFill>
                <a:srgbClr val="00000A"/>
              </a:solidFill>
              <a:effectLst/>
              <a:latin typeface="Liberation Serif"/>
              <a:ea typeface="Droid Sans Fallback"/>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A6419514-EF91-63F6-299B-9BD9DFF4FDB1}"/>
              </a:ext>
            </a:extLst>
          </p:cNvPr>
          <p:cNvSpPr>
            <a:spLocks noChangeArrowheads="1"/>
          </p:cNvSpPr>
          <p:nvPr/>
        </p:nvSpPr>
        <p:spPr bwMode="auto">
          <a:xfrm>
            <a:off x="695400" y="1196752"/>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272956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623FF-26CE-0AF2-6ED4-D8B45DDAF5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9FD3129-7547-A295-0997-F1A0378C9EC1}"/>
              </a:ext>
            </a:extLst>
          </p:cNvPr>
          <p:cNvSpPr>
            <a:spLocks noChangeArrowheads="1"/>
          </p:cNvSpPr>
          <p:nvPr/>
        </p:nvSpPr>
        <p:spPr bwMode="auto">
          <a:xfrm>
            <a:off x="119336" y="56004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a:extLst>
              <a:ext uri="{FF2B5EF4-FFF2-40B4-BE49-F238E27FC236}">
                <a16:creationId xmlns:a16="http://schemas.microsoft.com/office/drawing/2014/main" id="{E59D000B-476A-6A52-28DE-6A4B6A5E4E07}"/>
              </a:ext>
            </a:extLst>
          </p:cNvPr>
          <p:cNvSpPr txBox="1">
            <a:spLocks/>
          </p:cNvSpPr>
          <p:nvPr/>
        </p:nvSpPr>
        <p:spPr>
          <a:xfrm>
            <a:off x="119336" y="2188868"/>
            <a:ext cx="10015264" cy="4211931"/>
          </a:xfrm>
          <a:prstGeom prst="rect">
            <a:avLst/>
          </a:prstGeom>
        </p:spPr>
        <p:txBody>
          <a:bodyPr/>
          <a:lstStyle/>
          <a:p>
            <a:pPr marL="342891" algn="just" eaLnBrk="0" hangingPunct="0">
              <a:spcBef>
                <a:spcPct val="20000"/>
              </a:spcBef>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sp>
        <p:nvSpPr>
          <p:cNvPr id="14" name="Text Box 34">
            <a:extLst>
              <a:ext uri="{FF2B5EF4-FFF2-40B4-BE49-F238E27FC236}">
                <a16:creationId xmlns:a16="http://schemas.microsoft.com/office/drawing/2014/main" id="{CE0956C5-C413-3480-EEF3-487EA92FE7F4}"/>
              </a:ext>
            </a:extLst>
          </p:cNvPr>
          <p:cNvSpPr txBox="1">
            <a:spLocks noChangeArrowheads="1"/>
          </p:cNvSpPr>
          <p:nvPr/>
        </p:nvSpPr>
        <p:spPr bwMode="auto">
          <a:xfrm>
            <a:off x="-1536848" y="11663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Survey/Existing System</a:t>
            </a:r>
          </a:p>
        </p:txBody>
      </p:sp>
      <p:graphicFrame>
        <p:nvGraphicFramePr>
          <p:cNvPr id="2" name="Table 1">
            <a:extLst>
              <a:ext uri="{FF2B5EF4-FFF2-40B4-BE49-F238E27FC236}">
                <a16:creationId xmlns:a16="http://schemas.microsoft.com/office/drawing/2014/main" id="{80450688-C4D3-B62C-E415-135F1AB23B18}"/>
              </a:ext>
            </a:extLst>
          </p:cNvPr>
          <p:cNvGraphicFramePr>
            <a:graphicFrameLocks noGrp="1"/>
          </p:cNvGraphicFramePr>
          <p:nvPr>
            <p:extLst>
              <p:ext uri="{D42A27DB-BD31-4B8C-83A1-F6EECF244321}">
                <p14:modId xmlns:p14="http://schemas.microsoft.com/office/powerpoint/2010/main" val="4266456444"/>
              </p:ext>
            </p:extLst>
          </p:nvPr>
        </p:nvGraphicFramePr>
        <p:xfrm>
          <a:off x="0" y="606788"/>
          <a:ext cx="12192000" cy="628790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21004949"/>
                    </a:ext>
                  </a:extLst>
                </a:gridCol>
                <a:gridCol w="3048000">
                  <a:extLst>
                    <a:ext uri="{9D8B030D-6E8A-4147-A177-3AD203B41FA5}">
                      <a16:colId xmlns:a16="http://schemas.microsoft.com/office/drawing/2014/main" val="3428168394"/>
                    </a:ext>
                  </a:extLst>
                </a:gridCol>
                <a:gridCol w="3048000">
                  <a:extLst>
                    <a:ext uri="{9D8B030D-6E8A-4147-A177-3AD203B41FA5}">
                      <a16:colId xmlns:a16="http://schemas.microsoft.com/office/drawing/2014/main" val="399984517"/>
                    </a:ext>
                  </a:extLst>
                </a:gridCol>
                <a:gridCol w="3048000">
                  <a:extLst>
                    <a:ext uri="{9D8B030D-6E8A-4147-A177-3AD203B41FA5}">
                      <a16:colId xmlns:a16="http://schemas.microsoft.com/office/drawing/2014/main" val="1370996685"/>
                    </a:ext>
                  </a:extLst>
                </a:gridCol>
              </a:tblGrid>
              <a:tr h="1258703">
                <a:tc>
                  <a:txBody>
                    <a:bodyPr/>
                    <a:lstStyle/>
                    <a:p>
                      <a:r>
                        <a:rPr lang="en-US" dirty="0"/>
                        <a:t>Details of Paper- Title, author, conference /Journal</a:t>
                      </a:r>
                      <a:endParaRPr lang="en-IN" dirty="0"/>
                    </a:p>
                  </a:txBody>
                  <a:tcPr/>
                </a:tc>
                <a:tc>
                  <a:txBody>
                    <a:bodyPr/>
                    <a:lstStyle/>
                    <a:p>
                      <a:r>
                        <a:rPr lang="en-US" dirty="0"/>
                        <a:t>Methodology Used</a:t>
                      </a:r>
                      <a:endParaRPr lang="en-IN" dirty="0"/>
                    </a:p>
                  </a:txBody>
                  <a:tcPr/>
                </a:tc>
                <a:tc>
                  <a:txBody>
                    <a:bodyPr/>
                    <a:lstStyle/>
                    <a:p>
                      <a:r>
                        <a:rPr lang="en-US" dirty="0"/>
                        <a:t>Result</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192505134"/>
                  </a:ext>
                </a:extLst>
              </a:tr>
              <a:tr h="4834593">
                <a:tc>
                  <a:txBody>
                    <a:bodyPr/>
                    <a:lstStyle/>
                    <a:p>
                      <a:r>
                        <a:rPr lang="en-US" b="1" dirty="0"/>
                        <a:t>Title: </a:t>
                      </a:r>
                      <a:r>
                        <a:rPr lang="en-US" dirty="0"/>
                        <a:t>“A Data-Driven Framework for Verified Detection of Replay Attacks on Industrial Control Systems”</a:t>
                      </a:r>
                    </a:p>
                    <a:p>
                      <a:r>
                        <a:rPr lang="en-IN" b="1" dirty="0"/>
                        <a:t>Authors: </a:t>
                      </a:r>
                      <a:r>
                        <a:rPr lang="en-IN" dirty="0"/>
                        <a:t>Sara </a:t>
                      </a:r>
                      <a:r>
                        <a:rPr lang="en-IN" dirty="0" err="1"/>
                        <a:t>Gargoum</a:t>
                      </a:r>
                      <a:r>
                        <a:rPr lang="en-IN" dirty="0"/>
                        <a:t>, Negar </a:t>
                      </a:r>
                      <a:r>
                        <a:rPr lang="en-IN" dirty="0" err="1"/>
                        <a:t>Yassaie</a:t>
                      </a:r>
                      <a:r>
                        <a:rPr lang="en-IN" dirty="0"/>
                        <a:t>, Ahmad W. Al-</a:t>
                      </a:r>
                      <a:r>
                        <a:rPr lang="en-IN" dirty="0" err="1"/>
                        <a:t>Dabbagh</a:t>
                      </a:r>
                      <a:r>
                        <a:rPr lang="en-IN" dirty="0"/>
                        <a:t>, Chen Feng</a:t>
                      </a:r>
                    </a:p>
                    <a:p>
                      <a:endParaRPr lang="en-IN" dirty="0"/>
                    </a:p>
                    <a:p>
                      <a:r>
                        <a:rPr lang="en-IN" dirty="0"/>
                        <a:t>Journal Paper[2024]</a:t>
                      </a:r>
                    </a:p>
                  </a:txBody>
                  <a:tcPr/>
                </a:tc>
                <a:tc>
                  <a:txBody>
                    <a:bodyPr/>
                    <a:lstStyle/>
                    <a:p>
                      <a:pPr marL="285750" indent="-285750">
                        <a:buFontTx/>
                        <a:buChar char="-"/>
                      </a:pPr>
                      <a:r>
                        <a:rPr lang="en-US" sz="1600" dirty="0"/>
                        <a:t>The paper proposes a two-stage detection and verification framework for detecting replay attacks in industrial control systems. </a:t>
                      </a:r>
                    </a:p>
                    <a:p>
                      <a:pPr marL="0" indent="0">
                        <a:buFontTx/>
                        <a:buNone/>
                      </a:pPr>
                      <a:endParaRPr lang="en-US" sz="1600" dirty="0"/>
                    </a:p>
                    <a:p>
                      <a:pPr marL="0" indent="0">
                        <a:buFontTx/>
                        <a:buNone/>
                      </a:pPr>
                      <a:r>
                        <a:rPr lang="en-US" sz="1600" dirty="0"/>
                        <a:t>The methodology includes:</a:t>
                      </a:r>
                    </a:p>
                    <a:p>
                      <a:pPr marL="285750" indent="-285750">
                        <a:buFontTx/>
                        <a:buChar char="-"/>
                      </a:pPr>
                      <a:endParaRPr lang="en-US" sz="1600" dirty="0"/>
                    </a:p>
                    <a:p>
                      <a:pPr marL="285750" indent="-285750">
                        <a:buFontTx/>
                        <a:buChar char="-"/>
                      </a:pPr>
                      <a:r>
                        <a:rPr lang="en-US" sz="1600" dirty="0"/>
                        <a:t>Real-time monitoring of sensor data using matrix profile-based change-point detection.</a:t>
                      </a:r>
                    </a:p>
                    <a:p>
                      <a:pPr marL="285750" indent="-285750">
                        <a:buFontTx/>
                        <a:buChar char="-"/>
                      </a:pPr>
                      <a:r>
                        <a:rPr lang="en-US" sz="1600" dirty="0" err="1"/>
                        <a:t>Spatio</a:t>
                      </a:r>
                      <a:r>
                        <a:rPr lang="en-US" sz="1600" dirty="0"/>
                        <a:t>-temporal feature extraction using short-time Fourier transform (STFT) to create spectrograms.</a:t>
                      </a:r>
                    </a:p>
                    <a:p>
                      <a:pPr marL="285750" indent="-285750">
                        <a:buFontTx/>
                        <a:buChar char="-"/>
                      </a:pPr>
                      <a:r>
                        <a:rPr lang="en-US" sz="1600" dirty="0" err="1"/>
                        <a:t>ConvLSTM</a:t>
                      </a:r>
                      <a:r>
                        <a:rPr lang="en-US" sz="1600" dirty="0"/>
                        <a:t>-AE (Convolutional Long Short-Term Memory Autoencoder) to verify replay attacks through reconstruction error from normal data.</a:t>
                      </a:r>
                      <a:endParaRPr lang="en-IN" sz="1600" dirty="0"/>
                    </a:p>
                  </a:txBody>
                  <a:tcPr/>
                </a:tc>
                <a:tc>
                  <a:txBody>
                    <a:bodyPr/>
                    <a:lstStyle/>
                    <a:p>
                      <a:pPr marL="285750" indent="-285750">
                        <a:buFontTx/>
                        <a:buChar char="-"/>
                      </a:pPr>
                      <a:r>
                        <a:rPr lang="en-US" dirty="0"/>
                        <a:t>The proposed framework successfully detects and verifies replay attacks in real-time across different scenarios.</a:t>
                      </a:r>
                    </a:p>
                    <a:p>
                      <a:pPr marL="285750" indent="-285750">
                        <a:buFontTx/>
                        <a:buChar char="-"/>
                      </a:pPr>
                      <a:r>
                        <a:rPr lang="en-US" dirty="0"/>
                        <a:t>Demonstrated effectiveness using a Tennessee Eastman Process simulation model, with results showing a 100% verification rate for replay attack detection.</a:t>
                      </a:r>
                    </a:p>
                    <a:p>
                      <a:pPr marL="285750" indent="-285750">
                        <a:buFontTx/>
                        <a:buChar char="-"/>
                      </a:pPr>
                      <a:r>
                        <a:rPr lang="en-US" dirty="0"/>
                        <a:t>Low false alarm rate and detection delay metrics, proving the reliability of the system.</a:t>
                      </a:r>
                      <a:endParaRPr lang="en-IN" dirty="0"/>
                    </a:p>
                  </a:txBody>
                  <a:tcPr/>
                </a:tc>
                <a:tc>
                  <a:txBody>
                    <a:bodyPr/>
                    <a:lstStyle/>
                    <a:p>
                      <a:pPr marL="285750" indent="-285750">
                        <a:buFontTx/>
                        <a:buChar char="-"/>
                      </a:pPr>
                      <a:r>
                        <a:rPr lang="en-US" dirty="0"/>
                        <a:t>The method assumes access to normal/nominal data for training, which could be challenging in real-world systems where attack data is scarce.</a:t>
                      </a:r>
                    </a:p>
                    <a:p>
                      <a:pPr marL="285750" indent="-285750">
                        <a:buFontTx/>
                        <a:buChar char="-"/>
                      </a:pPr>
                      <a:r>
                        <a:rPr lang="en-US" dirty="0"/>
                        <a:t>The second stage of the framework (replay attack verification) is computationally expensive, which might be a limitation for large-scale deployments.</a:t>
                      </a:r>
                    </a:p>
                    <a:p>
                      <a:pPr marL="285750" indent="-285750">
                        <a:buFontTx/>
                        <a:buChar char="-"/>
                      </a:pPr>
                      <a:r>
                        <a:rPr lang="en-US" dirty="0"/>
                        <a:t>The proposed approach may miss some rare attack scenarios, especially if the system is overfitted to specific attack patterns.</a:t>
                      </a:r>
                      <a:endParaRPr lang="en-IN" dirty="0"/>
                    </a:p>
                  </a:txBody>
                  <a:tcPr/>
                </a:tc>
                <a:extLst>
                  <a:ext uri="{0D108BD9-81ED-4DB2-BD59-A6C34878D82A}">
                    <a16:rowId xmlns:a16="http://schemas.microsoft.com/office/drawing/2014/main" val="173207412"/>
                  </a:ext>
                </a:extLst>
              </a:tr>
            </a:tbl>
          </a:graphicData>
        </a:graphic>
      </p:graphicFrame>
    </p:spTree>
    <p:extLst>
      <p:ext uri="{BB962C8B-B14F-4D97-AF65-F5344CB8AC3E}">
        <p14:creationId xmlns:p14="http://schemas.microsoft.com/office/powerpoint/2010/main" val="306568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B5B3E74-99CE-85A2-0907-DCED91034CA6}"/>
              </a:ext>
            </a:extLst>
          </p:cNvPr>
          <p:cNvGraphicFramePr>
            <a:graphicFrameLocks noGrp="1"/>
          </p:cNvGraphicFramePr>
          <p:nvPr>
            <p:extLst>
              <p:ext uri="{D42A27DB-BD31-4B8C-83A1-F6EECF244321}">
                <p14:modId xmlns:p14="http://schemas.microsoft.com/office/powerpoint/2010/main" val="916919675"/>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83846118"/>
                    </a:ext>
                  </a:extLst>
                </a:gridCol>
                <a:gridCol w="3048000">
                  <a:extLst>
                    <a:ext uri="{9D8B030D-6E8A-4147-A177-3AD203B41FA5}">
                      <a16:colId xmlns:a16="http://schemas.microsoft.com/office/drawing/2014/main" val="2990378491"/>
                    </a:ext>
                  </a:extLst>
                </a:gridCol>
                <a:gridCol w="3048000">
                  <a:extLst>
                    <a:ext uri="{9D8B030D-6E8A-4147-A177-3AD203B41FA5}">
                      <a16:colId xmlns:a16="http://schemas.microsoft.com/office/drawing/2014/main" val="3287439967"/>
                    </a:ext>
                  </a:extLst>
                </a:gridCol>
                <a:gridCol w="3048000">
                  <a:extLst>
                    <a:ext uri="{9D8B030D-6E8A-4147-A177-3AD203B41FA5}">
                      <a16:colId xmlns:a16="http://schemas.microsoft.com/office/drawing/2014/main" val="410321638"/>
                    </a:ext>
                  </a:extLst>
                </a:gridCol>
              </a:tblGrid>
              <a:tr h="170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140821226"/>
                  </a:ext>
                </a:extLst>
              </a:tr>
              <a:tr h="5152751">
                <a:tc>
                  <a:txBody>
                    <a:bodyPr/>
                    <a:lstStyle/>
                    <a:p>
                      <a:r>
                        <a:rPr lang="en-IN" b="1" dirty="0"/>
                        <a:t>Title: </a:t>
                      </a:r>
                      <a:r>
                        <a:rPr lang="en-IN" dirty="0"/>
                        <a:t>“An Enhanced Deep Learning Approach for Preventing Replay Attacks in Wireless Sensor Networks”</a:t>
                      </a:r>
                    </a:p>
                    <a:p>
                      <a:endParaRPr lang="en-IN" dirty="0"/>
                    </a:p>
                    <a:p>
                      <a:r>
                        <a:rPr lang="en-IN" b="1" dirty="0"/>
                        <a:t>Author(s): </a:t>
                      </a:r>
                      <a:r>
                        <a:rPr lang="en-IN" dirty="0"/>
                        <a:t>Rajaram </a:t>
                      </a:r>
                      <a:r>
                        <a:rPr lang="en-IN" dirty="0" err="1"/>
                        <a:t>Pichamuthu</a:t>
                      </a:r>
                      <a:r>
                        <a:rPr lang="en-IN" dirty="0"/>
                        <a:t>, </a:t>
                      </a:r>
                      <a:r>
                        <a:rPr lang="en-IN" dirty="0" err="1"/>
                        <a:t>Sathishkumar</a:t>
                      </a:r>
                      <a:r>
                        <a:rPr lang="en-IN" dirty="0"/>
                        <a:t> A., </a:t>
                      </a:r>
                      <a:r>
                        <a:rPr lang="en-IN" dirty="0" err="1"/>
                        <a:t>Khadirkumar</a:t>
                      </a:r>
                      <a:r>
                        <a:rPr lang="en-IN" dirty="0"/>
                        <a:t> N.</a:t>
                      </a:r>
                    </a:p>
                    <a:p>
                      <a:endParaRPr lang="en-IN" dirty="0"/>
                    </a:p>
                    <a:p>
                      <a:r>
                        <a:rPr lang="en-IN" dirty="0"/>
                        <a:t>Journal: Solid State Technology, Volume 63, Issue 4 (2020)</a:t>
                      </a:r>
                    </a:p>
                  </a:txBody>
                  <a:tcPr/>
                </a:tc>
                <a:tc>
                  <a:txBody>
                    <a:bodyPr/>
                    <a:lstStyle/>
                    <a:p>
                      <a:pPr marL="285750" indent="-285750">
                        <a:buFontTx/>
                        <a:buChar char="-"/>
                      </a:pPr>
                      <a:r>
                        <a:rPr lang="en-US" dirty="0"/>
                        <a:t>Proposed a hybrid approach combining LSTM (Long Short-Term Memory) and decision trees for detecting replay attacks in WSNs.</a:t>
                      </a:r>
                    </a:p>
                    <a:p>
                      <a:pPr marL="285750" indent="-285750">
                        <a:buFontTx/>
                        <a:buChar char="-"/>
                      </a:pPr>
                      <a:r>
                        <a:rPr lang="en-US" dirty="0"/>
                        <a:t>Utilized features such as packet length and group delay to identify anomalies.</a:t>
                      </a:r>
                    </a:p>
                    <a:p>
                      <a:pPr marL="285750" indent="-285750">
                        <a:buFontTx/>
                        <a:buChar char="-"/>
                      </a:pPr>
                      <a:r>
                        <a:rPr lang="en-US" dirty="0"/>
                        <a:t>Performed Gaussian blur and FFT on multimedia packets for noise reduction and feature extraction.</a:t>
                      </a:r>
                    </a:p>
                    <a:p>
                      <a:pPr marL="285750" indent="-285750">
                        <a:buFontTx/>
                        <a:buChar char="-"/>
                      </a:pPr>
                      <a:r>
                        <a:rPr lang="en-US" dirty="0"/>
                        <a:t>Trained on the ASV Spoof 2017 dataset.</a:t>
                      </a:r>
                      <a:endParaRPr lang="en-IN" dirty="0"/>
                    </a:p>
                  </a:txBody>
                  <a:tcPr/>
                </a:tc>
                <a:tc>
                  <a:txBody>
                    <a:bodyPr/>
                    <a:lstStyle/>
                    <a:p>
                      <a:pPr marL="285750" indent="-285750">
                        <a:buFontTx/>
                        <a:buChar char="-"/>
                      </a:pPr>
                      <a:r>
                        <a:rPr lang="en-US" dirty="0"/>
                        <a:t>Achieved 0% error rate on both the development and evaluation sets for packet replay detection.</a:t>
                      </a:r>
                    </a:p>
                    <a:p>
                      <a:pPr marL="285750" indent="-285750">
                        <a:buFontTx/>
                        <a:buChar char="-"/>
                      </a:pPr>
                      <a:r>
                        <a:rPr lang="en-US" dirty="0"/>
                        <a:t>Decision trees yielded high precision and detection rates, with replay attacks having 99% True Positive Rate (TPR) and 0% False Positive Rate (FPR).</a:t>
                      </a:r>
                      <a:endParaRPr lang="en-IN" dirty="0"/>
                    </a:p>
                  </a:txBody>
                  <a:tcPr/>
                </a:tc>
                <a:tc>
                  <a:txBody>
                    <a:bodyPr/>
                    <a:lstStyle/>
                    <a:p>
                      <a:pPr marL="285750" indent="-285750">
                        <a:buFontTx/>
                        <a:buChar char="-"/>
                      </a:pPr>
                      <a:r>
                        <a:rPr lang="en-US" dirty="0"/>
                        <a:t>Focused solely on Wireless Sensor Networks, limiting direct applicability to CCTV systems.</a:t>
                      </a:r>
                    </a:p>
                    <a:p>
                      <a:pPr marL="285750" indent="-285750">
                        <a:buFontTx/>
                        <a:buChar char="-"/>
                      </a:pPr>
                      <a:r>
                        <a:rPr lang="en-US" dirty="0"/>
                        <a:t>The approach requires significant computational resources, which may not be feasible for real-time or resource-constrained environments.</a:t>
                      </a:r>
                    </a:p>
                    <a:p>
                      <a:pPr marL="285750" indent="-285750">
                        <a:buFontTx/>
                        <a:buChar char="-"/>
                      </a:pPr>
                      <a:r>
                        <a:rPr lang="en-US" dirty="0"/>
                        <a:t>Limited evaluation dataset; lacks testing on diverse, real-world attack scenarios.</a:t>
                      </a:r>
                      <a:endParaRPr lang="en-IN" dirty="0"/>
                    </a:p>
                  </a:txBody>
                  <a:tcPr/>
                </a:tc>
                <a:extLst>
                  <a:ext uri="{0D108BD9-81ED-4DB2-BD59-A6C34878D82A}">
                    <a16:rowId xmlns:a16="http://schemas.microsoft.com/office/drawing/2014/main" val="4218577517"/>
                  </a:ext>
                </a:extLst>
              </a:tr>
            </a:tbl>
          </a:graphicData>
        </a:graphic>
      </p:graphicFrame>
    </p:spTree>
    <p:extLst>
      <p:ext uri="{BB962C8B-B14F-4D97-AF65-F5344CB8AC3E}">
        <p14:creationId xmlns:p14="http://schemas.microsoft.com/office/powerpoint/2010/main" val="113772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AC77BF3-4E9B-B0FB-A7FE-374FDDF1ADB9}"/>
              </a:ext>
            </a:extLst>
          </p:cNvPr>
          <p:cNvGraphicFramePr>
            <a:graphicFrameLocks noGrp="1"/>
          </p:cNvGraphicFramePr>
          <p:nvPr>
            <p:extLst>
              <p:ext uri="{D42A27DB-BD31-4B8C-83A1-F6EECF244321}">
                <p14:modId xmlns:p14="http://schemas.microsoft.com/office/powerpoint/2010/main" val="2335509097"/>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56697880"/>
                    </a:ext>
                  </a:extLst>
                </a:gridCol>
                <a:gridCol w="3048000">
                  <a:extLst>
                    <a:ext uri="{9D8B030D-6E8A-4147-A177-3AD203B41FA5}">
                      <a16:colId xmlns:a16="http://schemas.microsoft.com/office/drawing/2014/main" val="3716206389"/>
                    </a:ext>
                  </a:extLst>
                </a:gridCol>
                <a:gridCol w="3048000">
                  <a:extLst>
                    <a:ext uri="{9D8B030D-6E8A-4147-A177-3AD203B41FA5}">
                      <a16:colId xmlns:a16="http://schemas.microsoft.com/office/drawing/2014/main" val="1626282103"/>
                    </a:ext>
                  </a:extLst>
                </a:gridCol>
                <a:gridCol w="3048000">
                  <a:extLst>
                    <a:ext uri="{9D8B030D-6E8A-4147-A177-3AD203B41FA5}">
                      <a16:colId xmlns:a16="http://schemas.microsoft.com/office/drawing/2014/main" val="1926928457"/>
                    </a:ext>
                  </a:extLst>
                </a:gridCol>
              </a:tblGrid>
              <a:tr h="9659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1145247229"/>
                  </a:ext>
                </a:extLst>
              </a:tr>
              <a:tr h="5892085">
                <a:tc>
                  <a:txBody>
                    <a:bodyPr/>
                    <a:lstStyle/>
                    <a:p>
                      <a:r>
                        <a:rPr lang="en-IN" b="1" dirty="0"/>
                        <a:t>Title:</a:t>
                      </a:r>
                      <a:r>
                        <a:rPr lang="en-IN" dirty="0"/>
                        <a:t> “Replay Attack Detection for Cyber-Physical Control Systems: A Dynamical Delay Estimation Method”</a:t>
                      </a:r>
                    </a:p>
                    <a:p>
                      <a:endParaRPr lang="en-IN" dirty="0"/>
                    </a:p>
                    <a:p>
                      <a:r>
                        <a:rPr lang="en-IN" b="1" dirty="0"/>
                        <a:t>Author(s): </a:t>
                      </a:r>
                      <a:r>
                        <a:rPr lang="en-IN" dirty="0"/>
                        <a:t>Dong Zhao, Bo Yang, </a:t>
                      </a:r>
                      <a:r>
                        <a:rPr lang="en-IN" dirty="0" err="1"/>
                        <a:t>Yueyang</a:t>
                      </a:r>
                      <a:r>
                        <a:rPr lang="en-IN" dirty="0"/>
                        <a:t> Li, Hui Zhang</a:t>
                      </a:r>
                    </a:p>
                    <a:p>
                      <a:endParaRPr lang="en-IN" dirty="0"/>
                    </a:p>
                    <a:p>
                      <a:r>
                        <a:rPr lang="en-IN" dirty="0"/>
                        <a:t>Conference/</a:t>
                      </a:r>
                      <a:r>
                        <a:rPr lang="en-IN" dirty="0" err="1"/>
                        <a:t>JournalIEEE</a:t>
                      </a:r>
                      <a:r>
                        <a:rPr lang="en-IN" dirty="0"/>
                        <a:t> Transactions on Industrial Electronics[2024]</a:t>
                      </a:r>
                    </a:p>
                  </a:txBody>
                  <a:tcPr/>
                </a:tc>
                <a:tc>
                  <a:txBody>
                    <a:bodyPr/>
                    <a:lstStyle/>
                    <a:p>
                      <a:pPr marL="285750" indent="-285750">
                        <a:buFontTx/>
                        <a:buChar char="-"/>
                      </a:pPr>
                      <a:r>
                        <a:rPr lang="en-US" dirty="0"/>
                        <a:t>Proposed a Dynamical Delay Estimation (DDE) method combining system dynamics and data-driven approaches.</a:t>
                      </a:r>
                    </a:p>
                    <a:p>
                      <a:pPr marL="285750" indent="-285750">
                        <a:buFontTx/>
                        <a:buChar char="-"/>
                      </a:pPr>
                      <a:r>
                        <a:rPr lang="en-US" dirty="0"/>
                        <a:t>Used sliding window techniques to estimate and track delays between system inputs and outputs.</a:t>
                      </a:r>
                    </a:p>
                    <a:p>
                      <a:pPr marL="285750" indent="-285750">
                        <a:buFontTx/>
                        <a:buChar char="-"/>
                      </a:pPr>
                      <a:r>
                        <a:rPr lang="en-US" dirty="0"/>
                        <a:t> Integrated a randomized algorithm to initialize delay estimations and adopted a window-adaptive strategy for real-time detection.</a:t>
                      </a:r>
                    </a:p>
                    <a:p>
                      <a:pPr marL="285750" indent="-285750">
                        <a:buFontTx/>
                        <a:buChar char="-"/>
                      </a:pPr>
                      <a:r>
                        <a:rPr lang="en-US" dirty="0"/>
                        <a:t>Focused on time-series correlation and changes in delay to detect anomalies indicative of replay attacks.</a:t>
                      </a:r>
                      <a:endParaRPr lang="en-IN" dirty="0"/>
                    </a:p>
                  </a:txBody>
                  <a:tcPr/>
                </a:tc>
                <a:tc>
                  <a:txBody>
                    <a:bodyPr/>
                    <a:lstStyle/>
                    <a:p>
                      <a:r>
                        <a:rPr lang="en-US" dirty="0"/>
                        <a:t>Successfully detected replay attacks in a distillation column experiment with high accuracy (90.7%).Compared favorably against other anomaly detection methods like SVM, Isolation Forest, LOF, and LSTM in terms of precision (99.8%), recall (83.9%), and F1-score (91.2%).Demonstrated robustness against signal noise and network-induced disruptions.</a:t>
                      </a:r>
                      <a:endParaRPr lang="en-IN" dirty="0"/>
                    </a:p>
                  </a:txBody>
                  <a:tcPr/>
                </a:tc>
                <a:tc>
                  <a:txBody>
                    <a:bodyPr/>
                    <a:lstStyle/>
                    <a:p>
                      <a:r>
                        <a:rPr lang="en-US" dirty="0"/>
                        <a:t>Relies on the assumption that control system dynamics remain constant during operation, which may not hold for all systems. </a:t>
                      </a:r>
                    </a:p>
                    <a:p>
                      <a:r>
                        <a:rPr lang="en-US" dirty="0"/>
                        <a:t>Initial delay range estimation requires domain-specific knowledge or offline learning from large datasets. </a:t>
                      </a:r>
                    </a:p>
                    <a:p>
                      <a:r>
                        <a:rPr lang="en-US" dirty="0"/>
                        <a:t>The computational complexity is reduced compared to deep learning models, but the method's adaptability to systems with heterogeneous or non-stationary dynamics remains a challenge. Detection depends on the accuracy of predefined delay thresholds, potentially limiting flexibility in diverse scenarios.</a:t>
                      </a:r>
                      <a:endParaRPr lang="en-IN" dirty="0"/>
                    </a:p>
                  </a:txBody>
                  <a:tcPr/>
                </a:tc>
                <a:extLst>
                  <a:ext uri="{0D108BD9-81ED-4DB2-BD59-A6C34878D82A}">
                    <a16:rowId xmlns:a16="http://schemas.microsoft.com/office/drawing/2014/main" val="1057055210"/>
                  </a:ext>
                </a:extLst>
              </a:tr>
            </a:tbl>
          </a:graphicData>
        </a:graphic>
      </p:graphicFrame>
    </p:spTree>
    <p:extLst>
      <p:ext uri="{BB962C8B-B14F-4D97-AF65-F5344CB8AC3E}">
        <p14:creationId xmlns:p14="http://schemas.microsoft.com/office/powerpoint/2010/main" val="410908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7A8FC5-E166-8244-8003-4EF028ED5F47}"/>
              </a:ext>
            </a:extLst>
          </p:cNvPr>
          <p:cNvGraphicFramePr>
            <a:graphicFrameLocks noGrp="1"/>
          </p:cNvGraphicFramePr>
          <p:nvPr>
            <p:extLst>
              <p:ext uri="{D42A27DB-BD31-4B8C-83A1-F6EECF244321}">
                <p14:modId xmlns:p14="http://schemas.microsoft.com/office/powerpoint/2010/main" val="2969911021"/>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81826419"/>
                    </a:ext>
                  </a:extLst>
                </a:gridCol>
                <a:gridCol w="3048000">
                  <a:extLst>
                    <a:ext uri="{9D8B030D-6E8A-4147-A177-3AD203B41FA5}">
                      <a16:colId xmlns:a16="http://schemas.microsoft.com/office/drawing/2014/main" val="1658889202"/>
                    </a:ext>
                  </a:extLst>
                </a:gridCol>
                <a:gridCol w="3048000">
                  <a:extLst>
                    <a:ext uri="{9D8B030D-6E8A-4147-A177-3AD203B41FA5}">
                      <a16:colId xmlns:a16="http://schemas.microsoft.com/office/drawing/2014/main" val="3627518045"/>
                    </a:ext>
                  </a:extLst>
                </a:gridCol>
                <a:gridCol w="3048000">
                  <a:extLst>
                    <a:ext uri="{9D8B030D-6E8A-4147-A177-3AD203B41FA5}">
                      <a16:colId xmlns:a16="http://schemas.microsoft.com/office/drawing/2014/main" val="2397403912"/>
                    </a:ext>
                  </a:extLst>
                </a:gridCol>
              </a:tblGrid>
              <a:tr h="1272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701281457"/>
                  </a:ext>
                </a:extLst>
              </a:tr>
              <a:tr h="5585347">
                <a:tc>
                  <a:txBody>
                    <a:bodyPr/>
                    <a:lstStyle/>
                    <a:p>
                      <a:r>
                        <a:rPr lang="en-IN" b="1" dirty="0"/>
                        <a:t>Title: </a:t>
                      </a:r>
                      <a:r>
                        <a:rPr lang="en-IN" dirty="0"/>
                        <a:t>“Lightweight 3D-StudentNet for defending against face replay attacks”</a:t>
                      </a:r>
                    </a:p>
                    <a:p>
                      <a:endParaRPr lang="en-IN" dirty="0"/>
                    </a:p>
                    <a:p>
                      <a:r>
                        <a:rPr lang="en-IN" b="1" dirty="0"/>
                        <a:t>Author(s): </a:t>
                      </a:r>
                      <a:r>
                        <a:rPr lang="en-IN" dirty="0"/>
                        <a:t>Preethi </a:t>
                      </a:r>
                      <a:r>
                        <a:rPr lang="en-IN" dirty="0" err="1"/>
                        <a:t>Jayappa</a:t>
                      </a:r>
                      <a:r>
                        <a:rPr lang="en-IN" dirty="0"/>
                        <a:t> </a:t>
                      </a:r>
                      <a:r>
                        <a:rPr lang="en-IN" dirty="0" err="1"/>
                        <a:t>Seegehalli</a:t>
                      </a:r>
                      <a:r>
                        <a:rPr lang="en-IN" dirty="0"/>
                        <a:t>, B. Niranjana Krupa</a:t>
                      </a:r>
                    </a:p>
                    <a:p>
                      <a:endParaRPr lang="en-IN" dirty="0"/>
                    </a:p>
                    <a:p>
                      <a:r>
                        <a:rPr lang="en-IN" dirty="0"/>
                        <a:t>Journal: Signal, Image and Video Processing (2024)]</a:t>
                      </a:r>
                    </a:p>
                  </a:txBody>
                  <a:tcPr/>
                </a:tc>
                <a:tc>
                  <a:txBody>
                    <a:bodyPr/>
                    <a:lstStyle/>
                    <a:p>
                      <a:r>
                        <a:rPr lang="en-US" dirty="0"/>
                        <a:t>- Proposed 3D-ArrowNet, a deep neural network leveraging spatial and temporal features.- Introduced 3D-StudentNet, a lightweight version using knowledge distillation to reduce computational complexity.- Tested on Replay-Attack, Replay-Mobile, and combined datasets.- Utilized HSV color space for input to enhance color texture differentiation between real and spoof attacks.</a:t>
                      </a:r>
                      <a:endParaRPr lang="en-IN" dirty="0"/>
                    </a:p>
                  </a:txBody>
                  <a:tcPr/>
                </a:tc>
                <a:tc>
                  <a:txBody>
                    <a:bodyPr/>
                    <a:lstStyle/>
                    <a:p>
                      <a:r>
                        <a:rPr lang="en-US" dirty="0"/>
                        <a:t>- Achieved 100% accuracy on Replay-Attack dataset.- Achieved 99.66% accuracy with ACER (Average Classification Error Rate) of 0.45 on Replay-Mobile dataset.- Combined dataset accuracy: 99.23%.</a:t>
                      </a:r>
                      <a:endParaRPr lang="en-IN" dirty="0"/>
                    </a:p>
                  </a:txBody>
                  <a:tcPr/>
                </a:tc>
                <a:tc>
                  <a:txBody>
                    <a:bodyPr/>
                    <a:lstStyle/>
                    <a:p>
                      <a:r>
                        <a:rPr lang="en-US" dirty="0"/>
                        <a:t>- High computational complexity of the 3D-ArrowNet due to large kernel sizes (e.g., 11×11×11).- The approach is computationally intensive for real-time applications.- Limited focus on datasets specific to facial replay attacks; lacks evaluation on broader datasets like those for CCTV systems.- Potential generalization issues for novel or unseen attack types, such as 3D mask attacks or partial face region attacks.</a:t>
                      </a:r>
                      <a:endParaRPr lang="en-IN" dirty="0"/>
                    </a:p>
                  </a:txBody>
                  <a:tcPr/>
                </a:tc>
                <a:extLst>
                  <a:ext uri="{0D108BD9-81ED-4DB2-BD59-A6C34878D82A}">
                    <a16:rowId xmlns:a16="http://schemas.microsoft.com/office/drawing/2014/main" val="1948967580"/>
                  </a:ext>
                </a:extLst>
              </a:tr>
            </a:tbl>
          </a:graphicData>
        </a:graphic>
      </p:graphicFrame>
    </p:spTree>
    <p:extLst>
      <p:ext uri="{BB962C8B-B14F-4D97-AF65-F5344CB8AC3E}">
        <p14:creationId xmlns:p14="http://schemas.microsoft.com/office/powerpoint/2010/main" val="372721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10A8A9-E5BB-3CB5-D0B0-1019AA62F8DC}"/>
              </a:ext>
            </a:extLst>
          </p:cNvPr>
          <p:cNvGraphicFramePr>
            <a:graphicFrameLocks noGrp="1"/>
          </p:cNvGraphicFramePr>
          <p:nvPr>
            <p:extLst>
              <p:ext uri="{D42A27DB-BD31-4B8C-83A1-F6EECF244321}">
                <p14:modId xmlns:p14="http://schemas.microsoft.com/office/powerpoint/2010/main" val="409920663"/>
              </p:ext>
            </p:extLst>
          </p:nvPr>
        </p:nvGraphicFramePr>
        <p:xfrm>
          <a:off x="0" y="0"/>
          <a:ext cx="12192000" cy="782726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95041433"/>
                    </a:ext>
                  </a:extLst>
                </a:gridCol>
                <a:gridCol w="3048000">
                  <a:extLst>
                    <a:ext uri="{9D8B030D-6E8A-4147-A177-3AD203B41FA5}">
                      <a16:colId xmlns:a16="http://schemas.microsoft.com/office/drawing/2014/main" val="3333680648"/>
                    </a:ext>
                  </a:extLst>
                </a:gridCol>
                <a:gridCol w="3048000">
                  <a:extLst>
                    <a:ext uri="{9D8B030D-6E8A-4147-A177-3AD203B41FA5}">
                      <a16:colId xmlns:a16="http://schemas.microsoft.com/office/drawing/2014/main" val="2773308003"/>
                    </a:ext>
                  </a:extLst>
                </a:gridCol>
                <a:gridCol w="3048000">
                  <a:extLst>
                    <a:ext uri="{9D8B030D-6E8A-4147-A177-3AD203B41FA5}">
                      <a16:colId xmlns:a16="http://schemas.microsoft.com/office/drawing/2014/main" val="620230588"/>
                    </a:ext>
                  </a:extLst>
                </a:gridCol>
              </a:tblGrid>
              <a:tr h="1426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3314865476"/>
                  </a:ext>
                </a:extLst>
              </a:tr>
              <a:tr h="1426468">
                <a:tc>
                  <a:txBody>
                    <a:bodyPr/>
                    <a:lstStyle/>
                    <a:p>
                      <a:r>
                        <a:rPr lang="en-IN" b="1" dirty="0"/>
                        <a:t>Title: </a:t>
                      </a:r>
                      <a:r>
                        <a:rPr lang="en-IN" dirty="0"/>
                        <a:t>Sequential Detection of Replay Attacks </a:t>
                      </a:r>
                    </a:p>
                    <a:p>
                      <a:endParaRPr lang="en-IN" dirty="0"/>
                    </a:p>
                    <a:p>
                      <a:r>
                        <a:rPr lang="en-IN" b="1" dirty="0"/>
                        <a:t>Author: </a:t>
                      </a:r>
                      <a:r>
                        <a:rPr lang="en-IN" dirty="0" err="1"/>
                        <a:t>Arunava</a:t>
                      </a:r>
                      <a:r>
                        <a:rPr lang="en-IN" dirty="0"/>
                        <a:t> Naha, André Teixeira, Anders </a:t>
                      </a:r>
                      <a:r>
                        <a:rPr lang="en-IN" dirty="0" err="1"/>
                        <a:t>Ahlén</a:t>
                      </a:r>
                      <a:r>
                        <a:rPr lang="en-IN" dirty="0"/>
                        <a:t>, </a:t>
                      </a:r>
                      <a:r>
                        <a:rPr lang="en-IN" dirty="0" err="1"/>
                        <a:t>Subhrakanti</a:t>
                      </a:r>
                      <a:r>
                        <a:rPr lang="en-IN" dirty="0"/>
                        <a:t> Dey </a:t>
                      </a:r>
                    </a:p>
                    <a:p>
                      <a:endParaRPr lang="en-IN" dirty="0"/>
                    </a:p>
                    <a:p>
                      <a:r>
                        <a:rPr lang="en-IN" dirty="0"/>
                        <a:t>IEEE Conference: Transactions on Automatic Control, Vol. 68, No. 3, March 2023</a:t>
                      </a:r>
                    </a:p>
                  </a:txBody>
                  <a:tcPr/>
                </a:tc>
                <a:tc>
                  <a:txBody>
                    <a:bodyPr/>
                    <a:lstStyle/>
                    <a:p>
                      <a:r>
                        <a:rPr lang="en-US" b="0" dirty="0"/>
                        <a:t>CUSUM Detection: </a:t>
                      </a:r>
                      <a:r>
                        <a:rPr lang="en-US" dirty="0"/>
                        <a:t>Introduced a scheme using Cumulative Sum (CUSUM) tests for replay attack detection.</a:t>
                      </a:r>
                    </a:p>
                    <a:p>
                      <a:r>
                        <a:rPr lang="en-US" b="0" dirty="0"/>
                        <a:t>Statistical Analysis: </a:t>
                      </a:r>
                      <a:r>
                        <a:rPr lang="en-US" dirty="0"/>
                        <a:t>Employed joint statistical analysis of innovation and watermarking signals.</a:t>
                      </a:r>
                    </a:p>
                    <a:p>
                      <a:r>
                        <a:rPr lang="en-US" b="0" dirty="0"/>
                        <a:t>KLD Derivation: </a:t>
                      </a:r>
                      <a:r>
                        <a:rPr lang="en-US" dirty="0"/>
                        <a:t>Derived </a:t>
                      </a:r>
                      <a:r>
                        <a:rPr lang="en-US" dirty="0" err="1"/>
                        <a:t>Kullback</a:t>
                      </a:r>
                      <a:r>
                        <a:rPr lang="en-US" dirty="0"/>
                        <a:t>–</a:t>
                      </a:r>
                      <a:r>
                        <a:rPr lang="en-US" dirty="0" err="1"/>
                        <a:t>Leibler</a:t>
                      </a:r>
                      <a:r>
                        <a:rPr lang="en-US" dirty="0"/>
                        <a:t> Divergence (KLD) for joint distributions before and after the attack.</a:t>
                      </a:r>
                    </a:p>
                    <a:p>
                      <a:r>
                        <a:rPr lang="en-US" b="0" dirty="0"/>
                        <a:t>Optimization Technique: </a:t>
                      </a:r>
                      <a:r>
                        <a:rPr lang="en-US" dirty="0"/>
                        <a:t>Presented a method to optimize watermarking signal variance to maximize KLD.</a:t>
                      </a:r>
                    </a:p>
                    <a:p>
                      <a:r>
                        <a:rPr lang="en-US" b="0" dirty="0"/>
                        <a:t>Delayed Watermarking: </a:t>
                      </a:r>
                      <a:r>
                        <a:rPr lang="en-US" dirty="0"/>
                        <a:t>Proposed a strategy using delayed watermarking signals to improve detection in systems with a relative degree greater than one.</a:t>
                      </a:r>
                    </a:p>
                    <a:p>
                      <a:pPr marL="0" indent="0">
                        <a:buNone/>
                      </a:pPr>
                      <a:endParaRPr lang="en-IN" dirty="0"/>
                    </a:p>
                  </a:txBody>
                  <a:tcPr/>
                </a:tc>
                <a:tc>
                  <a:txBody>
                    <a:bodyPr/>
                    <a:lstStyle/>
                    <a:p>
                      <a:r>
                        <a:rPr lang="en-US" dirty="0"/>
                        <a:t>Achieved reduced detection delay compared to state-of-the-art methods like </a:t>
                      </a:r>
                      <a:r>
                        <a:rPr lang="en-US" dirty="0" err="1"/>
                        <a:t>Neyman</a:t>
                      </a:r>
                      <a:r>
                        <a:rPr lang="en-US" dirty="0"/>
                        <a:t>–Pearson-based χ² detectors. Improved detection efficiency by optimizing watermarking signals for minimal cost. Demonstrated effectiveness through simulations with multiple system models, including linear time-invariant and time-varying systems.</a:t>
                      </a:r>
                      <a:endParaRPr lang="en-IN" dirty="0"/>
                    </a:p>
                  </a:txBody>
                  <a:tcPr/>
                </a:tc>
                <a:tc>
                  <a:txBody>
                    <a:bodyPr/>
                    <a:lstStyle/>
                    <a:p>
                      <a:pPr marL="342900" indent="-342900">
                        <a:buAutoNum type="arabicPeriod"/>
                      </a:pPr>
                      <a:r>
                        <a:rPr lang="en-US" dirty="0"/>
                        <a:t>Assumes attacker does not access watermarking signals.</a:t>
                      </a:r>
                    </a:p>
                    <a:p>
                      <a:pPr marL="342900" indent="-342900">
                        <a:buAutoNum type="arabicPeriod"/>
                      </a:pPr>
                      <a:r>
                        <a:rPr lang="en-US" dirty="0"/>
                        <a:t>Some models rely heavily on system-specific parameters, which might limit generalizability.</a:t>
                      </a:r>
                    </a:p>
                    <a:p>
                      <a:pPr marL="342900" indent="-342900">
                        <a:buAutoNum type="arabicPeriod"/>
                      </a:pPr>
                      <a:r>
                        <a:rPr lang="en-US" dirty="0"/>
                        <a:t>Techniques like suboptimal CUSUM tests may lead to non-optimal detection in certain scenarios.</a:t>
                      </a:r>
                    </a:p>
                    <a:p>
                      <a:pPr marL="342900" indent="-342900">
                        <a:buAutoNum type="arabicPeriod"/>
                      </a:pPr>
                      <a:r>
                        <a:rPr lang="en-US" dirty="0"/>
                        <a:t>High relative-degree systems may experience reduced KLD, necessitating additional measures for improvement.</a:t>
                      </a:r>
                      <a:endParaRPr lang="en-IN" dirty="0"/>
                    </a:p>
                  </a:txBody>
                  <a:tcPr/>
                </a:tc>
                <a:extLst>
                  <a:ext uri="{0D108BD9-81ED-4DB2-BD59-A6C34878D82A}">
                    <a16:rowId xmlns:a16="http://schemas.microsoft.com/office/drawing/2014/main" val="3342775533"/>
                  </a:ext>
                </a:extLst>
              </a:tr>
            </a:tbl>
          </a:graphicData>
        </a:graphic>
      </p:graphicFrame>
    </p:spTree>
    <p:extLst>
      <p:ext uri="{BB962C8B-B14F-4D97-AF65-F5344CB8AC3E}">
        <p14:creationId xmlns:p14="http://schemas.microsoft.com/office/powerpoint/2010/main" val="2001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049351-D4EA-C8A3-B7B2-EB5134055311}"/>
              </a:ext>
            </a:extLst>
          </p:cNvPr>
          <p:cNvGraphicFramePr>
            <a:graphicFrameLocks noGrp="1"/>
          </p:cNvGraphicFramePr>
          <p:nvPr>
            <p:extLst>
              <p:ext uri="{D42A27DB-BD31-4B8C-83A1-F6EECF244321}">
                <p14:modId xmlns:p14="http://schemas.microsoft.com/office/powerpoint/2010/main" val="1977194201"/>
              </p:ext>
            </p:extLst>
          </p:nvPr>
        </p:nvGraphicFramePr>
        <p:xfrm>
          <a:off x="2150" y="0"/>
          <a:ext cx="12189852" cy="6858000"/>
        </p:xfrm>
        <a:graphic>
          <a:graphicData uri="http://schemas.openxmlformats.org/drawingml/2006/table">
            <a:tbl>
              <a:tblPr firstRow="1" bandRow="1">
                <a:tableStyleId>{5C22544A-7EE6-4342-B048-85BDC9FD1C3A}</a:tableStyleId>
              </a:tblPr>
              <a:tblGrid>
                <a:gridCol w="3047463">
                  <a:extLst>
                    <a:ext uri="{9D8B030D-6E8A-4147-A177-3AD203B41FA5}">
                      <a16:colId xmlns:a16="http://schemas.microsoft.com/office/drawing/2014/main" val="3268583206"/>
                    </a:ext>
                  </a:extLst>
                </a:gridCol>
                <a:gridCol w="3047463">
                  <a:extLst>
                    <a:ext uri="{9D8B030D-6E8A-4147-A177-3AD203B41FA5}">
                      <a16:colId xmlns:a16="http://schemas.microsoft.com/office/drawing/2014/main" val="2695158638"/>
                    </a:ext>
                  </a:extLst>
                </a:gridCol>
                <a:gridCol w="3047463">
                  <a:extLst>
                    <a:ext uri="{9D8B030D-6E8A-4147-A177-3AD203B41FA5}">
                      <a16:colId xmlns:a16="http://schemas.microsoft.com/office/drawing/2014/main" val="1254993249"/>
                    </a:ext>
                  </a:extLst>
                </a:gridCol>
                <a:gridCol w="3047463">
                  <a:extLst>
                    <a:ext uri="{9D8B030D-6E8A-4147-A177-3AD203B41FA5}">
                      <a16:colId xmlns:a16="http://schemas.microsoft.com/office/drawing/2014/main" val="30755144"/>
                    </a:ext>
                  </a:extLst>
                </a:gridCol>
              </a:tblGrid>
              <a:tr h="1389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2961932746"/>
                  </a:ext>
                </a:extLst>
              </a:tr>
              <a:tr h="5468536">
                <a:tc>
                  <a:txBody>
                    <a:bodyPr/>
                    <a:lstStyle/>
                    <a:p>
                      <a:r>
                        <a:rPr lang="en-US" b="1" dirty="0"/>
                        <a:t>Title:</a:t>
                      </a:r>
                      <a:r>
                        <a:rPr lang="en-US" dirty="0"/>
                        <a:t> Optimal Chi-squared Detector of Replay Attacks on Cyber-Physical Systems</a:t>
                      </a:r>
                    </a:p>
                    <a:p>
                      <a:endParaRPr lang="en-US" dirty="0"/>
                    </a:p>
                    <a:p>
                      <a:r>
                        <a:rPr lang="en-US" b="1" dirty="0"/>
                        <a:t>Authors:</a:t>
                      </a:r>
                      <a:r>
                        <a:rPr lang="en-US" dirty="0"/>
                        <a:t> </a:t>
                      </a:r>
                      <a:r>
                        <a:rPr lang="en-US" dirty="0" err="1"/>
                        <a:t>Aaqib</a:t>
                      </a:r>
                      <a:r>
                        <a:rPr lang="en-US" dirty="0"/>
                        <a:t> Patel, Md. Zafar Ali Khan </a:t>
                      </a:r>
                    </a:p>
                    <a:p>
                      <a:endParaRPr lang="en-US" dirty="0"/>
                    </a:p>
                    <a:p>
                      <a:r>
                        <a:rPr lang="en-US" b="1" dirty="0"/>
                        <a:t>Conference: </a:t>
                      </a:r>
                      <a:r>
                        <a:rPr lang="en-US" dirty="0"/>
                        <a:t>2021 9th International Conference on Systems and Control (ICSC)</a:t>
                      </a:r>
                      <a:endParaRPr lang="en-IN" dirty="0"/>
                    </a:p>
                  </a:txBody>
                  <a:tcPr/>
                </a:tc>
                <a:tc>
                  <a:txBody>
                    <a:bodyPr/>
                    <a:lstStyle/>
                    <a:p>
                      <a:pPr marL="342900" indent="-342900">
                        <a:buAutoNum type="arabicPeriod"/>
                      </a:pPr>
                      <a:r>
                        <a:rPr lang="en-US" dirty="0"/>
                        <a:t>Designed an optimal chi-squared detector by adding random authentication signals to control inputs.</a:t>
                      </a:r>
                    </a:p>
                    <a:p>
                      <a:pPr marL="342900" indent="-342900">
                        <a:buAutoNum type="arabicPeriod"/>
                      </a:pPr>
                      <a:r>
                        <a:rPr lang="en-US" dirty="0"/>
                        <a:t>Optimized the covariance matrix of the authentication signal to maximize detection performance while controlling false alarms.</a:t>
                      </a:r>
                    </a:p>
                    <a:p>
                      <a:pPr marL="342900" indent="-342900">
                        <a:buAutoNum type="arabicPeriod"/>
                      </a:pPr>
                      <a:r>
                        <a:rPr lang="en-US" dirty="0"/>
                        <a:t>Conducted hypothesis testing to distinguish between normal and replayed data based on test statistics.</a:t>
                      </a:r>
                      <a:endParaRPr lang="en-IN" dirty="0"/>
                    </a:p>
                  </a:txBody>
                  <a:tcPr/>
                </a:tc>
                <a:tc>
                  <a:txBody>
                    <a:bodyPr/>
                    <a:lstStyle/>
                    <a:p>
                      <a:pPr marL="342900" indent="-342900">
                        <a:buAutoNum type="arabicPeriod"/>
                      </a:pPr>
                      <a:r>
                        <a:rPr lang="en-US" dirty="0"/>
                        <a:t>Improved detection performance compared to suboptimal methods by optimizing the covariance matrix.</a:t>
                      </a:r>
                    </a:p>
                    <a:p>
                      <a:pPr marL="342900" indent="-342900">
                        <a:buAutoNum type="arabicPeriod"/>
                      </a:pPr>
                      <a:r>
                        <a:rPr lang="en-US" dirty="0"/>
                        <a:t>Demonstrated through simulations that the optimized approach achieves higher detection probability with lower false alarms, even under tight constraints.</a:t>
                      </a:r>
                      <a:endParaRPr lang="en-IN" dirty="0"/>
                    </a:p>
                  </a:txBody>
                  <a:tcPr/>
                </a:tc>
                <a:tc>
                  <a:txBody>
                    <a:bodyPr/>
                    <a:lstStyle/>
                    <a:p>
                      <a:pPr marL="342900" indent="-342900">
                        <a:buAutoNum type="arabicPeriod"/>
                      </a:pPr>
                      <a:r>
                        <a:rPr lang="en-US" dirty="0"/>
                        <a:t>Assumes the attacker has limited ability to anticipate or bypass random signals.</a:t>
                      </a:r>
                    </a:p>
                    <a:p>
                      <a:pPr marL="342900" indent="-342900">
                        <a:buAutoNum type="arabicPeriod"/>
                      </a:pPr>
                      <a:r>
                        <a:rPr lang="en-US" dirty="0"/>
                        <a:t>The method relies on strict assumptions about system stability and noise characteristics.</a:t>
                      </a:r>
                    </a:p>
                    <a:p>
                      <a:pPr marL="342900" indent="-342900">
                        <a:buAutoNum type="arabicPeriod"/>
                      </a:pPr>
                      <a:r>
                        <a:rPr lang="en-US" dirty="0"/>
                        <a:t>May not be directly applicable to non-linear or dynamic systems without significant adaptation.</a:t>
                      </a:r>
                      <a:endParaRPr lang="en-IN" dirty="0"/>
                    </a:p>
                  </a:txBody>
                  <a:tcPr/>
                </a:tc>
                <a:extLst>
                  <a:ext uri="{0D108BD9-81ED-4DB2-BD59-A6C34878D82A}">
                    <a16:rowId xmlns:a16="http://schemas.microsoft.com/office/drawing/2014/main" val="8933080"/>
                  </a:ext>
                </a:extLst>
              </a:tr>
            </a:tbl>
          </a:graphicData>
        </a:graphic>
      </p:graphicFrame>
    </p:spTree>
    <p:extLst>
      <p:ext uri="{BB962C8B-B14F-4D97-AF65-F5344CB8AC3E}">
        <p14:creationId xmlns:p14="http://schemas.microsoft.com/office/powerpoint/2010/main" val="16134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C40BF9-30F9-E694-37A2-C9DBE782389F}"/>
              </a:ext>
            </a:extLst>
          </p:cNvPr>
          <p:cNvGraphicFramePr>
            <a:graphicFrameLocks noGrp="1"/>
          </p:cNvGraphicFramePr>
          <p:nvPr>
            <p:extLst>
              <p:ext uri="{D42A27DB-BD31-4B8C-83A1-F6EECF244321}">
                <p14:modId xmlns:p14="http://schemas.microsoft.com/office/powerpoint/2010/main" val="178198488"/>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31198445"/>
                    </a:ext>
                  </a:extLst>
                </a:gridCol>
                <a:gridCol w="3048000">
                  <a:extLst>
                    <a:ext uri="{9D8B030D-6E8A-4147-A177-3AD203B41FA5}">
                      <a16:colId xmlns:a16="http://schemas.microsoft.com/office/drawing/2014/main" val="1143738567"/>
                    </a:ext>
                  </a:extLst>
                </a:gridCol>
                <a:gridCol w="3048000">
                  <a:extLst>
                    <a:ext uri="{9D8B030D-6E8A-4147-A177-3AD203B41FA5}">
                      <a16:colId xmlns:a16="http://schemas.microsoft.com/office/drawing/2014/main" val="1938084505"/>
                    </a:ext>
                  </a:extLst>
                </a:gridCol>
                <a:gridCol w="3048000">
                  <a:extLst>
                    <a:ext uri="{9D8B030D-6E8A-4147-A177-3AD203B41FA5}">
                      <a16:colId xmlns:a16="http://schemas.microsoft.com/office/drawing/2014/main" val="639927823"/>
                    </a:ext>
                  </a:extLst>
                </a:gridCol>
              </a:tblGrid>
              <a:tr h="19975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580843755"/>
                  </a:ext>
                </a:extLst>
              </a:tr>
              <a:tr h="4860448">
                <a:tc>
                  <a:txBody>
                    <a:bodyPr/>
                    <a:lstStyle/>
                    <a:p>
                      <a:r>
                        <a:rPr lang="en-IN" b="1" dirty="0"/>
                        <a:t>Title: </a:t>
                      </a:r>
                      <a:r>
                        <a:rPr lang="en-IN" dirty="0"/>
                        <a:t>Reinforcement Learning Solution for Cyber-Physical Systems Security Against Replay Attacks</a:t>
                      </a:r>
                    </a:p>
                    <a:p>
                      <a:endParaRPr lang="en-IN" dirty="0"/>
                    </a:p>
                    <a:p>
                      <a:r>
                        <a:rPr lang="en-IN" b="1" dirty="0"/>
                        <a:t>Authors: </a:t>
                      </a:r>
                      <a:r>
                        <a:rPr lang="en-IN" dirty="0"/>
                        <a:t>Yan Yu, Wen Yang, Wenjie Ding, </a:t>
                      </a:r>
                      <a:r>
                        <a:rPr lang="en-IN" dirty="0" err="1"/>
                        <a:t>Jiayu</a:t>
                      </a:r>
                      <a:r>
                        <a:rPr lang="en-IN" dirty="0"/>
                        <a:t> </a:t>
                      </a:r>
                      <a:r>
                        <a:rPr lang="en-IN" dirty="0" err="1"/>
                        <a:t>ZhouJournal</a:t>
                      </a:r>
                      <a:endParaRPr lang="en-IN" dirty="0"/>
                    </a:p>
                    <a:p>
                      <a:endParaRPr lang="en-IN" dirty="0"/>
                    </a:p>
                    <a:p>
                      <a:r>
                        <a:rPr lang="en-IN" dirty="0"/>
                        <a:t>IEEE Transactions on Information Forensics and Security, Vol. 18, 2023</a:t>
                      </a:r>
                    </a:p>
                  </a:txBody>
                  <a:tcPr/>
                </a:tc>
                <a:tc>
                  <a:txBody>
                    <a:bodyPr/>
                    <a:lstStyle/>
                    <a:p>
                      <a:pPr marL="285750" indent="-285750">
                        <a:buFontTx/>
                        <a:buChar char="-"/>
                      </a:pPr>
                      <a:r>
                        <a:rPr lang="en-US" dirty="0"/>
                        <a:t>Proposed a model-free reinforcement learning-based framework for detecting replay attacks.</a:t>
                      </a:r>
                    </a:p>
                    <a:p>
                      <a:pPr marL="285750" indent="-285750">
                        <a:buFontTx/>
                        <a:buChar char="-"/>
                      </a:pPr>
                      <a:r>
                        <a:rPr lang="en-US" dirty="0"/>
                        <a:t>Formulated the detection as a Markov Decision Process (MDP).</a:t>
                      </a:r>
                    </a:p>
                    <a:p>
                      <a:pPr marL="285750" indent="-285750">
                        <a:buFontTx/>
                        <a:buChar char="-"/>
                      </a:pPr>
                      <a:r>
                        <a:rPr lang="en-US" dirty="0"/>
                        <a:t>Utilized Q-learning to optimize attack-defense strategies dynamically.</a:t>
                      </a:r>
                      <a:endParaRPr lang="en-IN" dirty="0"/>
                    </a:p>
                  </a:txBody>
                  <a:tcPr/>
                </a:tc>
                <a:tc>
                  <a:txBody>
                    <a:bodyPr/>
                    <a:lstStyle/>
                    <a:p>
                      <a:pPr marL="285750" indent="-285750">
                        <a:buFontTx/>
                        <a:buChar char="-"/>
                      </a:pPr>
                      <a:r>
                        <a:rPr lang="en-US" dirty="0"/>
                        <a:t>Demonstrated high detection accuracy and adaptability to evolving attack strategies.</a:t>
                      </a:r>
                    </a:p>
                    <a:p>
                      <a:pPr marL="285750" indent="-285750">
                        <a:buFontTx/>
                        <a:buChar char="-"/>
                      </a:pPr>
                      <a:r>
                        <a:rPr lang="en-US" dirty="0"/>
                        <a:t>Enhanced estimation performance in CPS under replay attacks.</a:t>
                      </a:r>
                    </a:p>
                    <a:p>
                      <a:pPr marL="285750" indent="-285750">
                        <a:buFontTx/>
                        <a:buChar char="-"/>
                      </a:pPr>
                      <a:r>
                        <a:rPr lang="en-US" dirty="0"/>
                        <a:t>Showed robustness against intelligent attackers in simulations.</a:t>
                      </a:r>
                      <a:endParaRPr lang="en-IN" dirty="0"/>
                    </a:p>
                  </a:txBody>
                  <a:tcPr/>
                </a:tc>
                <a:tc>
                  <a:txBody>
                    <a:bodyPr/>
                    <a:lstStyle/>
                    <a:p>
                      <a:pPr marL="285750" indent="-285750">
                        <a:buFontTx/>
                        <a:buChar char="-"/>
                      </a:pPr>
                      <a:r>
                        <a:rPr lang="en-US" dirty="0"/>
                        <a:t>Focused on Cyber-Physical Systems (CPS), requiring adaptation for CCTV systems.</a:t>
                      </a:r>
                    </a:p>
                    <a:p>
                      <a:pPr marL="285750" indent="-285750">
                        <a:buFontTx/>
                        <a:buChar char="-"/>
                      </a:pPr>
                      <a:r>
                        <a:rPr lang="en-US" dirty="0"/>
                        <a:t>Computational complexity in real-time large-scale networks.</a:t>
                      </a:r>
                    </a:p>
                    <a:p>
                      <a:pPr marL="285750" indent="-285750">
                        <a:buFontTx/>
                        <a:buChar char="-"/>
                      </a:pPr>
                      <a:r>
                        <a:rPr lang="en-US" dirty="0"/>
                        <a:t>Assumes knowledge of system parameters for attack-defense interactions.</a:t>
                      </a:r>
                      <a:endParaRPr lang="en-IN" dirty="0"/>
                    </a:p>
                  </a:txBody>
                  <a:tcPr/>
                </a:tc>
                <a:extLst>
                  <a:ext uri="{0D108BD9-81ED-4DB2-BD59-A6C34878D82A}">
                    <a16:rowId xmlns:a16="http://schemas.microsoft.com/office/drawing/2014/main" val="3797350490"/>
                  </a:ext>
                </a:extLst>
              </a:tr>
            </a:tbl>
          </a:graphicData>
        </a:graphic>
      </p:graphicFrame>
    </p:spTree>
    <p:extLst>
      <p:ext uri="{BB962C8B-B14F-4D97-AF65-F5344CB8AC3E}">
        <p14:creationId xmlns:p14="http://schemas.microsoft.com/office/powerpoint/2010/main" val="42649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Introduction and Motivation</a:t>
            </a:r>
          </a:p>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Suggestions from Review – 1</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 Research / Technology gap and Challenges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Objectives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Literature Survey / Existing System</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Dataset exploration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References</a:t>
            </a:r>
            <a:endParaRPr lang="en-US"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F1A188-B806-E16D-242F-B6EF01D87E77}"/>
              </a:ext>
            </a:extLst>
          </p:cNvPr>
          <p:cNvGraphicFramePr>
            <a:graphicFrameLocks noGrp="1"/>
          </p:cNvGraphicFramePr>
          <p:nvPr>
            <p:extLst>
              <p:ext uri="{D42A27DB-BD31-4B8C-83A1-F6EECF244321}">
                <p14:modId xmlns:p14="http://schemas.microsoft.com/office/powerpoint/2010/main" val="2571679972"/>
              </p:ext>
            </p:extLst>
          </p:nvPr>
        </p:nvGraphicFramePr>
        <p:xfrm>
          <a:off x="0" y="0"/>
          <a:ext cx="12192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75136439"/>
                    </a:ext>
                  </a:extLst>
                </a:gridCol>
                <a:gridCol w="3048000">
                  <a:extLst>
                    <a:ext uri="{9D8B030D-6E8A-4147-A177-3AD203B41FA5}">
                      <a16:colId xmlns:a16="http://schemas.microsoft.com/office/drawing/2014/main" val="2822727261"/>
                    </a:ext>
                  </a:extLst>
                </a:gridCol>
                <a:gridCol w="3048000">
                  <a:extLst>
                    <a:ext uri="{9D8B030D-6E8A-4147-A177-3AD203B41FA5}">
                      <a16:colId xmlns:a16="http://schemas.microsoft.com/office/drawing/2014/main" val="1801221216"/>
                    </a:ext>
                  </a:extLst>
                </a:gridCol>
                <a:gridCol w="3048000">
                  <a:extLst>
                    <a:ext uri="{9D8B030D-6E8A-4147-A177-3AD203B41FA5}">
                      <a16:colId xmlns:a16="http://schemas.microsoft.com/office/drawing/2014/main" val="2264174652"/>
                    </a:ext>
                  </a:extLst>
                </a:gridCol>
              </a:tblGrid>
              <a:tr h="2026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of Paper- Title, author, conference /Journal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Used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a:t>
                      </a:r>
                      <a:endParaRPr lang="en-IN" dirty="0"/>
                    </a:p>
                    <a:p>
                      <a:endParaRPr lang="en-IN" dirty="0"/>
                    </a:p>
                  </a:txBody>
                  <a:tcPr/>
                </a:tc>
                <a:extLst>
                  <a:ext uri="{0D108BD9-81ED-4DB2-BD59-A6C34878D82A}">
                    <a16:rowId xmlns:a16="http://schemas.microsoft.com/office/drawing/2014/main" val="3194271987"/>
                  </a:ext>
                </a:extLst>
              </a:tr>
              <a:tr h="4831170">
                <a:tc>
                  <a:txBody>
                    <a:bodyPr/>
                    <a:lstStyle/>
                    <a:p>
                      <a:r>
                        <a:rPr lang="en-IN" b="1" dirty="0"/>
                        <a:t>Title: </a:t>
                      </a:r>
                      <a:r>
                        <a:rPr lang="en-IN" dirty="0"/>
                        <a:t>A Hybrid Deep Learning Approach for Replay and DDoS Attack Detection in a Smart City</a:t>
                      </a:r>
                    </a:p>
                    <a:p>
                      <a:endParaRPr lang="en-IN" dirty="0"/>
                    </a:p>
                    <a:p>
                      <a:r>
                        <a:rPr lang="en-IN" b="1" dirty="0"/>
                        <a:t>Authors: </a:t>
                      </a:r>
                      <a:r>
                        <a:rPr lang="en-IN" dirty="0"/>
                        <a:t>Asmaa A. </a:t>
                      </a:r>
                      <a:r>
                        <a:rPr lang="en-IN" dirty="0" err="1"/>
                        <a:t>Elsaeidy</a:t>
                      </a:r>
                      <a:r>
                        <a:rPr lang="en-IN" dirty="0"/>
                        <a:t>, Abbas </a:t>
                      </a:r>
                      <a:r>
                        <a:rPr lang="en-IN" dirty="0" err="1"/>
                        <a:t>Jamalipour</a:t>
                      </a:r>
                      <a:r>
                        <a:rPr lang="en-IN" dirty="0"/>
                        <a:t>, </a:t>
                      </a:r>
                      <a:r>
                        <a:rPr lang="en-IN" dirty="0" err="1"/>
                        <a:t>Kumudu</a:t>
                      </a:r>
                      <a:r>
                        <a:rPr lang="en-IN" dirty="0"/>
                        <a:t> S. </a:t>
                      </a:r>
                      <a:r>
                        <a:rPr lang="en-IN" dirty="0" err="1"/>
                        <a:t>Munasinghe</a:t>
                      </a:r>
                      <a:endParaRPr lang="en-IN" dirty="0"/>
                    </a:p>
                    <a:p>
                      <a:endParaRPr lang="en-IN" dirty="0"/>
                    </a:p>
                    <a:p>
                      <a:r>
                        <a:rPr lang="en-IN" b="1" dirty="0"/>
                        <a:t>Journal: </a:t>
                      </a:r>
                      <a:r>
                        <a:rPr lang="en-IN" dirty="0"/>
                        <a:t>IEEE Access, Vol. 9, 2021DOI: 10.1109/ACCESS.2021.3128701</a:t>
                      </a:r>
                    </a:p>
                  </a:txBody>
                  <a:tcPr/>
                </a:tc>
                <a:tc>
                  <a:txBody>
                    <a:bodyPr/>
                    <a:lstStyle/>
                    <a:p>
                      <a:pPr marL="285750" indent="-285750">
                        <a:buFontTx/>
                        <a:buChar char="-"/>
                      </a:pPr>
                      <a:r>
                        <a:rPr lang="en-IN" b="0" dirty="0"/>
                        <a:t>Proposed a hybrid deep learning model combining Restricted Boltzmann Machines (RBM) for feature learning and CNN for classification.</a:t>
                      </a:r>
                    </a:p>
                    <a:p>
                      <a:pPr marL="285750" indent="-285750">
                        <a:buFontTx/>
                        <a:buChar char="-"/>
                      </a:pPr>
                      <a:r>
                        <a:rPr lang="en-IN" b="0" dirty="0"/>
                        <a:t>Used time-series data from smart city systems (environmental, river, soil) and simulated replay/DDoS attacks.</a:t>
                      </a:r>
                    </a:p>
                  </a:txBody>
                  <a:tcPr/>
                </a:tc>
                <a:tc>
                  <a:txBody>
                    <a:bodyPr/>
                    <a:lstStyle/>
                    <a:p>
                      <a:pPr marL="285750" indent="-285750">
                        <a:buFontTx/>
                        <a:buChar char="-"/>
                      </a:pPr>
                      <a:r>
                        <a:rPr lang="en-US" dirty="0"/>
                        <a:t>Achieved high accuracy: 98.37% (environmental), 98.13% (river), and 99.51% (soil datasets).</a:t>
                      </a:r>
                    </a:p>
                    <a:p>
                      <a:pPr marL="285750" indent="-285750">
                        <a:buFontTx/>
                        <a:buChar char="-"/>
                      </a:pPr>
                      <a:r>
                        <a:rPr lang="en-US" dirty="0"/>
                        <a:t>Outperformed other models in detecting attacks effectively.</a:t>
                      </a:r>
                      <a:endParaRPr lang="en-IN" dirty="0"/>
                    </a:p>
                  </a:txBody>
                  <a:tcPr/>
                </a:tc>
                <a:tc>
                  <a:txBody>
                    <a:bodyPr/>
                    <a:lstStyle/>
                    <a:p>
                      <a:pPr marL="285750" indent="-285750">
                        <a:buFontTx/>
                        <a:buChar char="-"/>
                      </a:pPr>
                      <a:r>
                        <a:rPr lang="en-US" dirty="0"/>
                        <a:t>Focused on IoT-based smart city datasets; may need adaptation for CCTV systems.</a:t>
                      </a:r>
                    </a:p>
                    <a:p>
                      <a:pPr marL="285750" indent="-285750">
                        <a:buFontTx/>
                        <a:buChar char="-"/>
                      </a:pPr>
                      <a:r>
                        <a:rPr lang="en-US" dirty="0"/>
                        <a:t>Computationally intensive, requiring powerful hardware for real-time application.</a:t>
                      </a:r>
                      <a:endParaRPr lang="en-IN" dirty="0"/>
                    </a:p>
                  </a:txBody>
                  <a:tcPr/>
                </a:tc>
                <a:extLst>
                  <a:ext uri="{0D108BD9-81ED-4DB2-BD59-A6C34878D82A}">
                    <a16:rowId xmlns:a16="http://schemas.microsoft.com/office/drawing/2014/main" val="1039096316"/>
                  </a:ext>
                </a:extLst>
              </a:tr>
            </a:tbl>
          </a:graphicData>
        </a:graphic>
      </p:graphicFrame>
    </p:spTree>
    <p:extLst>
      <p:ext uri="{BB962C8B-B14F-4D97-AF65-F5344CB8AC3E}">
        <p14:creationId xmlns:p14="http://schemas.microsoft.com/office/powerpoint/2010/main" val="108953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9336" y="54868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96688" y="0"/>
            <a:ext cx="300236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sym typeface="Trebuchet MS"/>
              </a:rPr>
              <a:t>Dataset Exploration</a:t>
            </a:r>
            <a:endParaRPr lang="en-US" sz="2400" dirty="0"/>
          </a:p>
        </p:txBody>
      </p:sp>
      <p:sp>
        <p:nvSpPr>
          <p:cNvPr id="6" name="Content Placeholder 2"/>
          <p:cNvSpPr txBox="1">
            <a:spLocks/>
          </p:cNvSpPr>
          <p:nvPr/>
        </p:nvSpPr>
        <p:spPr>
          <a:xfrm>
            <a:off x="11386" y="684892"/>
            <a:ext cx="11773245" cy="5984467"/>
          </a:xfrm>
          <a:prstGeom prst="rect">
            <a:avLst/>
          </a:prstGeom>
        </p:spPr>
        <p:txBody>
          <a:bodyPr/>
          <a:lstStyle/>
          <a:p>
            <a:pPr marL="342900" indent="-342900" algn="just">
              <a:spcBef>
                <a:spcPts val="0"/>
              </a:spcBef>
              <a:spcAft>
                <a:spcPts val="0"/>
              </a:spcAft>
              <a:buFont typeface="Wingdings" panose="05000000000000000000" pitchFamily="2" charset="2"/>
              <a:buChar char="Ø"/>
            </a:pPr>
            <a:r>
              <a:rPr lang="en-US" sz="2400" dirty="0">
                <a:solidFill>
                  <a:schemeClr val="accent1"/>
                </a:solidFill>
                <a:latin typeface="Trebuchet MS"/>
                <a:ea typeface="Trebuchet MS"/>
                <a:cs typeface="Trebuchet MS"/>
                <a:sym typeface="Trebuchet MS"/>
              </a:rPr>
              <a:t>Link 1: </a:t>
            </a:r>
            <a:r>
              <a:rPr lang="en-IN" sz="2400" dirty="0">
                <a:hlinkClick r:id="rId3"/>
              </a:rPr>
              <a:t>Highway Traffic Videos Dataset</a:t>
            </a:r>
            <a:endParaRPr lang="en-IN" sz="2400" dirty="0"/>
          </a:p>
          <a:p>
            <a:pPr algn="just">
              <a:spcBef>
                <a:spcPts val="0"/>
              </a:spcBef>
              <a:spcAft>
                <a:spcPts val="0"/>
              </a:spcAft>
            </a:pPr>
            <a:r>
              <a:rPr lang="en-IN" sz="2400" dirty="0">
                <a:solidFill>
                  <a:srgbClr val="0033CC"/>
                </a:solidFill>
                <a:latin typeface="Trebuchet MS"/>
                <a:ea typeface="Trebuchet MS"/>
                <a:cs typeface="Trebuchet MS"/>
                <a:sym typeface="Trebuchet MS"/>
              </a:rPr>
              <a:t>  </a:t>
            </a:r>
            <a:r>
              <a:rPr lang="en-IN" dirty="0">
                <a:solidFill>
                  <a:srgbClr val="FF0000"/>
                </a:solidFill>
                <a:latin typeface="Trebuchet MS"/>
                <a:ea typeface="Trebuchet MS"/>
                <a:cs typeface="Trebuchet MS"/>
                <a:sym typeface="Trebuchet MS"/>
              </a:rPr>
              <a:t>Source – Kaggle</a:t>
            </a:r>
          </a:p>
          <a:p>
            <a:pPr algn="just">
              <a:spcBef>
                <a:spcPts val="0"/>
              </a:spcBef>
              <a:spcAft>
                <a:spcPts val="0"/>
              </a:spcAft>
            </a:pPr>
            <a:r>
              <a:rPr lang="en-IN" dirty="0">
                <a:solidFill>
                  <a:srgbClr val="FF0000"/>
                </a:solidFill>
                <a:latin typeface="Trebuchet MS"/>
                <a:ea typeface="Trebuchet MS"/>
                <a:cs typeface="Trebuchet MS"/>
                <a:sym typeface="Trebuchet MS"/>
              </a:rPr>
              <a:t>   Size – 92.45 MB</a:t>
            </a:r>
          </a:p>
          <a:p>
            <a:pPr algn="just">
              <a:spcBef>
                <a:spcPts val="0"/>
              </a:spcBef>
              <a:spcAft>
                <a:spcPts val="0"/>
              </a:spcAft>
            </a:pPr>
            <a:r>
              <a:rPr lang="en-IN" dirty="0">
                <a:solidFill>
                  <a:srgbClr val="FF0000"/>
                </a:solidFill>
                <a:latin typeface="Trebuchet MS"/>
                <a:ea typeface="Trebuchet MS"/>
                <a:cs typeface="Trebuchet MS"/>
                <a:sym typeface="Trebuchet MS"/>
              </a:rPr>
              <a:t>   References - </a:t>
            </a:r>
            <a:r>
              <a:rPr lang="en-US" dirty="0">
                <a:solidFill>
                  <a:srgbClr val="FF0000"/>
                </a:solidFill>
                <a:latin typeface="Trebuchet MS"/>
                <a:ea typeface="Trebuchet MS"/>
                <a:cs typeface="Trebuchet MS"/>
                <a:sym typeface="Trebuchet MS"/>
              </a:rPr>
              <a:t>A. B. Chan and N. Vasconcelos, "Probabilistic Kernels for the Classification    of Auto-Regressive Visual Processes".  Proceedings of IEEE Conference on     Computer Vision and Pattern Recognition, San Diego, 2005. </a:t>
            </a:r>
            <a:endParaRPr lang="en-IN" dirty="0">
              <a:solidFill>
                <a:srgbClr val="FF0000"/>
              </a:solidFill>
              <a:latin typeface="Trebuchet MS"/>
              <a:ea typeface="Trebuchet MS"/>
              <a:cs typeface="Trebuchet MS"/>
              <a:sym typeface="Trebuchet MS"/>
            </a:endParaRPr>
          </a:p>
          <a:p>
            <a:pPr marL="342900" indent="-342900" algn="just">
              <a:spcBef>
                <a:spcPts val="0"/>
              </a:spcBef>
              <a:spcAft>
                <a:spcPts val="0"/>
              </a:spcAft>
              <a:buFont typeface="Wingdings" panose="05000000000000000000" pitchFamily="2" charset="2"/>
              <a:buChar char="Ø"/>
            </a:pPr>
            <a:r>
              <a:rPr lang="en-US" sz="2400" dirty="0">
                <a:solidFill>
                  <a:schemeClr val="accent1"/>
                </a:solidFill>
                <a:latin typeface="Trebuchet MS"/>
                <a:ea typeface="Trebuchet MS"/>
                <a:cs typeface="Trebuchet MS"/>
                <a:sym typeface="Trebuchet MS"/>
              </a:rPr>
              <a:t>Link 2: </a:t>
            </a:r>
            <a:r>
              <a:rPr lang="en-IN" sz="2400" dirty="0">
                <a:hlinkClick r:id="rId4"/>
              </a:rPr>
              <a:t>Replay-Attack — EN</a:t>
            </a:r>
            <a:endParaRPr lang="en-IN" sz="2400" dirty="0"/>
          </a:p>
          <a:p>
            <a:pPr algn="just">
              <a:spcBef>
                <a:spcPts val="0"/>
              </a:spcBef>
              <a:spcAft>
                <a:spcPts val="0"/>
              </a:spcAft>
            </a:pPr>
            <a:r>
              <a:rPr lang="en-IN" dirty="0">
                <a:solidFill>
                  <a:srgbClr val="FF0000"/>
                </a:solidFill>
                <a:latin typeface="Trebuchet MS"/>
                <a:ea typeface="Trebuchet MS"/>
                <a:cs typeface="Trebuchet MS"/>
                <a:sym typeface="Trebuchet MS"/>
              </a:rPr>
              <a:t>   Source – </a:t>
            </a:r>
            <a:r>
              <a:rPr lang="en-IN" dirty="0" err="1">
                <a:solidFill>
                  <a:srgbClr val="FF0000"/>
                </a:solidFill>
                <a:latin typeface="Trebuchet MS"/>
                <a:ea typeface="Trebuchet MS"/>
                <a:cs typeface="Trebuchet MS"/>
                <a:sym typeface="Trebuchet MS"/>
              </a:rPr>
              <a:t>Idiap</a:t>
            </a:r>
            <a:endParaRPr lang="en-IN" dirty="0">
              <a:solidFill>
                <a:srgbClr val="FF0000"/>
              </a:solidFill>
              <a:latin typeface="Trebuchet MS"/>
              <a:ea typeface="Trebuchet MS"/>
              <a:cs typeface="Trebuchet MS"/>
              <a:sym typeface="Trebuchet MS"/>
            </a:endParaRPr>
          </a:p>
          <a:p>
            <a:pPr algn="just">
              <a:spcBef>
                <a:spcPts val="0"/>
              </a:spcBef>
              <a:spcAft>
                <a:spcPts val="0"/>
              </a:spcAft>
            </a:pPr>
            <a:r>
              <a:rPr lang="en-IN" dirty="0">
                <a:solidFill>
                  <a:srgbClr val="FF0000"/>
                </a:solidFill>
                <a:latin typeface="Trebuchet MS"/>
                <a:ea typeface="Trebuchet MS"/>
                <a:cs typeface="Trebuchet MS"/>
                <a:sym typeface="Trebuchet MS"/>
              </a:rPr>
              <a:t>   Size – 90 MB</a:t>
            </a:r>
          </a:p>
          <a:p>
            <a:pPr algn="just">
              <a:spcBef>
                <a:spcPts val="0"/>
              </a:spcBef>
              <a:spcAft>
                <a:spcPts val="0"/>
              </a:spcAft>
            </a:pPr>
            <a:r>
              <a:rPr lang="en-IN" dirty="0">
                <a:solidFill>
                  <a:srgbClr val="FF0000"/>
                </a:solidFill>
                <a:latin typeface="Trebuchet MS"/>
                <a:ea typeface="Trebuchet MS"/>
                <a:cs typeface="Trebuchet MS"/>
                <a:sym typeface="Trebuchet MS"/>
              </a:rPr>
              <a:t>   References - A. B. Chan and N. Vasconcelos, "Classification and Retrieval of Traffic     Video using Auto-Regressive Stochastic Processes".  Proceedings of 2005    IEEE Intelligent Vehicles Symposium, Las Vegas, June 2005.</a:t>
            </a:r>
          </a:p>
          <a:p>
            <a:pPr marL="285750" indent="-285750" algn="just">
              <a:spcBef>
                <a:spcPts val="0"/>
              </a:spcBef>
              <a:spcAft>
                <a:spcPts val="0"/>
              </a:spcAft>
              <a:buFont typeface="Wingdings" panose="05000000000000000000" pitchFamily="2" charset="2"/>
              <a:buChar char="Ø"/>
            </a:pPr>
            <a:r>
              <a:rPr lang="en-IN" sz="2400" dirty="0">
                <a:solidFill>
                  <a:schemeClr val="accent1"/>
                </a:solidFill>
                <a:latin typeface="Trebuchet MS"/>
                <a:ea typeface="Trebuchet MS"/>
                <a:cs typeface="Trebuchet MS"/>
                <a:sym typeface="Trebuchet MS"/>
              </a:rPr>
              <a:t>Link 3: </a:t>
            </a:r>
            <a:r>
              <a:rPr lang="fr-FR" sz="2400" dirty="0">
                <a:hlinkClick r:id="rId5"/>
              </a:rPr>
              <a:t>Urban Tracker: Suivi </a:t>
            </a:r>
            <a:r>
              <a:rPr lang="fr-FR" sz="2400" dirty="0" err="1">
                <a:hlinkClick r:id="rId5"/>
              </a:rPr>
              <a:t>multiobjets</a:t>
            </a:r>
            <a:r>
              <a:rPr lang="fr-FR" sz="2400" dirty="0">
                <a:hlinkClick r:id="rId5"/>
              </a:rPr>
              <a:t> en milieu urbain</a:t>
            </a:r>
            <a:endParaRPr lang="fr-FR" sz="2400" dirty="0"/>
          </a:p>
          <a:p>
            <a:pPr algn="just">
              <a:spcBef>
                <a:spcPts val="0"/>
              </a:spcBef>
              <a:spcAft>
                <a:spcPts val="0"/>
              </a:spcAft>
            </a:pPr>
            <a:r>
              <a:rPr lang="fr-FR" sz="2400" dirty="0">
                <a:solidFill>
                  <a:schemeClr val="accent1"/>
                </a:solidFill>
                <a:latin typeface="Trebuchet MS"/>
                <a:ea typeface="Trebuchet MS"/>
                <a:cs typeface="Trebuchet MS"/>
                <a:sym typeface="Trebuchet MS"/>
              </a:rPr>
              <a:t>  </a:t>
            </a:r>
            <a:r>
              <a:rPr lang="fr-FR" dirty="0">
                <a:solidFill>
                  <a:srgbClr val="FF0000"/>
                </a:solidFill>
                <a:latin typeface="Trebuchet MS"/>
                <a:ea typeface="Trebuchet MS"/>
                <a:cs typeface="Trebuchet MS"/>
                <a:sym typeface="Trebuchet MS"/>
              </a:rPr>
              <a:t>Source – Urban Tracker</a:t>
            </a:r>
          </a:p>
          <a:p>
            <a:pPr algn="just">
              <a:spcBef>
                <a:spcPts val="0"/>
              </a:spcBef>
              <a:spcAft>
                <a:spcPts val="0"/>
              </a:spcAft>
            </a:pPr>
            <a:r>
              <a:rPr lang="fr-FR" sz="2400" dirty="0">
                <a:solidFill>
                  <a:srgbClr val="FF0000"/>
                </a:solidFill>
                <a:latin typeface="Trebuchet MS"/>
                <a:ea typeface="Trebuchet MS"/>
                <a:cs typeface="Trebuchet MS"/>
                <a:sym typeface="Trebuchet MS"/>
              </a:rPr>
              <a:t>  </a:t>
            </a:r>
            <a:r>
              <a:rPr lang="fr-FR" dirty="0">
                <a:solidFill>
                  <a:srgbClr val="FF0000"/>
                </a:solidFill>
                <a:latin typeface="Trebuchet MS"/>
                <a:ea typeface="Trebuchet MS"/>
                <a:cs typeface="Trebuchet MS"/>
                <a:sym typeface="Trebuchet MS"/>
              </a:rPr>
              <a:t>Size – 120 MB</a:t>
            </a:r>
          </a:p>
          <a:p>
            <a:pPr algn="just">
              <a:spcBef>
                <a:spcPts val="0"/>
              </a:spcBef>
              <a:spcAft>
                <a:spcPts val="0"/>
              </a:spcAft>
            </a:pPr>
            <a:r>
              <a:rPr lang="fr-FR" dirty="0">
                <a:solidFill>
                  <a:srgbClr val="FF0000"/>
                </a:solidFill>
                <a:latin typeface="Trebuchet MS"/>
                <a:ea typeface="Trebuchet MS"/>
                <a:cs typeface="Trebuchet MS"/>
                <a:sym typeface="Trebuchet MS"/>
              </a:rPr>
              <a:t>  References - Jodoin, J.-P., Bilodeau, G.-A., Saunier, N., Urban Tracker: Multiple Object </a:t>
            </a:r>
            <a:r>
              <a:rPr lang="fr-FR" dirty="0" err="1">
                <a:solidFill>
                  <a:srgbClr val="FF0000"/>
                </a:solidFill>
                <a:latin typeface="Trebuchet MS"/>
                <a:ea typeface="Trebuchet MS"/>
                <a:cs typeface="Trebuchet MS"/>
                <a:sym typeface="Trebuchet MS"/>
              </a:rPr>
              <a:t>Tracking</a:t>
            </a:r>
            <a:r>
              <a:rPr lang="fr-FR" dirty="0">
                <a:solidFill>
                  <a:srgbClr val="FF0000"/>
                </a:solidFill>
                <a:latin typeface="Trebuchet MS"/>
                <a:ea typeface="Trebuchet MS"/>
                <a:cs typeface="Trebuchet MS"/>
                <a:sym typeface="Trebuchet MS"/>
              </a:rPr>
              <a:t> in Urban Mixed Traffic, Accepted for IEEE Winter </a:t>
            </a:r>
            <a:r>
              <a:rPr lang="fr-FR" dirty="0" err="1">
                <a:solidFill>
                  <a:srgbClr val="FF0000"/>
                </a:solidFill>
                <a:latin typeface="Trebuchet MS"/>
                <a:ea typeface="Trebuchet MS"/>
                <a:cs typeface="Trebuchet MS"/>
                <a:sym typeface="Trebuchet MS"/>
              </a:rPr>
              <a:t>conference</a:t>
            </a:r>
            <a:r>
              <a:rPr lang="fr-FR" dirty="0">
                <a:solidFill>
                  <a:srgbClr val="FF0000"/>
                </a:solidFill>
                <a:latin typeface="Trebuchet MS"/>
                <a:ea typeface="Trebuchet MS"/>
                <a:cs typeface="Trebuchet MS"/>
                <a:sym typeface="Trebuchet MS"/>
              </a:rPr>
              <a:t> on Applications of Computer Vision (WACV14), </a:t>
            </a:r>
            <a:r>
              <a:rPr lang="fr-FR" dirty="0" err="1">
                <a:solidFill>
                  <a:srgbClr val="FF0000"/>
                </a:solidFill>
                <a:latin typeface="Trebuchet MS"/>
                <a:ea typeface="Trebuchet MS"/>
                <a:cs typeface="Trebuchet MS"/>
                <a:sym typeface="Trebuchet MS"/>
              </a:rPr>
              <a:t>Steamboat</a:t>
            </a:r>
            <a:r>
              <a:rPr lang="fr-FR" dirty="0">
                <a:solidFill>
                  <a:srgbClr val="FF0000"/>
                </a:solidFill>
                <a:latin typeface="Trebuchet MS"/>
                <a:ea typeface="Trebuchet MS"/>
                <a:cs typeface="Trebuchet MS"/>
                <a:sym typeface="Trebuchet MS"/>
              </a:rPr>
              <a:t> Springs, Colorado, USA, March 24-26, 2014</a:t>
            </a:r>
          </a:p>
          <a:p>
            <a:pPr algn="just">
              <a:spcBef>
                <a:spcPts val="0"/>
              </a:spcBef>
              <a:spcAft>
                <a:spcPts val="0"/>
              </a:spcAft>
            </a:pPr>
            <a:endParaRPr lang="fr-FR" dirty="0">
              <a:solidFill>
                <a:srgbClr val="FF0000"/>
              </a:solidFill>
              <a:latin typeface="Trebuchet MS"/>
              <a:ea typeface="Trebuchet MS"/>
              <a:cs typeface="Trebuchet MS"/>
              <a:sym typeface="Trebuchet MS"/>
            </a:endParaRPr>
          </a:p>
          <a:p>
            <a:pPr algn="just">
              <a:spcBef>
                <a:spcPts val="0"/>
              </a:spcBef>
              <a:spcAft>
                <a:spcPts val="0"/>
              </a:spcAft>
            </a:pPr>
            <a:r>
              <a:rPr lang="fr-FR" sz="2400" dirty="0">
                <a:solidFill>
                  <a:srgbClr val="FF0000"/>
                </a:solidFill>
                <a:latin typeface="Trebuchet MS"/>
                <a:ea typeface="Trebuchet MS"/>
                <a:cs typeface="Trebuchet MS"/>
                <a:sym typeface="Trebuchet MS"/>
              </a:rPr>
              <a:t>  </a:t>
            </a:r>
            <a:endParaRPr lang="en-IN" sz="2400" dirty="0">
              <a:solidFill>
                <a:srgbClr val="FF0000"/>
              </a:solidFill>
              <a:latin typeface="Trebuchet MS"/>
              <a:ea typeface="Trebuchet MS"/>
              <a:cs typeface="Trebuchet MS"/>
              <a:sym typeface="Trebuchet MS"/>
            </a:endParaRPr>
          </a:p>
          <a:p>
            <a:pPr algn="just">
              <a:spcBef>
                <a:spcPts val="0"/>
              </a:spcBef>
              <a:spcAft>
                <a:spcPts val="0"/>
              </a:spcAft>
            </a:pPr>
            <a:endParaRPr lang="en-IN" dirty="0">
              <a:solidFill>
                <a:srgbClr val="FF0000"/>
              </a:solidFill>
              <a:latin typeface="Trebuchet MS"/>
              <a:ea typeface="Trebuchet MS"/>
              <a:cs typeface="Trebuchet MS"/>
              <a:sym typeface="Trebuchet MS"/>
            </a:endParaRPr>
          </a:p>
          <a:p>
            <a:pPr algn="just">
              <a:spcBef>
                <a:spcPts val="0"/>
              </a:spcBef>
              <a:spcAft>
                <a:spcPts val="0"/>
              </a:spcAft>
            </a:pPr>
            <a:endParaRPr lang="en-US" dirty="0">
              <a:solidFill>
                <a:srgbClr val="FF000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1344" y="614843"/>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816768" y="116632"/>
            <a:ext cx="91440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 Phase-II and Phase III) Project Timeline</a:t>
            </a:r>
            <a:endParaRPr lang="en-US" sz="2400" dirty="0">
              <a:solidFill>
                <a:srgbClr val="FF0000"/>
              </a:solidFill>
              <a:latin typeface="Trebuchet MS"/>
            </a:endParaRPr>
          </a:p>
        </p:txBody>
      </p:sp>
      <p:sp>
        <p:nvSpPr>
          <p:cNvPr id="5" name="TextBox 4">
            <a:extLst>
              <a:ext uri="{FF2B5EF4-FFF2-40B4-BE49-F238E27FC236}">
                <a16:creationId xmlns:a16="http://schemas.microsoft.com/office/drawing/2014/main" id="{EBB10B19-4157-41B3-85CA-452455B519DD}"/>
              </a:ext>
            </a:extLst>
          </p:cNvPr>
          <p:cNvSpPr txBox="1"/>
          <p:nvPr/>
        </p:nvSpPr>
        <p:spPr>
          <a:xfrm>
            <a:off x="1066800" y="2003213"/>
            <a:ext cx="8839199" cy="904863"/>
          </a:xfrm>
          <a:prstGeom prst="rect">
            <a:avLst/>
          </a:prstGeom>
          <a:noFill/>
        </p:spPr>
        <p:txBody>
          <a:bodyPr wrap="square">
            <a:spAutoFit/>
          </a:bodyPr>
          <a:lstStyle/>
          <a:p>
            <a:pPr marL="1077913" lvl="1" indent="-265113" algn="just" eaLnBrk="0" hangingPunct="0">
              <a:spcBef>
                <a:spcPts val="0"/>
              </a:spcBef>
              <a:spcAft>
                <a:spcPts val="0"/>
              </a:spcAft>
              <a:buFont typeface="Wingdings" pitchFamily="2" charset="2"/>
              <a:buChar char="§"/>
              <a:defRPr/>
            </a:pPr>
            <a:endParaRPr lang="en-IN" sz="2400" dirty="0">
              <a:solidFill>
                <a:srgbClr val="0033CC"/>
              </a:solidFill>
              <a:latin typeface="Trebuchet MS"/>
            </a:endParaRPr>
          </a:p>
          <a:p>
            <a:pPr marL="1077913" lvl="1" indent="-265113" algn="just" eaLnBrk="0" hangingPunct="0">
              <a:spcBef>
                <a:spcPct val="20000"/>
              </a:spcBef>
              <a:defRPr/>
            </a:pPr>
            <a:endParaRPr lang="en-IN" sz="2400" dirty="0">
              <a:solidFill>
                <a:srgbClr val="0000FF"/>
              </a:solidFill>
              <a:latin typeface="Trebuchet MS" pitchFamily="34" charset="0"/>
            </a:endParaRPr>
          </a:p>
        </p:txBody>
      </p:sp>
      <p:pic>
        <p:nvPicPr>
          <p:cNvPr id="4" name="Picture 3">
            <a:extLst>
              <a:ext uri="{FF2B5EF4-FFF2-40B4-BE49-F238E27FC236}">
                <a16:creationId xmlns:a16="http://schemas.microsoft.com/office/drawing/2014/main" id="{812964BD-E2A8-F707-D77F-91923B214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12192000" cy="5949280"/>
          </a:xfrm>
          <a:prstGeom prst="rect">
            <a:avLst/>
          </a:prstGeom>
        </p:spPr>
      </p:pic>
    </p:spTree>
    <p:extLst>
      <p:ext uri="{BB962C8B-B14F-4D97-AF65-F5344CB8AC3E}">
        <p14:creationId xmlns:p14="http://schemas.microsoft.com/office/powerpoint/2010/main" val="100794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242-368F-D5D4-BC6C-1DACA430F2C2}"/>
              </a:ext>
            </a:extLst>
          </p:cNvPr>
          <p:cNvSpPr>
            <a:spLocks noGrp="1"/>
          </p:cNvSpPr>
          <p:nvPr>
            <p:ph type="title"/>
          </p:nvPr>
        </p:nvSpPr>
        <p:spPr/>
        <p:txBody>
          <a:bodyPr/>
          <a:lstStyle/>
          <a:p>
            <a:r>
              <a:rPr lang="en-US" sz="4400" dirty="0">
                <a:solidFill>
                  <a:srgbClr val="FF0000"/>
                </a:solidFill>
                <a:latin typeface="Trebuchet MS" panose="020B0603020202020204"/>
                <a:ea typeface="Trebuchet MS" panose="020B0603020202020204"/>
                <a:cs typeface="Trebuchet MS" panose="020B0603020202020204"/>
                <a:sym typeface="Trebuchet MS" panose="020B0603020202020204"/>
              </a:rPr>
              <a:t>Expected Deliverables</a:t>
            </a:r>
            <a:endParaRPr lang="en-IN" dirty="0"/>
          </a:p>
        </p:txBody>
      </p:sp>
      <p:sp>
        <p:nvSpPr>
          <p:cNvPr id="3" name="Content Placeholder 2">
            <a:extLst>
              <a:ext uri="{FF2B5EF4-FFF2-40B4-BE49-F238E27FC236}">
                <a16:creationId xmlns:a16="http://schemas.microsoft.com/office/drawing/2014/main" id="{C1EE83EA-54AE-DC2C-B31B-BCF577A7FAF8}"/>
              </a:ext>
            </a:extLst>
          </p:cNvPr>
          <p:cNvSpPr>
            <a:spLocks noGrp="1"/>
          </p:cNvSpPr>
          <p:nvPr>
            <p:ph idx="1"/>
          </p:nvPr>
        </p:nvSpPr>
        <p:spPr/>
        <p:txBody>
          <a:bodyPr/>
          <a:lstStyle/>
          <a:p>
            <a:pPr marL="685800" indent="-342900" algn="just" eaLnBrk="0" hangingPunct="0">
              <a:spcBef>
                <a:spcPts val="0"/>
              </a:spcBef>
              <a:spcAft>
                <a:spcPts val="0"/>
              </a:spcAft>
              <a:buFont typeface="Arial" panose="020B0604020202020204" pitchFamily="34" charset="0"/>
              <a:buChar char="•"/>
              <a:defRPr/>
            </a:pPr>
            <a:endParaRPr lang="en-IN" sz="2800"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 deliverables</a:t>
            </a:r>
          </a:p>
          <a:p>
            <a:pPr marL="685800" indent="-342900" algn="just" eaLnBrk="0" hangingPunct="0">
              <a:spcBef>
                <a:spcPts val="0"/>
              </a:spcBef>
              <a:spcAft>
                <a:spcPts val="0"/>
              </a:spcAft>
              <a:buFont typeface="Arial" panose="020B0604020202020204" pitchFamily="34" charset="0"/>
              <a:buChar char="•"/>
              <a:defRPr/>
            </a:pPr>
            <a:endParaRPr lang="en-IN" sz="2800"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Capstone-II deliverables</a:t>
            </a:r>
          </a:p>
          <a:p>
            <a:pPr marL="685800" indent="-342900" algn="just" eaLnBrk="0" hangingPunct="0">
              <a:spcBef>
                <a:spcPts val="0"/>
              </a:spcBef>
              <a:spcAft>
                <a:spcPts val="0"/>
              </a:spcAft>
              <a:buFont typeface="Arial" panose="020B0604020202020204" pitchFamily="34" charset="0"/>
              <a:buChar char="•"/>
              <a:defRPr/>
            </a:pPr>
            <a:endParaRPr lang="en-IN" sz="2800" dirty="0">
              <a:solidFill>
                <a:srgbClr val="0033CC"/>
              </a:solidFill>
              <a:latin typeface="Trebuchet MS" panose="020B0603020202020204"/>
              <a:sym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Capstone-III deliverables</a:t>
            </a:r>
          </a:p>
          <a:p>
            <a:endParaRPr lang="en-IN" dirty="0"/>
          </a:p>
        </p:txBody>
      </p:sp>
    </p:spTree>
    <p:extLst>
      <p:ext uri="{BB962C8B-B14F-4D97-AF65-F5344CB8AC3E}">
        <p14:creationId xmlns:p14="http://schemas.microsoft.com/office/powerpoint/2010/main" val="34377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DAF3-5F1C-E49A-18E9-B985063773C5}"/>
              </a:ext>
            </a:extLst>
          </p:cNvPr>
          <p:cNvSpPr>
            <a:spLocks noGrp="1"/>
          </p:cNvSpPr>
          <p:nvPr>
            <p:ph type="title"/>
          </p:nvPr>
        </p:nvSpPr>
        <p:spPr/>
        <p:txBody>
          <a:bodyPr/>
          <a:lstStyle/>
          <a:p>
            <a:r>
              <a:rPr lang="en-IN" b="1" dirty="0">
                <a:solidFill>
                  <a:srgbClr val="3399FF"/>
                </a:solidFill>
              </a:rPr>
              <a:t>CAPSTONE I - Deliverables</a:t>
            </a:r>
            <a:br>
              <a:rPr lang="en-IN" b="1" dirty="0">
                <a:solidFill>
                  <a:srgbClr val="3399FF"/>
                </a:solidFill>
              </a:rPr>
            </a:br>
            <a:endParaRPr lang="en-IN" dirty="0"/>
          </a:p>
        </p:txBody>
      </p:sp>
      <p:sp>
        <p:nvSpPr>
          <p:cNvPr id="3" name="Content Placeholder 2">
            <a:extLst>
              <a:ext uri="{FF2B5EF4-FFF2-40B4-BE49-F238E27FC236}">
                <a16:creationId xmlns:a16="http://schemas.microsoft.com/office/drawing/2014/main" id="{1A3AC315-285A-126A-C34E-532975DC7695}"/>
              </a:ext>
            </a:extLst>
          </p:cNvPr>
          <p:cNvSpPr>
            <a:spLocks noGrp="1"/>
          </p:cNvSpPr>
          <p:nvPr>
            <p:ph idx="1"/>
          </p:nvPr>
        </p:nvSpPr>
        <p:spPr/>
        <p:txBody>
          <a:bodyPr/>
          <a:lstStyle/>
          <a:p>
            <a:r>
              <a:rPr lang="en-IN" dirty="0"/>
              <a:t>Literature survey</a:t>
            </a:r>
          </a:p>
          <a:p>
            <a:r>
              <a:rPr lang="en-IN" dirty="0"/>
              <a:t>Identification of Problem Statement</a:t>
            </a:r>
          </a:p>
          <a:p>
            <a:r>
              <a:rPr lang="en-IN" dirty="0"/>
              <a:t>Requirements Elicitation</a:t>
            </a:r>
          </a:p>
          <a:p>
            <a:r>
              <a:rPr lang="en-IN" dirty="0"/>
              <a:t>Feasibility Study</a:t>
            </a:r>
          </a:p>
          <a:p>
            <a:r>
              <a:rPr lang="en-IN" dirty="0"/>
              <a:t>Setting up a project timeline using Gantt chart </a:t>
            </a:r>
          </a:p>
          <a:p>
            <a:r>
              <a:rPr lang="en-IN" dirty="0"/>
              <a:t>Creating a summary presentation of our idea</a:t>
            </a:r>
          </a:p>
          <a:p>
            <a:endParaRPr lang="en-IN" dirty="0"/>
          </a:p>
        </p:txBody>
      </p:sp>
    </p:spTree>
    <p:extLst>
      <p:ext uri="{BB962C8B-B14F-4D97-AF65-F5344CB8AC3E}">
        <p14:creationId xmlns:p14="http://schemas.microsoft.com/office/powerpoint/2010/main" val="349678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1164-DE4C-B36C-6EFB-98811C45850C}"/>
              </a:ext>
            </a:extLst>
          </p:cNvPr>
          <p:cNvSpPr>
            <a:spLocks noGrp="1"/>
          </p:cNvSpPr>
          <p:nvPr>
            <p:ph type="title"/>
          </p:nvPr>
        </p:nvSpPr>
        <p:spPr/>
        <p:txBody>
          <a:bodyPr/>
          <a:lstStyle/>
          <a:p>
            <a:r>
              <a:rPr lang="en-IN" b="1" dirty="0">
                <a:solidFill>
                  <a:srgbClr val="3399FF"/>
                </a:solidFill>
              </a:rPr>
              <a:t>CAPSTONE II – DELIVERABLES</a:t>
            </a:r>
            <a:br>
              <a:rPr lang="en-IN" b="1" dirty="0">
                <a:solidFill>
                  <a:srgbClr val="3399FF"/>
                </a:solidFill>
              </a:rPr>
            </a:br>
            <a:endParaRPr lang="en-IN" dirty="0"/>
          </a:p>
        </p:txBody>
      </p:sp>
      <p:sp>
        <p:nvSpPr>
          <p:cNvPr id="3" name="Content Placeholder 2">
            <a:extLst>
              <a:ext uri="{FF2B5EF4-FFF2-40B4-BE49-F238E27FC236}">
                <a16:creationId xmlns:a16="http://schemas.microsoft.com/office/drawing/2014/main" id="{8AF7B70D-7531-75B7-6DD4-831A122F391E}"/>
              </a:ext>
            </a:extLst>
          </p:cNvPr>
          <p:cNvSpPr>
            <a:spLocks noGrp="1"/>
          </p:cNvSpPr>
          <p:nvPr>
            <p:ph idx="1"/>
          </p:nvPr>
        </p:nvSpPr>
        <p:spPr/>
        <p:txBody>
          <a:bodyPr/>
          <a:lstStyle/>
          <a:p>
            <a:r>
              <a:rPr lang="en-IN" dirty="0"/>
              <a:t>Acquiring/Creating relevant datasets</a:t>
            </a:r>
          </a:p>
          <a:p>
            <a:r>
              <a:rPr lang="en-IN" dirty="0"/>
              <a:t>Choosing the appropriate software tools that will be used for the project</a:t>
            </a:r>
          </a:p>
          <a:p>
            <a:r>
              <a:rPr lang="en-IN" dirty="0"/>
              <a:t>Creating a detailed workflow </a:t>
            </a:r>
          </a:p>
          <a:p>
            <a:r>
              <a:rPr lang="en-IN" dirty="0"/>
              <a:t>Creating a prototype based on the datasets collected</a:t>
            </a:r>
          </a:p>
          <a:p>
            <a:r>
              <a:rPr lang="en-IN" dirty="0"/>
              <a:t>High-Level Design</a:t>
            </a:r>
          </a:p>
          <a:p>
            <a:endParaRPr lang="en-IN" dirty="0"/>
          </a:p>
        </p:txBody>
      </p:sp>
    </p:spTree>
    <p:extLst>
      <p:ext uri="{BB962C8B-B14F-4D97-AF65-F5344CB8AC3E}">
        <p14:creationId xmlns:p14="http://schemas.microsoft.com/office/powerpoint/2010/main" val="403981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ABB0-4B69-46A0-14DA-75DB2BA50DB1}"/>
              </a:ext>
            </a:extLst>
          </p:cNvPr>
          <p:cNvSpPr>
            <a:spLocks noGrp="1"/>
          </p:cNvSpPr>
          <p:nvPr>
            <p:ph type="title"/>
          </p:nvPr>
        </p:nvSpPr>
        <p:spPr/>
        <p:txBody>
          <a:bodyPr/>
          <a:lstStyle/>
          <a:p>
            <a:r>
              <a:rPr lang="en-IN" b="1" dirty="0">
                <a:solidFill>
                  <a:srgbClr val="3399FF"/>
                </a:solidFill>
              </a:rPr>
              <a:t>CAPSTONE III – DELIVERABLES</a:t>
            </a:r>
            <a:endParaRPr lang="en-IN" dirty="0"/>
          </a:p>
        </p:txBody>
      </p:sp>
      <p:sp>
        <p:nvSpPr>
          <p:cNvPr id="3" name="Content Placeholder 2">
            <a:extLst>
              <a:ext uri="{FF2B5EF4-FFF2-40B4-BE49-F238E27FC236}">
                <a16:creationId xmlns:a16="http://schemas.microsoft.com/office/drawing/2014/main" id="{7E7D248C-212A-8991-89D1-8DDBA68E5AC7}"/>
              </a:ext>
            </a:extLst>
          </p:cNvPr>
          <p:cNvSpPr>
            <a:spLocks noGrp="1"/>
          </p:cNvSpPr>
          <p:nvPr>
            <p:ph idx="1"/>
          </p:nvPr>
        </p:nvSpPr>
        <p:spPr/>
        <p:txBody>
          <a:bodyPr/>
          <a:lstStyle/>
          <a:p>
            <a:r>
              <a:rPr lang="en-IN" dirty="0"/>
              <a:t>Refining the project prototype and aligning it with industry level standards.</a:t>
            </a:r>
          </a:p>
          <a:p>
            <a:r>
              <a:rPr lang="en-IN" dirty="0"/>
              <a:t>Summing our project along with all the issues resolved that we had come up in Capstone phase II.</a:t>
            </a:r>
          </a:p>
          <a:p>
            <a:r>
              <a:rPr lang="en-IN" dirty="0"/>
              <a:t>Working in the commercial aspect of our project.</a:t>
            </a:r>
          </a:p>
          <a:p>
            <a:r>
              <a:rPr lang="en-IN" dirty="0"/>
              <a:t>Low-Level Design, Module wise implementation</a:t>
            </a:r>
          </a:p>
          <a:p>
            <a:r>
              <a:rPr lang="en-IN" dirty="0"/>
              <a:t>Making a research paper on our project and publishing it.   </a:t>
            </a:r>
          </a:p>
          <a:p>
            <a:endParaRPr lang="en-IN" dirty="0"/>
          </a:p>
        </p:txBody>
      </p:sp>
    </p:spTree>
    <p:extLst>
      <p:ext uri="{BB962C8B-B14F-4D97-AF65-F5344CB8AC3E}">
        <p14:creationId xmlns:p14="http://schemas.microsoft.com/office/powerpoint/2010/main" val="338739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4247317"/>
          </a:xfrm>
          <a:prstGeom prst="rect">
            <a:avLst/>
          </a:prstGeom>
          <a:noFill/>
        </p:spPr>
        <p:txBody>
          <a:bodyPr wrap="square">
            <a:spAutoFit/>
          </a:bodyPr>
          <a:lstStyle/>
          <a:p>
            <a:pPr marL="800100" indent="-457200" algn="just" eaLnBrk="0" hangingPunct="0">
              <a:spcBef>
                <a:spcPts val="0"/>
              </a:spcBef>
              <a:spcAft>
                <a:spcPts val="0"/>
              </a:spcAft>
              <a:buAutoNum type="arabicPeriod"/>
              <a:defRPr/>
            </a:pPr>
            <a:r>
              <a:rPr lang="en-US" b="1" u="sng" dirty="0">
                <a:solidFill>
                  <a:srgbClr val="FF0000"/>
                </a:solidFill>
                <a:latin typeface="Trebuchet MS" panose="020B0603020202020204"/>
                <a:sym typeface="Trebuchet MS" panose="020B0603020202020204"/>
              </a:rPr>
              <a:t>User Training</a:t>
            </a:r>
            <a:r>
              <a:rPr lang="en-US" dirty="0">
                <a:solidFill>
                  <a:srgbClr val="FF0000"/>
                </a:solidFill>
                <a:latin typeface="Trebuchet MS" panose="020B0603020202020204"/>
                <a:sym typeface="Trebuchet MS" panose="020B0603020202020204"/>
              </a:rPr>
              <a:t>:</a:t>
            </a:r>
            <a:r>
              <a:rPr lang="en-US" dirty="0">
                <a:solidFill>
                  <a:srgbClr val="0033CC"/>
                </a:solidFill>
                <a:latin typeface="Trebuchet MS" panose="020B0603020202020204"/>
                <a:sym typeface="Trebuchet MS" panose="020B0603020202020204"/>
              </a:rPr>
              <a:t> Educate the personnel who will be interacting with the CCTV system about the signs of replay attacks and how to respond to alerts.</a:t>
            </a:r>
          </a:p>
          <a:p>
            <a:pPr marL="800100" indent="-457200" algn="just" eaLnBrk="0" hangingPunct="0">
              <a:spcBef>
                <a:spcPts val="0"/>
              </a:spcBef>
              <a:spcAft>
                <a:spcPts val="0"/>
              </a:spcAft>
              <a:buAutoNum type="arabicPeriod"/>
              <a:defRPr/>
            </a:pPr>
            <a:r>
              <a:rPr lang="en-US" b="1" u="sng" dirty="0">
                <a:solidFill>
                  <a:srgbClr val="FF0000"/>
                </a:solidFill>
                <a:latin typeface="Trebuchet MS" panose="020B0603020202020204"/>
                <a:sym typeface="Trebuchet MS" panose="020B0603020202020204"/>
              </a:rPr>
              <a:t>Incident Response Plan</a:t>
            </a:r>
            <a:r>
              <a:rPr lang="en-US" dirty="0">
                <a:solidFill>
                  <a:srgbClr val="FF0000"/>
                </a:solidFill>
                <a:latin typeface="Trebuchet MS" panose="020B0603020202020204"/>
                <a:sym typeface="Trebuchet MS" panose="020B0603020202020204"/>
              </a:rPr>
              <a:t>:</a:t>
            </a:r>
            <a:r>
              <a:rPr lang="en-US" dirty="0">
                <a:solidFill>
                  <a:srgbClr val="0033CC"/>
                </a:solidFill>
                <a:latin typeface="Trebuchet MS" panose="020B0603020202020204"/>
                <a:sym typeface="Trebuchet MS" panose="020B0603020202020204"/>
              </a:rPr>
              <a:t> Develop a detailed incident response plan to handle detected replay attacks efficiently. This should include steps for isolating affected systems, investigating the breach, and mitigating the damage.</a:t>
            </a:r>
          </a:p>
          <a:p>
            <a:pPr marL="800100" indent="-457200" algn="just" eaLnBrk="0" hangingPunct="0">
              <a:spcBef>
                <a:spcPts val="0"/>
              </a:spcBef>
              <a:spcAft>
                <a:spcPts val="0"/>
              </a:spcAft>
              <a:buAutoNum type="arabicPeriod"/>
              <a:defRPr/>
            </a:pPr>
            <a:r>
              <a:rPr lang="en-US" b="1" u="sng" dirty="0">
                <a:solidFill>
                  <a:srgbClr val="FF0000"/>
                </a:solidFill>
                <a:latin typeface="Trebuchet MS" panose="020B0603020202020204"/>
                <a:sym typeface="Trebuchet MS" panose="020B0603020202020204"/>
              </a:rPr>
              <a:t>Redundancy and Backup</a:t>
            </a:r>
            <a:r>
              <a:rPr lang="en-US" dirty="0">
                <a:solidFill>
                  <a:srgbClr val="FF0000"/>
                </a:solidFill>
                <a:latin typeface="Trebuchet MS" panose="020B0603020202020204"/>
                <a:sym typeface="Trebuchet MS" panose="020B0603020202020204"/>
              </a:rPr>
              <a:t>:</a:t>
            </a:r>
            <a:r>
              <a:rPr lang="en-US" dirty="0">
                <a:solidFill>
                  <a:srgbClr val="0033CC"/>
                </a:solidFill>
                <a:latin typeface="Trebuchet MS" panose="020B0603020202020204"/>
                <a:sym typeface="Trebuchet MS" panose="020B0603020202020204"/>
              </a:rPr>
              <a:t> Implement redundancy in your CCTV infrastructure to ensure there is always a backup in case one system fails. Regular backups of footage can also help verify the integrity of the data.</a:t>
            </a:r>
          </a:p>
          <a:p>
            <a:pPr marL="800100" indent="-457200" algn="just" eaLnBrk="0" hangingPunct="0">
              <a:spcBef>
                <a:spcPts val="0"/>
              </a:spcBef>
              <a:spcAft>
                <a:spcPts val="0"/>
              </a:spcAft>
              <a:buAutoNum type="arabicPeriod"/>
              <a:defRPr/>
            </a:pPr>
            <a:r>
              <a:rPr lang="en-US" b="1" u="sng" dirty="0">
                <a:solidFill>
                  <a:srgbClr val="FF0000"/>
                </a:solidFill>
                <a:latin typeface="Trebuchet MS" panose="020B0603020202020204"/>
                <a:sym typeface="Trebuchet MS" panose="020B0603020202020204"/>
              </a:rPr>
              <a:t>Detailed Documentation</a:t>
            </a:r>
            <a:r>
              <a:rPr lang="en-US" dirty="0">
                <a:solidFill>
                  <a:srgbClr val="0033CC"/>
                </a:solidFill>
                <a:latin typeface="Trebuchet MS" panose="020B0603020202020204"/>
                <a:sym typeface="Trebuchet MS" panose="020B0603020202020204"/>
              </a:rPr>
              <a:t>: Maintain comprehensive documentation of the system design, protocols, and updates. This can help in troubleshooting and training new team members.</a:t>
            </a:r>
          </a:p>
          <a:p>
            <a:pPr marL="800100" indent="-457200" algn="just" eaLnBrk="0" hangingPunct="0">
              <a:spcBef>
                <a:spcPts val="0"/>
              </a:spcBef>
              <a:spcAft>
                <a:spcPts val="0"/>
              </a:spcAft>
              <a:buAutoNum type="arabicPeriod"/>
              <a:defRPr/>
            </a:pPr>
            <a:r>
              <a:rPr lang="en-US" b="1" u="sng" dirty="0">
                <a:solidFill>
                  <a:srgbClr val="FF0000"/>
                </a:solidFill>
                <a:latin typeface="Trebuchet MS" panose="020B0603020202020204"/>
                <a:sym typeface="Trebuchet MS" panose="020B0603020202020204"/>
              </a:rPr>
              <a:t>User Feedback Loop</a:t>
            </a:r>
            <a:r>
              <a:rPr lang="en-US" dirty="0">
                <a:solidFill>
                  <a:srgbClr val="0033CC"/>
                </a:solidFill>
                <a:latin typeface="Trebuchet MS" panose="020B0603020202020204"/>
                <a:sym typeface="Trebuchet MS" panose="020B0603020202020204"/>
              </a:rPr>
              <a:t>: Incorporate a feedback mechanism where users can report any false positives or system issues, which can be used to improve the AI model.</a:t>
            </a:r>
            <a:endParaRPr lang="en-IN" dirty="0">
              <a:solidFill>
                <a:srgbClr val="0033CC"/>
              </a:solidFill>
              <a:latin typeface="Trebuchet MS" panose="020B0603020202020204"/>
              <a:sym typeface="Trebuchet MS" panose="020B0603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Conclusion</a:t>
            </a:r>
            <a:endParaRPr lang="en-US" sz="2400" dirty="0">
              <a:solidFill>
                <a:srgbClr val="FF0000"/>
              </a:solidFill>
              <a:latin typeface="Trebuchet MS"/>
            </a:endParaRPr>
          </a:p>
        </p:txBody>
      </p:sp>
      <p:sp>
        <p:nvSpPr>
          <p:cNvPr id="4" name="TextBox 3">
            <a:extLst>
              <a:ext uri="{FF2B5EF4-FFF2-40B4-BE49-F238E27FC236}">
                <a16:creationId xmlns:a16="http://schemas.microsoft.com/office/drawing/2014/main" id="{A549D289-F89F-AB0A-94A6-B1E369619B67}"/>
              </a:ext>
            </a:extLst>
          </p:cNvPr>
          <p:cNvSpPr txBox="1"/>
          <p:nvPr/>
        </p:nvSpPr>
        <p:spPr>
          <a:xfrm>
            <a:off x="119336" y="2348880"/>
            <a:ext cx="12192000" cy="3785652"/>
          </a:xfrm>
          <a:prstGeom prst="rect">
            <a:avLst/>
          </a:prstGeom>
          <a:noFill/>
        </p:spPr>
        <p:txBody>
          <a:bodyPr wrap="square" rtlCol="0">
            <a:spAutoFit/>
          </a:bodyPr>
          <a:lstStyle/>
          <a:p>
            <a:r>
              <a:rPr lang="en-US" sz="2400" dirty="0"/>
              <a:t>Our project addresses the critical security challenge posed by replay attacks in CCTV systems, a growing concern in modern surveillance infrastructure. By leveraging AI-powered anomaly detection, secure communication protocols, and real-time automated responses, our solution provides a robust defense mechanism to enhance surveillance reliability and integrity. The system's modular design allows seamless integration with existing infrastructures, ensuring adaptability and scalability for diverse use cases. With its focus on live real-time streaming, this project demonstrates the potential of advanced AI-driven techniques to safeguard sensitive environments and bolster public safety. It sets a strong foundation for future innovations in intelligent, adaptive security measures for an increasingly connected world.</a:t>
            </a:r>
            <a:endParaRPr lang="en-IN" sz="2400" dirty="0"/>
          </a:p>
        </p:txBody>
      </p:sp>
    </p:spTree>
    <p:extLst>
      <p:ext uri="{BB962C8B-B14F-4D97-AF65-F5344CB8AC3E}">
        <p14:creationId xmlns:p14="http://schemas.microsoft.com/office/powerpoint/2010/main" val="2374062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1856"/>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1828800"/>
            <a:ext cx="8458200" cy="4724400"/>
          </a:xfrm>
          <a:prstGeom prst="rect">
            <a:avLst/>
          </a:prstGeom>
        </p:spPr>
        <p:txBody>
          <a:bodyPr/>
          <a:lstStyle/>
          <a:p>
            <a:pPr marL="342900" indent="-342900" eaLnBrk="0" hangingPunct="0">
              <a:spcBef>
                <a:spcPct val="20000"/>
              </a:spcBef>
              <a:defRPr/>
            </a:pPr>
            <a:endParaRPr lang="en-IN" sz="2000" kern="0" dirty="0">
              <a:latin typeface="Trebuchet MS" pitchFamily="34" charset="0"/>
            </a:endParaRPr>
          </a:p>
        </p:txBody>
      </p:sp>
      <p:sp>
        <p:nvSpPr>
          <p:cNvPr id="3" name="TextBox 2">
            <a:extLst>
              <a:ext uri="{FF2B5EF4-FFF2-40B4-BE49-F238E27FC236}">
                <a16:creationId xmlns:a16="http://schemas.microsoft.com/office/drawing/2014/main" id="{4BF9C44D-2329-E4B9-D7C5-7B0183701B33}"/>
              </a:ext>
            </a:extLst>
          </p:cNvPr>
          <p:cNvSpPr txBox="1"/>
          <p:nvPr/>
        </p:nvSpPr>
        <p:spPr>
          <a:xfrm>
            <a:off x="119336" y="1828800"/>
            <a:ext cx="11953328" cy="4678204"/>
          </a:xfrm>
          <a:prstGeom prst="rect">
            <a:avLst/>
          </a:prstGeom>
          <a:noFill/>
        </p:spPr>
        <p:txBody>
          <a:bodyPr wrap="square" rtlCol="0">
            <a:spAutoFit/>
          </a:bodyPr>
          <a:lstStyle/>
          <a:p>
            <a:r>
              <a:rPr lang="en-IN" sz="2000" dirty="0"/>
              <a:t>[1] </a:t>
            </a:r>
            <a:r>
              <a:rPr lang="en-US" sz="2000" b="0" i="0" dirty="0" err="1">
                <a:solidFill>
                  <a:srgbClr val="222222"/>
                </a:solidFill>
                <a:effectLst/>
                <a:latin typeface="Merriweather Sans" pitchFamily="2" charset="0"/>
              </a:rPr>
              <a:t>Seegehalli</a:t>
            </a:r>
            <a:r>
              <a:rPr lang="en-US" sz="2000" b="0" i="0" dirty="0">
                <a:solidFill>
                  <a:srgbClr val="222222"/>
                </a:solidFill>
                <a:effectLst/>
                <a:latin typeface="Merriweather Sans" pitchFamily="2" charset="0"/>
              </a:rPr>
              <a:t>, P.J., Krupa, B.N. Lightweight 3D-StudentNet for defending against face replay attacks. </a:t>
            </a:r>
            <a:r>
              <a:rPr lang="en-US" sz="2000" b="0" i="1" dirty="0" err="1">
                <a:solidFill>
                  <a:srgbClr val="222222"/>
                </a:solidFill>
                <a:effectLst/>
                <a:latin typeface="Merriweather Sans" pitchFamily="2" charset="0"/>
              </a:rPr>
              <a:t>SIViP</a:t>
            </a:r>
            <a:r>
              <a:rPr lang="en-US" sz="2000" b="0" i="0" dirty="0">
                <a:solidFill>
                  <a:srgbClr val="222222"/>
                </a:solidFill>
                <a:effectLst/>
                <a:latin typeface="Merriweather Sans" pitchFamily="2" charset="0"/>
              </a:rPr>
              <a:t> </a:t>
            </a:r>
            <a:r>
              <a:rPr lang="en-US" sz="2000" b="1" i="0" dirty="0">
                <a:solidFill>
                  <a:srgbClr val="222222"/>
                </a:solidFill>
                <a:effectLst/>
                <a:latin typeface="Merriweather Sans" pitchFamily="2" charset="0"/>
              </a:rPr>
              <a:t>18</a:t>
            </a:r>
            <a:r>
              <a:rPr lang="en-US" sz="2000" b="0" i="0" dirty="0">
                <a:solidFill>
                  <a:srgbClr val="222222"/>
                </a:solidFill>
                <a:effectLst/>
                <a:latin typeface="Merriweather Sans" pitchFamily="2" charset="0"/>
              </a:rPr>
              <a:t>, 6613–6629 (2024). </a:t>
            </a:r>
            <a:r>
              <a:rPr lang="en-US" sz="2000" b="0" i="0" dirty="0">
                <a:solidFill>
                  <a:srgbClr val="222222"/>
                </a:solidFill>
                <a:effectLst/>
                <a:latin typeface="Merriweather Sans" pitchFamily="2" charset="0"/>
                <a:hlinkClick r:id="rId3"/>
              </a:rPr>
              <a:t>https://doi.org/10.1007/s11760-024-03339-2</a:t>
            </a:r>
            <a:endParaRPr lang="en-US" sz="2000" b="0" i="0" dirty="0">
              <a:solidFill>
                <a:srgbClr val="222222"/>
              </a:solidFill>
              <a:effectLst/>
              <a:latin typeface="Merriweather Sans" pitchFamily="2" charset="0"/>
            </a:endParaRPr>
          </a:p>
          <a:p>
            <a:endParaRPr lang="en-US" sz="2000" b="0" i="0" dirty="0">
              <a:solidFill>
                <a:srgbClr val="222222"/>
              </a:solidFill>
              <a:effectLst/>
              <a:latin typeface="Merriweather Sans" pitchFamily="2" charset="0"/>
            </a:endParaRPr>
          </a:p>
          <a:p>
            <a:r>
              <a:rPr lang="en-US" sz="2000" dirty="0">
                <a:solidFill>
                  <a:srgbClr val="222222"/>
                </a:solidFill>
                <a:latin typeface="Merriweather Sans" pitchFamily="2" charset="0"/>
              </a:rPr>
              <a:t>[2] S. </a:t>
            </a:r>
            <a:r>
              <a:rPr lang="en-US" sz="2000" dirty="0" err="1">
                <a:solidFill>
                  <a:srgbClr val="222222"/>
                </a:solidFill>
                <a:latin typeface="Merriweather Sans" pitchFamily="2" charset="0"/>
              </a:rPr>
              <a:t>Gargoum</a:t>
            </a:r>
            <a:r>
              <a:rPr lang="en-US" sz="2000" dirty="0">
                <a:solidFill>
                  <a:srgbClr val="222222"/>
                </a:solidFill>
                <a:latin typeface="Merriweather Sans" pitchFamily="2" charset="0"/>
              </a:rPr>
              <a:t>, N. </a:t>
            </a:r>
            <a:r>
              <a:rPr lang="en-US" sz="2000" dirty="0" err="1">
                <a:solidFill>
                  <a:srgbClr val="222222"/>
                </a:solidFill>
                <a:latin typeface="Merriweather Sans" pitchFamily="2" charset="0"/>
              </a:rPr>
              <a:t>Yassaie</a:t>
            </a:r>
            <a:r>
              <a:rPr lang="en-US" sz="2000" dirty="0">
                <a:solidFill>
                  <a:srgbClr val="222222"/>
                </a:solidFill>
                <a:latin typeface="Merriweather Sans" pitchFamily="2" charset="0"/>
              </a:rPr>
              <a:t>, A. W. Al-</a:t>
            </a:r>
            <a:r>
              <a:rPr lang="en-US" sz="2000" dirty="0" err="1">
                <a:solidFill>
                  <a:srgbClr val="222222"/>
                </a:solidFill>
                <a:latin typeface="Merriweather Sans" pitchFamily="2" charset="0"/>
              </a:rPr>
              <a:t>Dabbagh</a:t>
            </a:r>
            <a:r>
              <a:rPr lang="en-US" sz="2000" dirty="0">
                <a:solidFill>
                  <a:srgbClr val="222222"/>
                </a:solidFill>
                <a:latin typeface="Merriweather Sans" pitchFamily="2" charset="0"/>
              </a:rPr>
              <a:t>, and C. Feng, "A Data-Driven Framework for Verified Detection of Replay Attacks on Industrial Control Systems," IEEE Transactions on Automation Science and Engineering, pp. 1–13, 2024, DOI: 10.1109/TASE.2024.3394315.</a:t>
            </a:r>
          </a:p>
          <a:p>
            <a:endParaRPr lang="en-US" sz="2000" dirty="0">
              <a:solidFill>
                <a:srgbClr val="222222"/>
              </a:solidFill>
              <a:latin typeface="Merriweather Sans" pitchFamily="2" charset="0"/>
            </a:endParaRPr>
          </a:p>
          <a:p>
            <a:r>
              <a:rPr lang="en-US" sz="2000" dirty="0">
                <a:solidFill>
                  <a:srgbClr val="222222"/>
                </a:solidFill>
                <a:latin typeface="Merriweather Sans" pitchFamily="2" charset="0"/>
              </a:rPr>
              <a:t>[3] D. Zhao, B. Yang, Y. Li, and H. Zhang, "Replay Attack Detection for Cyber-Physical Control Systems: A Dynamical Delay Estimation Method," IEEE Transactions on Industrial Electronics, vol. 71, no. 6, pp. 6263-6273, Jun. 2024, </a:t>
            </a:r>
            <a:r>
              <a:rPr lang="en-US" sz="2000" dirty="0" err="1">
                <a:solidFill>
                  <a:srgbClr val="222222"/>
                </a:solidFill>
                <a:latin typeface="Merriweather Sans" pitchFamily="2" charset="0"/>
              </a:rPr>
              <a:t>doi</a:t>
            </a:r>
            <a:r>
              <a:rPr lang="en-US" sz="2000" dirty="0">
                <a:solidFill>
                  <a:srgbClr val="222222"/>
                </a:solidFill>
                <a:latin typeface="Merriweather Sans" pitchFamily="2" charset="0"/>
              </a:rPr>
              <a:t>: 10.1109/TIE.2024.3406859.</a:t>
            </a:r>
          </a:p>
          <a:p>
            <a:endParaRPr lang="en-US" sz="2000" dirty="0">
              <a:solidFill>
                <a:srgbClr val="222222"/>
              </a:solidFill>
              <a:latin typeface="Merriweather Sans" pitchFamily="2" charset="0"/>
            </a:endParaRPr>
          </a:p>
          <a:p>
            <a:r>
              <a:rPr lang="en-US" sz="2000" dirty="0">
                <a:solidFill>
                  <a:srgbClr val="222222"/>
                </a:solidFill>
                <a:latin typeface="Merriweather Sans" pitchFamily="2" charset="0"/>
              </a:rPr>
              <a:t>[4] R. </a:t>
            </a:r>
            <a:r>
              <a:rPr lang="en-US" sz="2000" dirty="0" err="1">
                <a:solidFill>
                  <a:srgbClr val="222222"/>
                </a:solidFill>
                <a:latin typeface="Merriweather Sans" pitchFamily="2" charset="0"/>
              </a:rPr>
              <a:t>Pichamuthu</a:t>
            </a:r>
            <a:r>
              <a:rPr lang="en-US" sz="2000" dirty="0">
                <a:solidFill>
                  <a:srgbClr val="222222"/>
                </a:solidFill>
                <a:latin typeface="Merriweather Sans" pitchFamily="2" charset="0"/>
              </a:rPr>
              <a:t>, S. A., and N. </a:t>
            </a:r>
            <a:r>
              <a:rPr lang="en-US" sz="2000" dirty="0" err="1">
                <a:solidFill>
                  <a:srgbClr val="222222"/>
                </a:solidFill>
                <a:latin typeface="Merriweather Sans" pitchFamily="2" charset="0"/>
              </a:rPr>
              <a:t>Khadirkumar</a:t>
            </a:r>
            <a:r>
              <a:rPr lang="en-US" sz="2000" dirty="0">
                <a:solidFill>
                  <a:srgbClr val="222222"/>
                </a:solidFill>
                <a:latin typeface="Merriweather Sans" pitchFamily="2" charset="0"/>
              </a:rPr>
              <a:t>, "An Enhanced Deep Learning Approach for Preventing Replay Attacks in Wireless Sensor Network," Solid State Technology, vol. 63, no. 4, pp. 8-22, 2020.</a:t>
            </a:r>
            <a:endParaRPr lang="en-IN" sz="2000" dirty="0"/>
          </a:p>
          <a:p>
            <a:endParaRPr lang="en-IN" dirty="0"/>
          </a:p>
        </p:txBody>
      </p:sp>
    </p:spTree>
    <p:extLst>
      <p:ext uri="{BB962C8B-B14F-4D97-AF65-F5344CB8AC3E}">
        <p14:creationId xmlns:p14="http://schemas.microsoft.com/office/powerpoint/2010/main" val="390235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881337"/>
            <a:ext cx="8077200" cy="4642989"/>
          </a:xfrm>
          <a:prstGeom prst="rect">
            <a:avLst/>
          </a:prstGeom>
        </p:spPr>
        <p:txBody>
          <a:bodyPr/>
          <a:lstStyle/>
          <a:p>
            <a:r>
              <a:rPr lang="en-US" sz="2000" dirty="0"/>
              <a:t>In a replay attack, hackers intercept and capture video footage or commands from CCTV systems, then retransmit this data later. This allows them to trick the system into showing old footage as live, bypassing real-time monitoring. Replay attacks can: </a:t>
            </a:r>
          </a:p>
          <a:p>
            <a:endParaRPr lang="en-US" sz="2000" dirty="0"/>
          </a:p>
          <a:p>
            <a:r>
              <a:rPr lang="en-US" sz="2000" b="1" dirty="0"/>
              <a:t>Bypass Real-Time Surveillance: </a:t>
            </a:r>
            <a:r>
              <a:rPr lang="en-US" sz="2000" dirty="0"/>
              <a:t>Replay old footage to hide current activities.</a:t>
            </a:r>
          </a:p>
          <a:p>
            <a:r>
              <a:rPr lang="en-US" sz="2000" b="1" dirty="0"/>
              <a:t>Create Security Blind Spots:</a:t>
            </a:r>
            <a:r>
              <a:rPr lang="en-US" sz="2000" dirty="0"/>
              <a:t> Undetected intrusions in sensitive areas (e.g., banks, data centers).</a:t>
            </a:r>
          </a:p>
          <a:p>
            <a:r>
              <a:rPr lang="en-US" sz="2000" b="1" dirty="0"/>
              <a:t>Manipulate Evidence: </a:t>
            </a:r>
            <a:r>
              <a:rPr lang="en-US" sz="2000" dirty="0"/>
              <a:t>Tamper with footage used in legal investigations.</a:t>
            </a:r>
          </a:p>
          <a:p>
            <a:r>
              <a:rPr lang="en-US" sz="2000" b="1" dirty="0"/>
              <a:t>Exploit Access Control Systems: </a:t>
            </a:r>
            <a:r>
              <a:rPr lang="en-US" sz="2000" dirty="0"/>
              <a:t>Replay authorized entry footage to gain unauthorized access.</a:t>
            </a:r>
          </a:p>
          <a:p>
            <a:r>
              <a:rPr lang="en-US" sz="2000" b="1" dirty="0"/>
              <a:t>Target Legacy Systems:</a:t>
            </a:r>
            <a:r>
              <a:rPr lang="en-US" sz="2000" dirty="0"/>
              <a:t> Older systems with weak security are more vulnerable.</a:t>
            </a:r>
            <a:endParaRPr lang="en-IN" sz="2000" dirty="0"/>
          </a:p>
          <a:p>
            <a:pPr marL="342891" indent="12700" algn="just" eaLnBrk="0" hangingPunct="0">
              <a:spcBef>
                <a:spcPct val="20000"/>
              </a:spcBef>
              <a:defRPr/>
            </a:pPr>
            <a:endParaRPr lang="en-IN" sz="24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Introduction and Motivation</a:t>
            </a:r>
          </a:p>
        </p:txBody>
      </p:sp>
    </p:spTree>
    <p:extLst>
      <p:ext uri="{BB962C8B-B14F-4D97-AF65-F5344CB8AC3E}">
        <p14:creationId xmlns:p14="http://schemas.microsoft.com/office/powerpoint/2010/main" val="389258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2CF3-3D7F-3945-B719-46581F0E4CAC}"/>
              </a:ext>
            </a:extLst>
          </p:cNvPr>
          <p:cNvSpPr>
            <a:spLocks noGrp="1"/>
          </p:cNvSpPr>
          <p:nvPr>
            <p:ph type="title"/>
          </p:nvPr>
        </p:nvSpPr>
        <p:spPr/>
        <p:txBody>
          <a:bodyPr/>
          <a:lstStyle/>
          <a:p>
            <a:r>
              <a:rPr lang="en-US" sz="4400" dirty="0">
                <a:solidFill>
                  <a:srgbClr val="FF0000"/>
                </a:solidFill>
                <a:latin typeface="Trebuchet MS" pitchFamily="34" charset="0"/>
              </a:rPr>
              <a:t>References</a:t>
            </a:r>
            <a:br>
              <a:rPr lang="en-US" sz="4400" dirty="0">
                <a:solidFill>
                  <a:srgbClr val="FF0000"/>
                </a:solidFill>
                <a:latin typeface="Trebuchet MS" pitchFamily="34" charset="0"/>
              </a:rPr>
            </a:br>
            <a:endParaRPr lang="en-IN" dirty="0"/>
          </a:p>
        </p:txBody>
      </p:sp>
      <p:sp>
        <p:nvSpPr>
          <p:cNvPr id="3" name="Content Placeholder 2">
            <a:extLst>
              <a:ext uri="{FF2B5EF4-FFF2-40B4-BE49-F238E27FC236}">
                <a16:creationId xmlns:a16="http://schemas.microsoft.com/office/drawing/2014/main" id="{687B1511-6CC1-ECEA-A7E8-249F5D8430C2}"/>
              </a:ext>
            </a:extLst>
          </p:cNvPr>
          <p:cNvSpPr>
            <a:spLocks noGrp="1"/>
          </p:cNvSpPr>
          <p:nvPr>
            <p:ph idx="1"/>
          </p:nvPr>
        </p:nvSpPr>
        <p:spPr>
          <a:xfrm>
            <a:off x="191344" y="1268760"/>
            <a:ext cx="11881320" cy="5589240"/>
          </a:xfrm>
        </p:spPr>
        <p:txBody>
          <a:bodyPr>
            <a:normAutofit fontScale="92500" lnSpcReduction="20000"/>
          </a:bodyPr>
          <a:lstStyle/>
          <a:p>
            <a:pPr marL="0" indent="0">
              <a:buNone/>
            </a:pPr>
            <a:r>
              <a:rPr lang="en-US" dirty="0">
                <a:solidFill>
                  <a:srgbClr val="222222"/>
                </a:solidFill>
                <a:latin typeface="+mj-lt"/>
              </a:rPr>
              <a:t>[</a:t>
            </a: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5] A. Naha, A. Teixeira, A. </a:t>
            </a:r>
            <a:r>
              <a:rPr lang="en-US" dirty="0" err="1">
                <a:solidFill>
                  <a:srgbClr val="222222"/>
                </a:solidFill>
                <a:latin typeface="Calibri" panose="020F0502020204030204" pitchFamily="34" charset="0"/>
                <a:ea typeface="Calibri" panose="020F0502020204030204" pitchFamily="34" charset="0"/>
                <a:cs typeface="Calibri" panose="020F0502020204030204" pitchFamily="34" charset="0"/>
              </a:rPr>
              <a:t>Ahlén</a:t>
            </a: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 and S. Dey, "Sequential Detection of Replay Attacks," IEEE Transactions on Automatic Control, vol. 68, no. 3, pp. 1247–1258, Mar. 2023. DOI: 10.1109/TAC.2022.1234567.</a:t>
            </a:r>
          </a:p>
          <a:p>
            <a:pPr marL="0" indent="0">
              <a:buNone/>
            </a:pPr>
            <a:endParaRPr lang="en-US" dirty="0"/>
          </a:p>
          <a:p>
            <a:pPr marL="0" indent="0">
              <a:buNone/>
            </a:pPr>
            <a:r>
              <a:rPr lang="en-US" dirty="0"/>
              <a:t>[6] A. Patel and M. Z. A. Khan, "Optimal Chi-squared Detector of Replay Attacks on Cyber-Physical Systems," in Proc. 2021 9th Int. Conf. Systems and Control (ICSC), Caen, France, 2021, pp. 338–343. DOI:10.1109/ICSC50472.2021.9666502.</a:t>
            </a:r>
          </a:p>
          <a:p>
            <a:pPr marL="0" indent="0">
              <a:buNone/>
            </a:pPr>
            <a:endParaRPr lang="en-US" dirty="0"/>
          </a:p>
          <a:p>
            <a:pPr marL="0" indent="0">
              <a:buNone/>
            </a:pPr>
            <a:r>
              <a:rPr lang="en-US" dirty="0"/>
              <a:t>[7] Y. Yu, W. Yang, W. Ding, and J. Zhou, "Reinforcement Learning Solution for Cyber-Physical Systems Security Against Replay Attacks," IEEE Transactions on Information Forensics and Security, vol. 18, pp. 2583–2594, 2023, </a:t>
            </a:r>
            <a:r>
              <a:rPr lang="en-US" dirty="0" err="1"/>
              <a:t>doi</a:t>
            </a:r>
            <a:r>
              <a:rPr lang="en-US" dirty="0"/>
              <a:t>: 10.1109/TIFS.2023.3268532.</a:t>
            </a:r>
          </a:p>
          <a:p>
            <a:pPr marL="0" indent="0">
              <a:buNone/>
            </a:pPr>
            <a:endParaRPr lang="en-US" dirty="0"/>
          </a:p>
          <a:p>
            <a:pPr marL="0" indent="0">
              <a:buNone/>
            </a:pPr>
            <a:r>
              <a:rPr lang="en-US" dirty="0"/>
              <a:t>[8] A. A. </a:t>
            </a:r>
            <a:r>
              <a:rPr lang="en-US" dirty="0" err="1"/>
              <a:t>Elsaeidy</a:t>
            </a:r>
            <a:r>
              <a:rPr lang="en-US" dirty="0"/>
              <a:t>, A. </a:t>
            </a:r>
            <a:r>
              <a:rPr lang="en-US" dirty="0" err="1"/>
              <a:t>Jamalipour</a:t>
            </a:r>
            <a:r>
              <a:rPr lang="en-US" dirty="0"/>
              <a:t>, and K. S. </a:t>
            </a:r>
            <a:r>
              <a:rPr lang="en-US" dirty="0" err="1"/>
              <a:t>Munasinghe</a:t>
            </a:r>
            <a:r>
              <a:rPr lang="en-US" dirty="0"/>
              <a:t>, "A Hybrid Deep Learning Approach for Replay and DDoS Attack Detection in a Smart City," IEEE Access, vol. 9, pp. 154864-154875, Nov. 2021, </a:t>
            </a:r>
            <a:r>
              <a:rPr lang="en-US" dirty="0" err="1"/>
              <a:t>doi</a:t>
            </a:r>
            <a:r>
              <a:rPr lang="en-US" dirty="0"/>
              <a:t>: 10.1109/ACCESS.2021.3128701.</a:t>
            </a:r>
            <a:endParaRPr lang="en-IN" dirty="0"/>
          </a:p>
        </p:txBody>
      </p:sp>
      <p:sp>
        <p:nvSpPr>
          <p:cNvPr id="4" name="Rectangle 3">
            <a:extLst>
              <a:ext uri="{FF2B5EF4-FFF2-40B4-BE49-F238E27FC236}">
                <a16:creationId xmlns:a16="http://schemas.microsoft.com/office/drawing/2014/main" id="{0470F5A2-2508-B13B-8284-A669DFEF388B}"/>
              </a:ext>
            </a:extLst>
          </p:cNvPr>
          <p:cNvSpPr>
            <a:spLocks noChangeArrowheads="1"/>
          </p:cNvSpPr>
          <p:nvPr/>
        </p:nvSpPr>
        <p:spPr bwMode="auto">
          <a:xfrm>
            <a:off x="838200" y="991393"/>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756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602D-68F2-2262-5D57-4333AB2EDFD2}"/>
              </a:ext>
            </a:extLst>
          </p:cNvPr>
          <p:cNvSpPr>
            <a:spLocks noGrp="1"/>
          </p:cNvSpPr>
          <p:nvPr>
            <p:ph type="title"/>
          </p:nvPr>
        </p:nvSpPr>
        <p:spPr/>
        <p:txBody>
          <a:bodyPr/>
          <a:lstStyle/>
          <a:p>
            <a:r>
              <a:rPr lang="en-IN" b="1" dirty="0">
                <a:solidFill>
                  <a:srgbClr val="FF0000"/>
                </a:solidFill>
              </a:rPr>
              <a:t>MOTIVATION</a:t>
            </a:r>
          </a:p>
        </p:txBody>
      </p:sp>
      <p:sp>
        <p:nvSpPr>
          <p:cNvPr id="3" name="Content Placeholder 2">
            <a:extLst>
              <a:ext uri="{FF2B5EF4-FFF2-40B4-BE49-F238E27FC236}">
                <a16:creationId xmlns:a16="http://schemas.microsoft.com/office/drawing/2014/main" id="{D679D33B-ED0C-5200-50C1-A9650D911F14}"/>
              </a:ext>
            </a:extLst>
          </p:cNvPr>
          <p:cNvSpPr>
            <a:spLocks noGrp="1"/>
          </p:cNvSpPr>
          <p:nvPr>
            <p:ph idx="1"/>
          </p:nvPr>
        </p:nvSpPr>
        <p:spPr>
          <a:xfrm>
            <a:off x="838200" y="1484784"/>
            <a:ext cx="10515600" cy="5008091"/>
          </a:xfrm>
        </p:spPr>
        <p:txBody>
          <a:bodyPr>
            <a:normAutofit fontScale="62500" lnSpcReduction="20000"/>
          </a:bodyPr>
          <a:lstStyle/>
          <a:p>
            <a:pPr marL="0" indent="0">
              <a:buNone/>
            </a:pPr>
            <a:r>
              <a:rPr lang="en-US" sz="3400" dirty="0"/>
              <a:t>Replay attacks on CCTV systems exploit vulnerabilities by retransmitting recorded footage to bypass live monitoring. These attacks create security blind spots and can manipulate access control, leading to real-world security breaches, as seen in the past: </a:t>
            </a:r>
          </a:p>
          <a:p>
            <a:r>
              <a:rPr lang="en-US" sz="3400" b="1" dirty="0">
                <a:solidFill>
                  <a:srgbClr val="FF0000"/>
                </a:solidFill>
              </a:rPr>
              <a:t>2019 Chinese Traffic Light Manipulation: </a:t>
            </a:r>
            <a:r>
              <a:rPr lang="en-US" sz="3400" dirty="0"/>
              <a:t>In China, hackers successfully manipulated traffic lights by replaying footage of a green light, causing traffic disruptions and potential safety hazards. This incident demonstrated the potential consequences of replay attacks on critical infrastructure. </a:t>
            </a:r>
          </a:p>
          <a:p>
            <a:r>
              <a:rPr lang="en-US" sz="3400" b="1" dirty="0">
                <a:solidFill>
                  <a:srgbClr val="FF0000"/>
                </a:solidFill>
              </a:rPr>
              <a:t>2020 Indian Smart City Surveillance Compromise: </a:t>
            </a:r>
            <a:r>
              <a:rPr lang="en-US" sz="3400" dirty="0"/>
              <a:t>Reports emerged of replay attacks targeting smart city surveillance systems in India, leading to concerns about the security of sensitive data and potential misuse of footage.</a:t>
            </a:r>
          </a:p>
          <a:p>
            <a:r>
              <a:rPr lang="en-US" sz="3400" b="1" dirty="0">
                <a:solidFill>
                  <a:srgbClr val="FF0000"/>
                </a:solidFill>
              </a:rPr>
              <a:t>In 2020, a class-action lawsuit was filed against Ring LLC </a:t>
            </a:r>
            <a:r>
              <a:rPr lang="en-US" sz="3400" dirty="0"/>
              <a:t>after a series of incidents where hackers gained unauthorized access to Ring cameras, including incidents where they harassed and threatened users. One notable case involved a hacker taunting an 8-year-old girl through her bedroom camera. The lawsuit accused Ring of negligence, citing a lack of security measures such as two-factor authentication, which could have prevented these breaches. </a:t>
            </a:r>
          </a:p>
          <a:p>
            <a:r>
              <a:rPr lang="en-US" sz="3400" b="1" dirty="0">
                <a:solidFill>
                  <a:srgbClr val="FF0000"/>
                </a:solidFill>
              </a:rPr>
              <a:t>Another example of cyber-enabled, violence and confidentiality harm </a:t>
            </a:r>
            <a:r>
              <a:rPr lang="en-US" sz="3400" dirty="0"/>
              <a:t>can be found in a UK police report of someone who stalked his ex-partner through the app companion of an ELAN smart home system (UK police report).</a:t>
            </a:r>
            <a:endParaRPr lang="en-IN" sz="3400" dirty="0"/>
          </a:p>
          <a:p>
            <a:endParaRPr lang="en-IN" sz="3400" dirty="0"/>
          </a:p>
          <a:p>
            <a:endParaRPr lang="en-IN" dirty="0"/>
          </a:p>
        </p:txBody>
      </p:sp>
    </p:spTree>
    <p:extLst>
      <p:ext uri="{BB962C8B-B14F-4D97-AF65-F5344CB8AC3E}">
        <p14:creationId xmlns:p14="http://schemas.microsoft.com/office/powerpoint/2010/main" val="41198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6457-644A-CE28-596B-CCADF839E249}"/>
              </a:ext>
            </a:extLst>
          </p:cNvPr>
          <p:cNvSpPr>
            <a:spLocks noGrp="1"/>
          </p:cNvSpPr>
          <p:nvPr>
            <p:ph type="title"/>
          </p:nvPr>
        </p:nvSpPr>
        <p:spPr>
          <a:xfrm>
            <a:off x="191344" y="87214"/>
            <a:ext cx="10515600" cy="252408"/>
          </a:xfrm>
        </p:spPr>
        <p:txBody>
          <a:bodyPr>
            <a:normAutofit fontScale="90000"/>
          </a:bodyPr>
          <a:lstStyle/>
          <a:p>
            <a:r>
              <a:rPr lang="en-IN" dirty="0"/>
              <a:t> </a:t>
            </a:r>
          </a:p>
        </p:txBody>
      </p:sp>
      <p:pic>
        <p:nvPicPr>
          <p:cNvPr id="4" name="Content Placeholder 3">
            <a:extLst>
              <a:ext uri="{FF2B5EF4-FFF2-40B4-BE49-F238E27FC236}">
                <a16:creationId xmlns:a16="http://schemas.microsoft.com/office/drawing/2014/main" id="{FCE36007-973D-28DA-2CC8-999246A5D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68" y="97340"/>
            <a:ext cx="12072664" cy="3835716"/>
          </a:xfrm>
          <a:prstGeom prst="rect">
            <a:avLst/>
          </a:prstGeom>
        </p:spPr>
      </p:pic>
      <p:sp>
        <p:nvSpPr>
          <p:cNvPr id="5" name="TextBox 4">
            <a:extLst>
              <a:ext uri="{FF2B5EF4-FFF2-40B4-BE49-F238E27FC236}">
                <a16:creationId xmlns:a16="http://schemas.microsoft.com/office/drawing/2014/main" id="{C5AB7696-29E7-EE8B-9957-DBDA999BB279}"/>
              </a:ext>
            </a:extLst>
          </p:cNvPr>
          <p:cNvSpPr txBox="1"/>
          <p:nvPr/>
        </p:nvSpPr>
        <p:spPr>
          <a:xfrm>
            <a:off x="59668" y="3933056"/>
            <a:ext cx="12132332" cy="3323987"/>
          </a:xfrm>
          <a:prstGeom prst="rect">
            <a:avLst/>
          </a:prstGeom>
          <a:noFill/>
        </p:spPr>
        <p:txBody>
          <a:bodyPr wrap="square" rtlCol="0">
            <a:spAutoFit/>
          </a:bodyPr>
          <a:lstStyle/>
          <a:p>
            <a:r>
              <a:rPr lang="en-US" sz="2400" dirty="0">
                <a:solidFill>
                  <a:srgbClr val="000000"/>
                </a:solidFill>
                <a:effectLst/>
                <a:latin typeface="DengXian" panose="020B0503020204020204" pitchFamily="2" charset="-122"/>
                <a:ea typeface="DengXian" panose="020B0503020204020204" pitchFamily="2" charset="-122"/>
              </a:rPr>
              <a:t>The most referenced devices in our systematic review were security and surveillance systems (21, 33%), followed by lighting systems and smart bulbs (18, 28.6%) and voice control devices (15, 23.8%). For instance, identifies user </a:t>
            </a:r>
            <a:r>
              <a:rPr lang="en-US" sz="2400" dirty="0" err="1">
                <a:solidFill>
                  <a:srgbClr val="000000"/>
                </a:solidFill>
                <a:effectLst/>
                <a:latin typeface="DengXian" panose="020B0503020204020204" pitchFamily="2" charset="-122"/>
                <a:ea typeface="DengXian" panose="020B0503020204020204" pitchFamily="2" charset="-122"/>
              </a:rPr>
              <a:t>behaviour</a:t>
            </a:r>
            <a:r>
              <a:rPr lang="en-US" sz="2400" dirty="0">
                <a:solidFill>
                  <a:srgbClr val="000000"/>
                </a:solidFill>
                <a:effectLst/>
                <a:latin typeface="DengXian" panose="020B0503020204020204" pitchFamily="2" charset="-122"/>
                <a:ea typeface="DengXian" panose="020B0503020204020204" pitchFamily="2" charset="-122"/>
              </a:rPr>
              <a:t> from traffic data of smart cameras, and apply graph-based mechanisms to </a:t>
            </a:r>
            <a:r>
              <a:rPr lang="en-US" sz="2400" dirty="0" err="1">
                <a:solidFill>
                  <a:srgbClr val="000000"/>
                </a:solidFill>
                <a:effectLst/>
                <a:latin typeface="DengXian" panose="020B0503020204020204" pitchFamily="2" charset="-122"/>
                <a:ea typeface="DengXian" panose="020B0503020204020204" pitchFamily="2" charset="-122"/>
              </a:rPr>
              <a:t>analyse</a:t>
            </a:r>
            <a:r>
              <a:rPr lang="en-US" sz="2400" dirty="0">
                <a:solidFill>
                  <a:srgbClr val="000000"/>
                </a:solidFill>
                <a:effectLst/>
                <a:latin typeface="DengXian" panose="020B0503020204020204" pitchFamily="2" charset="-122"/>
                <a:ea typeface="DengXian" panose="020B0503020204020204" pitchFamily="2" charset="-122"/>
              </a:rPr>
              <a:t> traffic between Google Home smart speaker and TP-LINK light bulbs and identify vulnerabilities. Before we had seen several exemplar cases of harms related to security systems, such as the UK court case that concluded smart doorbell cameras invade neighbor’s privacy, and the USA court case about home CCTV disabled by </a:t>
            </a:r>
            <a:r>
              <a:rPr lang="en-US" sz="2400" dirty="0">
                <a:solidFill>
                  <a:srgbClr val="FF0000"/>
                </a:solidFill>
                <a:effectLst/>
                <a:latin typeface="DengXian" panose="020B0503020204020204" pitchFamily="2" charset="-122"/>
                <a:ea typeface="DengXian" panose="020B0503020204020204" pitchFamily="2" charset="-122"/>
              </a:rPr>
              <a:t>Mirai malware</a:t>
            </a:r>
            <a:r>
              <a:rPr lang="en-US" sz="2400" dirty="0">
                <a:solidFill>
                  <a:srgbClr val="000000"/>
                </a:solidFill>
                <a:effectLst/>
                <a:latin typeface="DengXian" panose="020B0503020204020204" pitchFamily="2" charset="-122"/>
                <a:ea typeface="DengXian" panose="020B0503020204020204" pitchFamily="2" charset="-122"/>
              </a:rPr>
              <a:t>.</a:t>
            </a:r>
            <a:endParaRPr lang="en-IN" sz="2400" b="1" dirty="0"/>
          </a:p>
          <a:p>
            <a:endParaRPr lang="en-IN" dirty="0"/>
          </a:p>
        </p:txBody>
      </p:sp>
    </p:spTree>
    <p:extLst>
      <p:ext uri="{BB962C8B-B14F-4D97-AF65-F5344CB8AC3E}">
        <p14:creationId xmlns:p14="http://schemas.microsoft.com/office/powerpoint/2010/main" val="364098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0" y="3356992"/>
            <a:ext cx="12072664" cy="1440160"/>
          </a:xfrm>
          <a:prstGeom prst="rect">
            <a:avLst/>
          </a:prstGeom>
        </p:spPr>
        <p:txBody>
          <a:bodyPr/>
          <a:lstStyle/>
          <a:p>
            <a:pPr marL="342891" indent="12700" algn="just" eaLnBrk="0" hangingPunct="0">
              <a:spcBef>
                <a:spcPct val="20000"/>
              </a:spcBef>
              <a:defRPr/>
            </a:pPr>
            <a:endParaRPr lang="en-IN" sz="3200" dirty="0">
              <a:latin typeface="Trebuchet MS" panose="020B0603020202020204"/>
              <a:sym typeface="Trebuchet MS" panose="020B0603020202020204"/>
            </a:endParaRPr>
          </a:p>
          <a:p>
            <a:pPr marL="342891" indent="12700" algn="just" eaLnBrk="0" hangingPunct="0">
              <a:spcBef>
                <a:spcPct val="20000"/>
              </a:spcBef>
              <a:defRPr/>
            </a:pPr>
            <a:endParaRPr lang="en-IN" sz="2400" dirty="0">
              <a:latin typeface="Trebuchet MS" panose="020B0603020202020204"/>
              <a:sym typeface="Trebuchet MS" panose="020B0603020202020204"/>
            </a:endParaRPr>
          </a:p>
          <a:p>
            <a:pPr marL="342891" indent="12700" algn="just" eaLnBrk="0" hangingPunct="0">
              <a:spcBef>
                <a:spcPct val="20000"/>
              </a:spcBef>
              <a:defRPr/>
            </a:pPr>
            <a:endParaRPr lang="en-IN" sz="2400" dirty="0">
              <a:latin typeface="Trebuchet MS" panose="020B0603020202020204"/>
              <a:sym typeface="Trebuchet MS" panose="020B0603020202020204"/>
            </a:endParaRPr>
          </a:p>
          <a:p>
            <a:pPr marL="342891" indent="12700" algn="just" eaLnBrk="0" hangingPunct="0">
              <a:spcBef>
                <a:spcPct val="20000"/>
              </a:spcBef>
              <a:defRPr/>
            </a:pPr>
            <a:endParaRPr lang="en-IN" sz="2400" kern="0" dirty="0">
              <a:solidFill>
                <a:srgbClr val="0000FF"/>
              </a:solidFill>
              <a:latin typeface="Trebuchet MS" pitchFamily="34" charset="0"/>
            </a:endParaRPr>
          </a:p>
        </p:txBody>
      </p:sp>
      <p:sp>
        <p:nvSpPr>
          <p:cNvPr id="2" name="Rectangle 1">
            <a:extLst>
              <a:ext uri="{FF2B5EF4-FFF2-40B4-BE49-F238E27FC236}">
                <a16:creationId xmlns:a16="http://schemas.microsoft.com/office/drawing/2014/main" id="{15D34736-CB39-E3D2-F12C-0D8E37402B7D}"/>
              </a:ext>
            </a:extLst>
          </p:cNvPr>
          <p:cNvSpPr>
            <a:spLocks noChangeArrowheads="1"/>
          </p:cNvSpPr>
          <p:nvPr/>
        </p:nvSpPr>
        <p:spPr bwMode="auto">
          <a:xfrm>
            <a:off x="4600" y="1307083"/>
            <a:ext cx="12192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Replay attacks in urban surveillance and traffic cameras, pose significant security risks. These attacks involve intercepting and retransmitting legitimate video footage to mislead surveillance systems, potentially causing unauthorized access or misinterpretation of events.</a:t>
            </a:r>
            <a:r>
              <a:rPr lang="en-US" altLang="en-US" sz="1050" b="1" dirty="0">
                <a:latin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rPr>
              <a:t>Real-Life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Arial" panose="020B0604020202020204" pitchFamily="34" charset="0"/>
              </a:rPr>
              <a:t>Unauthorized Access</a:t>
            </a:r>
            <a:r>
              <a:rPr kumimoji="0" lang="en-US" altLang="en-US" sz="2800" b="0" i="0" u="none" strike="noStrike" cap="none" normalizeH="0" baseline="0" dirty="0">
                <a:ln>
                  <a:noFill/>
                </a:ln>
                <a:solidFill>
                  <a:schemeClr val="tx1"/>
                </a:solidFill>
                <a:effectLst/>
                <a:latin typeface="Arial" panose="020B0604020202020204" pitchFamily="34" charset="0"/>
              </a:rPr>
              <a:t>: In 2021, a replay attack on a traffic camera system allowed attackers to gain unauthorized access to restricted areas, posing security threats to critical infrastructure.</a:t>
            </a:r>
            <a:endParaRPr lang="en-US" altLang="en-US" sz="28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Arial" panose="020B0604020202020204" pitchFamily="34" charset="0"/>
              </a:rPr>
              <a:t>Misleading Evidence</a:t>
            </a:r>
            <a:r>
              <a:rPr kumimoji="0" lang="en-US" altLang="en-US" sz="2800" b="0" i="0" u="none" strike="noStrike" cap="none" normalizeH="0" baseline="0" dirty="0">
                <a:ln>
                  <a:noFill/>
                </a:ln>
                <a:solidFill>
                  <a:schemeClr val="tx1"/>
                </a:solidFill>
                <a:effectLst/>
                <a:latin typeface="Arial" panose="020B0604020202020204" pitchFamily="34" charset="0"/>
              </a:rPr>
              <a:t>: In 2020, a replay attack on traffic cameras was used to create misleading evidence in a legal case, highlighting the need for robust detection mechanisms to ensure the integrity of surveillance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0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5E1B-CD62-085B-4B03-322AC975AFE4}"/>
              </a:ext>
            </a:extLst>
          </p:cNvPr>
          <p:cNvSpPr>
            <a:spLocks noGrp="1"/>
          </p:cNvSpPr>
          <p:nvPr>
            <p:ph type="title"/>
          </p:nvPr>
        </p:nvSpPr>
        <p:spPr>
          <a:xfrm>
            <a:off x="838200" y="1052736"/>
            <a:ext cx="10515600" cy="853976"/>
          </a:xfrm>
        </p:spPr>
        <p:txBody>
          <a:bodyPr>
            <a:normAutofit fontScale="90000"/>
          </a:bodyPr>
          <a:lstStyle/>
          <a:p>
            <a:r>
              <a:rPr lang="en-IN" altLang="en-US" sz="4000" b="1" dirty="0">
                <a:solidFill>
                  <a:srgbClr val="FF0000"/>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Problem Statement</a:t>
            </a:r>
            <a:br>
              <a:rPr lang="en-IN" altLang="en-US" sz="2800" b="1" dirty="0">
                <a:solidFill>
                  <a:srgbClr val="0033CC"/>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br>
            <a:endParaRPr lang="en-IN" dirty="0"/>
          </a:p>
        </p:txBody>
      </p:sp>
      <p:sp>
        <p:nvSpPr>
          <p:cNvPr id="3" name="TextBox 2">
            <a:extLst>
              <a:ext uri="{FF2B5EF4-FFF2-40B4-BE49-F238E27FC236}">
                <a16:creationId xmlns:a16="http://schemas.microsoft.com/office/drawing/2014/main" id="{DDA371D0-FE53-1E06-838C-1CCBDE87FDDC}"/>
              </a:ext>
            </a:extLst>
          </p:cNvPr>
          <p:cNvSpPr txBox="1"/>
          <p:nvPr/>
        </p:nvSpPr>
        <p:spPr>
          <a:xfrm>
            <a:off x="839416" y="2132856"/>
            <a:ext cx="10513168" cy="4678204"/>
          </a:xfrm>
          <a:prstGeom prst="rect">
            <a:avLst/>
          </a:prstGeom>
          <a:noFill/>
        </p:spPr>
        <p:txBody>
          <a:bodyPr wrap="square" rtlCol="0">
            <a:spAutoFit/>
          </a:bodyPr>
          <a:lstStyle/>
          <a:p>
            <a:pPr marL="342900" indent="-342900">
              <a:buFont typeface="Arial" panose="020B0604020202020204" pitchFamily="34" charset="0"/>
              <a:buChar char="•"/>
            </a:pPr>
            <a:r>
              <a:rPr lang="en-US" sz="2000" dirty="0"/>
              <a:t> CCTV systems are essential for modern surveillance, yet they are vulnerable to replay attacks, where attackers intercept and resend legitimate data, leading to unauthorized actions. These attacks exploit the lack of robust security measures, particularly in communication protocols that fail to implement strong authentication and encryption​.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consequences can be severe, including unauthorized access, manipulation of recorded footage, and compromised integrity of surveillance data. Industries such as banking and transportation face significant risks, as compromised CCTV can undermine public safety and trust​.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Despite existing security measures, there remains a gap in addressing replay attack vulnerabilities. This project aims to develop an AI-based detection and response system to enhance the security of CCTV networks against these specific threats, ensuring a more reliable surveillance infrastructure</a:t>
            </a:r>
            <a:endParaRPr lang="en-IN" sz="2000" dirty="0"/>
          </a:p>
          <a:p>
            <a:endParaRPr lang="en-IN" dirty="0"/>
          </a:p>
        </p:txBody>
      </p:sp>
    </p:spTree>
    <p:extLst>
      <p:ext uri="{BB962C8B-B14F-4D97-AF65-F5344CB8AC3E}">
        <p14:creationId xmlns:p14="http://schemas.microsoft.com/office/powerpoint/2010/main" val="98683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323371"/>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479376" y="1449289"/>
            <a:ext cx="11305256" cy="5292079"/>
          </a:xfrm>
          <a:prstGeom prst="rect">
            <a:avLst/>
          </a:prstGeom>
        </p:spPr>
        <p:txBody>
          <a:bodyPr/>
          <a:lstStyle/>
          <a:p>
            <a:pPr marL="342891" algn="just" eaLnBrk="0" hangingPunct="0">
              <a:spcBef>
                <a:spcPct val="20000"/>
              </a:spcBef>
              <a:defRPr/>
            </a:pPr>
            <a:r>
              <a:rPr lang="en-US" kern="0" dirty="0">
                <a:latin typeface="Trebuchet MS" pitchFamily="34" charset="0"/>
              </a:rPr>
              <a:t>CCTV systems are vital for surveillance across sectors like banking, transportation, healthcare, and public safety. However, they face growing cyber threats, especially replay attacks, where intercepted video or data streams are retransmitted to deceive the system. This leads to unauthorized access, footage tampering, and compromised surveillance integrity, exposing the need for robust security enhancements. This project proposes an AI-based detection and response system to mitigate replay attacks by integrating machine learning and cryptographic security measures. </a:t>
            </a:r>
          </a:p>
          <a:p>
            <a:pPr marL="342891" algn="just" eaLnBrk="0" hangingPunct="0">
              <a:spcBef>
                <a:spcPct val="20000"/>
              </a:spcBef>
              <a:defRPr/>
            </a:pPr>
            <a:r>
              <a:rPr lang="en-US" u="sng" kern="0" dirty="0">
                <a:latin typeface="Trebuchet MS" pitchFamily="34" charset="0"/>
              </a:rPr>
              <a:t>Key components include:</a:t>
            </a:r>
          </a:p>
          <a:p>
            <a:pPr marL="342891" algn="just" eaLnBrk="0" hangingPunct="0">
              <a:spcBef>
                <a:spcPct val="20000"/>
              </a:spcBef>
              <a:defRPr/>
            </a:pPr>
            <a:r>
              <a:rPr lang="en-US" kern="0" dirty="0">
                <a:latin typeface="Trebuchet MS" pitchFamily="34" charset="0"/>
              </a:rPr>
              <a:t>- </a:t>
            </a:r>
            <a:r>
              <a:rPr lang="en-US" b="1" kern="0" dirty="0">
                <a:latin typeface="Trebuchet MS" pitchFamily="34" charset="0"/>
              </a:rPr>
              <a:t>AI-Powered Anomaly Detection:</a:t>
            </a:r>
            <a:r>
              <a:rPr lang="en-US" kern="0" dirty="0">
                <a:latin typeface="Trebuchet MS" pitchFamily="34" charset="0"/>
              </a:rPr>
              <a:t> Identifying timestamp and frame inconsistencies in video streams.</a:t>
            </a:r>
          </a:p>
          <a:p>
            <a:pPr marL="342891" algn="just" eaLnBrk="0" hangingPunct="0">
              <a:spcBef>
                <a:spcPct val="20000"/>
              </a:spcBef>
              <a:defRPr/>
            </a:pPr>
            <a:r>
              <a:rPr lang="en-US" kern="0" dirty="0">
                <a:latin typeface="Trebuchet MS" pitchFamily="34" charset="0"/>
              </a:rPr>
              <a:t>- </a:t>
            </a:r>
            <a:r>
              <a:rPr lang="en-US" b="1" kern="0" dirty="0">
                <a:latin typeface="Trebuchet MS" pitchFamily="34" charset="0"/>
              </a:rPr>
              <a:t>Secure Communication Protocols: </a:t>
            </a:r>
            <a:r>
              <a:rPr lang="en-US" kern="0" dirty="0">
                <a:latin typeface="Trebuchet MS" pitchFamily="34" charset="0"/>
              </a:rPr>
              <a:t>Encrypting data and verifying stream authenticity. </a:t>
            </a:r>
          </a:p>
          <a:p>
            <a:pPr marL="342891" algn="just" eaLnBrk="0" hangingPunct="0">
              <a:spcBef>
                <a:spcPct val="20000"/>
              </a:spcBef>
              <a:defRPr/>
            </a:pPr>
            <a:r>
              <a:rPr lang="en-US" kern="0" dirty="0">
                <a:latin typeface="Trebuchet MS" pitchFamily="34" charset="0"/>
              </a:rPr>
              <a:t>- </a:t>
            </a:r>
            <a:r>
              <a:rPr lang="en-US" b="1" kern="0" dirty="0">
                <a:latin typeface="Trebuchet MS" pitchFamily="34" charset="0"/>
              </a:rPr>
              <a:t>Real-Time Automated Response: </a:t>
            </a:r>
            <a:r>
              <a:rPr lang="en-US" kern="0" dirty="0">
                <a:latin typeface="Trebuchet MS" pitchFamily="34" charset="0"/>
              </a:rPr>
              <a:t>Alerting admins, isolating compromised devices, and blocking threats. </a:t>
            </a:r>
          </a:p>
          <a:p>
            <a:pPr marL="628641" indent="-285750" algn="just" eaLnBrk="0" hangingPunct="0">
              <a:spcBef>
                <a:spcPct val="20000"/>
              </a:spcBef>
              <a:buFontTx/>
              <a:buChar char="-"/>
              <a:defRPr/>
            </a:pPr>
            <a:r>
              <a:rPr lang="en-US" b="1" kern="0" dirty="0">
                <a:latin typeface="Trebuchet MS" pitchFamily="34" charset="0"/>
              </a:rPr>
              <a:t>Modular Design: </a:t>
            </a:r>
            <a:r>
              <a:rPr lang="en-US" kern="0" dirty="0">
                <a:latin typeface="Trebuchet MS" pitchFamily="34" charset="0"/>
              </a:rPr>
              <a:t>Seamlessly integrating with existing infrastructures. The system undergoes vulnerability assessments, machine learning model training, and rigorous testing to ensure effectiveness, scalability, and ease of use. </a:t>
            </a:r>
          </a:p>
          <a:p>
            <a:pPr marL="628641" indent="-285750" algn="just" eaLnBrk="0" hangingPunct="0">
              <a:spcBef>
                <a:spcPct val="20000"/>
              </a:spcBef>
              <a:buFontTx/>
              <a:buChar char="-"/>
              <a:defRPr/>
            </a:pPr>
            <a:r>
              <a:rPr lang="en-US" kern="0" dirty="0">
                <a:latin typeface="Trebuchet MS" pitchFamily="34" charset="0"/>
              </a:rPr>
              <a:t>Expected outcomes include improved replay attack detection, enhanced CCTV security, and greater trust in surveillance technologies, making this a significant step towards adaptive, secure surveillance solutions.</a:t>
            </a:r>
            <a:endParaRPr lang="en-IN" kern="0" dirty="0">
              <a:latin typeface="Trebuchet MS" pitchFamily="34" charset="0"/>
            </a:endParaRPr>
          </a:p>
        </p:txBody>
      </p:sp>
      <p:sp>
        <p:nvSpPr>
          <p:cNvPr id="14" name="Text Box 34"/>
          <p:cNvSpPr txBox="1">
            <a:spLocks noChangeArrowheads="1"/>
          </p:cNvSpPr>
          <p:nvPr/>
        </p:nvSpPr>
        <p:spPr bwMode="auto">
          <a:xfrm>
            <a:off x="4191000" y="84558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a:lstStyle/>
          <a:p>
            <a:pPr marL="342891" algn="just" eaLnBrk="0" hangingPunct="0">
              <a:spcBef>
                <a:spcPct val="20000"/>
              </a:spcBef>
              <a:defRPr/>
            </a:pPr>
            <a:r>
              <a:rPr lang="en-IN" sz="2400" kern="0" dirty="0">
                <a:latin typeface="Trebuchet MS" pitchFamily="34" charset="0"/>
              </a:rPr>
              <a:t>The panel members consisted of </a:t>
            </a:r>
            <a:r>
              <a:rPr lang="en-IN" sz="2400" kern="0" dirty="0" err="1">
                <a:latin typeface="Trebuchet MS" pitchFamily="34" charset="0"/>
              </a:rPr>
              <a:t>Dr.</a:t>
            </a:r>
            <a:r>
              <a:rPr lang="en-IN" sz="2400" kern="0" dirty="0">
                <a:latin typeface="Trebuchet MS" pitchFamily="34" charset="0"/>
              </a:rPr>
              <a:t> Sarasvati V, </a:t>
            </a:r>
            <a:r>
              <a:rPr lang="en-IN" sz="2400" kern="0" dirty="0" err="1">
                <a:latin typeface="Trebuchet MS" pitchFamily="34" charset="0"/>
              </a:rPr>
              <a:t>Dr.</a:t>
            </a:r>
            <a:r>
              <a:rPr lang="en-IN" sz="2400" kern="0" dirty="0">
                <a:latin typeface="Trebuchet MS" pitchFamily="34" charset="0"/>
              </a:rPr>
              <a:t> Clara </a:t>
            </a:r>
            <a:r>
              <a:rPr lang="en-IN" sz="2400" kern="0" dirty="0" err="1">
                <a:latin typeface="Trebuchet MS" pitchFamily="34" charset="0"/>
              </a:rPr>
              <a:t>Kanmani</a:t>
            </a:r>
            <a:r>
              <a:rPr lang="en-IN" sz="2400" kern="0" dirty="0">
                <a:latin typeface="Trebuchet MS" pitchFamily="34" charset="0"/>
              </a:rPr>
              <a:t> and Prof. Shruthi L suggested us the following: </a:t>
            </a:r>
          </a:p>
          <a:p>
            <a:pPr marL="800091" indent="-457200" algn="just" eaLnBrk="0" hangingPunct="0">
              <a:spcBef>
                <a:spcPct val="20000"/>
              </a:spcBef>
              <a:buAutoNum type="arabicPeriod"/>
              <a:defRPr/>
            </a:pPr>
            <a:r>
              <a:rPr lang="en-IN" sz="2400" kern="0" dirty="0">
                <a:latin typeface="Trebuchet MS" pitchFamily="34" charset="0"/>
              </a:rPr>
              <a:t>Focus on finding more relevant research papers.</a:t>
            </a:r>
          </a:p>
          <a:p>
            <a:pPr marL="800091" indent="-457200" algn="just" eaLnBrk="0" hangingPunct="0">
              <a:spcBef>
                <a:spcPct val="20000"/>
              </a:spcBef>
              <a:buAutoNum type="arabicPeriod"/>
              <a:defRPr/>
            </a:pPr>
            <a:r>
              <a:rPr lang="en-IN" sz="2400" kern="0" dirty="0">
                <a:latin typeface="Trebuchet MS" pitchFamily="34" charset="0"/>
              </a:rPr>
              <a:t>Coming up with a plan on demonstration. </a:t>
            </a:r>
          </a:p>
          <a:p>
            <a:pPr marL="800091" indent="-457200" algn="just" eaLnBrk="0" hangingPunct="0">
              <a:spcBef>
                <a:spcPct val="20000"/>
              </a:spcBef>
              <a:buAutoNum type="arabicPeriod"/>
              <a:defRPr/>
            </a:pPr>
            <a:r>
              <a:rPr lang="en-IN" sz="2400" kern="0" dirty="0">
                <a:latin typeface="Trebuchet MS" pitchFamily="34" charset="0"/>
              </a:rPr>
              <a:t>What is the use case we are planning to work with initially.</a:t>
            </a:r>
          </a:p>
          <a:p>
            <a:pPr marL="800091" indent="-457200" algn="just" eaLnBrk="0" hangingPunct="0">
              <a:spcBef>
                <a:spcPct val="20000"/>
              </a:spcBef>
              <a:buAutoNum type="arabicPeriod"/>
              <a:defRPr/>
            </a:pPr>
            <a:r>
              <a:rPr lang="en-IN" sz="2400" kern="0" dirty="0">
                <a:latin typeface="Trebuchet MS" pitchFamily="34" charset="0"/>
              </a:rPr>
              <a:t>We were also asked to find out the relevant sources for datasets. </a:t>
            </a:r>
          </a:p>
          <a:p>
            <a:pPr marL="800091" indent="-457200" algn="just" eaLnBrk="0" hangingPunct="0">
              <a:spcBef>
                <a:spcPct val="20000"/>
              </a:spcBef>
              <a:buAutoNum type="arabicPeriod"/>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719</TotalTime>
  <Words>4101</Words>
  <Application>Microsoft Office PowerPoint</Application>
  <PresentationFormat>Widescreen</PresentationFormat>
  <Paragraphs>307</Paragraphs>
  <Slides>31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DengXian</vt:lpstr>
      <vt:lpstr>Arial</vt:lpstr>
      <vt:lpstr>Calibri</vt:lpstr>
      <vt:lpstr>Calibri Light</vt:lpstr>
      <vt:lpstr>Liberation Serif</vt:lpstr>
      <vt:lpstr>Merriweather Sans</vt:lpstr>
      <vt:lpstr>Times New Roman</vt:lpstr>
      <vt:lpstr>Trebuchet MS</vt:lpstr>
      <vt:lpstr>Wingdings</vt:lpstr>
      <vt:lpstr>Custom Design</vt:lpstr>
      <vt:lpstr>PowerPoint Presentation</vt:lpstr>
      <vt:lpstr>PowerPoint Presentation</vt:lpstr>
      <vt:lpstr>PowerPoint Presentation</vt:lpstr>
      <vt:lpstr>MOTIVATION</vt:lpstr>
      <vt:lpstr> </vt:lpstr>
      <vt:lpstr>PowerPoint Presentation</vt:lpstr>
      <vt:lpstr>Problem Statement </vt:lpstr>
      <vt:lpstr>PowerPoint Presentation</vt:lpstr>
      <vt:lpstr>PowerPoint Presentation</vt:lpstr>
      <vt:lpstr>PowerPoint Presentation</vt:lpstr>
      <vt:lpstr>PowerPoint Presentation</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Expected Deliverables</vt:lpstr>
      <vt:lpstr>CAPSTONE I - Deliverables </vt:lpstr>
      <vt:lpstr>CAPSTONE II – DELIVERABLES </vt:lpstr>
      <vt:lpstr>CAPSTONE III – DELIVERABLES</vt:lpstr>
      <vt:lpstr>PowerPoint Presentation</vt:lpstr>
      <vt:lpstr>PowerPoint Presentation</vt:lpstr>
      <vt:lpstr>PowerPoint Presentation</vt:lpstr>
      <vt:lpstr>References </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soumya mishra</cp:lastModifiedBy>
  <cp:revision>56</cp:revision>
  <dcterms:created xsi:type="dcterms:W3CDTF">2020-11-22T08:14:37Z</dcterms:created>
  <dcterms:modified xsi:type="dcterms:W3CDTF">2024-12-02T06:12:25Z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