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Josefin Sans" panose="020B0604020202020204" charset="0"/>
      <p:regular r:id="rId36"/>
      <p:bold r:id="rId37"/>
      <p:italic r:id="rId38"/>
      <p:boldItalic r:id="rId39"/>
    </p:embeddedFon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Raleway" panose="020B0604020202020204" charset="0"/>
      <p:regular r:id="rId44"/>
      <p:bold r:id="rId45"/>
      <p:italic r:id="rId46"/>
      <p:boldItalic r:id="rId47"/>
    </p:embeddedFont>
    <p:embeddedFont>
      <p:font typeface="Corbel" panose="020B0503020204020204" pitchFamily="34" charset="0"/>
      <p:regular r:id="rId48"/>
      <p:bold r:id="rId49"/>
      <p:italic r:id="rId50"/>
      <p:boldItalic r:id="rId51"/>
    </p:embeddedFont>
    <p:embeddedFont>
      <p:font typeface="Century Gothic" panose="020B0502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B0660D4-CCC2-42CB-91E4-87FE2DBE6C09}">
  <a:tblStyle styleId="{2B0660D4-CCC2-42CB-91E4-87FE2DBE6C0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  <a:fill>
          <a:solidFill>
            <a:srgbClr val="D4D4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4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Shape 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Shape 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1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68950" y="1061438"/>
            <a:ext cx="7406100" cy="302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endParaRPr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esearch</a:t>
            </a:r>
            <a:r>
              <a:rPr lang="e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id-Term</a:t>
            </a:r>
            <a:r>
              <a:rPr lang="e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eport</a:t>
            </a:r>
            <a:br>
              <a:rPr lang="e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Sorting Algorithm by Employing</a:t>
            </a:r>
            <a:b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Statistics</a:t>
            </a:r>
            <a:endParaRPr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endParaRPr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19, 2018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0000"/>
              </a:lnSpc>
              <a:buClr>
                <a:schemeClr val="accent1"/>
              </a:buClr>
              <a:buSzPts val="3300"/>
            </a:pP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Soumya Mishra</a:t>
            </a:r>
            <a:b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https://github.com/SoumyaMishra8/Mishra-AOS_JR_SortAlg</a:t>
            </a:r>
            <a:r>
              <a:rPr lang="e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endParaRPr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VARIABLES, CONSTANTS, CONTROLS</a:t>
            </a:r>
            <a:endParaRPr sz="2500" b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699900" y="1224625"/>
            <a:ext cx="7744200" cy="3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❖"/>
            </a:pP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Independent variable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– using statistical analysis to set the parameters of the bucket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❖"/>
            </a:pP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Dependent variable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– time complexity using Big-O notation; time it takes for algorithm to sort </a:t>
            </a:r>
            <a:r>
              <a:rPr lang="en" sz="2400" i="1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n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elements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❖"/>
            </a:pP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Constants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Memory available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92100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Laptop and processor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92100" rtl="0">
              <a:spcBef>
                <a:spcPts val="0"/>
              </a:spcBef>
              <a:spcAft>
                <a:spcPts val="0"/>
              </a:spcAft>
              <a:buSzPts val="20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Bucket sort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83175" y="1014700"/>
            <a:ext cx="1201200" cy="2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VARIABLES, CONSTANTS, CONTROLS</a:t>
            </a:r>
            <a:endParaRPr sz="2500" b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89850" y="1434575"/>
            <a:ext cx="7744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1750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Char char="❖"/>
            </a:pP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Constants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(continued)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Merge sort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Array.parallelSort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Char char="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Multiple processing units (6 node network)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750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Char char="❖"/>
            </a:pP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Control </a:t>
            </a: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– run time for bucket sort and merge sort for the same number of elements that are being tested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583175" y="1014700"/>
            <a:ext cx="1201200" cy="2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275" y="828050"/>
            <a:ext cx="2502951" cy="166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89850" y="4688600"/>
            <a:ext cx="8630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https://www.etb-tech.com/dell-poweredge-c6220-1x24-4-x-node-server-8xe5-2680-256gb-4x1300b-lsi-sas-9265-8i.html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l="18117" t="21931" r="22344" b="10546"/>
          <a:stretch/>
        </p:blipFill>
        <p:spPr>
          <a:xfrm>
            <a:off x="180788" y="192450"/>
            <a:ext cx="8782424" cy="475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PROJECT STATUS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49800" y="571500"/>
            <a:ext cx="8444400" cy="31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845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Josefin Sans"/>
              <a:buAutoNum type="arabi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Programmed “backbone” code in Java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AutoNum type="alphaL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talked to Mr. Kumar about project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Josefin Sans"/>
              <a:buAutoNum type="arabi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Compared runtime of Java code to runtime of Parallel Sort 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Josefin Sans"/>
              <a:buAutoNum type="arabi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Programmed code in Python - same code as Java 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Josefin Sans"/>
              <a:buAutoNum type="arabi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Compared runtime of Python code to runtime of QuickSort in Python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Josefin Sans"/>
              <a:buAutoNum type="arabicParenR"/>
            </a:pPr>
            <a:r>
              <a:rPr lang="en" sz="2400" dirty="0">
                <a:solidFill>
                  <a:schemeClr val="bg2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Tried to fix Python code using NumPy and Pandas - collected data </a:t>
            </a: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899146" y="0"/>
            <a:ext cx="6951900" cy="31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6) Started examining how to simplify algorithm to make it applicable to different types of distributions 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794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lphaLcParenR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integration technique 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279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lphaLcParenR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box and whisker plot technique - suggested by Mr. Writer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028700" lvl="2" indent="-279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romanLcParenR"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talked to AOS Alumni about integration technique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7) Currently writing programs in Eclipse using Apache Commons to see how much more efficient integration technique is 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8) Plan to write program in Mathematica for box and whisker plot technique (and possibly integration technique as well)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54000" lvl="0" indent="-1778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PROJECT STATUS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023678" y="635700"/>
            <a:ext cx="6710100" cy="3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Obtain the MIN, MAX, MEAN of the data set by implementing a for loop </a:t>
            </a:r>
          </a:p>
          <a:p>
            <a:pPr marL="342900" lvl="0" indent="-2794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Create a 2D array for buckets - each bucket has 1000 elements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Use formula for z-score to determine position of bucket index along a range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When a bucket reached 1000 elements, data point would be sent over to next bucket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Merge sort is used to sort each bucket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Arrays are concatenated and then given to user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OVERVIEW OF JAVA CODE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559825" y="705750"/>
            <a:ext cx="8094300" cy="3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75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Worked well for the normally distributed data fed into the program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performance will deteriorate with different distributions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efficiency keeps decreasing (from being 98% more efficient to being 47% more efficient as number of data elements increase)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there must be some underlying problem within the code that increases the run time - for loops?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OVERVIEW OF JAVA CODE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-1219" y="0"/>
            <a:ext cx="9144000" cy="51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CONTINUED – WHY IS IT SLOWER THAN JAVA?</a:t>
            </a:r>
            <a:endParaRPr sz="2500">
              <a:solidFill>
                <a:srgbClr val="000000"/>
              </a:solidFill>
            </a:endParaRPr>
          </a:p>
        </p:txBody>
      </p:sp>
      <p:graphicFrame>
        <p:nvGraphicFramePr>
          <p:cNvPr id="280" name="Shape 280"/>
          <p:cNvGraphicFramePr/>
          <p:nvPr>
            <p:extLst>
              <p:ext uri="{D42A27DB-BD31-4B8C-83A1-F6EECF244321}">
                <p14:modId xmlns:p14="http://schemas.microsoft.com/office/powerpoint/2010/main" val="693961963"/>
              </p:ext>
            </p:extLst>
          </p:nvPr>
        </p:nvGraphicFramePr>
        <p:xfrm>
          <a:off x="292378" y="1072652"/>
          <a:ext cx="8498500" cy="3849800"/>
        </p:xfrm>
        <a:graphic>
          <a:graphicData uri="http://schemas.openxmlformats.org/drawingml/2006/table">
            <a:tbl>
              <a:tblPr>
                <a:noFill/>
                <a:tableStyleId>{2B0660D4-CCC2-42CB-91E4-87FE2DBE6C09}</a:tableStyleId>
              </a:tblPr>
              <a:tblGrid>
                <a:gridCol w="190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</a:t>
                      </a: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Sort  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 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 Sort </a:t>
                      </a: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Bucket Sort (s)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1000,000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10,000,000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100,000,000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3.26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1,000,000,000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HEAP ERROR</a:t>
                      </a:r>
                      <a:endParaRPr sz="2400" dirty="0">
                        <a:solidFill>
                          <a:srgbClr val="000000"/>
                        </a:solidFill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COLLECTED DATA 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18150" y="793100"/>
            <a:ext cx="78144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Josefin Sans"/>
                <a:ea typeface="Josefin Sans"/>
                <a:cs typeface="Josefin Sans"/>
                <a:sym typeface="Josefin Sans"/>
              </a:rPr>
              <a:t>Effect of Setting Bucket Parameters on Run Time </a:t>
            </a:r>
            <a:endParaRPr i="1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1975" y="642594"/>
            <a:ext cx="75468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75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Similar to Java code in the method and the way to calculate bucket index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Being compared to Insertion Sort - default Python sorting algorithm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Does not work as expected because of execution delays in Python itself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The two for loops are causing run times to increases substantially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OVERVIEW OF PYTHON CODE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6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COLLECTED (IT DOES NOT WORK)</a:t>
            </a:r>
            <a:endParaRPr sz="2500">
              <a:solidFill>
                <a:srgbClr val="000000"/>
              </a:solidFill>
            </a:endParaRPr>
          </a:p>
        </p:txBody>
      </p:sp>
      <p:graphicFrame>
        <p:nvGraphicFramePr>
          <p:cNvPr id="294" name="Shape 294"/>
          <p:cNvGraphicFramePr/>
          <p:nvPr>
            <p:extLst>
              <p:ext uri="{D42A27DB-BD31-4B8C-83A1-F6EECF244321}">
                <p14:modId xmlns:p14="http://schemas.microsoft.com/office/powerpoint/2010/main" val="530385201"/>
              </p:ext>
            </p:extLst>
          </p:nvPr>
        </p:nvGraphicFramePr>
        <p:xfrm>
          <a:off x="163685" y="905932"/>
          <a:ext cx="8816650" cy="3530350"/>
        </p:xfrm>
        <a:graphic>
          <a:graphicData uri="http://schemas.openxmlformats.org/drawingml/2006/table">
            <a:tbl>
              <a:tblPr>
                <a:noFill/>
                <a:tableStyleId>{2B0660D4-CCC2-42CB-91E4-87FE2DBE6C09}</a:tableStyleId>
              </a:tblPr>
              <a:tblGrid>
                <a:gridCol w="17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9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Sort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Sort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Time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16.29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16.32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27.11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27.18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13.76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13.82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24.13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24.25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38.08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38.26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42.36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48.70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8.01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48.71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40.69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47.59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104.15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56.57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COLLECTED DATA 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43200" y="629825"/>
            <a:ext cx="71730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Josefin Sans"/>
                <a:ea typeface="Josefin Sans"/>
                <a:cs typeface="Josefin Sans"/>
                <a:sym typeface="Josefin Sans"/>
              </a:rPr>
              <a:t>Comparing run times of Insertion Sort and New Sort</a:t>
            </a:r>
            <a:endParaRPr i="1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27484" y="1539688"/>
            <a:ext cx="6710100" cy="31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177800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WHY ARE SORTING ALGORITHMS IMPORTANT?</a:t>
            </a:r>
            <a:endParaRPr sz="24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46263" y="711325"/>
            <a:ext cx="7921200" cy="4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lvl="0" indent="-234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25% - 50% of what computers do require sorting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lvl="1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Efficiency, speed, processing data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lvl="1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Search Engines (sort through website to find relevant one)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lvl="1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Graphical processes (layering is necessary)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lvl="1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Government organizations, financial institutions, commercial enterprises (transactions, accounts)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marR="0" lvl="1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2400" i="0" u="none" strike="noStrike" cap="small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DATA </a:t>
            </a:r>
            <a:endParaRPr sz="2500">
              <a:solidFill>
                <a:srgbClr val="000000"/>
              </a:solidFill>
            </a:endParaRPr>
          </a:p>
        </p:txBody>
      </p:sp>
      <p:graphicFrame>
        <p:nvGraphicFramePr>
          <p:cNvPr id="302" name="Shape 302"/>
          <p:cNvGraphicFramePr/>
          <p:nvPr>
            <p:extLst>
              <p:ext uri="{D42A27DB-BD31-4B8C-83A1-F6EECF244321}">
                <p14:modId xmlns:p14="http://schemas.microsoft.com/office/powerpoint/2010/main" val="3722063646"/>
              </p:ext>
            </p:extLst>
          </p:nvPr>
        </p:nvGraphicFramePr>
        <p:xfrm>
          <a:off x="332303" y="926786"/>
          <a:ext cx="8059375" cy="2777290"/>
        </p:xfrm>
        <a:graphic>
          <a:graphicData uri="http://schemas.openxmlformats.org/drawingml/2006/table">
            <a:tbl>
              <a:tblPr>
                <a:noFill/>
                <a:tableStyleId>{2B0660D4-CCC2-42CB-91E4-87FE2DBE6C09}</a:tableStyleId>
              </a:tblPr>
              <a:tblGrid>
                <a:gridCol w="155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Sort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Sort - with NumPy Array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Time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(s)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57.98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57.98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48.44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48.58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25.69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25.78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13.70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14.93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1,000,000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18.03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15.80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16.40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150" marR="7150" marT="715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Shape 303"/>
          <p:cNvSpPr txBox="1"/>
          <p:nvPr/>
        </p:nvSpPr>
        <p:spPr>
          <a:xfrm>
            <a:off x="332300" y="3899875"/>
            <a:ext cx="8059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Run time has significantly decreased from before </a:t>
            </a:r>
          </a:p>
          <a:p>
            <a:pPr marL="2159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Can time still be cut using numpy array for the 2D list as well?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COLLECTED DATA 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33150" y="525000"/>
            <a:ext cx="67413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Josefin Sans"/>
                <a:ea typeface="Josefin Sans"/>
                <a:cs typeface="Josefin Sans"/>
                <a:sym typeface="Josefin Sans"/>
              </a:rPr>
              <a:t>Comparing run times of Insertion Sort and New Sort</a:t>
            </a:r>
            <a:endParaRPr i="1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</a:rPr>
              <a:t>MORE DATA 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311" name="Shape 311"/>
          <p:cNvGraphicFramePr/>
          <p:nvPr>
            <p:extLst>
              <p:ext uri="{D42A27DB-BD31-4B8C-83A1-F6EECF244321}">
                <p14:modId xmlns:p14="http://schemas.microsoft.com/office/powerpoint/2010/main" val="963921941"/>
              </p:ext>
            </p:extLst>
          </p:nvPr>
        </p:nvGraphicFramePr>
        <p:xfrm>
          <a:off x="730603" y="638429"/>
          <a:ext cx="7672875" cy="2876850"/>
        </p:xfrm>
        <a:graphic>
          <a:graphicData uri="http://schemas.openxmlformats.org/drawingml/2006/table">
            <a:tbl>
              <a:tblPr>
                <a:noFill/>
                <a:tableStyleId>{2B0660D4-CCC2-42CB-91E4-87FE2DBE6C09}</a:tableStyleId>
              </a:tblPr>
              <a:tblGrid>
                <a:gridCol w="11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16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 - Sort with Complete NumPy (Sort, Arrays)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 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for NumPy Array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for Stat Collection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for Bucketing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Time  (s)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1000 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10,000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0.162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100,000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1.661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1.926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1,000,000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0.267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16.530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45.109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28.580</a:t>
                      </a:r>
                      <a:endParaRPr sz="180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900" marR="5900" marT="590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2" name="Shape 312"/>
          <p:cNvSpPr txBox="1"/>
          <p:nvPr/>
        </p:nvSpPr>
        <p:spPr>
          <a:xfrm>
            <a:off x="114299" y="3572456"/>
            <a:ext cx="89154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Time to create numpy array is </a:t>
            </a: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gradually increasing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Time for </a:t>
            </a:r>
            <a:r>
              <a:rPr lang="en" sz="2400" b="1" u="sng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stat collection is negligible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Why don’t the run times improve as much as expected?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Josefin Sans"/>
              <a:buChar char="•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Insertion Sort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COLLECTED DATA 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808269" y="571500"/>
            <a:ext cx="7243500" cy="3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current Java algorithm will work for normally distributed data (proof of concept)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will not work for other types of distributions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need to create a more universal approach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0287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■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minimize the computations needed to assign number to bucket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0287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■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minimize the time it takes to collect statistics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028700" lvl="2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■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need to figure out a way to use correct formula to sort given data based on distribution without wasting too much time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ANOTHER WAY TO APPROACH THE ISSUE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INTEGRATION TECHNIQUE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360643" y="3288753"/>
            <a:ext cx="3318900" cy="1186800"/>
          </a:xfrm>
          <a:prstGeom prst="rect">
            <a:avLst/>
          </a:prstGeom>
          <a:noFill/>
          <a:ln w="12700" cap="flat" cmpd="sng">
            <a:solidFill>
              <a:srgbClr val="A1A1A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t="3678" b="14575"/>
          <a:stretch/>
        </p:blipFill>
        <p:spPr>
          <a:xfrm>
            <a:off x="1821047" y="658200"/>
            <a:ext cx="5501906" cy="22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256594" y="3214219"/>
            <a:ext cx="4720200" cy="1836246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Char char="•"/>
            </a:pPr>
            <a:r>
              <a:rPr lang="en" sz="2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Distribute numbers evenly between buckets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Char char="•"/>
            </a:pPr>
            <a:r>
              <a:rPr lang="en" sz="2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Use area under the curve to determine to determine bucket index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Char char="•"/>
            </a:pPr>
            <a:r>
              <a:rPr lang="en" sz="2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Low resources for sorting each bucket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grpSp>
        <p:nvGrpSpPr>
          <p:cNvPr id="328" name="Shape 328"/>
          <p:cNvGrpSpPr/>
          <p:nvPr/>
        </p:nvGrpSpPr>
        <p:grpSpPr>
          <a:xfrm>
            <a:off x="5507878" y="3288505"/>
            <a:ext cx="3016695" cy="1034797"/>
            <a:chOff x="7524751" y="4347193"/>
            <a:chExt cx="4022260" cy="1689740"/>
          </a:xfrm>
        </p:grpSpPr>
        <p:sp>
          <p:nvSpPr>
            <p:cNvPr id="329" name="Shape 329"/>
            <p:cNvSpPr txBox="1"/>
            <p:nvPr/>
          </p:nvSpPr>
          <p:spPr>
            <a:xfrm>
              <a:off x="7524751" y="4347193"/>
              <a:ext cx="2769600" cy="1263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orbel"/>
                  <a:ea typeface="Corbel"/>
                  <a:cs typeface="Corbel"/>
                  <a:sym typeface="Corbel"/>
                </a:rPr>
                <a:t> </a:t>
              </a:r>
              <a:endParaRPr sz="1100"/>
            </a:p>
          </p:txBody>
        </p:sp>
        <p:grpSp>
          <p:nvGrpSpPr>
            <p:cNvPr id="330" name="Shape 330"/>
            <p:cNvGrpSpPr/>
            <p:nvPr/>
          </p:nvGrpSpPr>
          <p:grpSpPr>
            <a:xfrm>
              <a:off x="7569743" y="4760427"/>
              <a:ext cx="3977268" cy="1276506"/>
              <a:chOff x="7357708" y="4694166"/>
              <a:chExt cx="3977268" cy="1276506"/>
            </a:xfrm>
          </p:grpSpPr>
          <p:sp>
            <p:nvSpPr>
              <p:cNvPr id="331" name="Shape 331"/>
              <p:cNvSpPr txBox="1"/>
              <p:nvPr/>
            </p:nvSpPr>
            <p:spPr>
              <a:xfrm>
                <a:off x="9849964" y="4694166"/>
                <a:ext cx="64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i="1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dx</a:t>
                </a:r>
                <a:endParaRPr sz="1100"/>
              </a:p>
            </p:txBody>
          </p:sp>
          <p:cxnSp>
            <p:nvCxnSpPr>
              <p:cNvPr id="332" name="Shape 332"/>
              <p:cNvCxnSpPr/>
              <p:nvPr/>
            </p:nvCxnSpPr>
            <p:spPr>
              <a:xfrm>
                <a:off x="7357708" y="5523982"/>
                <a:ext cx="29553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3" name="Shape 333"/>
              <p:cNvSpPr txBox="1"/>
              <p:nvPr/>
            </p:nvSpPr>
            <p:spPr>
              <a:xfrm>
                <a:off x="7477687" y="5570472"/>
                <a:ext cx="2439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i="1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1000/n</a:t>
                </a:r>
                <a:endParaRPr sz="1100"/>
              </a:p>
            </p:txBody>
          </p:sp>
          <p:cxnSp>
            <p:nvCxnSpPr>
              <p:cNvPr id="334" name="Shape 334"/>
              <p:cNvCxnSpPr/>
              <p:nvPr/>
            </p:nvCxnSpPr>
            <p:spPr>
              <a:xfrm>
                <a:off x="10498356" y="5094276"/>
                <a:ext cx="0" cy="331500"/>
              </a:xfrm>
              <a:prstGeom prst="straightConnector1">
                <a:avLst/>
              </a:prstGeom>
              <a:noFill/>
              <a:ln w="100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 rot="10800000">
                <a:off x="10387429" y="5259953"/>
                <a:ext cx="222600" cy="0"/>
              </a:xfrm>
              <a:prstGeom prst="straightConnector1">
                <a:avLst/>
              </a:prstGeom>
              <a:noFill/>
              <a:ln w="100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6" name="Shape 336"/>
              <p:cNvSpPr txBox="1"/>
              <p:nvPr/>
            </p:nvSpPr>
            <p:spPr>
              <a:xfrm>
                <a:off x="10640176" y="4803992"/>
                <a:ext cx="694800" cy="8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 i="1"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1800" i="1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sp>
        <p:nvSpPr>
          <p:cNvPr id="337" name="Shape 337"/>
          <p:cNvSpPr/>
          <p:nvPr/>
        </p:nvSpPr>
        <p:spPr>
          <a:xfrm rot="10800000" flipH="1">
            <a:off x="256585" y="2948422"/>
            <a:ext cx="1935900" cy="265800"/>
          </a:xfrm>
          <a:prstGeom prst="rect">
            <a:avLst/>
          </a:prstGeom>
          <a:solidFill>
            <a:srgbClr val="E0E0E0"/>
          </a:solidFill>
          <a:ln w="19050" cap="flat" cmpd="sng">
            <a:solidFill>
              <a:srgbClr val="A1A1A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256591" y="2942859"/>
            <a:ext cx="177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Josefin Sans"/>
                <a:ea typeface="Josefin Sans"/>
                <a:cs typeface="Josefin Sans"/>
                <a:sym typeface="Josefin Sans"/>
              </a:rPr>
              <a:t>Key Features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9" name="Shape 339"/>
          <p:cNvSpPr/>
          <p:nvPr/>
        </p:nvSpPr>
        <p:spPr>
          <a:xfrm rot="10800000" flipH="1">
            <a:off x="5363345" y="3017981"/>
            <a:ext cx="3022500" cy="2658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A1A1A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5363347" y="2948484"/>
            <a:ext cx="291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Josefin Sans"/>
                <a:ea typeface="Josefin Sans"/>
                <a:cs typeface="Josefin Sans"/>
                <a:sym typeface="Josefin Sans"/>
              </a:rPr>
              <a:t>Formula for bucket index</a:t>
            </a: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751950" y="793225"/>
            <a:ext cx="7640100" cy="36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●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Can be efficient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○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other types of distributions rely on degrees of freedom and slopes of probability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○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computation time may increase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○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if the degrees of freedom and parameters are given, then this could work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○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there are ways to estimate these parameters using least squares and other methods = too much time 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●"/>
            </a:pPr>
            <a:r>
              <a:rPr lang="en" sz="22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Can implement a new technique using box and whisker plots - suggested by Mr. Writer</a:t>
            </a:r>
            <a:endParaRPr sz="22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LIMITATIONS OF TECHNIQUE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BOX-AND-WHISKER PLOT TECHNIQUE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9747"/>
          <a:stretch/>
        </p:blipFill>
        <p:spPr>
          <a:xfrm>
            <a:off x="186975" y="711450"/>
            <a:ext cx="6076050" cy="38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5257125" y="4875000"/>
            <a:ext cx="38868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osefin Sans"/>
                <a:ea typeface="Josefin Sans"/>
                <a:cs typeface="Josefin Sans"/>
                <a:sym typeface="Josefin Sans"/>
              </a:rPr>
              <a:t>http://ms.mcmaster.ca/peter/s2ma3/s2ma3_9798/boxplots.html</a:t>
            </a:r>
            <a:endParaRPr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6076125" y="968013"/>
            <a:ext cx="2880900" cy="22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304800" rtl="0"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Char char="●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instead of quartiles 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Char char="○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quintiles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Char char="○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deciles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SzPts val="2200"/>
              <a:buFont typeface="Josefin Sans"/>
              <a:buChar char="●"/>
            </a:pPr>
            <a:r>
              <a:rPr lang="en" sz="2400" dirty="0"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can have each section cover same area (0.01) and then proceed with algorithm</a:t>
            </a: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332400" y="571500"/>
            <a:ext cx="8479200" cy="4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Java code = 50% more efficient than Parallel Sort, Merge Sort, Bucket Sort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Python code = 50% less efficient than Quick Sort (default Python sorting algorithm)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NumPy arrays did help solve some problems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using Quick Sort = inefficient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To make Java code more universal, and to reduce the number of computations, can implement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integration technique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box-and-whisker plot technique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SUMMARY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513175" y="940150"/>
            <a:ext cx="83742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Write code for Integration Technique in Eclipse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can write it in Mathematica as well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Write code for Box-and-Whisker Plot Technique in Mathematica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Collect data for both techniques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compare them with Parallel Sort, Merge Sort, Bucket Sort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685800" lvl="1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compare them with each other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❖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Apply multithreading to the bucketing aspect to reduce run time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FUTURE GOALS 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 REFERENCES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355725" y="818250"/>
            <a:ext cx="8432400" cy="29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Wang, L., et al. (2012). G-Hadoop: MapReduce across distributed data centers for data-intensive computing. </a:t>
            </a:r>
            <a:r>
              <a:rPr lang="en" sz="18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Future Generation Computer Systems</a:t>
            </a: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. doi:10/1016/j.future.2012.09.00</a:t>
            </a: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Monaknov, A. (2016). Composable multi-threading for python libraries. </a:t>
            </a: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Goel, N., Laxmi, V., Saxena, A. (2015). Handling multithreading approach using java. </a:t>
            </a:r>
            <a:r>
              <a:rPr lang="en" sz="18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International Journal of Computer Science Trends and Technology.</a:t>
            </a: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3.2.</a:t>
            </a: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Hai, H., Guang-hui, J., &amp; Xiao-tian, Z. (2013). A fast numerical approach for Whipple shield ballistic limit analysis. </a:t>
            </a:r>
            <a:r>
              <a:rPr lang="en" sz="18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Acta Astronautica</a:t>
            </a: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. 93. 112-120. Retrieved from http://dx.doi.org/10.1016/j.actaastro.2013.06.014  </a:t>
            </a: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Josefin Sans"/>
              <a:buAutoNum type="arabicPeriod"/>
            </a:pP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Dehne, F., &amp; Zaboli, H. (2016). Parallel sorting for GPUs. </a:t>
            </a:r>
            <a:r>
              <a:rPr lang="en" sz="1800" i="1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Emergent Computation</a:t>
            </a:r>
            <a:r>
              <a:rPr lang="en" sz="1800" cap="none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. 293 – 302.  doi:10.1007/978-3-319-46376-6_12  </a:t>
            </a: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800" cap="none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54000" lvl="0" indent="-177800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REFERENCES</a:t>
            </a:r>
            <a:endParaRPr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WHAT IS BIG DATA?</a:t>
            </a:r>
            <a:endParaRPr sz="24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4294967295"/>
          </p:nvPr>
        </p:nvSpPr>
        <p:spPr>
          <a:xfrm>
            <a:off x="221599" y="1907000"/>
            <a:ext cx="4618500" cy="2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1590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Collected by the Government, NASA, Research Institutions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Data sets are so large and complex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IT systems have trouble processing data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Volume, veracity, variety, and velocity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21590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Josefin Sans"/>
              <a:buChar char="•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Challenge of indexing, searching, transferring data</a:t>
            </a:r>
            <a:endParaRPr sz="2400" i="0" u="none" strike="noStrike" cap="small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23664" t="7842"/>
          <a:stretch/>
        </p:blipFill>
        <p:spPr>
          <a:xfrm>
            <a:off x="5015175" y="1119675"/>
            <a:ext cx="4175450" cy="358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061850" y="4700300"/>
            <a:ext cx="4082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https://onlinembapage.com/data-analytics-mba/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latin typeface="Josefin Sans"/>
                <a:ea typeface="Josefin Sans"/>
                <a:cs typeface="Josefin Sans"/>
                <a:sym typeface="Josefin Sans"/>
              </a:rPr>
              <a:t>SORTING BIG DATA - Merge Sort</a:t>
            </a:r>
            <a:endParaRPr sz="2400" b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73063" y="1335469"/>
            <a:ext cx="8772600" cy="3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Cases: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Best case: O(n log(n))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worst case: O(n log(n))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average case: O(n log(n))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Issues: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comparison-based = too many passes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each array = own space in memory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200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   </a:t>
            </a: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http://www.instanceofjava.com/2016/08/merge-sort-algorithm-in-java-example.html</a:t>
            </a:r>
            <a:endParaRPr sz="11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lvl="1" indent="-152400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pic>
        <p:nvPicPr>
          <p:cNvPr id="159" name="Shape 159" descr="https://2.bp.blogspot.com/-cgNdf1otA4U/V7hkKu_KM3I/AAAAAAAABPg/zazySYZVkxwBX8OnJqIik6-7IthnJk4uwCLcB/s1600/Implement%2Bmerge%2Bsort%2Bin%2Bjava.png"/>
          <p:cNvPicPr preferRelativeResize="0"/>
          <p:nvPr/>
        </p:nvPicPr>
        <p:blipFill rotWithShape="1">
          <a:blip r:embed="rId3">
            <a:alphaModFix/>
          </a:blip>
          <a:srcRect l="10552" t="4223" r="18003"/>
          <a:stretch/>
        </p:blipFill>
        <p:spPr>
          <a:xfrm>
            <a:off x="5656673" y="769075"/>
            <a:ext cx="3289150" cy="3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SORTING BIG DATA - Bucket Sort </a:t>
            </a:r>
            <a:endParaRPr sz="2400" b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96219" y="1163991"/>
            <a:ext cx="84495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Cases: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Best case: O(n+k)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worst case: O(n</a:t>
            </a:r>
            <a:r>
              <a:rPr lang="e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2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average case: O(n</a:t>
            </a:r>
            <a:r>
              <a:rPr lang="e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2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Issues: 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wastes memory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does not work well for data that follows certain types of distributions</a:t>
            </a:r>
            <a:r>
              <a:rPr lang="en" sz="2300" dirty="0">
                <a:solidFill>
                  <a:srgbClr val="000000"/>
                </a:solidFill>
                <a:latin typeface="Josefin Sans"/>
                <a:ea typeface="Josefin Sans"/>
                <a:cs typeface="Times New Roman" panose="02020603050405020304" pitchFamily="18" charset="0"/>
                <a:sym typeface="Josefin Sans"/>
              </a:rPr>
              <a:t>                      </a:t>
            </a:r>
            <a:r>
              <a:rPr lang="en" sz="1100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https://www.quora.com/What-is-a-simple-explanation-of-bucket-sort</a:t>
            </a:r>
            <a:endParaRPr sz="1100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66" name="Shape 166" descr="https://upload.wikimedia.org/wikipedia/commons/3/39/Bucket_sort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75" y="1163991"/>
            <a:ext cx="3992644" cy="259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SORTING BIG DATA - Insertion Sort</a:t>
            </a:r>
            <a:endParaRPr sz="2400" b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688000" y="279903"/>
            <a:ext cx="81528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Cases: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Best case: O(n)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worst case: O(n</a:t>
            </a:r>
            <a:r>
              <a:rPr lang="e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2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average case: O(n</a:t>
            </a:r>
            <a:r>
              <a:rPr lang="en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2</a:t>
            </a: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Issues:</a:t>
            </a:r>
            <a:r>
              <a:rPr lang="e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                                    </a:t>
            </a:r>
            <a:r>
              <a:rPr lang="en" sz="1100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https://www.ee.ryerson.ca/~courses/coe428/sorting/insertionsort.html</a:t>
            </a:r>
            <a:endParaRPr sz="2200" b="1" u="sng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342900" lvl="0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comparison-based = reliant on passes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uses up a lot of memory   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137" y="718231"/>
            <a:ext cx="3838031" cy="2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</a:t>
            </a:r>
            <a:r>
              <a:rPr lang="en" sz="2400" b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HY DO WE NEED NEW SORTING ALGORITHMS?</a:t>
            </a:r>
            <a:endParaRPr sz="2400" b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48638" y="925032"/>
            <a:ext cx="8187600" cy="386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</a:t>
            </a:r>
            <a:r>
              <a:rPr lang="en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CURRENT SORTING ALGORITHMS REQUIRE T</a:t>
            </a:r>
            <a:r>
              <a:rPr lang="en" sz="2400" b="1" i="0" u="sng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OO MUCH </a:t>
            </a:r>
            <a:r>
              <a:rPr lang="en-US" sz="2400" b="1" i="0" u="sng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MEMORY</a:t>
            </a:r>
            <a:r>
              <a:rPr lang="en" sz="2400" b="1" i="0" u="sng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, TOO MANY PASSES </a:t>
            </a:r>
            <a:r>
              <a:rPr lang="en-US" sz="2400" b="1" u="sng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AND</a:t>
            </a:r>
            <a:r>
              <a:rPr lang="en" sz="2400" b="1" i="0" u="sng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TOO MUCH TIME</a:t>
            </a: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marR="0" lvl="0" indent="-3111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Implement neural networks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Using more servers, linked lists, multiple parallel processors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Different ways of distributing data amongst servers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3429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Josefin Sans"/>
              <a:buChar char="●"/>
            </a:pPr>
            <a:r>
              <a:rPr lang="en" sz="2400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Implementing both GPUs and CPUs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 u="sng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 BETTER</a:t>
            </a:r>
            <a:r>
              <a:rPr lang="en" sz="2400" b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AND FASTER </a:t>
            </a:r>
            <a:r>
              <a:rPr lang="en" sz="24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WAY TO SORT</a:t>
            </a:r>
            <a:endParaRPr sz="2400" b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body" idx="4294967295"/>
          </p:nvPr>
        </p:nvSpPr>
        <p:spPr>
          <a:xfrm>
            <a:off x="288594" y="1306275"/>
            <a:ext cx="85668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558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r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educe compute time and ram requirements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u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se statistical analysis to determine bucket ranges based on data set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&lt;1000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elements in each bucket</a:t>
            </a: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 (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number of elements are equal</a:t>
            </a: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s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hould be able to sort data sets that follow any type of distribution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  <a:p>
            <a:pPr marL="558800" marR="0" lvl="1" indent="-228600" algn="l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Josefin Sans"/>
              <a:buChar char="•"/>
            </a:pP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w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orst case of </a:t>
            </a:r>
            <a:r>
              <a:rPr lang="en" sz="2400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o</a:t>
            </a:r>
            <a:r>
              <a:rPr lang="en" sz="2400" i="0" u="none" strike="noStrike" cap="small" dirty="0">
                <a:solidFill>
                  <a:srgbClr val="000000"/>
                </a:solidFill>
                <a:latin typeface="Times New Roman" panose="02020603050405020304" pitchFamily="18" charset="0"/>
                <a:ea typeface="Josefin Sans"/>
                <a:cs typeface="Times New Roman" panose="02020603050405020304" pitchFamily="18" charset="0"/>
                <a:sym typeface="Josefin Sans"/>
              </a:rPr>
              <a:t>(n)</a:t>
            </a:r>
            <a:endParaRPr sz="2400" i="0" u="none" strike="noStrike" cap="small" dirty="0">
              <a:solidFill>
                <a:srgbClr val="000000"/>
              </a:solidFill>
              <a:latin typeface="Times New Roman" panose="02020603050405020304" pitchFamily="18" charset="0"/>
              <a:ea typeface="Josefin Sans"/>
              <a:cs typeface="Times New Roman" panose="02020603050405020304" pitchFamily="18" charset="0"/>
              <a:sym typeface="Josefi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VISUAL REPRESENTATION </a:t>
            </a:r>
            <a:endParaRPr sz="2500">
              <a:solidFill>
                <a:srgbClr val="000000"/>
              </a:solidFill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300534" y="1598044"/>
            <a:ext cx="3692475" cy="466875"/>
            <a:chOff x="742950" y="1792985"/>
            <a:chExt cx="4923300" cy="622500"/>
          </a:xfrm>
        </p:grpSpPr>
        <p:sp>
          <p:nvSpPr>
            <p:cNvPr id="192" name="Shape 192"/>
            <p:cNvSpPr/>
            <p:nvPr/>
          </p:nvSpPr>
          <p:spPr>
            <a:xfrm>
              <a:off x="742950" y="1792985"/>
              <a:ext cx="4648200" cy="6225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93" name="Shape 193"/>
            <p:cNvCxnSpPr/>
            <p:nvPr/>
          </p:nvCxnSpPr>
          <p:spPr>
            <a:xfrm>
              <a:off x="14859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539115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462915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3861028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30861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22860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9" name="Shape 199"/>
            <p:cNvSpPr txBox="1"/>
            <p:nvPr/>
          </p:nvSpPr>
          <p:spPr>
            <a:xfrm>
              <a:off x="781050" y="1875911"/>
              <a:ext cx="488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  5        9          8          1         4        6</a:t>
              </a:r>
              <a:endParaRPr sz="11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200" name="Shape 200"/>
          <p:cNvSpPr txBox="1"/>
          <p:nvPr/>
        </p:nvSpPr>
        <p:spPr>
          <a:xfrm>
            <a:off x="4401976" y="1242900"/>
            <a:ext cx="22929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µ =  5.5 </a:t>
            </a:r>
            <a:endParaRPr sz="11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Median = 5.5 </a:t>
            </a:r>
            <a:endParaRPr sz="110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Josefin Sans"/>
                <a:ea typeface="Josefin Sans"/>
                <a:cs typeface="Josefin Sans"/>
                <a:sym typeface="Josefin Sans"/>
              </a:rPr>
              <a:t>SD = 2.88</a:t>
            </a:r>
            <a:endParaRPr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915103" y="1685389"/>
            <a:ext cx="766800" cy="37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Shape 202"/>
          <p:cNvSpPr/>
          <p:nvPr/>
        </p:nvSpPr>
        <p:spPr>
          <a:xfrm rot="5400000">
            <a:off x="6343491" y="1939620"/>
            <a:ext cx="774300" cy="681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Shape 203"/>
          <p:cNvSpPr/>
          <p:nvPr/>
        </p:nvSpPr>
        <p:spPr>
          <a:xfrm rot="10800000">
            <a:off x="3915088" y="3702000"/>
            <a:ext cx="766800" cy="37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4796019" y="2915663"/>
            <a:ext cx="4126533" cy="1778428"/>
            <a:chOff x="605132" y="2971258"/>
            <a:chExt cx="5502045" cy="2371237"/>
          </a:xfrm>
        </p:grpSpPr>
        <p:grpSp>
          <p:nvGrpSpPr>
            <p:cNvPr id="205" name="Shape 205"/>
            <p:cNvGrpSpPr/>
            <p:nvPr/>
          </p:nvGrpSpPr>
          <p:grpSpPr>
            <a:xfrm>
              <a:off x="605132" y="3593818"/>
              <a:ext cx="5502045" cy="983100"/>
              <a:chOff x="4689203" y="5761149"/>
              <a:chExt cx="5502045" cy="98310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4689203" y="5761149"/>
                <a:ext cx="1767900" cy="983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38154"/>
                  </a:gs>
                  <a:gs pos="100000">
                    <a:srgbClr val="A05727"/>
                  </a:gs>
                </a:gsLst>
                <a:lin ang="5400012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δ to</a:t>
                </a:r>
                <a:r>
                  <a:rPr lang="en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–.5</a:t>
                </a: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δ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6616845" y="5761149"/>
                <a:ext cx="1689300" cy="983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38154"/>
                  </a:gs>
                  <a:gs pos="100000">
                    <a:srgbClr val="A05727"/>
                  </a:gs>
                </a:gsLst>
                <a:lin ang="5400012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-.18</a:t>
                </a: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δ</a:t>
                </a:r>
                <a:r>
                  <a:rPr lang="en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to 0</a:t>
                </a: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δ</a:t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8465948" y="5761149"/>
                <a:ext cx="1725300" cy="9831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38154"/>
                  </a:gs>
                  <a:gs pos="100000">
                    <a:srgbClr val="A05727"/>
                  </a:gs>
                </a:gsLst>
                <a:lin ang="5400012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0.1δ</a:t>
                </a:r>
                <a:r>
                  <a:rPr lang="en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to 1</a:t>
                </a:r>
                <a:r>
                  <a:rPr lang="en" sz="14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δ</a:t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" name="Shape 209"/>
            <p:cNvSpPr txBox="1"/>
            <p:nvPr/>
          </p:nvSpPr>
          <p:spPr>
            <a:xfrm>
              <a:off x="676852" y="2971261"/>
              <a:ext cx="162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Josefin Sans"/>
                  <a:ea typeface="Josefin Sans"/>
                  <a:cs typeface="Josefin Sans"/>
                  <a:sym typeface="Josefin Sans"/>
                </a:rPr>
                <a:t>Bucket 1</a:t>
              </a:r>
              <a:r>
                <a:rPr lang="en" sz="1800">
                  <a:solidFill>
                    <a:schemeClr val="lt1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</a:t>
              </a:r>
              <a:endParaRPr sz="11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2438809" y="2971259"/>
              <a:ext cx="162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Josefin Sans"/>
                  <a:ea typeface="Josefin Sans"/>
                  <a:cs typeface="Josefin Sans"/>
                  <a:sym typeface="Josefin Sans"/>
                </a:rPr>
                <a:t>Bucket 2 </a:t>
              </a:r>
              <a:endParaRPr sz="11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4381877" y="2971258"/>
              <a:ext cx="162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Josefin Sans"/>
                  <a:ea typeface="Josefin Sans"/>
                  <a:cs typeface="Josefin Sans"/>
                  <a:sym typeface="Josefin Sans"/>
                </a:rPr>
                <a:t>Bucket 3</a:t>
              </a:r>
              <a:endParaRPr sz="11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05132" y="4876800"/>
              <a:ext cx="1680900" cy="4572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502349" y="4876800"/>
              <a:ext cx="1680900" cy="4572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404035" y="4885295"/>
              <a:ext cx="1680900" cy="4572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15" name="Shape 215"/>
            <p:cNvCxnSpPr>
              <a:stCxn id="212" idx="0"/>
              <a:endCxn id="212" idx="2"/>
            </p:cNvCxnSpPr>
            <p:nvPr/>
          </p:nvCxnSpPr>
          <p:spPr>
            <a:xfrm>
              <a:off x="1445582" y="4876800"/>
              <a:ext cx="0" cy="457200"/>
            </a:xfrm>
            <a:prstGeom prst="straightConnector1">
              <a:avLst/>
            </a:pr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5244469" y="4885295"/>
              <a:ext cx="0" cy="457200"/>
            </a:xfrm>
            <a:prstGeom prst="straightConnector1">
              <a:avLst/>
            </a:pr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3340549" y="4876800"/>
              <a:ext cx="0" cy="457200"/>
            </a:xfrm>
            <a:prstGeom prst="straightConnector1">
              <a:avLst/>
            </a:pr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Shape 218"/>
            <p:cNvSpPr txBox="1"/>
            <p:nvPr/>
          </p:nvSpPr>
          <p:spPr>
            <a:xfrm>
              <a:off x="742950" y="4920734"/>
              <a:ext cx="137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1             4</a:t>
              </a:r>
              <a:endParaRPr sz="1100"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2646968" y="4929229"/>
              <a:ext cx="137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5            6</a:t>
              </a:r>
              <a:endParaRPr sz="1100"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58669" y="4920734"/>
              <a:ext cx="137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9             8</a:t>
              </a:r>
              <a:endParaRPr sz="1100"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14822" y="3715953"/>
            <a:ext cx="3500438" cy="466875"/>
            <a:chOff x="742950" y="1792985"/>
            <a:chExt cx="4667250" cy="622500"/>
          </a:xfrm>
        </p:grpSpPr>
        <p:sp>
          <p:nvSpPr>
            <p:cNvPr id="222" name="Shape 222"/>
            <p:cNvSpPr/>
            <p:nvPr/>
          </p:nvSpPr>
          <p:spPr>
            <a:xfrm>
              <a:off x="742950" y="1792985"/>
              <a:ext cx="4648200" cy="622500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3" name="Shape 223"/>
            <p:cNvCxnSpPr/>
            <p:nvPr/>
          </p:nvCxnSpPr>
          <p:spPr>
            <a:xfrm>
              <a:off x="14859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539115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462915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3861028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30861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2286000" y="1792985"/>
              <a:ext cx="0" cy="622500"/>
            </a:xfrm>
            <a:prstGeom prst="straightConnector1">
              <a:avLst/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" name="Shape 229"/>
            <p:cNvSpPr txBox="1"/>
            <p:nvPr/>
          </p:nvSpPr>
          <p:spPr>
            <a:xfrm>
              <a:off x="762000" y="1909445"/>
              <a:ext cx="464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1          4           5          6           8            9</a:t>
              </a:r>
              <a:endParaRPr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1733</Words>
  <Application>Microsoft Office PowerPoint</Application>
  <PresentationFormat>On-screen Show (16:9)</PresentationFormat>
  <Paragraphs>345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Lato</vt:lpstr>
      <vt:lpstr>Josefin Sans</vt:lpstr>
      <vt:lpstr>Arial</vt:lpstr>
      <vt:lpstr>Times New Roman</vt:lpstr>
      <vt:lpstr>Cambria</vt:lpstr>
      <vt:lpstr>Raleway</vt:lpstr>
      <vt:lpstr>Corbel</vt:lpstr>
      <vt:lpstr>Century Gothic</vt:lpstr>
      <vt:lpstr>Noto Sans Symbols</vt:lpstr>
      <vt:lpstr>Simple Light</vt:lpstr>
      <vt:lpstr>Streamline</vt:lpstr>
      <vt:lpstr> Research Mid-Term Report  Faster Sorting Algorithm by Employing Fundamentals of Statistics  January 19, 2018  Soumya Mishra https://github.com/SoumyaMishra8/Mishra-AOS_JR_SortAlg   </vt:lpstr>
      <vt:lpstr>WHY ARE SORTING ALGORITHMS IMPORTANT?</vt:lpstr>
      <vt:lpstr>WHAT IS BIG DATA?</vt:lpstr>
      <vt:lpstr>SORTING BIG DATA - Merge Sort</vt:lpstr>
      <vt:lpstr>SORTING BIG DATA - Bucket Sort  </vt:lpstr>
      <vt:lpstr>SORTING BIG DATA - Insertion Sort </vt:lpstr>
      <vt:lpstr>WHY DO WE NEED NEW SORTING ALGORITHMS?</vt:lpstr>
      <vt:lpstr>A BETTER AND FASTER WAY TO SORT</vt:lpstr>
      <vt:lpstr>A VISUAL REPRESENTATION </vt:lpstr>
      <vt:lpstr>VARIABLES, CONSTANTS, CONTROLS</vt:lpstr>
      <vt:lpstr>VARIABLES, CONSTANTS, CONTROLS</vt:lpstr>
      <vt:lpstr>PowerPoint Presentation</vt:lpstr>
      <vt:lpstr>PROJECT STATUS</vt:lpstr>
      <vt:lpstr>PROJECT STATUS</vt:lpstr>
      <vt:lpstr>OVERVIEW OF JAVA CODE</vt:lpstr>
      <vt:lpstr>OVERVIEW OF JAVA CODE</vt:lpstr>
      <vt:lpstr>DATA CONTINUED – WHY IS IT SLOWER THAN JAVA?</vt:lpstr>
      <vt:lpstr>OVERVIEW OF PYTHON CODE</vt:lpstr>
      <vt:lpstr>DATA COLLECTED (IT DOES NOT WORK)</vt:lpstr>
      <vt:lpstr>MORE DATA </vt:lpstr>
      <vt:lpstr>MORE DATA </vt:lpstr>
      <vt:lpstr>ANOTHER WAY TO APPROACH THE ISSUE</vt:lpstr>
      <vt:lpstr>INTEGRATION TECHNIQUE</vt:lpstr>
      <vt:lpstr>LIMITATIONS OF TECHNIQUE</vt:lpstr>
      <vt:lpstr>BOX-AND-WHISKER PLOT TECHNIQUE</vt:lpstr>
      <vt:lpstr>SUMMARY</vt:lpstr>
      <vt:lpstr>FUTURE GOALS </vt:lpstr>
      <vt:lpstr>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RESEARCH MIDTERM REPORT - CREATING A FASTER SORTING ALGORITHM USING STATISTICS   Soumya Mishra   </dc:title>
  <cp:lastModifiedBy>Soumya Mishra</cp:lastModifiedBy>
  <cp:revision>11</cp:revision>
  <dcterms:modified xsi:type="dcterms:W3CDTF">2018-01-19T13:53:29Z</dcterms:modified>
</cp:coreProperties>
</file>