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0" r:id="rId16"/>
    <p:sldId id="271" r:id="rId17"/>
    <p:sldId id="286" r:id="rId18"/>
    <p:sldId id="279" r:id="rId19"/>
    <p:sldId id="273" r:id="rId20"/>
    <p:sldId id="274" r:id="rId21"/>
    <p:sldId id="288" r:id="rId22"/>
    <p:sldId id="276" r:id="rId23"/>
    <p:sldId id="268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latin typeface="+mj-lt"/>
              </a:rPr>
              <a:t>StatSort</a:t>
            </a:r>
            <a:r>
              <a:rPr lang="en-US" sz="1800" baseline="0" dirty="0">
                <a:latin typeface="+mj-lt"/>
              </a:rPr>
              <a:t> - Effect of data size on sorting time 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D4-4117-B974-55250BF1B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02464"/>
        <c:axId val="278279456"/>
      </c:scatterChart>
      <c:valAx>
        <c:axId val="43510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Elements</a:t>
                </a:r>
                <a:r>
                  <a:rPr lang="en-US" sz="1600" baseline="0" dirty="0">
                    <a:latin typeface="+mj-lt"/>
                  </a:rPr>
                  <a:t> (#)</a:t>
                </a:r>
                <a:endParaRPr lang="en-US" sz="1600" dirty="0"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79456"/>
        <c:crosses val="autoZero"/>
        <c:crossBetween val="midCat"/>
      </c:valAx>
      <c:valAx>
        <c:axId val="2782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BF-4BC5-A8C3-CBBBABFA2E8B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BF-4BC5-A8C3-CBBBABFA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89-401A-94F2-8D9656B2F206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89-401A-94F2-8D9656B2F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0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F14-334E-4377-8720-997FD543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61388"/>
            <a:ext cx="10058400" cy="306573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STATISTICAL ANALYSIS TO SOLVE THE PRESSING ISSUE OF SORTING BIG DATA</a:t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F7E60-3459-4DA2-8A2F-7067EC81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Soumya Mishra</a:t>
            </a:r>
          </a:p>
          <a:p>
            <a:pPr algn="ctr"/>
            <a:r>
              <a:rPr lang="en-US" dirty="0"/>
              <a:t>10/23/2018</a:t>
            </a:r>
          </a:p>
        </p:txBody>
      </p:sp>
    </p:spTree>
    <p:extLst>
      <p:ext uri="{BB962C8B-B14F-4D97-AF65-F5344CB8AC3E}">
        <p14:creationId xmlns:p14="http://schemas.microsoft.com/office/powerpoint/2010/main" val="4749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8C8-6D76-4D25-997A-8A26808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83B6-0B3A-44DD-8EB8-E1E438CE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7670"/>
            <a:ext cx="10058400" cy="348370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highly iterative processes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require intense data churning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large memory requirements to execute these processes</a:t>
            </a:r>
          </a:p>
          <a:p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9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2FF7-950B-46D6-A23A-5E91DF4E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BFDD-72E5-45BE-88DF-C8FE009A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52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Reduce computation time and ram requirements 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Statistical instances can give bucket ranges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Equal sized buckets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Sort data sets that follow any type of distribution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Theoretical worst case of O(n)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3 passes through data set, no nested loops</a:t>
            </a:r>
          </a:p>
          <a:p>
            <a:br>
              <a:rPr lang="en-US" sz="2800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61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E56-F491-4388-9794-A6A7051B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58" y="-5395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319121-1795-408B-BB8E-FD653B830C29}"/>
              </a:ext>
            </a:extLst>
          </p:cNvPr>
          <p:cNvGrpSpPr/>
          <p:nvPr/>
        </p:nvGrpSpPr>
        <p:grpSpPr>
          <a:xfrm>
            <a:off x="400712" y="2130726"/>
            <a:ext cx="4923417" cy="622559"/>
            <a:chOff x="742950" y="1792985"/>
            <a:chExt cx="4923417" cy="622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5CCBC-A105-4C6D-8598-584A72574F31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1853A-43D4-4AF8-B323-3F04F81D8932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B9B21-F389-4898-8596-4667C6FC7E55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14A93-5B43-4848-B111-1EA2C33D622F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19862-0D93-4D46-847B-4A6F591E6FA6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C23E89-AC37-4CF2-B927-3C62B192770A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84536C-BD8E-4FF9-A184-768504637F67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6F4206-B599-42B5-8C79-0896DD56021A}"/>
                </a:ext>
              </a:extLst>
            </p:cNvPr>
            <p:cNvSpPr txBox="1"/>
            <p:nvPr/>
          </p:nvSpPr>
          <p:spPr>
            <a:xfrm>
              <a:off x="845820" y="1875911"/>
              <a:ext cx="482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5              9            8              1             4           6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A722D8-BE89-4C7F-A8AA-5E82FC6F0B6A}"/>
              </a:ext>
            </a:extLst>
          </p:cNvPr>
          <p:cNvSpPr txBox="1"/>
          <p:nvPr/>
        </p:nvSpPr>
        <p:spPr>
          <a:xfrm>
            <a:off x="5262308" y="1657175"/>
            <a:ext cx="412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µ =  5.5 </a:t>
            </a:r>
          </a:p>
          <a:p>
            <a:pPr algn="ctr"/>
            <a:r>
              <a:rPr lang="en-US" sz="2000" dirty="0">
                <a:latin typeface="+mj-lt"/>
              </a:rPr>
              <a:t>Median = 5.5 </a:t>
            </a:r>
          </a:p>
          <a:p>
            <a:pPr algn="ctr"/>
            <a:r>
              <a:rPr lang="el-GR" sz="2000" dirty="0">
                <a:latin typeface="+mj-lt"/>
              </a:rPr>
              <a:t>σ</a:t>
            </a:r>
            <a:r>
              <a:rPr lang="en-US" sz="2000" dirty="0">
                <a:latin typeface="+mj-lt"/>
              </a:rPr>
              <a:t> = 2.88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F46E58-3706-4C31-9499-BAE0F2455C9A}"/>
              </a:ext>
            </a:extLst>
          </p:cNvPr>
          <p:cNvSpPr/>
          <p:nvPr/>
        </p:nvSpPr>
        <p:spPr>
          <a:xfrm>
            <a:off x="5220138" y="2247185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7BB5D2ED-D6B6-4632-A509-230E846F2E81}"/>
              </a:ext>
            </a:extLst>
          </p:cNvPr>
          <p:cNvSpPr/>
          <p:nvPr/>
        </p:nvSpPr>
        <p:spPr>
          <a:xfrm rot="5400000">
            <a:off x="8458080" y="2586068"/>
            <a:ext cx="1032216" cy="908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BC4D946-9E65-467E-97D5-1832866DABF0}"/>
              </a:ext>
            </a:extLst>
          </p:cNvPr>
          <p:cNvSpPr/>
          <p:nvPr/>
        </p:nvSpPr>
        <p:spPr>
          <a:xfrm rot="10800000">
            <a:off x="5220138" y="4935901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03D20-ECFB-49B8-9804-AAB4DDBE2564}"/>
              </a:ext>
            </a:extLst>
          </p:cNvPr>
          <p:cNvGrpSpPr/>
          <p:nvPr/>
        </p:nvGrpSpPr>
        <p:grpSpPr>
          <a:xfrm>
            <a:off x="6394692" y="3599928"/>
            <a:ext cx="5501930" cy="2411684"/>
            <a:chOff x="605132" y="2930811"/>
            <a:chExt cx="5501930" cy="24116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44D46A-CBF2-4E17-952C-01BD3899B117}"/>
                </a:ext>
              </a:extLst>
            </p:cNvPr>
            <p:cNvGrpSpPr/>
            <p:nvPr/>
          </p:nvGrpSpPr>
          <p:grpSpPr>
            <a:xfrm>
              <a:off x="605132" y="3593818"/>
              <a:ext cx="5501930" cy="983226"/>
              <a:chOff x="4689203" y="5761149"/>
              <a:chExt cx="5501930" cy="983226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AEA6B24-F32A-411D-A102-F1C504D73070}"/>
                  </a:ext>
                </a:extLst>
              </p:cNvPr>
              <p:cNvSpPr/>
              <p:nvPr/>
            </p:nvSpPr>
            <p:spPr>
              <a:xfrm>
                <a:off x="4689203" y="5761149"/>
                <a:ext cx="1767854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-2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–.5</a:t>
                </a:r>
                <a:r>
                  <a:rPr lang="el-GR" sz="1400" dirty="0"/>
                  <a:t> σ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E033239-CEB8-409E-BA38-1CA8E4C9DF99}"/>
                  </a:ext>
                </a:extLst>
              </p:cNvPr>
              <p:cNvSpPr/>
              <p:nvPr/>
            </p:nvSpPr>
            <p:spPr>
              <a:xfrm>
                <a:off x="6616845" y="5761149"/>
                <a:ext cx="168931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-.18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0</a:t>
                </a:r>
                <a:r>
                  <a:rPr lang="el-GR" sz="1600" dirty="0"/>
                  <a:t> σ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00763DE-40A7-40B6-8314-BB5C1D89E9F5}"/>
                  </a:ext>
                </a:extLst>
              </p:cNvPr>
              <p:cNvSpPr/>
              <p:nvPr/>
            </p:nvSpPr>
            <p:spPr>
              <a:xfrm>
                <a:off x="8465948" y="5761149"/>
                <a:ext cx="172518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0.1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1</a:t>
                </a:r>
                <a:r>
                  <a:rPr lang="el-GR" sz="2000" dirty="0"/>
                  <a:t> σ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C1F01D-9D6E-4B2E-9441-2BF523F522B5}"/>
                </a:ext>
              </a:extLst>
            </p:cNvPr>
            <p:cNvSpPr txBox="1"/>
            <p:nvPr/>
          </p:nvSpPr>
          <p:spPr>
            <a:xfrm>
              <a:off x="661565" y="2930811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85522-6FED-411E-A0C4-EE8A5C57D926}"/>
                </a:ext>
              </a:extLst>
            </p:cNvPr>
            <p:cNvSpPr txBox="1"/>
            <p:nvPr/>
          </p:nvSpPr>
          <p:spPr>
            <a:xfrm>
              <a:off x="2438809" y="2971259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2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FE4ECF-B8A0-4DFC-B2FE-27239DA80362}"/>
                </a:ext>
              </a:extLst>
            </p:cNvPr>
            <p:cNvSpPr txBox="1"/>
            <p:nvPr/>
          </p:nvSpPr>
          <p:spPr>
            <a:xfrm>
              <a:off x="4381877" y="2971258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8A811C-1A82-471C-80D9-53F9930166B0}"/>
                </a:ext>
              </a:extLst>
            </p:cNvPr>
            <p:cNvSpPr/>
            <p:nvPr/>
          </p:nvSpPr>
          <p:spPr>
            <a:xfrm>
              <a:off x="605132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EA46C7-81A5-4C0E-8512-267398BC4DD0}"/>
                </a:ext>
              </a:extLst>
            </p:cNvPr>
            <p:cNvSpPr/>
            <p:nvPr/>
          </p:nvSpPr>
          <p:spPr>
            <a:xfrm>
              <a:off x="2502349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CE0B56-3AED-4C15-AA93-614C262B0DA4}"/>
                </a:ext>
              </a:extLst>
            </p:cNvPr>
            <p:cNvSpPr/>
            <p:nvPr/>
          </p:nvSpPr>
          <p:spPr>
            <a:xfrm>
              <a:off x="4404035" y="4885295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87D85A-F0B7-4513-9B89-EF51224B2A82}"/>
                </a:ext>
              </a:extLst>
            </p:cNvPr>
            <p:cNvCxnSpPr>
              <a:stCxn id="27" idx="0"/>
              <a:endCxn id="27" idx="2"/>
            </p:cNvCxnSpPr>
            <p:nvPr/>
          </p:nvCxnSpPr>
          <p:spPr>
            <a:xfrm>
              <a:off x="1445566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7B1736-43ED-49ED-A5CF-ACA02BA9E1AF}"/>
                </a:ext>
              </a:extLst>
            </p:cNvPr>
            <p:cNvCxnSpPr/>
            <p:nvPr/>
          </p:nvCxnSpPr>
          <p:spPr>
            <a:xfrm>
              <a:off x="5244469" y="4885295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9DA77C-B208-47A1-885D-75D8C13E8B61}"/>
                </a:ext>
              </a:extLst>
            </p:cNvPr>
            <p:cNvCxnSpPr/>
            <p:nvPr/>
          </p:nvCxnSpPr>
          <p:spPr>
            <a:xfrm>
              <a:off x="3340549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DF19C-3A8A-4BA5-83C5-21CD028DC553}"/>
                </a:ext>
              </a:extLst>
            </p:cNvPr>
            <p:cNvSpPr txBox="1"/>
            <p:nvPr/>
          </p:nvSpPr>
          <p:spPr>
            <a:xfrm>
              <a:off x="742950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1                4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5113BF-DF66-4FC9-A5DC-6BAABC8CAAD2}"/>
                </a:ext>
              </a:extLst>
            </p:cNvPr>
            <p:cNvSpPr txBox="1"/>
            <p:nvPr/>
          </p:nvSpPr>
          <p:spPr>
            <a:xfrm>
              <a:off x="2646968" y="492922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CEBC57-D2FA-4947-A896-823866FECBFC}"/>
                </a:ext>
              </a:extLst>
            </p:cNvPr>
            <p:cNvSpPr txBox="1"/>
            <p:nvPr/>
          </p:nvSpPr>
          <p:spPr>
            <a:xfrm>
              <a:off x="4558669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9               8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BD9D2-E010-4BCC-91A4-E8EE8C8790AC}"/>
              </a:ext>
            </a:extLst>
          </p:cNvPr>
          <p:cNvGrpSpPr/>
          <p:nvPr/>
        </p:nvGrpSpPr>
        <p:grpSpPr>
          <a:xfrm>
            <a:off x="419762" y="4954604"/>
            <a:ext cx="4667250" cy="622559"/>
            <a:chOff x="742950" y="1792985"/>
            <a:chExt cx="4667250" cy="6225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4C418F-9DAC-4EB6-86F2-13D139AB38B5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F1168-561F-426F-B217-78BEE1C3E593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DBC068-F18B-41CF-ADAE-06BBDAB44DFF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777DA7-746D-4F17-99D2-CB442513FD18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70A6BC-D3B9-4262-8748-71B2BC01AC12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4CD916-11C2-401D-8E7F-36FB0BE409F4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77D5A-88FE-4F9F-813C-AE8BE9CF9230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BF3A0C-BA8A-4677-B556-4DD75DD4EA8B}"/>
                </a:ext>
              </a:extLst>
            </p:cNvPr>
            <p:cNvSpPr txBox="1"/>
            <p:nvPr/>
          </p:nvSpPr>
          <p:spPr>
            <a:xfrm>
              <a:off x="762000" y="1909445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1               4             5             6            8            9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4662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9680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2C6A-E4B0-4D42-9835-AFE688C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78F58E-C7D5-4F09-B4D7-1F3A8B61C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81619"/>
              </p:ext>
            </p:extLst>
          </p:nvPr>
        </p:nvGraphicFramePr>
        <p:xfrm>
          <a:off x="2655607" y="1917032"/>
          <a:ext cx="6880785" cy="417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62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C019A3-8B27-4875-8106-3C736FA3C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80675"/>
              </p:ext>
            </p:extLst>
          </p:nvPr>
        </p:nvGraphicFramePr>
        <p:xfrm>
          <a:off x="2425473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05C9679-744D-4A82-940B-678F3F5B6AA3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Time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E9AD-C785-4032-8954-600872B8D3CA}"/>
              </a:ext>
            </a:extLst>
          </p:cNvPr>
          <p:cNvSpPr txBox="1"/>
          <p:nvPr/>
        </p:nvSpPr>
        <p:spPr>
          <a:xfrm>
            <a:off x="593558" y="3176336"/>
            <a:ext cx="2985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Chi-square statistic:  18340.7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P-value &gt; 0.05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Experimental ≈ theoretical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C6E31D-140C-4DE9-AA24-8E26FCF5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20009"/>
              </p:ext>
            </p:extLst>
          </p:nvPr>
        </p:nvGraphicFramePr>
        <p:xfrm>
          <a:off x="3784146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53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48540"/>
              </p:ext>
            </p:extLst>
          </p:nvPr>
        </p:nvGraphicFramePr>
        <p:xfrm>
          <a:off x="503583" y="1172088"/>
          <a:ext cx="11184834" cy="451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88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095303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206297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64498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64498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  <a:gridCol w="1644982">
                  <a:extLst>
                    <a:ext uri="{9D8B030D-6E8A-4147-A177-3AD203B41FA5}">
                      <a16:colId xmlns:a16="http://schemas.microsoft.com/office/drawing/2014/main" val="1240137838"/>
                    </a:ext>
                  </a:extLst>
                </a:gridCol>
              </a:tblGrid>
              <a:tr h="359563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Chi-squared Statistic</a:t>
                      </a: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18340.7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4335.53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9665.3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5235.23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9723.332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1342.234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199.323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904.42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101.14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200.42</a:t>
                      </a: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5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427621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50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700336" y="6488668"/>
            <a:ext cx="2181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2" descr="Image result for how does spark hadoop sort data sets">
            <a:extLst>
              <a:ext uri="{FF2B5EF4-FFF2-40B4-BE49-F238E27FC236}">
                <a16:creationId xmlns:a16="http://schemas.microsoft.com/office/drawing/2014/main" id="{27599B79-604B-478F-82E6-273659C2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7349D-5610-487C-84C1-721204FC4EC7}"/>
              </a:ext>
            </a:extLst>
          </p:cNvPr>
          <p:cNvCxnSpPr/>
          <p:nvPr/>
        </p:nvCxnSpPr>
        <p:spPr>
          <a:xfrm flipH="1" flipV="1">
            <a:off x="2679032" y="2566737"/>
            <a:ext cx="994610" cy="6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AD141C-8C83-45F6-8D09-2A363B68CE96}"/>
              </a:ext>
            </a:extLst>
          </p:cNvPr>
          <p:cNvSpPr txBox="1"/>
          <p:nvPr/>
        </p:nvSpPr>
        <p:spPr>
          <a:xfrm>
            <a:off x="1066799" y="2280134"/>
            <a:ext cx="235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StatSort</a:t>
            </a:r>
            <a:r>
              <a:rPr lang="en-US" dirty="0">
                <a:latin typeface="+mj-lt"/>
              </a:rPr>
              <a:t> implementation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7658EBB-2220-42A6-AADA-DBCF0B7D05BD}"/>
              </a:ext>
            </a:extLst>
          </p:cNvPr>
          <p:cNvSpPr/>
          <p:nvPr/>
        </p:nvSpPr>
        <p:spPr>
          <a:xfrm>
            <a:off x="5165557" y="433137"/>
            <a:ext cx="2181726" cy="7455971"/>
          </a:xfrm>
          <a:prstGeom prst="mathMultiply">
            <a:avLst>
              <a:gd name="adj1" fmla="val 83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6FE-4CC1-4418-B4A0-592E020A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sorting?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540F-7299-47E4-824E-742328E4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4523"/>
            <a:ext cx="11361420" cy="474895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25% - 50% of what computers do require sorting algorithms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Efficiency, speed, processing data 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Search Engines (sort through websites to find relevant one)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Graphical processes (layering is necessary)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Government organizations, financial institutions, commercial enterprises (transactions, accounts)</a:t>
            </a:r>
          </a:p>
        </p:txBody>
      </p:sp>
    </p:spTree>
    <p:extLst>
      <p:ext uri="{BB962C8B-B14F-4D97-AF65-F5344CB8AC3E}">
        <p14:creationId xmlns:p14="http://schemas.microsoft.com/office/powerpoint/2010/main" val="425906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ow does spark hadoop sort data sets">
            <a:extLst>
              <a:ext uri="{FF2B5EF4-FFF2-40B4-BE49-F238E27FC236}">
                <a16:creationId xmlns:a16="http://schemas.microsoft.com/office/drawing/2014/main" id="{3DE7C2C1-8453-47F0-8AE2-7745A0B8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6"/>
          <a:stretch/>
        </p:blipFill>
        <p:spPr bwMode="auto">
          <a:xfrm>
            <a:off x="7626417" y="1737360"/>
            <a:ext cx="2149642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ow does spark hadoop sort data sets">
            <a:extLst>
              <a:ext uri="{FF2B5EF4-FFF2-40B4-BE49-F238E27FC236}">
                <a16:creationId xmlns:a16="http://schemas.microsoft.com/office/drawing/2014/main" id="{DBD642A4-40FF-426D-8489-2B1DF2C6B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1"/>
          <a:stretch/>
        </p:blipFill>
        <p:spPr bwMode="auto">
          <a:xfrm>
            <a:off x="9776059" y="1737360"/>
            <a:ext cx="2390274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w does spark hadoop sort data sets">
            <a:extLst>
              <a:ext uri="{FF2B5EF4-FFF2-40B4-BE49-F238E27FC236}">
                <a16:creationId xmlns:a16="http://schemas.microsoft.com/office/drawing/2014/main" id="{D4131F3F-52D0-40D2-B578-D65895E5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" y="2000051"/>
            <a:ext cx="5777403" cy="40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BC8A8AC-299D-4534-8FD2-393C0884291D}"/>
              </a:ext>
            </a:extLst>
          </p:cNvPr>
          <p:cNvSpPr/>
          <p:nvPr/>
        </p:nvSpPr>
        <p:spPr>
          <a:xfrm>
            <a:off x="5940873" y="3698108"/>
            <a:ext cx="1358284" cy="84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03E480-C517-4251-832F-113FFC6EA9EF}"/>
              </a:ext>
            </a:extLst>
          </p:cNvPr>
          <p:cNvSpPr txBox="1">
            <a:spLocks/>
          </p:cNvSpPr>
          <p:nvPr/>
        </p:nvSpPr>
        <p:spPr>
          <a:xfrm>
            <a:off x="1066799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85BD-69C4-4748-A0AA-D8E2995F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 short…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DB4A-EC95-4457-8FA7-2F8BFF3F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StatSort</a:t>
            </a:r>
            <a:r>
              <a:rPr lang="en-US" sz="2400" dirty="0">
                <a:latin typeface="+mj-lt"/>
              </a:rPr>
              <a:t> – worst case linear time complexity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Fastest method of sorting is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Possible implementation of this method in big data cluster-computing frameworks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No more external sorting 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Less space requirement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Possible faster time </a:t>
            </a:r>
          </a:p>
          <a:p>
            <a:pPr marL="1115568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Easier analysis</a:t>
            </a:r>
          </a:p>
        </p:txBody>
      </p:sp>
    </p:spTree>
    <p:extLst>
      <p:ext uri="{BB962C8B-B14F-4D97-AF65-F5344CB8AC3E}">
        <p14:creationId xmlns:p14="http://schemas.microsoft.com/office/powerpoint/2010/main" val="140303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3533-C911-4703-A003-A410BC7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B1DEF-7507-455E-A275-761A6CF4ECA8}"/>
              </a:ext>
            </a:extLst>
          </p:cNvPr>
          <p:cNvSpPr/>
          <p:nvPr/>
        </p:nvSpPr>
        <p:spPr>
          <a:xfrm>
            <a:off x="384312" y="2324080"/>
            <a:ext cx="11224591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8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Wang, L., et al. (2012). G-Hadoop: MapReduce across distributed data centers for data-intensive computing. </a:t>
            </a:r>
            <a:r>
              <a:rPr lang="en-US" sz="2000" i="1" dirty="0">
                <a:latin typeface="+mj-lt"/>
              </a:rPr>
              <a:t>Future Generation Computer Systems</a:t>
            </a:r>
            <a:r>
              <a:rPr lang="en-US" sz="2000" dirty="0">
                <a:latin typeface="+mj-lt"/>
              </a:rPr>
              <a:t>. doi:10/1016/j.future.2012.09.00</a:t>
            </a:r>
            <a:endParaRPr lang="en-US" sz="2800" dirty="0">
              <a:latin typeface="+mj-lt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</a:t>
            </a:r>
            <a:r>
              <a:rPr lang="en-US" sz="2000" dirty="0" err="1">
                <a:latin typeface="+mj-lt"/>
              </a:rPr>
              <a:t>Monaknov</a:t>
            </a:r>
            <a:r>
              <a:rPr lang="en-US" sz="2000" dirty="0">
                <a:latin typeface="+mj-lt"/>
              </a:rPr>
              <a:t>, A. (2016). Composable multi-threading for python libraries. 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Goel, N., Laxmi, V., Saxena, A. (2015). Handling multithreading approach using java. </a:t>
            </a:r>
            <a:r>
              <a:rPr lang="en-US" sz="2000" i="1" dirty="0">
                <a:latin typeface="+mj-lt"/>
              </a:rPr>
              <a:t>International Journal of Computer Science Trends and Technology.</a:t>
            </a:r>
            <a:r>
              <a:rPr lang="en-US" sz="2000" dirty="0">
                <a:latin typeface="+mj-lt"/>
              </a:rPr>
              <a:t>3.2.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Hai, H., </a:t>
            </a:r>
            <a:r>
              <a:rPr lang="en-US" sz="2000" dirty="0" err="1">
                <a:latin typeface="+mj-lt"/>
              </a:rPr>
              <a:t>Guang</a:t>
            </a:r>
            <a:r>
              <a:rPr lang="en-US" sz="2000" dirty="0">
                <a:latin typeface="+mj-lt"/>
              </a:rPr>
              <a:t>-hui, J., &amp; Xiao-tian, Z. (2013). A fast numerical approach for Whipple shield ballistic limit analysis. </a:t>
            </a:r>
            <a:r>
              <a:rPr lang="en-US" sz="2000" i="1" dirty="0">
                <a:latin typeface="+mj-lt"/>
              </a:rPr>
              <a:t>Acta </a:t>
            </a:r>
            <a:r>
              <a:rPr lang="en-US" sz="2000" i="1" dirty="0" err="1">
                <a:latin typeface="+mj-lt"/>
              </a:rPr>
              <a:t>Astronautica</a:t>
            </a:r>
            <a:r>
              <a:rPr lang="en-US" sz="2000" dirty="0">
                <a:latin typeface="+mj-lt"/>
              </a:rPr>
              <a:t>. 93. 112-120. Retrieved from http://dx.doi.org/10.1016/j.actaastro.2013.06.014  </a:t>
            </a:r>
            <a:endParaRPr lang="en-US" sz="28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</a:t>
            </a:r>
            <a:r>
              <a:rPr lang="en-US" sz="2000" dirty="0" err="1">
                <a:latin typeface="+mj-lt"/>
              </a:rPr>
              <a:t>Dehne</a:t>
            </a:r>
            <a:r>
              <a:rPr lang="en-US" sz="2000" dirty="0">
                <a:latin typeface="+mj-lt"/>
              </a:rPr>
              <a:t>, F., &amp; </a:t>
            </a:r>
            <a:r>
              <a:rPr lang="en-US" sz="2000" dirty="0" err="1">
                <a:latin typeface="+mj-lt"/>
              </a:rPr>
              <a:t>Zaboli</a:t>
            </a:r>
            <a:r>
              <a:rPr lang="en-US" sz="2000" dirty="0">
                <a:latin typeface="+mj-lt"/>
              </a:rPr>
              <a:t>, H. (2016). Parallel sorting for GPUs. </a:t>
            </a:r>
            <a:r>
              <a:rPr lang="en-US" sz="2000" i="1" dirty="0">
                <a:latin typeface="+mj-lt"/>
              </a:rPr>
              <a:t>Emergent Computation</a:t>
            </a:r>
            <a:r>
              <a:rPr lang="en-US" sz="2000" dirty="0">
                <a:latin typeface="+mj-lt"/>
              </a:rPr>
              <a:t>. 293 – 302.  doi:10.1007/978-3-319-46376-6_12  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69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394319-90AE-493B-9E56-DDB68501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84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4DE26-D16E-476F-8C69-BD39DD6E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8419"/>
              </p:ext>
            </p:extLst>
          </p:nvPr>
        </p:nvGraphicFramePr>
        <p:xfrm>
          <a:off x="612099" y="796521"/>
          <a:ext cx="4916274" cy="4863088"/>
        </p:xfrm>
        <a:graphic>
          <a:graphicData uri="http://schemas.openxmlformats.org/drawingml/2006/table">
            <a:tbl>
              <a:tblPr firstRow="1" bandRow="1"/>
              <a:tblGrid>
                <a:gridCol w="2627735">
                  <a:extLst>
                    <a:ext uri="{9D8B030D-6E8A-4147-A177-3AD203B41FA5}">
                      <a16:colId xmlns:a16="http://schemas.microsoft.com/office/drawing/2014/main" val="2500096976"/>
                    </a:ext>
                  </a:extLst>
                </a:gridCol>
                <a:gridCol w="2288539">
                  <a:extLst>
                    <a:ext uri="{9D8B030D-6E8A-4147-A177-3AD203B41FA5}">
                      <a16:colId xmlns:a16="http://schemas.microsoft.com/office/drawing/2014/main" val="856557037"/>
                    </a:ext>
                  </a:extLst>
                </a:gridCol>
              </a:tblGrid>
              <a:tr h="47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Z-score Lower Limit 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Bucket Number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62005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7308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-1.2865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33190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-0.8445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23947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-0.5265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134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-0.255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3173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41782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0.255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93223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0.5265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48176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0.8445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88430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1.2865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64594"/>
                  </a:ext>
                </a:extLst>
              </a:tr>
            </a:tbl>
          </a:graphicData>
        </a:graphic>
      </p:graphicFrame>
      <p:pic>
        <p:nvPicPr>
          <p:cNvPr id="3075" name="Picture 3" descr="https://lh4.googleusercontent.com/S7_DS_sSMp6PtoE4ufw2VCgXHQdljFA1thiA_zpoZgtUMhKyeDo_jZHQEOqnSNajL95DIUIPlrj5ceqUIk17zPcWGJ3B6NvoTE6pw3UJaL3j_AHpT6EY0fS0U3XaPjZmNn2w6HIFTds">
            <a:extLst>
              <a:ext uri="{FF2B5EF4-FFF2-40B4-BE49-F238E27FC236}">
                <a16:creationId xmlns:a16="http://schemas.microsoft.com/office/drawing/2014/main" id="{4CAD4546-D367-43EB-8F0B-A1970087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00" y="1280599"/>
            <a:ext cx="6173838" cy="37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706-9DD9-49C3-8893-8C079B9D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Merge sort</a:t>
            </a:r>
          </a:p>
        </p:txBody>
      </p:sp>
      <p:pic>
        <p:nvPicPr>
          <p:cNvPr id="11266" name="Picture 2" descr="https://2.bp.blogspot.com/-cgNdf1otA4U/V7hkKu_KM3I/AAAAAAAABPg/zazySYZVkxwBX8OnJqIik6-7IthnJk4uwCLcB/s1600/Implement%2Bmerge%2Bsort%2Bin%2Bjava.png">
            <a:extLst>
              <a:ext uri="{FF2B5EF4-FFF2-40B4-BE49-F238E27FC236}">
                <a16:creationId xmlns:a16="http://schemas.microsoft.com/office/drawing/2014/main" id="{176C6878-D267-4DFE-8D8C-4125DC81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814644"/>
            <a:ext cx="6164346" cy="44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0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230-55F7-4433-84E4-B3C2A919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Bucket Sort</a:t>
            </a:r>
          </a:p>
        </p:txBody>
      </p:sp>
      <p:pic>
        <p:nvPicPr>
          <p:cNvPr id="15362" name="Picture 2" descr="https://upload.wikimedia.org/wikipedia/commons/3/39/Bucket_sort_2.png">
            <a:extLst>
              <a:ext uri="{FF2B5EF4-FFF2-40B4-BE49-F238E27FC236}">
                <a16:creationId xmlns:a16="http://schemas.microsoft.com/office/drawing/2014/main" id="{9F4795FD-9871-4505-9796-5E571272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83" y="2120580"/>
            <a:ext cx="6165433" cy="2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6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2151-5D6E-46A9-80D4-41D9FB24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Quick Sort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107B0EC-F0A2-4966-B0E8-BCBF2AE7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50" y="1969603"/>
            <a:ext cx="8162941" cy="36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0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1F-CD9F-4D0C-9CE9-97456C4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Heap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5B85D-8B85-4F4F-86E6-44F92362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1" t="12494" r="31115" b="61031"/>
          <a:stretch/>
        </p:blipFill>
        <p:spPr>
          <a:xfrm>
            <a:off x="506436" y="1983544"/>
            <a:ext cx="4895557" cy="1814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3C762-E12D-4D14-B621-88BFD094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8" t="50000" r="30769" b="23525"/>
          <a:stretch/>
        </p:blipFill>
        <p:spPr>
          <a:xfrm>
            <a:off x="6877931" y="1983544"/>
            <a:ext cx="4895557" cy="1805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C23F4-641F-49AC-A684-D4127753A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4" t="16394" r="31000" b="54874"/>
          <a:stretch/>
        </p:blipFill>
        <p:spPr>
          <a:xfrm>
            <a:off x="506436" y="4363533"/>
            <a:ext cx="4797083" cy="1969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BFBBD-759A-467E-9BDF-E60B5CD0B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8" t="52924" r="30538" b="18344"/>
          <a:stretch/>
        </p:blipFill>
        <p:spPr>
          <a:xfrm>
            <a:off x="6877930" y="4363532"/>
            <a:ext cx="4895557" cy="1969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537187-93D2-414B-9793-50454453A53E}"/>
              </a:ext>
            </a:extLst>
          </p:cNvPr>
          <p:cNvSpPr/>
          <p:nvPr/>
        </p:nvSpPr>
        <p:spPr>
          <a:xfrm>
            <a:off x="5584874" y="2461846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94BE02-263C-4062-ACB1-18052CEEE230}"/>
              </a:ext>
            </a:extLst>
          </p:cNvPr>
          <p:cNvSpPr/>
          <p:nvPr/>
        </p:nvSpPr>
        <p:spPr>
          <a:xfrm>
            <a:off x="5620043" y="4793211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502F-2792-4E8B-AEC7-47D29FA0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Pancake Sort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900EDD-0F4A-4A8C-98E5-C753BED9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37" y="1819652"/>
            <a:ext cx="6218725" cy="43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6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A13-8948-421C-A010-B422E76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pic>
        <p:nvPicPr>
          <p:cNvPr id="4098" name="Picture 2" descr="Image result for bubble sort">
            <a:extLst>
              <a:ext uri="{FF2B5EF4-FFF2-40B4-BE49-F238E27FC236}">
                <a16:creationId xmlns:a16="http://schemas.microsoft.com/office/drawing/2014/main" id="{7F01E6FB-FDB8-4685-B4B3-27D98FC69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11871" r="40135" b="3332"/>
          <a:stretch/>
        </p:blipFill>
        <p:spPr bwMode="auto">
          <a:xfrm>
            <a:off x="4399721" y="1910591"/>
            <a:ext cx="3087757" cy="41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95A5-0E01-456E-973E-4C39C615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big data?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CA521-A9A1-4067-B543-01C64A5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76901"/>
            <a:ext cx="497685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Volume, veracity, variety, and velocity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Data sets are so large and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IT systems have trouble processing data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pic>
        <p:nvPicPr>
          <p:cNvPr id="1026" name="Picture 2" descr="https://lh3.googleusercontent.com/h1bu2CHpFQEt1F8nIt5Z44NlfMpTbyh__rC0KtggKux14APx6WGKamhdSQLnLPFkUTSOKri2AvWdW2GfzgTVmF8J2QpVsSXI23O41jx4Uqr2fqc6B2V2S8hD11L5jILe78jGFfkl_OI">
            <a:extLst>
              <a:ext uri="{FF2B5EF4-FFF2-40B4-BE49-F238E27FC236}">
                <a16:creationId xmlns:a16="http://schemas.microsoft.com/office/drawing/2014/main" id="{152A6CC9-E554-4DC6-AD14-EF4F6267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2" t="8322"/>
          <a:stretch/>
        </p:blipFill>
        <p:spPr bwMode="auto">
          <a:xfrm>
            <a:off x="5867098" y="1916331"/>
            <a:ext cx="6270568" cy="40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48656-03EC-422C-9DC0-BA205995E6C5}"/>
              </a:ext>
            </a:extLst>
          </p:cNvPr>
          <p:cNvSpPr txBox="1"/>
          <p:nvPr/>
        </p:nvSpPr>
        <p:spPr>
          <a:xfrm>
            <a:off x="7162800" y="63890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/>
              </a:rPr>
              <a:t>https://onlinembapage.com/data-analytics-mba/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710-17B0-46F8-BCED-4D921A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Radix Sort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62DAFA7-68C1-4336-8D03-A54316EC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27" y="2087879"/>
            <a:ext cx="7635746" cy="37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7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3EDD-CEBB-4FA1-AA91-B73DCFA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Insertion Sort</a:t>
            </a:r>
          </a:p>
        </p:txBody>
      </p:sp>
      <p:pic>
        <p:nvPicPr>
          <p:cNvPr id="6146" name="Picture 2" descr="Image result for insertion sort">
            <a:extLst>
              <a:ext uri="{FF2B5EF4-FFF2-40B4-BE49-F238E27FC236}">
                <a16:creationId xmlns:a16="http://schemas.microsoft.com/office/drawing/2014/main" id="{709FC707-8C3D-4D0A-95A7-1D3BB708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12" y="1916596"/>
            <a:ext cx="34385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6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A8B4-1B99-425D-A44E-900BF31B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Bead Sort</a:t>
            </a:r>
          </a:p>
        </p:txBody>
      </p:sp>
      <p:pic>
        <p:nvPicPr>
          <p:cNvPr id="7170" name="Picture 2" descr="Image result for bead sort">
            <a:extLst>
              <a:ext uri="{FF2B5EF4-FFF2-40B4-BE49-F238E27FC236}">
                <a16:creationId xmlns:a16="http://schemas.microsoft.com/office/drawing/2014/main" id="{F60CCB35-167C-4005-884F-349FFD58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6" y="2553942"/>
            <a:ext cx="10354847" cy="17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Hadoop MapReduce/Apache Spark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626403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3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4376-05BC-4416-B8FF-8B65F71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Current sorting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4F5583-B66F-4478-81A2-13B670955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28766"/>
              </p:ext>
            </p:extLst>
          </p:nvPr>
        </p:nvGraphicFramePr>
        <p:xfrm>
          <a:off x="1135873" y="1872768"/>
          <a:ext cx="100584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99">
                  <a:extLst>
                    <a:ext uri="{9D8B030D-6E8A-4147-A177-3AD203B41FA5}">
                      <a16:colId xmlns:a16="http://schemas.microsoft.com/office/drawing/2014/main" val="2940046437"/>
                    </a:ext>
                  </a:extLst>
                </a:gridCol>
                <a:gridCol w="2377601">
                  <a:extLst>
                    <a:ext uri="{9D8B030D-6E8A-4147-A177-3AD203B41FA5}">
                      <a16:colId xmlns:a16="http://schemas.microsoft.com/office/drawing/2014/main" val="27744775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28557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11652383"/>
                    </a:ext>
                  </a:extLst>
                </a:gridCol>
              </a:tblGrid>
              <a:tr h="30528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Bucket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98284"/>
                  </a:ext>
                </a:extLst>
              </a:tr>
              <a:tr h="99218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1945 – John Von Neumann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1960 – Sir Charles Antony Richard Hoare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1950s – Harold H. Seward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302656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Method: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 and conquer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 partitioning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11210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Time complexity (worst):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 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9584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endParaRPr lang="en-US" sz="2000" b="1" u="sng" dirty="0"/>
                    </a:p>
                    <a:p>
                      <a:pPr algn="ctr"/>
                      <a:r>
                        <a:rPr lang="en-US" sz="2000" b="1" u="sng" dirty="0"/>
                        <a:t>Space complexity: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O(n*k)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97425"/>
              </p:ext>
            </p:extLst>
          </p:nvPr>
        </p:nvGraphicFramePr>
        <p:xfrm>
          <a:off x="569843" y="1578638"/>
          <a:ext cx="11080764" cy="437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83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3744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266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448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28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3218"/>
              </p:ext>
            </p:extLst>
          </p:nvPr>
        </p:nvGraphicFramePr>
        <p:xfrm>
          <a:off x="526195" y="1590259"/>
          <a:ext cx="11139610" cy="443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00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46669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7627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99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846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85851"/>
              </p:ext>
            </p:extLst>
          </p:nvPr>
        </p:nvGraphicFramePr>
        <p:xfrm>
          <a:off x="552699" y="1630015"/>
          <a:ext cx="11086601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175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5026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4016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06754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7233"/>
              </p:ext>
            </p:extLst>
          </p:nvPr>
        </p:nvGraphicFramePr>
        <p:xfrm>
          <a:off x="514889" y="1616763"/>
          <a:ext cx="11162222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18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51635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8150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00260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1386</Words>
  <Application>Microsoft Office PowerPoint</Application>
  <PresentationFormat>Widescreen</PresentationFormat>
  <Paragraphs>599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Josefin Sans</vt:lpstr>
      <vt:lpstr>Times New Roman</vt:lpstr>
      <vt:lpstr>Wingdings</vt:lpstr>
      <vt:lpstr>Retrospect</vt:lpstr>
      <vt:lpstr>USING STATISTICAL ANALYSIS TO SOLVE THE PRESSING ISSUE OF SORTING BIG DATA  </vt:lpstr>
      <vt:lpstr>What is sorting?</vt:lpstr>
      <vt:lpstr>What is big data?</vt:lpstr>
      <vt:lpstr>Hadoop MapReduce/Apache Spark</vt:lpstr>
      <vt:lpstr>Current sorting algorithms</vt:lpstr>
      <vt:lpstr>PowerPoint Presentation</vt:lpstr>
      <vt:lpstr>PowerPoint Presentation</vt:lpstr>
      <vt:lpstr>PowerPoint Presentation</vt:lpstr>
      <vt:lpstr>PowerPoint Presentation</vt:lpstr>
      <vt:lpstr>What’s the issue?</vt:lpstr>
      <vt:lpstr>StatSort</vt:lpstr>
      <vt:lpstr>StatSort</vt:lpstr>
      <vt:lpstr>Data</vt:lpstr>
      <vt:lpstr>Data</vt:lpstr>
      <vt:lpstr>Time Complexity</vt:lpstr>
      <vt:lpstr>PowerPoint Presentation</vt:lpstr>
      <vt:lpstr>PowerPoint Presentation</vt:lpstr>
      <vt:lpstr>Applications</vt:lpstr>
      <vt:lpstr>Applications</vt:lpstr>
      <vt:lpstr>PowerPoint Presentation</vt:lpstr>
      <vt:lpstr>In short…</vt:lpstr>
      <vt:lpstr>References</vt:lpstr>
      <vt:lpstr>PowerPoint Presentation</vt:lpstr>
      <vt:lpstr>Merge sort</vt:lpstr>
      <vt:lpstr>Bucket Sort</vt:lpstr>
      <vt:lpstr>Quick Sort</vt:lpstr>
      <vt:lpstr>Heap Sort</vt:lpstr>
      <vt:lpstr>Pancake Sort</vt:lpstr>
      <vt:lpstr>Bubble Sort</vt:lpstr>
      <vt:lpstr>Radix Sort</vt:lpstr>
      <vt:lpstr>Insertion Sort</vt:lpstr>
      <vt:lpstr>Bead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STATISTICAL ANALYSIS TO SOLVE THE PRESSING ISSUE OF SORTING BIG DATA  </dc:title>
  <dc:creator>Soumya Mishra</dc:creator>
  <cp:lastModifiedBy>Soumya Mishra</cp:lastModifiedBy>
  <cp:revision>15</cp:revision>
  <dcterms:created xsi:type="dcterms:W3CDTF">2018-10-23T04:02:56Z</dcterms:created>
  <dcterms:modified xsi:type="dcterms:W3CDTF">2018-10-23T10:44:03Z</dcterms:modified>
</cp:coreProperties>
</file>