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8" r:id="rId8"/>
    <p:sldId id="257" r:id="rId9"/>
    <p:sldId id="266" r:id="rId10"/>
    <p:sldId id="277" r:id="rId11"/>
    <p:sldId id="278" r:id="rId12"/>
    <p:sldId id="260" r:id="rId13"/>
    <p:sldId id="261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9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6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9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3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9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7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7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27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898D-FDAB-4224-9521-4C1BAFAA3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report 2 – 12/14/2017</a:t>
            </a:r>
          </a:p>
        </p:txBody>
      </p:sp>
    </p:spTree>
    <p:extLst>
      <p:ext uri="{BB962C8B-B14F-4D97-AF65-F5344CB8AC3E}">
        <p14:creationId xmlns:p14="http://schemas.microsoft.com/office/powerpoint/2010/main" val="1899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220A-0969-4757-BA0C-31EEA975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0417"/>
          </a:xfrm>
        </p:spPr>
        <p:txBody>
          <a:bodyPr/>
          <a:lstStyle/>
          <a:p>
            <a:pPr algn="ctr"/>
            <a:r>
              <a:rPr lang="en-US" dirty="0"/>
              <a:t>Progress </a:t>
            </a:r>
            <a:r>
              <a:rPr lang="en-US" dirty="0" err="1"/>
              <a:t>upto</a:t>
            </a:r>
            <a:r>
              <a:rPr lang="en-US" dirty="0"/>
              <a:t> progress report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6B56-27F0-4698-AEE2-F9739432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99252"/>
            <a:ext cx="9905998" cy="394914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Created backbone of algorithm in Java </a:t>
            </a:r>
          </a:p>
          <a:p>
            <a:pPr lvl="1"/>
            <a:r>
              <a:rPr lang="en-US" sz="2400" dirty="0"/>
              <a:t>Technical errors in preliminary code took time to figure out </a:t>
            </a:r>
          </a:p>
          <a:p>
            <a:pPr marL="457200" lvl="1" indent="0">
              <a:buNone/>
            </a:pPr>
            <a:endParaRPr lang="en-US" sz="2400" dirty="0"/>
          </a:p>
          <a:p>
            <a:pPr marL="514350" indent="-457200"/>
            <a:r>
              <a:rPr lang="en-US" sz="2800" dirty="0"/>
              <a:t>Collected data when compared to Parallel Sort/Merge Sort</a:t>
            </a:r>
          </a:p>
          <a:p>
            <a:pPr marL="514350" indent="-457200"/>
            <a:endParaRPr lang="en-US" sz="2800" dirty="0"/>
          </a:p>
          <a:p>
            <a:r>
              <a:rPr lang="en-US" sz="2800" dirty="0"/>
              <a:t>Transferring code into Python and learning Panda </a:t>
            </a:r>
          </a:p>
          <a:p>
            <a:endParaRPr lang="en-US" sz="2800" dirty="0"/>
          </a:p>
          <a:p>
            <a:r>
              <a:rPr lang="en-US" sz="2800" dirty="0"/>
              <a:t>Started communicating with Ms. Kumar </a:t>
            </a:r>
          </a:p>
          <a:p>
            <a:pPr marL="0" indent="0" algn="ctr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2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D592-A773-4AEA-85B3-1938C4D3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079"/>
            <a:ext cx="9905998" cy="1007165"/>
          </a:xfrm>
        </p:spPr>
        <p:txBody>
          <a:bodyPr/>
          <a:lstStyle/>
          <a:p>
            <a:pPr algn="ctr"/>
            <a:r>
              <a:rPr lang="en-US" dirty="0"/>
              <a:t>PROGRESS UPTO NOW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2100-754D-44AE-9EF1-CD00FC26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2540"/>
            <a:ext cx="9905998" cy="3882886"/>
          </a:xfrm>
        </p:spPr>
        <p:txBody>
          <a:bodyPr>
            <a:normAutofit/>
          </a:bodyPr>
          <a:lstStyle/>
          <a:p>
            <a:r>
              <a:rPr lang="en-US" sz="2400" dirty="0"/>
              <a:t>Finished programming normal distribution code in python </a:t>
            </a:r>
          </a:p>
          <a:p>
            <a:r>
              <a:rPr lang="en-US" sz="2400" dirty="0"/>
              <a:t>Encountered many problems while trying to reduce run time </a:t>
            </a:r>
          </a:p>
          <a:p>
            <a:pPr lvl="1"/>
            <a:r>
              <a:rPr lang="en-US" sz="2000" dirty="0"/>
              <a:t>Emailed Ms. Kumar about these issues </a:t>
            </a:r>
          </a:p>
          <a:p>
            <a:pPr lvl="1"/>
            <a:r>
              <a:rPr lang="en-US" sz="2000" dirty="0"/>
              <a:t>Tried to figure out solutions using numpy arrays and various numpy methods </a:t>
            </a:r>
          </a:p>
          <a:p>
            <a:r>
              <a:rPr lang="en-US" sz="2400" dirty="0"/>
              <a:t>Changed plan due to net progress and time </a:t>
            </a:r>
          </a:p>
          <a:p>
            <a:r>
              <a:rPr lang="en-US" sz="2400" dirty="0"/>
              <a:t>Learning how to multithread in java </a:t>
            </a:r>
          </a:p>
        </p:txBody>
      </p:sp>
    </p:spTree>
    <p:extLst>
      <p:ext uri="{BB962C8B-B14F-4D97-AF65-F5344CB8AC3E}">
        <p14:creationId xmlns:p14="http://schemas.microsoft.com/office/powerpoint/2010/main" val="178193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EC68-5600-43A1-9AD9-B1939962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3" y="0"/>
            <a:ext cx="9905998" cy="1181686"/>
          </a:xfrm>
        </p:spPr>
        <p:txBody>
          <a:bodyPr/>
          <a:lstStyle/>
          <a:p>
            <a:pPr algn="ctr"/>
            <a:r>
              <a:rPr lang="en-US" dirty="0"/>
              <a:t>Python program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F6D40-DC6C-4D17-94FF-DB1CCA3BA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187" r="50523" b="47685"/>
          <a:stretch/>
        </p:blipFill>
        <p:spPr>
          <a:xfrm>
            <a:off x="188273" y="1181686"/>
            <a:ext cx="8860721" cy="353708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8249D2E-C769-4EBC-B3A7-7F428E53E2F0}"/>
              </a:ext>
            </a:extLst>
          </p:cNvPr>
          <p:cNvSpPr/>
          <p:nvPr/>
        </p:nvSpPr>
        <p:spPr>
          <a:xfrm>
            <a:off x="728870" y="2271519"/>
            <a:ext cx="6732104" cy="115748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25B5C-66AF-46A2-AAEA-9C9BCE06B20D}"/>
              </a:ext>
            </a:extLst>
          </p:cNvPr>
          <p:cNvSpPr txBox="1"/>
          <p:nvPr/>
        </p:nvSpPr>
        <p:spPr>
          <a:xfrm>
            <a:off x="9488557" y="1537252"/>
            <a:ext cx="251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random normal distribution data set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716B03-2BA0-42EA-9B8E-E67D74410B8C}"/>
              </a:ext>
            </a:extLst>
          </p:cNvPr>
          <p:cNvCxnSpPr>
            <a:cxnSpLocks/>
          </p:cNvCxnSpPr>
          <p:nvPr/>
        </p:nvCxnSpPr>
        <p:spPr>
          <a:xfrm flipH="1">
            <a:off x="6857748" y="1815548"/>
            <a:ext cx="2630810" cy="759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34D115-E688-46EC-AD1E-AEDFCDB3E7B4}"/>
              </a:ext>
            </a:extLst>
          </p:cNvPr>
          <p:cNvSpPr txBox="1"/>
          <p:nvPr/>
        </p:nvSpPr>
        <p:spPr>
          <a:xfrm>
            <a:off x="9349409" y="3302449"/>
            <a:ext cx="251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using built-in python sort (quicksort)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304195-6492-4242-A454-CB892CE76432}"/>
              </a:ext>
            </a:extLst>
          </p:cNvPr>
          <p:cNvCxnSpPr>
            <a:cxnSpLocks/>
          </p:cNvCxnSpPr>
          <p:nvPr/>
        </p:nvCxnSpPr>
        <p:spPr>
          <a:xfrm flipH="1">
            <a:off x="3034748" y="3899294"/>
            <a:ext cx="6646219" cy="326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30CC9EB-5E61-416D-927D-A15A90894F6A}"/>
              </a:ext>
            </a:extLst>
          </p:cNvPr>
          <p:cNvSpPr/>
          <p:nvPr/>
        </p:nvSpPr>
        <p:spPr>
          <a:xfrm>
            <a:off x="1186070" y="3945220"/>
            <a:ext cx="1848678" cy="524738"/>
          </a:xfrm>
          <a:prstGeom prst="ellipse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8790-3E0E-439A-A3E1-00C7DEE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01" y="129208"/>
            <a:ext cx="9905998" cy="1007165"/>
          </a:xfrm>
        </p:spPr>
        <p:txBody>
          <a:bodyPr/>
          <a:lstStyle/>
          <a:p>
            <a:pPr algn="ctr"/>
            <a:r>
              <a:rPr lang="en-US" dirty="0"/>
              <a:t>Python program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C199F3A-26DB-4486-AA0C-5916C8A01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5" t="23914" r="18086" b="42384"/>
          <a:stretch/>
        </p:blipFill>
        <p:spPr>
          <a:xfrm>
            <a:off x="268416" y="1066800"/>
            <a:ext cx="11655168" cy="3124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16295-0024-4EE5-A36B-0EF66D0C8D28}"/>
              </a:ext>
            </a:extLst>
          </p:cNvPr>
          <p:cNvSpPr txBox="1"/>
          <p:nvPr/>
        </p:nvSpPr>
        <p:spPr>
          <a:xfrm>
            <a:off x="1241946" y="4708478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2D list in which elements are going to be stored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2107C-F796-411C-A155-F150CAC36633}"/>
              </a:ext>
            </a:extLst>
          </p:cNvPr>
          <p:cNvSpPr txBox="1"/>
          <p:nvPr/>
        </p:nvSpPr>
        <p:spPr>
          <a:xfrm>
            <a:off x="5851700" y="4710753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Obtaining Min, Max, Sum through use of FOR LOOP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4648D3-AB69-47C9-A529-8EC52FE3F0E7}"/>
              </a:ext>
            </a:extLst>
          </p:cNvPr>
          <p:cNvCxnSpPr/>
          <p:nvPr/>
        </p:nvCxnSpPr>
        <p:spPr>
          <a:xfrm flipH="1" flipV="1">
            <a:off x="3193576" y="1613307"/>
            <a:ext cx="1023582" cy="3054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F39734-EAE1-4DCC-BE6A-D9E69675F44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3309582" y="2963546"/>
            <a:ext cx="3841846" cy="15948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5403E63-DE6B-45A3-8394-848C68D45BC0}"/>
              </a:ext>
            </a:extLst>
          </p:cNvPr>
          <p:cNvSpPr/>
          <p:nvPr/>
        </p:nvSpPr>
        <p:spPr>
          <a:xfrm>
            <a:off x="504967" y="1391800"/>
            <a:ext cx="3098042" cy="29777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CCB298-EA70-4274-AA25-6D89B63E8C23}"/>
              </a:ext>
            </a:extLst>
          </p:cNvPr>
          <p:cNvSpPr/>
          <p:nvPr/>
        </p:nvSpPr>
        <p:spPr>
          <a:xfrm>
            <a:off x="211540" y="2371222"/>
            <a:ext cx="3098042" cy="118464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CA8CAA-AA64-4DC6-99B1-5046D483B9A4}"/>
              </a:ext>
            </a:extLst>
          </p:cNvPr>
          <p:cNvSpPr/>
          <p:nvPr/>
        </p:nvSpPr>
        <p:spPr>
          <a:xfrm>
            <a:off x="1057701" y="4634623"/>
            <a:ext cx="4503761" cy="127396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840A6-D567-47BD-A4EB-7A13AA9EF39D}"/>
              </a:ext>
            </a:extLst>
          </p:cNvPr>
          <p:cNvSpPr/>
          <p:nvPr/>
        </p:nvSpPr>
        <p:spPr>
          <a:xfrm>
            <a:off x="5867617" y="4574675"/>
            <a:ext cx="4503761" cy="12739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BB30-630C-4CD4-9558-E1E7682B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6017"/>
            <a:ext cx="9905998" cy="1149626"/>
          </a:xfrm>
        </p:spPr>
        <p:txBody>
          <a:bodyPr/>
          <a:lstStyle/>
          <a:p>
            <a:pPr algn="ctr"/>
            <a:r>
              <a:rPr lang="en-US" dirty="0"/>
              <a:t>Python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1F0D1-8B31-4DC2-80CF-6F08A56F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55" t="53317" r="18086" b="12079"/>
          <a:stretch/>
        </p:blipFill>
        <p:spPr>
          <a:xfrm>
            <a:off x="272163" y="1132763"/>
            <a:ext cx="11205604" cy="3166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F8697-9A7D-49FD-BBF0-66564ADE5993}"/>
              </a:ext>
            </a:extLst>
          </p:cNvPr>
          <p:cNvSpPr txBox="1"/>
          <p:nvPr/>
        </p:nvSpPr>
        <p:spPr>
          <a:xfrm>
            <a:off x="696036" y="4776716"/>
            <a:ext cx="4121624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buckets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3167EE-4EAE-4320-8E88-AF3E7CA70F38}"/>
              </a:ext>
            </a:extLst>
          </p:cNvPr>
          <p:cNvCxnSpPr>
            <a:cxnSpLocks/>
          </p:cNvCxnSpPr>
          <p:nvPr/>
        </p:nvCxnSpPr>
        <p:spPr>
          <a:xfrm flipH="1" flipV="1">
            <a:off x="2961564" y="1856096"/>
            <a:ext cx="968991" cy="2920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1AF707-BC4A-4EDE-909C-E6B23E1B5B81}"/>
              </a:ext>
            </a:extLst>
          </p:cNvPr>
          <p:cNvSpPr/>
          <p:nvPr/>
        </p:nvSpPr>
        <p:spPr>
          <a:xfrm>
            <a:off x="136082" y="1342620"/>
            <a:ext cx="3029803" cy="70968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F323F-A906-4A39-86F5-B6F55926028F}"/>
              </a:ext>
            </a:extLst>
          </p:cNvPr>
          <p:cNvSpPr txBox="1"/>
          <p:nvPr/>
        </p:nvSpPr>
        <p:spPr>
          <a:xfrm>
            <a:off x="5108812" y="4776716"/>
            <a:ext cx="4121624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Assigning elements to their respective buckets based on distance from mean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3BA7D0-64E9-48EE-9680-ED127E8F99E6}"/>
              </a:ext>
            </a:extLst>
          </p:cNvPr>
          <p:cNvCxnSpPr>
            <a:cxnSpLocks/>
          </p:cNvCxnSpPr>
          <p:nvPr/>
        </p:nvCxnSpPr>
        <p:spPr>
          <a:xfrm flipH="1" flipV="1">
            <a:off x="5308979" y="3753134"/>
            <a:ext cx="1122876" cy="10235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1424F72-0E30-4F63-B60E-EA1E1DEDF79B}"/>
              </a:ext>
            </a:extLst>
          </p:cNvPr>
          <p:cNvSpPr/>
          <p:nvPr/>
        </p:nvSpPr>
        <p:spPr>
          <a:xfrm>
            <a:off x="272956" y="2512910"/>
            <a:ext cx="6687402" cy="134047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F81D-9267-467D-A733-9BD3A71D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035"/>
            <a:ext cx="9905998" cy="1046922"/>
          </a:xfrm>
        </p:spPr>
        <p:txBody>
          <a:bodyPr/>
          <a:lstStyle/>
          <a:p>
            <a:pPr algn="ctr"/>
            <a:r>
              <a:rPr lang="en-US" dirty="0"/>
              <a:t>Data collected (It does not work)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500C5-6AF9-4C75-BC75-7F69802C9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742523"/>
              </p:ext>
            </p:extLst>
          </p:nvPr>
        </p:nvGraphicFramePr>
        <p:xfrm>
          <a:off x="584822" y="1435334"/>
          <a:ext cx="10931317" cy="3945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1311">
                  <a:extLst>
                    <a:ext uri="{9D8B030D-6E8A-4147-A177-3AD203B41FA5}">
                      <a16:colId xmlns:a16="http://schemas.microsoft.com/office/drawing/2014/main" val="3025059101"/>
                    </a:ext>
                  </a:extLst>
                </a:gridCol>
                <a:gridCol w="1504310">
                  <a:extLst>
                    <a:ext uri="{9D8B030D-6E8A-4147-A177-3AD203B41FA5}">
                      <a16:colId xmlns:a16="http://schemas.microsoft.com/office/drawing/2014/main" val="2393438850"/>
                    </a:ext>
                  </a:extLst>
                </a:gridCol>
                <a:gridCol w="1409301">
                  <a:extLst>
                    <a:ext uri="{9D8B030D-6E8A-4147-A177-3AD203B41FA5}">
                      <a16:colId xmlns:a16="http://schemas.microsoft.com/office/drawing/2014/main" val="1017129171"/>
                    </a:ext>
                  </a:extLst>
                </a:gridCol>
                <a:gridCol w="1535979">
                  <a:extLst>
                    <a:ext uri="{9D8B030D-6E8A-4147-A177-3AD203B41FA5}">
                      <a16:colId xmlns:a16="http://schemas.microsoft.com/office/drawing/2014/main" val="3089322370"/>
                    </a:ext>
                  </a:extLst>
                </a:gridCol>
                <a:gridCol w="1425136">
                  <a:extLst>
                    <a:ext uri="{9D8B030D-6E8A-4147-A177-3AD203B41FA5}">
                      <a16:colId xmlns:a16="http://schemas.microsoft.com/office/drawing/2014/main" val="2717756284"/>
                    </a:ext>
                  </a:extLst>
                </a:gridCol>
                <a:gridCol w="1409301">
                  <a:extLst>
                    <a:ext uri="{9D8B030D-6E8A-4147-A177-3AD203B41FA5}">
                      <a16:colId xmlns:a16="http://schemas.microsoft.com/office/drawing/2014/main" val="3657240548"/>
                    </a:ext>
                  </a:extLst>
                </a:gridCol>
                <a:gridCol w="1535979">
                  <a:extLst>
                    <a:ext uri="{9D8B030D-6E8A-4147-A177-3AD203B41FA5}">
                      <a16:colId xmlns:a16="http://schemas.microsoft.com/office/drawing/2014/main" val="3521903206"/>
                    </a:ext>
                  </a:extLst>
                </a:gridCol>
              </a:tblGrid>
              <a:tr h="4938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Elements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Python Sort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New Sort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90735"/>
                  </a:ext>
                </a:extLst>
              </a:tr>
              <a:tr h="882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Start Time (s)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End Time (s)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Total Time (s)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Start Time 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End Time (s)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Total Time (s)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70806"/>
                  </a:ext>
                </a:extLst>
              </a:tr>
              <a:tr h="4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27.11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27.18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813737"/>
                  </a:ext>
                </a:extLst>
              </a:tr>
              <a:tr h="4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009313"/>
                  </a:ext>
                </a:extLst>
              </a:tr>
              <a:tr h="4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38.08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38.26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10.49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40015"/>
                  </a:ext>
                </a:extLst>
              </a:tr>
              <a:tr h="593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42.36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48.70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11558"/>
                  </a:ext>
                </a:extLst>
              </a:tr>
              <a:tr h="49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10000000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48.71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47.59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104.15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56.57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0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5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84A0-1752-4F1B-803B-298BC27B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5287"/>
            <a:ext cx="10202448" cy="990599"/>
          </a:xfrm>
        </p:spPr>
        <p:txBody>
          <a:bodyPr/>
          <a:lstStyle/>
          <a:p>
            <a:pPr algn="ctr"/>
            <a:r>
              <a:rPr lang="en-US" dirty="0"/>
              <a:t>Data continued – why is it slower than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AD08-C83F-40E5-A41D-F370DBA0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518991"/>
            <a:ext cx="9905998" cy="1815548"/>
          </a:xfrm>
        </p:spPr>
        <p:txBody>
          <a:bodyPr/>
          <a:lstStyle/>
          <a:p>
            <a:r>
              <a:rPr lang="en-US" dirty="0"/>
              <a:t>Here, in java, program runs SIGNIFICANTLY faster than parallel sort, merge sort, AND bucket sort </a:t>
            </a:r>
          </a:p>
          <a:p>
            <a:r>
              <a:rPr lang="en-US" dirty="0"/>
              <a:t>Why is the python SIGNIFICANTLY SLOWER AND INEFFICIENT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772C01-A48F-4D06-BB07-72502F21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22759"/>
              </p:ext>
            </p:extLst>
          </p:nvPr>
        </p:nvGraphicFramePr>
        <p:xfrm>
          <a:off x="383158" y="1215886"/>
          <a:ext cx="11422508" cy="3133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212">
                  <a:extLst>
                    <a:ext uri="{9D8B030D-6E8A-4147-A177-3AD203B41FA5}">
                      <a16:colId xmlns:a16="http://schemas.microsoft.com/office/drawing/2014/main" val="1548361580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3460670557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1078793751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645797408"/>
                    </a:ext>
                  </a:extLst>
                </a:gridCol>
                <a:gridCol w="1148059">
                  <a:extLst>
                    <a:ext uri="{9D8B030D-6E8A-4147-A177-3AD203B41FA5}">
                      <a16:colId xmlns:a16="http://schemas.microsoft.com/office/drawing/2014/main" val="315800712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1082319742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3226380046"/>
                    </a:ext>
                  </a:extLst>
                </a:gridCol>
                <a:gridCol w="954233">
                  <a:extLst>
                    <a:ext uri="{9D8B030D-6E8A-4147-A177-3AD203B41FA5}">
                      <a16:colId xmlns:a16="http://schemas.microsoft.com/office/drawing/2014/main" val="4041359911"/>
                    </a:ext>
                  </a:extLst>
                </a:gridCol>
                <a:gridCol w="1130588">
                  <a:extLst>
                    <a:ext uri="{9D8B030D-6E8A-4147-A177-3AD203B41FA5}">
                      <a16:colId xmlns:a16="http://schemas.microsoft.com/office/drawing/2014/main" val="846826487"/>
                    </a:ext>
                  </a:extLst>
                </a:gridCol>
                <a:gridCol w="1572251">
                  <a:extLst>
                    <a:ext uri="{9D8B030D-6E8A-4147-A177-3AD203B41FA5}">
                      <a16:colId xmlns:a16="http://schemas.microsoft.com/office/drawing/2014/main" val="1209194431"/>
                    </a:ext>
                  </a:extLst>
                </a:gridCol>
              </a:tblGrid>
              <a:tr h="28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Sort (Optimized)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Sort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Faster (%)*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14689"/>
                  </a:ext>
                </a:extLst>
              </a:tr>
              <a:tr h="494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1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2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 3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(s)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92864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3647910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907990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5131704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1113452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525032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1064957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10000000000</a:t>
                      </a: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ERROR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446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92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E80A-890D-46A5-B7EA-F43B303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91" y="265044"/>
            <a:ext cx="9905998" cy="1033670"/>
          </a:xfrm>
        </p:spPr>
        <p:txBody>
          <a:bodyPr/>
          <a:lstStyle/>
          <a:p>
            <a:pPr algn="ctr"/>
            <a:r>
              <a:rPr lang="en-US" dirty="0"/>
              <a:t>Further investigation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028CB4-3213-43B1-B789-8B73C5778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377364"/>
              </p:ext>
            </p:extLst>
          </p:nvPr>
        </p:nvGraphicFramePr>
        <p:xfrm>
          <a:off x="1008892" y="1033670"/>
          <a:ext cx="8956742" cy="2968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91">
                  <a:extLst>
                    <a:ext uri="{9D8B030D-6E8A-4147-A177-3AD203B41FA5}">
                      <a16:colId xmlns:a16="http://schemas.microsoft.com/office/drawing/2014/main" val="4046368752"/>
                    </a:ext>
                  </a:extLst>
                </a:gridCol>
                <a:gridCol w="3083722">
                  <a:extLst>
                    <a:ext uri="{9D8B030D-6E8A-4147-A177-3AD203B41FA5}">
                      <a16:colId xmlns:a16="http://schemas.microsoft.com/office/drawing/2014/main" val="3236458622"/>
                    </a:ext>
                  </a:extLst>
                </a:gridCol>
                <a:gridCol w="2556855">
                  <a:extLst>
                    <a:ext uri="{9D8B030D-6E8A-4147-A177-3AD203B41FA5}">
                      <a16:colId xmlns:a16="http://schemas.microsoft.com/office/drawing/2014/main" val="567239413"/>
                    </a:ext>
                  </a:extLst>
                </a:gridCol>
                <a:gridCol w="2091974">
                  <a:extLst>
                    <a:ext uri="{9D8B030D-6E8A-4147-A177-3AD203B41FA5}">
                      <a16:colId xmlns:a16="http://schemas.microsoft.com/office/drawing/2014/main" val="1930871932"/>
                    </a:ext>
                  </a:extLst>
                </a:gridCol>
              </a:tblGrid>
              <a:tr h="83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Trials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Time for Stat Collection 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Time for Bucketing 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Total Time  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5005"/>
                  </a:ext>
                </a:extLst>
              </a:tr>
              <a:tr h="42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2244"/>
                  </a:ext>
                </a:extLst>
              </a:tr>
              <a:tr h="42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031470"/>
                  </a:ext>
                </a:extLst>
              </a:tr>
              <a:tr h="42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0.441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96610"/>
                  </a:ext>
                </a:extLst>
              </a:tr>
              <a:tr h="42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1000000</a:t>
                      </a: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2.362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3.506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5.945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264326"/>
                  </a:ext>
                </a:extLst>
              </a:tr>
              <a:tr h="42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</a:t>
                      </a:r>
                    </a:p>
                  </a:txBody>
                  <a:tcPr marL="6762" marR="6762" marT="6762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24.26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46.93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79.01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762" marR="6762" marT="6762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717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F69430-347E-42E2-BB5B-CA2D98753E82}"/>
              </a:ext>
            </a:extLst>
          </p:cNvPr>
          <p:cNvSpPr txBox="1"/>
          <p:nvPr/>
        </p:nvSpPr>
        <p:spPr>
          <a:xfrm>
            <a:off x="1008891" y="4479235"/>
            <a:ext cx="4517266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for collecting MIN, MAX, SUM, MEAN increases significantly from trials 4 to 5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DD5DCA-E1CB-47AB-A971-A318501C1538}"/>
              </a:ext>
            </a:extLst>
          </p:cNvPr>
          <p:cNvCxnSpPr/>
          <p:nvPr/>
        </p:nvCxnSpPr>
        <p:spPr>
          <a:xfrm flipV="1">
            <a:off x="2955235" y="3644348"/>
            <a:ext cx="304800" cy="8348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3C231B-B5B7-460A-8B41-9B6B2FE4CC7A}"/>
              </a:ext>
            </a:extLst>
          </p:cNvPr>
          <p:cNvSpPr/>
          <p:nvPr/>
        </p:nvSpPr>
        <p:spPr>
          <a:xfrm>
            <a:off x="3267524" y="3138461"/>
            <a:ext cx="993913" cy="92333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C1EA7-1EC0-42EA-A55E-3F4FD0824B0B}"/>
              </a:ext>
            </a:extLst>
          </p:cNvPr>
          <p:cNvSpPr txBox="1"/>
          <p:nvPr/>
        </p:nvSpPr>
        <p:spPr>
          <a:xfrm>
            <a:off x="6397623" y="4479235"/>
            <a:ext cx="4517266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for assigning elements to respective buckets increases significantly during same trials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96BF7D-FC6D-4C65-8FC6-2D6DC418CC94}"/>
              </a:ext>
            </a:extLst>
          </p:cNvPr>
          <p:cNvCxnSpPr>
            <a:cxnSpLocks/>
          </p:cNvCxnSpPr>
          <p:nvPr/>
        </p:nvCxnSpPr>
        <p:spPr>
          <a:xfrm flipH="1" flipV="1">
            <a:off x="6997148" y="3615539"/>
            <a:ext cx="649357" cy="8636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CE3612-5E44-4897-B115-4B0DFA3DE577}"/>
              </a:ext>
            </a:extLst>
          </p:cNvPr>
          <p:cNvSpPr/>
          <p:nvPr/>
        </p:nvSpPr>
        <p:spPr>
          <a:xfrm>
            <a:off x="6047893" y="3078827"/>
            <a:ext cx="949256" cy="92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D56C73-1521-4021-9B8B-4FF8E8F199B6}"/>
              </a:ext>
            </a:extLst>
          </p:cNvPr>
          <p:cNvCxnSpPr/>
          <p:nvPr/>
        </p:nvCxnSpPr>
        <p:spPr>
          <a:xfrm>
            <a:off x="3975652" y="5402565"/>
            <a:ext cx="887896" cy="494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509123-AE70-4086-B989-105E19B7D711}"/>
              </a:ext>
            </a:extLst>
          </p:cNvPr>
          <p:cNvCxnSpPr>
            <a:cxnSpLocks/>
          </p:cNvCxnSpPr>
          <p:nvPr/>
        </p:nvCxnSpPr>
        <p:spPr>
          <a:xfrm flipH="1">
            <a:off x="6606209" y="5409191"/>
            <a:ext cx="781878" cy="494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AB6475-80B5-4EF2-BBC8-2D4DCAD0328F}"/>
              </a:ext>
            </a:extLst>
          </p:cNvPr>
          <p:cNvSpPr txBox="1"/>
          <p:nvPr/>
        </p:nvSpPr>
        <p:spPr>
          <a:xfrm>
            <a:off x="1921565" y="5903843"/>
            <a:ext cx="7540487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are the two places where </a:t>
            </a:r>
            <a:r>
              <a:rPr lang="en-US" b="1" u="sng" dirty="0"/>
              <a:t>FOR LOOPS </a:t>
            </a:r>
            <a:r>
              <a:rPr lang="en-US" dirty="0"/>
              <a:t>are incorporated; other elements in the program are simple, one-step functions</a:t>
            </a:r>
          </a:p>
        </p:txBody>
      </p:sp>
    </p:spTree>
    <p:extLst>
      <p:ext uri="{BB962C8B-B14F-4D97-AF65-F5344CB8AC3E}">
        <p14:creationId xmlns:p14="http://schemas.microsoft.com/office/powerpoint/2010/main" val="185096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AEB-F42F-42C1-856C-5A6AD0A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2279"/>
            <a:ext cx="9905998" cy="1020417"/>
          </a:xfrm>
        </p:spPr>
        <p:txBody>
          <a:bodyPr/>
          <a:lstStyle/>
          <a:p>
            <a:pPr algn="ctr"/>
            <a:r>
              <a:rPr lang="en-US" dirty="0"/>
              <a:t>Possible solutions???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92AB-97E8-42B6-BF4E-7CDB4000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51722"/>
            <a:ext cx="9905998" cy="1736035"/>
          </a:xfrm>
        </p:spPr>
        <p:txBody>
          <a:bodyPr>
            <a:normAutofit/>
          </a:bodyPr>
          <a:lstStyle/>
          <a:p>
            <a:r>
              <a:rPr lang="en-US" sz="2400" dirty="0"/>
              <a:t>NUMPY ARRAYS </a:t>
            </a:r>
          </a:p>
          <a:p>
            <a:pPr lvl="1"/>
            <a:r>
              <a:rPr lang="en-US" sz="2000" dirty="0"/>
              <a:t>Have embedded MIN, MAX, RANGE, MEAN functions which can eliminate the FIRST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03404-0FB4-4B42-8602-7E9688C31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28" r="56154" b="48512"/>
          <a:stretch/>
        </p:blipFill>
        <p:spPr>
          <a:xfrm>
            <a:off x="2016441" y="3352798"/>
            <a:ext cx="7496508" cy="173603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F864227-7929-4ABE-AF63-7536A4606ABB}"/>
              </a:ext>
            </a:extLst>
          </p:cNvPr>
          <p:cNvSpPr/>
          <p:nvPr/>
        </p:nvSpPr>
        <p:spPr>
          <a:xfrm>
            <a:off x="2888974" y="3710605"/>
            <a:ext cx="3352800" cy="102042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8FC0794-427B-4C3C-A992-61168358D1F8}"/>
              </a:ext>
            </a:extLst>
          </p:cNvPr>
          <p:cNvSpPr/>
          <p:nvPr/>
        </p:nvSpPr>
        <p:spPr>
          <a:xfrm rot="9659294">
            <a:off x="6139668" y="3272962"/>
            <a:ext cx="3475387" cy="159671"/>
          </a:xfrm>
          <a:prstGeom prst="rightArrow">
            <a:avLst>
              <a:gd name="adj1" fmla="val 50000"/>
              <a:gd name="adj2" fmla="val 52162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A53B-979A-4420-A955-37191DF6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0" y="220286"/>
            <a:ext cx="9905998" cy="1207635"/>
          </a:xfrm>
        </p:spPr>
        <p:txBody>
          <a:bodyPr/>
          <a:lstStyle/>
          <a:p>
            <a:pPr algn="ctr"/>
            <a:r>
              <a:rPr lang="en-US" dirty="0"/>
              <a:t>more data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EEAAC6-F16B-4ED3-8069-766117464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71406"/>
              </p:ext>
            </p:extLst>
          </p:nvPr>
        </p:nvGraphicFramePr>
        <p:xfrm>
          <a:off x="1189521" y="1306965"/>
          <a:ext cx="9905997" cy="3112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3277">
                  <a:extLst>
                    <a:ext uri="{9D8B030D-6E8A-4147-A177-3AD203B41FA5}">
                      <a16:colId xmlns:a16="http://schemas.microsoft.com/office/drawing/2014/main" val="4210097103"/>
                    </a:ext>
                  </a:extLst>
                </a:gridCol>
                <a:gridCol w="1363211">
                  <a:extLst>
                    <a:ext uri="{9D8B030D-6E8A-4147-A177-3AD203B41FA5}">
                      <a16:colId xmlns:a16="http://schemas.microsoft.com/office/drawing/2014/main" val="1268895396"/>
                    </a:ext>
                  </a:extLst>
                </a:gridCol>
                <a:gridCol w="1277113">
                  <a:extLst>
                    <a:ext uri="{9D8B030D-6E8A-4147-A177-3AD203B41FA5}">
                      <a16:colId xmlns:a16="http://schemas.microsoft.com/office/drawing/2014/main" val="3148841430"/>
                    </a:ext>
                  </a:extLst>
                </a:gridCol>
                <a:gridCol w="1391910">
                  <a:extLst>
                    <a:ext uri="{9D8B030D-6E8A-4147-A177-3AD203B41FA5}">
                      <a16:colId xmlns:a16="http://schemas.microsoft.com/office/drawing/2014/main" val="3167112412"/>
                    </a:ext>
                  </a:extLst>
                </a:gridCol>
                <a:gridCol w="1291463">
                  <a:extLst>
                    <a:ext uri="{9D8B030D-6E8A-4147-A177-3AD203B41FA5}">
                      <a16:colId xmlns:a16="http://schemas.microsoft.com/office/drawing/2014/main" val="3257138547"/>
                    </a:ext>
                  </a:extLst>
                </a:gridCol>
                <a:gridCol w="1277113">
                  <a:extLst>
                    <a:ext uri="{9D8B030D-6E8A-4147-A177-3AD203B41FA5}">
                      <a16:colId xmlns:a16="http://schemas.microsoft.com/office/drawing/2014/main" val="2256425998"/>
                    </a:ext>
                  </a:extLst>
                </a:gridCol>
                <a:gridCol w="1391910">
                  <a:extLst>
                    <a:ext uri="{9D8B030D-6E8A-4147-A177-3AD203B41FA5}">
                      <a16:colId xmlns:a16="http://schemas.microsoft.com/office/drawing/2014/main" val="770390093"/>
                    </a:ext>
                  </a:extLst>
                </a:gridCol>
              </a:tblGrid>
              <a:tr h="5189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Elements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Python 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New Sort - with </a:t>
                      </a:r>
                      <a:r>
                        <a:rPr lang="en-US" sz="1600" u="none" strike="noStrike" dirty="0" err="1">
                          <a:effectLst/>
                        </a:rPr>
                        <a:t>NumPy</a:t>
                      </a:r>
                      <a:r>
                        <a:rPr lang="en-US" sz="1600" u="none" strike="noStrike" dirty="0">
                          <a:effectLst/>
                        </a:rPr>
                        <a:t> Array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49161"/>
                  </a:ext>
                </a:extLst>
              </a:tr>
              <a:tr h="518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Start Time (s)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End Time (s)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Total Time (s)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Start Time (s)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End Time (s)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Total Time (s)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15413"/>
                  </a:ext>
                </a:extLst>
              </a:tr>
              <a:tr h="518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57.98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57.98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87717"/>
                  </a:ext>
                </a:extLst>
              </a:tr>
              <a:tr h="518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48.44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48.58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69480"/>
                  </a:ext>
                </a:extLst>
              </a:tr>
              <a:tr h="518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25.78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13.70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584244"/>
                  </a:ext>
                </a:extLst>
              </a:tr>
              <a:tr h="5189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18.03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15.80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6597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7BDC03-47CE-487B-A29B-72583CE4047B}"/>
              </a:ext>
            </a:extLst>
          </p:cNvPr>
          <p:cNvSpPr txBox="1"/>
          <p:nvPr/>
        </p:nvSpPr>
        <p:spPr>
          <a:xfrm>
            <a:off x="1189520" y="4717774"/>
            <a:ext cx="9905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time has significantly decreased from before so the FOR LOOP was indeed affecting run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time still be cut using numpy array for the 2D list as well?</a:t>
            </a:r>
          </a:p>
        </p:txBody>
      </p:sp>
    </p:spTree>
    <p:extLst>
      <p:ext uri="{BB962C8B-B14F-4D97-AF65-F5344CB8AC3E}">
        <p14:creationId xmlns:p14="http://schemas.microsoft.com/office/powerpoint/2010/main" val="332978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B743-A195-4F4A-AA76-FBBB18C0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7322"/>
            <a:ext cx="9905998" cy="1086678"/>
          </a:xfrm>
        </p:spPr>
        <p:txBody>
          <a:bodyPr/>
          <a:lstStyle/>
          <a:p>
            <a:pPr algn="ctr"/>
            <a:r>
              <a:rPr lang="en-US" dirty="0"/>
              <a:t>Why are sorting algorithms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EB75-7159-499D-8278-3616C0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982"/>
            <a:ext cx="9905998" cy="5155096"/>
          </a:xfrm>
        </p:spPr>
        <p:txBody>
          <a:bodyPr>
            <a:normAutofit/>
          </a:bodyPr>
          <a:lstStyle/>
          <a:p>
            <a:r>
              <a:rPr lang="en-US" sz="2400" dirty="0"/>
              <a:t>25-50% of what computers do require sorting algorithms for </a:t>
            </a:r>
          </a:p>
          <a:p>
            <a:pPr lvl="1"/>
            <a:r>
              <a:rPr lang="en-US" sz="2000" dirty="0"/>
              <a:t>Efficiency</a:t>
            </a:r>
          </a:p>
          <a:p>
            <a:pPr lvl="1"/>
            <a:r>
              <a:rPr lang="en-US" sz="2000" dirty="0"/>
              <a:t>Speed</a:t>
            </a:r>
          </a:p>
          <a:p>
            <a:pPr lvl="1"/>
            <a:r>
              <a:rPr lang="en-US" sz="2000" dirty="0"/>
              <a:t>Processing data </a:t>
            </a:r>
          </a:p>
          <a:p>
            <a:pPr lvl="2"/>
            <a:r>
              <a:rPr lang="en-US" sz="1800" dirty="0"/>
              <a:t>Search engines (sorting through all websites to find relevant ones)</a:t>
            </a:r>
          </a:p>
          <a:p>
            <a:pPr lvl="2"/>
            <a:r>
              <a:rPr lang="en-US" sz="1800" dirty="0"/>
              <a:t>Graphical processes (layering is necessary) </a:t>
            </a:r>
          </a:p>
          <a:p>
            <a:pPr lvl="2"/>
            <a:r>
              <a:rPr lang="en-US" sz="1800" dirty="0"/>
              <a:t>Government organizations, financial institutions, commercial enterprises (Transactions, accounts, processing data)</a:t>
            </a:r>
          </a:p>
          <a:p>
            <a:pPr lvl="2"/>
            <a:r>
              <a:rPr lang="en-US" sz="1800" dirty="0"/>
              <a:t>Event driven simulations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14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CA29-FF73-46C0-A77E-BA581C04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74" y="265858"/>
            <a:ext cx="9905998" cy="1020417"/>
          </a:xfrm>
        </p:spPr>
        <p:txBody>
          <a:bodyPr/>
          <a:lstStyle/>
          <a:p>
            <a:pPr algn="ctr"/>
            <a:r>
              <a:rPr lang="en-US" dirty="0"/>
              <a:t>MORE DATA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E9F12B-74FA-4ECB-821C-B3E0F4CE9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36025"/>
              </p:ext>
            </p:extLst>
          </p:nvPr>
        </p:nvGraphicFramePr>
        <p:xfrm>
          <a:off x="2264037" y="1457739"/>
          <a:ext cx="7913633" cy="2718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347">
                  <a:extLst>
                    <a:ext uri="{9D8B030D-6E8A-4147-A177-3AD203B41FA5}">
                      <a16:colId xmlns:a16="http://schemas.microsoft.com/office/drawing/2014/main" val="2115797829"/>
                    </a:ext>
                  </a:extLst>
                </a:gridCol>
                <a:gridCol w="686773">
                  <a:extLst>
                    <a:ext uri="{9D8B030D-6E8A-4147-A177-3AD203B41FA5}">
                      <a16:colId xmlns:a16="http://schemas.microsoft.com/office/drawing/2014/main" val="1667751100"/>
                    </a:ext>
                  </a:extLst>
                </a:gridCol>
                <a:gridCol w="1578922">
                  <a:extLst>
                    <a:ext uri="{9D8B030D-6E8A-4147-A177-3AD203B41FA5}">
                      <a16:colId xmlns:a16="http://schemas.microsoft.com/office/drawing/2014/main" val="139412532"/>
                    </a:ext>
                  </a:extLst>
                </a:gridCol>
                <a:gridCol w="1458846">
                  <a:extLst>
                    <a:ext uri="{9D8B030D-6E8A-4147-A177-3AD203B41FA5}">
                      <a16:colId xmlns:a16="http://schemas.microsoft.com/office/drawing/2014/main" val="1923076072"/>
                    </a:ext>
                  </a:extLst>
                </a:gridCol>
                <a:gridCol w="1303997">
                  <a:extLst>
                    <a:ext uri="{9D8B030D-6E8A-4147-A177-3AD203B41FA5}">
                      <a16:colId xmlns:a16="http://schemas.microsoft.com/office/drawing/2014/main" val="4234807892"/>
                    </a:ext>
                  </a:extLst>
                </a:gridCol>
                <a:gridCol w="977999">
                  <a:extLst>
                    <a:ext uri="{9D8B030D-6E8A-4147-A177-3AD203B41FA5}">
                      <a16:colId xmlns:a16="http://schemas.microsoft.com/office/drawing/2014/main" val="4141837571"/>
                    </a:ext>
                  </a:extLst>
                </a:gridCol>
                <a:gridCol w="855749">
                  <a:extLst>
                    <a:ext uri="{9D8B030D-6E8A-4147-A177-3AD203B41FA5}">
                      <a16:colId xmlns:a16="http://schemas.microsoft.com/office/drawing/2014/main" val="3903726308"/>
                    </a:ext>
                  </a:extLst>
                </a:gridCol>
              </a:tblGrid>
              <a:tr h="44435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Python - Sort with Complete </a:t>
                      </a:r>
                      <a:r>
                        <a:rPr lang="en-US" sz="1400" u="none" strike="noStrike" dirty="0" err="1">
                          <a:effectLst/>
                        </a:rPr>
                        <a:t>NumPy</a:t>
                      </a:r>
                      <a:r>
                        <a:rPr lang="en-US" sz="1400" u="none" strike="noStrike" dirty="0">
                          <a:effectLst/>
                        </a:rPr>
                        <a:t> (Sort, Arrays)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81193"/>
                  </a:ext>
                </a:extLst>
              </a:tr>
              <a:tr h="496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Elements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Trials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Time for </a:t>
                      </a:r>
                      <a:r>
                        <a:rPr lang="en-US" sz="1400" u="none" strike="noStrike" dirty="0" err="1">
                          <a:effectLst/>
                        </a:rPr>
                        <a:t>NumPy</a:t>
                      </a:r>
                      <a:r>
                        <a:rPr lang="en-US" sz="1400" u="none" strike="noStrike" dirty="0">
                          <a:effectLst/>
                        </a:rPr>
                        <a:t> Array (s)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Time for Stat Collection (s)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Time for Bucketing (s)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Time  (s)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661785"/>
                  </a:ext>
                </a:extLst>
              </a:tr>
              <a:tr h="44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1000 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7532"/>
                  </a:ext>
                </a:extLst>
              </a:tr>
              <a:tr h="44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0.157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76018"/>
                  </a:ext>
                </a:extLst>
              </a:tr>
              <a:tr h="44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100000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1.661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1.926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82276"/>
                  </a:ext>
                </a:extLst>
              </a:tr>
              <a:tr h="44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1000000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16.530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45.109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28.580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1" marR="7881" marT="7881" marB="0" anchor="b"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591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E9BC4A-CCA3-45D8-BD9A-9904DDF5D056}"/>
              </a:ext>
            </a:extLst>
          </p:cNvPr>
          <p:cNvSpPr txBox="1"/>
          <p:nvPr/>
        </p:nvSpPr>
        <p:spPr>
          <a:xfrm>
            <a:off x="145774" y="4518991"/>
            <a:ext cx="11887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create numpy array is </a:t>
            </a:r>
            <a:r>
              <a:rPr lang="en-US" b="1" u="sng" dirty="0"/>
              <a:t>gradually increasing </a:t>
            </a:r>
            <a:r>
              <a:rPr lang="en-US" dirty="0"/>
              <a:t>–</a:t>
            </a:r>
            <a:r>
              <a:rPr lang="en-US" b="1" u="sng" dirty="0"/>
              <a:t> may cause problems when data set increases </a:t>
            </a:r>
            <a:r>
              <a:rPr lang="en-US" dirty="0"/>
              <a:t>by factor of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for </a:t>
            </a:r>
            <a:r>
              <a:rPr lang="en-US" b="1" u="sng" dirty="0"/>
              <a:t>stat collection is negligible </a:t>
            </a:r>
            <a:r>
              <a:rPr lang="en-US" dirty="0"/>
              <a:t>– suggests that numpy array </a:t>
            </a:r>
            <a:r>
              <a:rPr lang="en-US" b="1" u="sng" dirty="0"/>
              <a:t>does make it more efficient </a:t>
            </a:r>
            <a:r>
              <a:rPr lang="en-US" dirty="0"/>
              <a:t>in this aspect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for bucketing with using numpy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don’t the run times improve as much as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QUICKSORT</a:t>
            </a:r>
            <a:r>
              <a:rPr lang="en-US" dirty="0"/>
              <a:t> IS BEING USED TO SORT BUCKETS – </a:t>
            </a:r>
            <a:r>
              <a:rPr lang="en-US" b="1" u="sng" dirty="0"/>
              <a:t>EMBEDDED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85455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1D5-0E75-4BC6-B788-5FC70F23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5531"/>
            <a:ext cx="9905998" cy="1046922"/>
          </a:xfrm>
        </p:spPr>
        <p:txBody>
          <a:bodyPr/>
          <a:lstStyle/>
          <a:p>
            <a:pPr algn="ctr"/>
            <a:r>
              <a:rPr lang="en-US" dirty="0"/>
              <a:t>IS PYTHON THE RIGHT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C1A9-99B7-4586-BD55-2B58949F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426" y="3879573"/>
            <a:ext cx="7815017" cy="2792896"/>
          </a:xfrm>
        </p:spPr>
        <p:txBody>
          <a:bodyPr/>
          <a:lstStyle/>
          <a:p>
            <a:r>
              <a:rPr lang="en-US" dirty="0"/>
              <a:t>CHECKED TO SEE IF PROGRAM WAS ACTUALLY WORKING THE WAY IT WAS </a:t>
            </a:r>
          </a:p>
          <a:p>
            <a:pPr lvl="1"/>
            <a:r>
              <a:rPr lang="en-US" sz="2000" dirty="0"/>
              <a:t>TRIED MULTIPLE WAYS TO PRINT OUT THE 2D LIST AND THE FINAL SORTED ARRAY BUT UNSUCCESSFUL </a:t>
            </a:r>
          </a:p>
          <a:p>
            <a:pPr lvl="2"/>
            <a:r>
              <a:rPr lang="en-US" sz="1800" dirty="0"/>
              <a:t>MAYBE DUE TO FAULTY PROGRAMMING </a:t>
            </a:r>
          </a:p>
          <a:p>
            <a:pPr lvl="2"/>
            <a:r>
              <a:rPr lang="en-US" sz="1800" dirty="0"/>
              <a:t>DUE TO “BEGINNER’S LEVEL” IN THIS LANGUAGE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FC156-9624-4047-B72B-0468AFA7A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71" r="51539" b="23064"/>
          <a:stretch/>
        </p:blipFill>
        <p:spPr>
          <a:xfrm>
            <a:off x="1869829" y="1560338"/>
            <a:ext cx="8452342" cy="21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1129-8F06-4F7E-A6DD-4278C5F8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4922"/>
            <a:ext cx="9905998" cy="1139687"/>
          </a:xfrm>
        </p:spPr>
        <p:txBody>
          <a:bodyPr/>
          <a:lstStyle/>
          <a:p>
            <a:pPr algn="ctr"/>
            <a:r>
              <a:rPr lang="en-US" dirty="0"/>
              <a:t>DOES THIS PROGRAM EVEN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7866-F0F3-4F0A-BCE1-CA3F7DB4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0590"/>
            <a:ext cx="9905998" cy="3856383"/>
          </a:xfrm>
        </p:spPr>
        <p:txBody>
          <a:bodyPr>
            <a:normAutofit/>
          </a:bodyPr>
          <a:lstStyle/>
          <a:p>
            <a:r>
              <a:rPr lang="en-US" sz="2400" dirty="0"/>
              <a:t>IT DID WORK MAGNIFICENTLY IN JAVA (ADVANCED LEVEL PROGRAMMING SKILL IN LANGUAGE)</a:t>
            </a:r>
          </a:p>
          <a:p>
            <a:r>
              <a:rPr lang="en-US" sz="2400" dirty="0"/>
              <a:t>DATA COLLECTED IN JAVA PROVES THAT IT DOES WORK </a:t>
            </a:r>
          </a:p>
          <a:p>
            <a:r>
              <a:rPr lang="en-US" sz="2400" dirty="0"/>
              <a:t>PROOF OF CONCEPT IS ESSENTIAL TO MAKE SURE EFFORTS ARE NOT WASTED</a:t>
            </a:r>
          </a:p>
          <a:p>
            <a:r>
              <a:rPr lang="en-US" sz="2400" dirty="0"/>
              <a:t>WILL JUST CONTINUE WITH COMPLETING FULL PROGRAM IN JAVA </a:t>
            </a:r>
          </a:p>
          <a:p>
            <a:pPr lvl="1"/>
            <a:r>
              <a:rPr lang="en-US" sz="2000" b="1" i="1" u="sng" dirty="0"/>
              <a:t>PROOF OF CONCEPT </a:t>
            </a:r>
          </a:p>
        </p:txBody>
      </p:sp>
    </p:spTree>
    <p:extLst>
      <p:ext uri="{BB962C8B-B14F-4D97-AF65-F5344CB8AC3E}">
        <p14:creationId xmlns:p14="http://schemas.microsoft.com/office/powerpoint/2010/main" val="328895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401E-EEDF-485F-A784-58FE4030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9"/>
            <a:ext cx="9905998" cy="1020417"/>
          </a:xfrm>
        </p:spPr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81F6-929D-4A1A-878A-E3A68D52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57130"/>
            <a:ext cx="9905998" cy="514184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Apply multithreading – sort buckets all at the same time </a:t>
            </a:r>
          </a:p>
          <a:p>
            <a:r>
              <a:rPr lang="en-US" sz="2800" dirty="0"/>
              <a:t>Modify algorithm to sort various types of distributions </a:t>
            </a:r>
          </a:p>
          <a:p>
            <a:pPr lvl="1"/>
            <a:r>
              <a:rPr lang="en-US" sz="2400" dirty="0"/>
              <a:t>Binomial </a:t>
            </a:r>
          </a:p>
          <a:p>
            <a:pPr lvl="1"/>
            <a:r>
              <a:rPr lang="en-US" sz="2400" dirty="0"/>
              <a:t>Poisson </a:t>
            </a:r>
          </a:p>
          <a:p>
            <a:pPr lvl="1"/>
            <a:r>
              <a:rPr lang="en-US" sz="2400" dirty="0"/>
              <a:t>Weibull</a:t>
            </a:r>
          </a:p>
          <a:p>
            <a:pPr lvl="1"/>
            <a:r>
              <a:rPr lang="en-US" sz="2400" dirty="0"/>
              <a:t>Log normal</a:t>
            </a:r>
          </a:p>
          <a:p>
            <a:pPr lvl="1"/>
            <a:r>
              <a:rPr lang="en-US" sz="2400" dirty="0"/>
              <a:t>Student’s t </a:t>
            </a:r>
          </a:p>
          <a:p>
            <a:pPr lvl="1"/>
            <a:r>
              <a:rPr lang="en-US" sz="2400" dirty="0"/>
              <a:t>Hypergeometric </a:t>
            </a:r>
          </a:p>
          <a:p>
            <a:pPr lvl="2"/>
            <a:r>
              <a:rPr lang="en-US" sz="2000" dirty="0"/>
              <a:t>MERELY THE </a:t>
            </a:r>
            <a:r>
              <a:rPr lang="en-US" sz="2000" b="1" u="sng" dirty="0"/>
              <a:t>FORMULA</a:t>
            </a:r>
            <a:r>
              <a:rPr lang="en-US" sz="2000" dirty="0"/>
              <a:t> NEEDS TO CHANGE </a:t>
            </a:r>
          </a:p>
          <a:p>
            <a:r>
              <a:rPr lang="en-US" sz="2800" dirty="0"/>
              <a:t>Create a tool that will find distribution – if needed </a:t>
            </a:r>
          </a:p>
          <a:p>
            <a:pPr lvl="2"/>
            <a:endParaRPr lang="en-US" sz="18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6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469A-AC24-4B19-BFE0-A1C92882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39" y="357809"/>
            <a:ext cx="9905998" cy="1166191"/>
          </a:xfrm>
        </p:spPr>
        <p:txBody>
          <a:bodyPr/>
          <a:lstStyle/>
          <a:p>
            <a:pPr algn="ctr"/>
            <a:r>
              <a:rPr lang="en-US" dirty="0"/>
              <a:t>What is Big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37BA-6272-4D92-87BD-C050CCD1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40904"/>
            <a:ext cx="9905998" cy="4850296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Big data </a:t>
            </a:r>
          </a:p>
          <a:p>
            <a:pPr lvl="1"/>
            <a:r>
              <a:rPr lang="en-US" sz="2400" dirty="0">
                <a:effectLst/>
              </a:rPr>
              <a:t>Collected by government, </a:t>
            </a:r>
            <a:r>
              <a:rPr lang="en-US" sz="2400" dirty="0" err="1">
                <a:effectLst/>
              </a:rPr>
              <a:t>nasa</a:t>
            </a:r>
            <a:r>
              <a:rPr lang="en-US" sz="2400" dirty="0">
                <a:effectLst/>
              </a:rPr>
              <a:t>, research institutions</a:t>
            </a:r>
          </a:p>
          <a:p>
            <a:pPr lvl="1"/>
            <a:r>
              <a:rPr lang="en-US" sz="2400" dirty="0">
                <a:effectLst/>
              </a:rPr>
              <a:t>data sets so large and complex that IT systems can not handle them- difficult to process data </a:t>
            </a:r>
          </a:p>
          <a:p>
            <a:pPr lvl="1"/>
            <a:r>
              <a:rPr lang="en-US" sz="2400" dirty="0">
                <a:effectLst/>
              </a:rPr>
              <a:t>Volume, velocity, variety, and veracity of data exceed storage or computing capacity</a:t>
            </a:r>
          </a:p>
          <a:p>
            <a:pPr lvl="1"/>
            <a:r>
              <a:rPr lang="en-US" sz="2400" dirty="0">
                <a:effectLst/>
              </a:rPr>
              <a:t>challenge of indexing, searching, transferring, and so on all increase exponentially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18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2CAC0E2-A334-4A65-B7FA-9BDDAD042C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2.bp.blogspot.com/-cgNdf1otA4U/V7hkKu_KM3I/AAAAAAAABPg/zazySYZVkxwBX8OnJqIik6-7IthnJk4uwCLcB/s1600/Implement%2Bmerge%2Bsort%2Bin%2Bjava.png">
            <a:extLst>
              <a:ext uri="{FF2B5EF4-FFF2-40B4-BE49-F238E27FC236}">
                <a16:creationId xmlns:a16="http://schemas.microsoft.com/office/drawing/2014/main" id="{CA42CB15-ADB1-41C1-8127-04E661ED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t="4224" r="17998"/>
          <a:stretch/>
        </p:blipFill>
        <p:spPr bwMode="auto">
          <a:xfrm>
            <a:off x="8097012" y="185677"/>
            <a:ext cx="3532632" cy="253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3/39/Bucket_sort_2.png">
            <a:extLst>
              <a:ext uri="{FF2B5EF4-FFF2-40B4-BE49-F238E27FC236}">
                <a16:creationId xmlns:a16="http://schemas.microsoft.com/office/drawing/2014/main" id="{162425DD-D364-455F-80BF-322FDAA7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12" y="2989794"/>
            <a:ext cx="3532632" cy="14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bucket sort worst case">
            <a:extLst>
              <a:ext uri="{FF2B5EF4-FFF2-40B4-BE49-F238E27FC236}">
                <a16:creationId xmlns:a16="http://schemas.microsoft.com/office/drawing/2014/main" id="{0486FD8C-3415-4FAD-B356-4BFE48B859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212574" cy="12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EBB98-DEE0-41E6-BA19-FD98C967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45" y="207304"/>
            <a:ext cx="6038768" cy="12457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Sorting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B89E-72A7-4B94-BB96-47457CD4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45" y="1411281"/>
            <a:ext cx="5920867" cy="56521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Imagine you have </a:t>
            </a:r>
            <a:r>
              <a:rPr lang="en-US" sz="2300" b="1" u="sng" dirty="0"/>
              <a:t>123,456,789</a:t>
            </a:r>
            <a:r>
              <a:rPr lang="en-US" sz="2300" dirty="0"/>
              <a:t> data elements you need to sort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  <a:p>
            <a:pPr lvl="1">
              <a:lnSpc>
                <a:spcPct val="90000"/>
              </a:lnSpc>
            </a:pPr>
            <a:r>
              <a:rPr lang="en-US" sz="2300" dirty="0"/>
              <a:t>You will use sorting algorithms (hopefully)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Merge sort = 998952457 operations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300" dirty="0"/>
          </a:p>
          <a:p>
            <a:pPr lvl="1">
              <a:lnSpc>
                <a:spcPct val="90000"/>
              </a:lnSpc>
            </a:pPr>
            <a:r>
              <a:rPr lang="en-US" sz="2300" dirty="0"/>
              <a:t>Bucket sort = 1.52 x 10^16 operations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300" dirty="0"/>
          </a:p>
          <a:p>
            <a:pPr lvl="1">
              <a:lnSpc>
                <a:spcPct val="90000"/>
              </a:lnSpc>
            </a:pPr>
            <a:r>
              <a:rPr lang="en-US" sz="2300" dirty="0"/>
              <a:t>Insertion sort = 1.52 x 10^16 operations</a:t>
            </a:r>
          </a:p>
          <a:p>
            <a:pPr lvl="1">
              <a:lnSpc>
                <a:spcPct val="90000"/>
              </a:lnSpc>
            </a:pPr>
            <a:endParaRPr lang="en-US" sz="2300" dirty="0"/>
          </a:p>
          <a:p>
            <a:pPr lvl="1">
              <a:lnSpc>
                <a:spcPct val="90000"/>
              </a:lnSpc>
            </a:pPr>
            <a:endParaRPr lang="en-US" sz="2300" dirty="0"/>
          </a:p>
          <a:p>
            <a:pPr lvl="1">
              <a:lnSpc>
                <a:spcPct val="90000"/>
              </a:lnSpc>
            </a:pPr>
            <a:r>
              <a:rPr lang="en-US" sz="2300" i="1" dirty="0"/>
              <a:t>Companies have many servers and supercomputers so they can perform this in minutes using the same algorithms 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1034" name="Picture 10" descr="Image result for insertion sort worst case">
            <a:extLst>
              <a:ext uri="{FF2B5EF4-FFF2-40B4-BE49-F238E27FC236}">
                <a16:creationId xmlns:a16="http://schemas.microsoft.com/office/drawing/2014/main" id="{E49D48EB-810E-4CE5-B7C8-CC527544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24" y="4754880"/>
            <a:ext cx="4533208" cy="17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528489-06E6-4E53-909D-B913AC633CE1}"/>
              </a:ext>
            </a:extLst>
          </p:cNvPr>
          <p:cNvCxnSpPr/>
          <p:nvPr/>
        </p:nvCxnSpPr>
        <p:spPr>
          <a:xfrm>
            <a:off x="7534656" y="2720340"/>
            <a:ext cx="4595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29126C-7206-42D3-A27E-1FA51AB5836F}"/>
              </a:ext>
            </a:extLst>
          </p:cNvPr>
          <p:cNvCxnSpPr/>
          <p:nvPr/>
        </p:nvCxnSpPr>
        <p:spPr>
          <a:xfrm>
            <a:off x="7534656" y="4622027"/>
            <a:ext cx="4595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79C9D-D5AE-422D-A33B-B4892479D1E7}"/>
              </a:ext>
            </a:extLst>
          </p:cNvPr>
          <p:cNvCxnSpPr/>
          <p:nvPr/>
        </p:nvCxnSpPr>
        <p:spPr>
          <a:xfrm flipV="1">
            <a:off x="5890259" y="2023371"/>
            <a:ext cx="2252870" cy="72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D0D874-BD54-40A2-B932-007972689A81}"/>
              </a:ext>
            </a:extLst>
          </p:cNvPr>
          <p:cNvCxnSpPr>
            <a:cxnSpLocks/>
          </p:cNvCxnSpPr>
          <p:nvPr/>
        </p:nvCxnSpPr>
        <p:spPr>
          <a:xfrm flipV="1">
            <a:off x="6105154" y="3855153"/>
            <a:ext cx="1955028" cy="202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F62B8-A3F1-4FA2-905D-E01FDAA9ABC7}"/>
              </a:ext>
            </a:extLst>
          </p:cNvPr>
          <p:cNvCxnSpPr>
            <a:cxnSpLocks/>
          </p:cNvCxnSpPr>
          <p:nvPr/>
        </p:nvCxnSpPr>
        <p:spPr>
          <a:xfrm>
            <a:off x="6534098" y="5026130"/>
            <a:ext cx="1896762" cy="694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4235-1CF1-487C-B49B-6BDD25D5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7809"/>
            <a:ext cx="9905998" cy="993913"/>
          </a:xfrm>
        </p:spPr>
        <p:txBody>
          <a:bodyPr/>
          <a:lstStyle/>
          <a:p>
            <a:pPr algn="ctr"/>
            <a:r>
              <a:rPr lang="en-US" dirty="0"/>
              <a:t>Why is it difficult?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BBD5-CBDD-4733-9EC4-06ABD261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9043"/>
            <a:ext cx="9905998" cy="400215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Too many passes (recursive iterations)</a:t>
            </a:r>
          </a:p>
          <a:p>
            <a:r>
              <a:rPr lang="en-US" sz="2400" dirty="0"/>
              <a:t>Each pass allocates its own heap in the memory (each pass has its own space)</a:t>
            </a:r>
          </a:p>
          <a:p>
            <a:r>
              <a:rPr lang="en-US" sz="2400" dirty="0"/>
              <a:t>Merge sort – many recursions</a:t>
            </a:r>
          </a:p>
          <a:p>
            <a:r>
              <a:rPr lang="en-US" sz="2400" dirty="0"/>
              <a:t>Bucket sort – memory is wasted, distributed data = uneven distribution amongst buckets (although this is a smart idea)</a:t>
            </a:r>
          </a:p>
          <a:p>
            <a:r>
              <a:rPr lang="en-US" sz="2400" dirty="0"/>
              <a:t>Insertion sort – solely based on comparing each element to every other one 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b="1" u="sng" dirty="0"/>
              <a:t>TOO MUCH RAM REQUIRED, TOO MANY PASSES, TOO MUCH TIME</a:t>
            </a:r>
          </a:p>
        </p:txBody>
      </p:sp>
    </p:spTree>
    <p:extLst>
      <p:ext uri="{BB962C8B-B14F-4D97-AF65-F5344CB8AC3E}">
        <p14:creationId xmlns:p14="http://schemas.microsoft.com/office/powerpoint/2010/main" val="42696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A94E-6166-45B1-BF36-1E383C5D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7044"/>
          </a:xfrm>
        </p:spPr>
        <p:txBody>
          <a:bodyPr/>
          <a:lstStyle/>
          <a:p>
            <a:pPr algn="ctr"/>
            <a:r>
              <a:rPr lang="en-US" dirty="0"/>
              <a:t>A better way to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45FE-3415-4D49-BB05-E54EE7DB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08" y="2097155"/>
            <a:ext cx="9905998" cy="4303645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Reduce compute time and ram requirements </a:t>
            </a:r>
          </a:p>
          <a:p>
            <a:pPr lvl="1"/>
            <a:r>
              <a:rPr lang="en-US" sz="2800" dirty="0"/>
              <a:t>Use statistical analysis to determine bucket ranges based on data set </a:t>
            </a:r>
          </a:p>
          <a:p>
            <a:pPr lvl="1"/>
            <a:r>
              <a:rPr lang="en-US" sz="2800" dirty="0"/>
              <a:t>&lt;1000 elements in each bucket (number of elements are equal)</a:t>
            </a:r>
          </a:p>
          <a:p>
            <a:pPr lvl="1"/>
            <a:r>
              <a:rPr lang="en-US" sz="2800" dirty="0"/>
              <a:t>Should be able to sort data sets that follow any type of distribution</a:t>
            </a:r>
          </a:p>
          <a:p>
            <a:pPr lvl="1"/>
            <a:r>
              <a:rPr lang="en-US" sz="2800" dirty="0"/>
              <a:t>Worst case of O(n)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9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98A-0314-439C-BA19-142B85E3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712" y="160493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A visual representation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1E759-0056-4B09-8B8A-2F710D19419E}"/>
              </a:ext>
            </a:extLst>
          </p:cNvPr>
          <p:cNvSpPr txBox="1">
            <a:spLocks/>
          </p:cNvSpPr>
          <p:nvPr/>
        </p:nvSpPr>
        <p:spPr>
          <a:xfrm>
            <a:off x="155474" y="336718"/>
            <a:ext cx="11903176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800" b="1" u="sng" dirty="0">
              <a:latin typeface="Agency FB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1BAA0A-E842-4C3E-A7A5-2E332715BFFB}"/>
              </a:ext>
            </a:extLst>
          </p:cNvPr>
          <p:cNvGrpSpPr/>
          <p:nvPr/>
        </p:nvGrpSpPr>
        <p:grpSpPr>
          <a:xfrm>
            <a:off x="400712" y="2130726"/>
            <a:ext cx="4923418" cy="622559"/>
            <a:chOff x="742950" y="1792985"/>
            <a:chExt cx="4923418" cy="6225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DEA4DF-B1AA-4A71-A3DC-FAD1411ED126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F8BDEF-A721-4642-B369-A00D1BC93395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FF3AA6-973F-4E52-B776-2215C77FBBBF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8F12E8E-EDDD-4534-8AAF-3D664B6901D7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5C5AFB-D2F0-416B-B467-D6050C2CE190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4A377A-74D8-4DF3-88AD-FC365F98EC38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DE77F0-5ACE-4FAB-9D10-44DA93B5011D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576643-89BD-4252-A4C0-AF2C7D7281AB}"/>
                </a:ext>
              </a:extLst>
            </p:cNvPr>
            <p:cNvSpPr txBox="1"/>
            <p:nvPr/>
          </p:nvSpPr>
          <p:spPr>
            <a:xfrm>
              <a:off x="781050" y="1875911"/>
              <a:ext cx="488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5          9            8            1             4         6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FCE55A-D511-41AB-9073-A2007BD13823}"/>
              </a:ext>
            </a:extLst>
          </p:cNvPr>
          <p:cNvSpPr txBox="1"/>
          <p:nvPr/>
        </p:nvSpPr>
        <p:spPr>
          <a:xfrm>
            <a:off x="5262308" y="1657175"/>
            <a:ext cx="4128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latin typeface="Lucida Fax" panose="02060602050505020204" pitchFamily="18" charset="0"/>
              </a:rPr>
              <a:t>µ =  5.5 </a:t>
            </a:r>
          </a:p>
          <a:p>
            <a:pPr algn="ctr"/>
            <a:r>
              <a:rPr lang="en-US" sz="2400" dirty="0">
                <a:latin typeface="Lucida Fax" panose="02060602050505020204" pitchFamily="18" charset="0"/>
              </a:rPr>
              <a:t>Median = 5.5 </a:t>
            </a:r>
          </a:p>
          <a:p>
            <a:pPr algn="ctr"/>
            <a:r>
              <a:rPr lang="el-GR" sz="2400" dirty="0"/>
              <a:t>δ</a:t>
            </a:r>
            <a:r>
              <a:rPr lang="en-US" sz="2400" dirty="0">
                <a:latin typeface="Lucida Fax" panose="02060602050505020204" pitchFamily="18" charset="0"/>
              </a:rPr>
              <a:t> = 2.88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E1D6E73-4233-4A46-9CBF-FE8DBD8BBB26}"/>
              </a:ext>
            </a:extLst>
          </p:cNvPr>
          <p:cNvSpPr/>
          <p:nvPr/>
        </p:nvSpPr>
        <p:spPr>
          <a:xfrm>
            <a:off x="5220138" y="2247185"/>
            <a:ext cx="1022380" cy="5060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A7F6031-D55A-46BE-A3E8-5892C86B1ED0}"/>
              </a:ext>
            </a:extLst>
          </p:cNvPr>
          <p:cNvSpPr/>
          <p:nvPr/>
        </p:nvSpPr>
        <p:spPr>
          <a:xfrm rot="5400000">
            <a:off x="8458080" y="2586068"/>
            <a:ext cx="1032216" cy="908399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028EAB-5F9D-46B7-A4F2-1EF0ACA9C541}"/>
              </a:ext>
            </a:extLst>
          </p:cNvPr>
          <p:cNvSpPr/>
          <p:nvPr/>
        </p:nvSpPr>
        <p:spPr>
          <a:xfrm rot="10800000">
            <a:off x="5220138" y="4935901"/>
            <a:ext cx="1022380" cy="5060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379F1F-0540-41A5-A550-FD7277287A58}"/>
              </a:ext>
            </a:extLst>
          </p:cNvPr>
          <p:cNvGrpSpPr/>
          <p:nvPr/>
        </p:nvGrpSpPr>
        <p:grpSpPr>
          <a:xfrm>
            <a:off x="6394692" y="3847104"/>
            <a:ext cx="5501930" cy="2411684"/>
            <a:chOff x="605132" y="2930811"/>
            <a:chExt cx="5501930" cy="24116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289024-F709-4577-8BAC-54A8758D15B4}"/>
                </a:ext>
              </a:extLst>
            </p:cNvPr>
            <p:cNvGrpSpPr/>
            <p:nvPr/>
          </p:nvGrpSpPr>
          <p:grpSpPr>
            <a:xfrm>
              <a:off x="605132" y="3593818"/>
              <a:ext cx="5501930" cy="983226"/>
              <a:chOff x="4689203" y="5761149"/>
              <a:chExt cx="5501930" cy="983226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A64F31F-3C86-43B8-863F-59F5690DBFC0}"/>
                  </a:ext>
                </a:extLst>
              </p:cNvPr>
              <p:cNvSpPr/>
              <p:nvPr/>
            </p:nvSpPr>
            <p:spPr>
              <a:xfrm>
                <a:off x="4689203" y="5761149"/>
                <a:ext cx="1767854" cy="98322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ucida Fax" panose="02060602050505020204" pitchFamily="18" charset="0"/>
                  </a:rPr>
                  <a:t>-2</a:t>
                </a:r>
                <a:r>
                  <a:rPr lang="el-GR" dirty="0"/>
                  <a:t>δ</a:t>
                </a:r>
                <a:r>
                  <a:rPr lang="en-US" dirty="0"/>
                  <a:t> to</a:t>
                </a:r>
                <a:r>
                  <a:rPr lang="en-US" dirty="0">
                    <a:latin typeface="Lucida Fax" panose="02060602050505020204" pitchFamily="18" charset="0"/>
                  </a:rPr>
                  <a:t> –.5</a:t>
                </a:r>
                <a:r>
                  <a:rPr lang="el-GR" dirty="0"/>
                  <a:t>δ</a:t>
                </a:r>
                <a:endParaRPr lang="en-US" sz="1600" dirty="0">
                  <a:latin typeface="Lucida Fax" panose="02060602050505020204" pitchFamily="18" charset="0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1A5B738-B053-4663-8F52-548A7F57DC55}"/>
                  </a:ext>
                </a:extLst>
              </p:cNvPr>
              <p:cNvSpPr/>
              <p:nvPr/>
            </p:nvSpPr>
            <p:spPr>
              <a:xfrm>
                <a:off x="6616845" y="5761149"/>
                <a:ext cx="1689315" cy="98322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ucida Fax" panose="02060602050505020204" pitchFamily="18" charset="0"/>
                  </a:rPr>
                  <a:t>-.18</a:t>
                </a:r>
                <a:r>
                  <a:rPr lang="el-GR" dirty="0"/>
                  <a:t>δ</a:t>
                </a:r>
                <a:r>
                  <a:rPr lang="en-US" dirty="0">
                    <a:latin typeface="Lucida Fax" panose="02060602050505020204" pitchFamily="18" charset="0"/>
                  </a:rPr>
                  <a:t> to 0</a:t>
                </a:r>
                <a:r>
                  <a:rPr lang="el-GR" dirty="0"/>
                  <a:t>δ</a:t>
                </a:r>
                <a:endParaRPr lang="en-US" dirty="0">
                  <a:latin typeface="Lucida Fax" panose="02060602050505020204" pitchFamily="18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E6409A91-84A8-4B75-A0D5-3510DEE2153C}"/>
                  </a:ext>
                </a:extLst>
              </p:cNvPr>
              <p:cNvSpPr/>
              <p:nvPr/>
            </p:nvSpPr>
            <p:spPr>
              <a:xfrm>
                <a:off x="8465948" y="5761149"/>
                <a:ext cx="1725185" cy="98322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0.1</a:t>
                </a:r>
                <a:r>
                  <a:rPr lang="el-GR" dirty="0"/>
                  <a:t>δ</a:t>
                </a:r>
                <a:r>
                  <a:rPr lang="en-US" dirty="0">
                    <a:latin typeface="Lucida Fax" panose="02060602050505020204" pitchFamily="18" charset="0"/>
                  </a:rPr>
                  <a:t> to 1</a:t>
                </a:r>
                <a:r>
                  <a:rPr lang="el-GR" dirty="0"/>
                  <a:t>δ</a:t>
                </a:r>
                <a:endParaRPr lang="en-US" sz="2400" dirty="0">
                  <a:latin typeface="Lucida Fax" panose="020606020505050202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2E4E3C-5AE9-4165-B95E-76F2B15F2A5A}"/>
                </a:ext>
              </a:extLst>
            </p:cNvPr>
            <p:cNvSpPr txBox="1"/>
            <p:nvPr/>
          </p:nvSpPr>
          <p:spPr>
            <a:xfrm>
              <a:off x="661565" y="2930811"/>
              <a:ext cx="1624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ucida Fax" panose="02060602050505020204" pitchFamily="18" charset="0"/>
                </a:rPr>
                <a:t>Bucket 1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597E8C-9375-4460-8433-C3B913177552}"/>
                </a:ext>
              </a:extLst>
            </p:cNvPr>
            <p:cNvSpPr txBox="1"/>
            <p:nvPr/>
          </p:nvSpPr>
          <p:spPr>
            <a:xfrm>
              <a:off x="2438809" y="2971259"/>
              <a:ext cx="1624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ucida Fax" panose="02060602050505020204" pitchFamily="18" charset="0"/>
                </a:rPr>
                <a:t>Bucket 2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93BB8A-4061-4891-BA62-76D99F67FE5A}"/>
                </a:ext>
              </a:extLst>
            </p:cNvPr>
            <p:cNvSpPr txBox="1"/>
            <p:nvPr/>
          </p:nvSpPr>
          <p:spPr>
            <a:xfrm>
              <a:off x="4381877" y="2971258"/>
              <a:ext cx="1624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ucida Fax" panose="02060602050505020204" pitchFamily="18" charset="0"/>
                </a:rPr>
                <a:t>Bucket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78BF4B-E0CD-4394-A4B3-D6BB0797D075}"/>
                </a:ext>
              </a:extLst>
            </p:cNvPr>
            <p:cNvSpPr/>
            <p:nvPr/>
          </p:nvSpPr>
          <p:spPr>
            <a:xfrm>
              <a:off x="605132" y="4876800"/>
              <a:ext cx="1680868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E9D6C-90F1-42C2-9C34-837CAADB278F}"/>
                </a:ext>
              </a:extLst>
            </p:cNvPr>
            <p:cNvSpPr/>
            <p:nvPr/>
          </p:nvSpPr>
          <p:spPr>
            <a:xfrm>
              <a:off x="2502349" y="4876800"/>
              <a:ext cx="1680868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2BFD99-2FD2-4970-9EFA-23012A1EBD89}"/>
                </a:ext>
              </a:extLst>
            </p:cNvPr>
            <p:cNvSpPr/>
            <p:nvPr/>
          </p:nvSpPr>
          <p:spPr>
            <a:xfrm>
              <a:off x="4404035" y="4885295"/>
              <a:ext cx="1680868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1A15-2477-43E6-968C-EF8038E3DE50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1445566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A11AA2-0508-4DC6-9ACF-FAF9AAF66064}"/>
                </a:ext>
              </a:extLst>
            </p:cNvPr>
            <p:cNvCxnSpPr/>
            <p:nvPr/>
          </p:nvCxnSpPr>
          <p:spPr>
            <a:xfrm>
              <a:off x="5244469" y="4885295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349C495-29AF-4F9D-BF88-A768A820E876}"/>
                </a:ext>
              </a:extLst>
            </p:cNvPr>
            <p:cNvCxnSpPr/>
            <p:nvPr/>
          </p:nvCxnSpPr>
          <p:spPr>
            <a:xfrm>
              <a:off x="3340549" y="4876800"/>
              <a:ext cx="0" cy="457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C4743C-D67F-4707-AE55-694D55BF7F55}"/>
                </a:ext>
              </a:extLst>
            </p:cNvPr>
            <p:cNvSpPr txBox="1"/>
            <p:nvPr/>
          </p:nvSpPr>
          <p:spPr>
            <a:xfrm>
              <a:off x="742950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1             4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BD8084-3F4A-430F-BD09-EC41B72A11F4}"/>
                </a:ext>
              </a:extLst>
            </p:cNvPr>
            <p:cNvSpPr txBox="1"/>
            <p:nvPr/>
          </p:nvSpPr>
          <p:spPr>
            <a:xfrm>
              <a:off x="2646968" y="492922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5            6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E1CFCC-DBDB-4AA7-AEBF-7BE74D30696B}"/>
                </a:ext>
              </a:extLst>
            </p:cNvPr>
            <p:cNvSpPr txBox="1"/>
            <p:nvPr/>
          </p:nvSpPr>
          <p:spPr>
            <a:xfrm>
              <a:off x="4558669" y="4920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9             8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DAFE7F-9C6F-4718-A4AA-3FB93C0DC5DB}"/>
              </a:ext>
            </a:extLst>
          </p:cNvPr>
          <p:cNvGrpSpPr/>
          <p:nvPr/>
        </p:nvGrpSpPr>
        <p:grpSpPr>
          <a:xfrm>
            <a:off x="419762" y="4954604"/>
            <a:ext cx="4667250" cy="622559"/>
            <a:chOff x="742950" y="1792985"/>
            <a:chExt cx="4667250" cy="62255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3F6C98-9FC3-43D8-960D-DBB029E3AC8C}"/>
                </a:ext>
              </a:extLst>
            </p:cNvPr>
            <p:cNvSpPr/>
            <p:nvPr/>
          </p:nvSpPr>
          <p:spPr>
            <a:xfrm>
              <a:off x="742950" y="1792985"/>
              <a:ext cx="4648200" cy="622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FC36DD-DCDE-4485-A9B6-AA7AE7CA7DD8}"/>
                </a:ext>
              </a:extLst>
            </p:cNvPr>
            <p:cNvCxnSpPr/>
            <p:nvPr/>
          </p:nvCxnSpPr>
          <p:spPr>
            <a:xfrm>
              <a:off x="148590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097486-98AC-4B5B-9C8C-D00BACA4BCBA}"/>
                </a:ext>
              </a:extLst>
            </p:cNvPr>
            <p:cNvCxnSpPr/>
            <p:nvPr/>
          </p:nvCxnSpPr>
          <p:spPr>
            <a:xfrm>
              <a:off x="5391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734DED-9573-4779-9FDA-BDCADE44C592}"/>
                </a:ext>
              </a:extLst>
            </p:cNvPr>
            <p:cNvCxnSpPr/>
            <p:nvPr/>
          </p:nvCxnSpPr>
          <p:spPr>
            <a:xfrm>
              <a:off x="462915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C8FE3-BB77-482C-82B5-946F39C92CD3}"/>
                </a:ext>
              </a:extLst>
            </p:cNvPr>
            <p:cNvCxnSpPr/>
            <p:nvPr/>
          </p:nvCxnSpPr>
          <p:spPr>
            <a:xfrm>
              <a:off x="3861028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EC123E-F096-4C5B-A259-E3235AA1A720}"/>
                </a:ext>
              </a:extLst>
            </p:cNvPr>
            <p:cNvCxnSpPr/>
            <p:nvPr/>
          </p:nvCxnSpPr>
          <p:spPr>
            <a:xfrm>
              <a:off x="308610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182E4A-4CC3-4C95-A55F-2C79FB89BF1C}"/>
                </a:ext>
              </a:extLst>
            </p:cNvPr>
            <p:cNvCxnSpPr/>
            <p:nvPr/>
          </p:nvCxnSpPr>
          <p:spPr>
            <a:xfrm>
              <a:off x="2286000" y="1792985"/>
              <a:ext cx="0" cy="622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B70679-22B9-43B9-A342-C7D7B04D114A}"/>
                </a:ext>
              </a:extLst>
            </p:cNvPr>
            <p:cNvSpPr txBox="1"/>
            <p:nvPr/>
          </p:nvSpPr>
          <p:spPr>
            <a:xfrm>
              <a:off x="762000" y="1909445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1          4           5          6           8            9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90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45ECE5-A3F3-4055-A90B-041B81B573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D23BC-2ACF-48DE-990E-0AEA1B3CCC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text&#10;&#10;Description generated with high confidence">
            <a:extLst>
              <a:ext uri="{FF2B5EF4-FFF2-40B4-BE49-F238E27FC236}">
                <a16:creationId xmlns:a16="http://schemas.microsoft.com/office/drawing/2014/main" id="{3ED621BF-DD49-4143-8C84-33996517D6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03" y="643467"/>
            <a:ext cx="63487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3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15E2C1-F643-400B-96E1-371D24ED5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5" t="21934" r="22346" b="10545"/>
          <a:stretch/>
        </p:blipFill>
        <p:spPr>
          <a:xfrm>
            <a:off x="717995" y="0"/>
            <a:ext cx="10756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82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1289</TotalTime>
  <Words>1246</Words>
  <Application>Microsoft Office PowerPoint</Application>
  <PresentationFormat>Widescreen</PresentationFormat>
  <Paragraphs>341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Agency FB</vt:lpstr>
      <vt:lpstr>Arial</vt:lpstr>
      <vt:lpstr>Century Gothic</vt:lpstr>
      <vt:lpstr>Lucida Fax</vt:lpstr>
      <vt:lpstr>Times New Roman</vt:lpstr>
      <vt:lpstr>Mesh</vt:lpstr>
      <vt:lpstr>Progress report 2 – 12/14/2017</vt:lpstr>
      <vt:lpstr>Why are sorting algorithms important?</vt:lpstr>
      <vt:lpstr>What is Big data? </vt:lpstr>
      <vt:lpstr>Sorting big data</vt:lpstr>
      <vt:lpstr>Why is it difficult?</vt:lpstr>
      <vt:lpstr>A better way to sort</vt:lpstr>
      <vt:lpstr>A visual representation </vt:lpstr>
      <vt:lpstr>PowerPoint Presentation</vt:lpstr>
      <vt:lpstr>PowerPoint Presentation</vt:lpstr>
      <vt:lpstr>Progress upto progress report 1</vt:lpstr>
      <vt:lpstr>PROGRESS UPTO NOW </vt:lpstr>
      <vt:lpstr>Python program </vt:lpstr>
      <vt:lpstr>Python program</vt:lpstr>
      <vt:lpstr>Python program</vt:lpstr>
      <vt:lpstr>Data collected (It does not work)</vt:lpstr>
      <vt:lpstr>Data continued – why is it slower than java?</vt:lpstr>
      <vt:lpstr>Further investigation</vt:lpstr>
      <vt:lpstr>Possible solutions???</vt:lpstr>
      <vt:lpstr>more data </vt:lpstr>
      <vt:lpstr>MORE DATA </vt:lpstr>
      <vt:lpstr>IS PYTHON THE RIGHT LANGUAGE?</vt:lpstr>
      <vt:lpstr>DOES THIS PROGRAM EVEN WORK?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Mishra</dc:creator>
  <cp:lastModifiedBy>Soumya Mishra</cp:lastModifiedBy>
  <cp:revision>34</cp:revision>
  <dcterms:created xsi:type="dcterms:W3CDTF">2017-12-11T17:14:54Z</dcterms:created>
  <dcterms:modified xsi:type="dcterms:W3CDTF">2017-12-14T01:40:07Z</dcterms:modified>
</cp:coreProperties>
</file>