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5" r:id="rId15"/>
    <p:sldId id="270" r:id="rId16"/>
    <p:sldId id="271" r:id="rId17"/>
    <p:sldId id="286" r:id="rId18"/>
    <p:sldId id="279" r:id="rId19"/>
    <p:sldId id="273" r:id="rId20"/>
    <p:sldId id="274" r:id="rId21"/>
    <p:sldId id="276" r:id="rId22"/>
    <p:sldId id="268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ya%20Mishra\Documents\Senior%20Research\Sorting%20Algorithm%20A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ya%20Mishra\Documents\Senior%20Research\Sorting%20Algorithm%20A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mya%20Mishra\Documents\Senior%20Research\Sorting%20Algorithm%20Al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>
                <a:latin typeface="+mj-lt"/>
              </a:rPr>
              <a:t>StatSort</a:t>
            </a:r>
            <a:r>
              <a:rPr lang="en-US" sz="1800" baseline="0" dirty="0">
                <a:latin typeface="+mj-lt"/>
              </a:rPr>
              <a:t> - Effect of data size on sorting time 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Sheet1!$E$20:$E$29</c:f>
              <c:numCache>
                <c:formatCode>General</c:formatCode>
                <c:ptCount val="10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500000</c:v>
                </c:pt>
                <c:pt idx="5">
                  <c:v>1000000</c:v>
                </c:pt>
                <c:pt idx="6">
                  <c:v>5000000</c:v>
                </c:pt>
                <c:pt idx="7">
                  <c:v>10000000</c:v>
                </c:pt>
                <c:pt idx="8">
                  <c:v>50000000</c:v>
                </c:pt>
                <c:pt idx="9">
                  <c:v>100000000</c:v>
                </c:pt>
              </c:numCache>
            </c:numRef>
          </c:xVal>
          <c:yVal>
            <c:numRef>
              <c:f>Sheet1!$F$20:$F$29</c:f>
              <c:numCache>
                <c:formatCode>0.000</c:formatCode>
                <c:ptCount val="10"/>
                <c:pt idx="0">
                  <c:v>2.2640533333333129E-2</c:v>
                </c:pt>
                <c:pt idx="1">
                  <c:v>3.0622333333331458E-2</c:v>
                </c:pt>
                <c:pt idx="2">
                  <c:v>4.7826066666666854E-2</c:v>
                </c:pt>
                <c:pt idx="3">
                  <c:v>5.3633000000000562E-2</c:v>
                </c:pt>
                <c:pt idx="4">
                  <c:v>0.10002559999999978</c:v>
                </c:pt>
                <c:pt idx="5">
                  <c:v>0.19160539999999907</c:v>
                </c:pt>
                <c:pt idx="6">
                  <c:v>0.26487146666666511</c:v>
                </c:pt>
                <c:pt idx="7">
                  <c:v>0.49644063333333166</c:v>
                </c:pt>
                <c:pt idx="8">
                  <c:v>1.7989182666666668</c:v>
                </c:pt>
                <c:pt idx="9">
                  <c:v>4.0529970399999993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0D4-4117-B974-55250BF1B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102464"/>
        <c:axId val="278279456"/>
      </c:scatterChart>
      <c:valAx>
        <c:axId val="43510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latin typeface="+mj-lt"/>
                  </a:rPr>
                  <a:t>Elements</a:t>
                </a:r>
                <a:r>
                  <a:rPr lang="en-US" sz="1600" baseline="0" dirty="0">
                    <a:latin typeface="+mj-lt"/>
                  </a:rPr>
                  <a:t> (#)</a:t>
                </a:r>
                <a:endParaRPr lang="en-US" sz="1600" dirty="0">
                  <a:latin typeface="+mj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279456"/>
        <c:crosses val="autoZero"/>
        <c:crossBetween val="midCat"/>
      </c:valAx>
      <c:valAx>
        <c:axId val="27827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latin typeface="+mj-lt"/>
                  </a:rPr>
                  <a:t>Run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102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latin typeface="+mj-lt"/>
              </a:rPr>
              <a:t>Comparison</a:t>
            </a:r>
            <a:r>
              <a:rPr lang="en-US" sz="1800" baseline="0">
                <a:latin typeface="+mj-lt"/>
              </a:rPr>
              <a:t> of experimental and theoretical worst case time complexity - StatSort</a:t>
            </a:r>
            <a:endParaRPr lang="en-US" sz="180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84681191556416"/>
          <c:y val="0.1763790440851512"/>
          <c:w val="0.8391636950225404"/>
          <c:h val="0.687680102991384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2.3091915684042102E-2"/>
                  <c:y val="-3.7724851166981602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Sheet1!$E$20:$E$29</c:f>
              <c:numCache>
                <c:formatCode>General</c:formatCode>
                <c:ptCount val="10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500000</c:v>
                </c:pt>
                <c:pt idx="5">
                  <c:v>1000000</c:v>
                </c:pt>
                <c:pt idx="6">
                  <c:v>5000000</c:v>
                </c:pt>
                <c:pt idx="7">
                  <c:v>10000000</c:v>
                </c:pt>
                <c:pt idx="8">
                  <c:v>50000000</c:v>
                </c:pt>
                <c:pt idx="9">
                  <c:v>100000000</c:v>
                </c:pt>
              </c:numCache>
            </c:numRef>
          </c:xVal>
          <c:yVal>
            <c:numRef>
              <c:f>Sheet1!$F$20:$F$29</c:f>
              <c:numCache>
                <c:formatCode>0.000</c:formatCode>
                <c:ptCount val="10"/>
                <c:pt idx="0">
                  <c:v>2.2640533333333129E-2</c:v>
                </c:pt>
                <c:pt idx="1">
                  <c:v>3.0622333333331458E-2</c:v>
                </c:pt>
                <c:pt idx="2">
                  <c:v>4.7826066666666854E-2</c:v>
                </c:pt>
                <c:pt idx="3">
                  <c:v>5.3633000000000562E-2</c:v>
                </c:pt>
                <c:pt idx="4">
                  <c:v>0.10002559999999978</c:v>
                </c:pt>
                <c:pt idx="5">
                  <c:v>0.19160539999999907</c:v>
                </c:pt>
                <c:pt idx="6">
                  <c:v>0.26487146666666511</c:v>
                </c:pt>
                <c:pt idx="7">
                  <c:v>0.49644063333333166</c:v>
                </c:pt>
                <c:pt idx="8">
                  <c:v>1.7989182666666668</c:v>
                </c:pt>
                <c:pt idx="9">
                  <c:v>4.0529970399999993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BF-4BC5-A8C3-CBBBABFA2E8B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7525317209218186E-2"/>
                  <c:y val="7.147959120516468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Sheet1!$E$20:$E$29</c:f>
              <c:numCache>
                <c:formatCode>General</c:formatCode>
                <c:ptCount val="10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500000</c:v>
                </c:pt>
                <c:pt idx="5">
                  <c:v>1000000</c:v>
                </c:pt>
                <c:pt idx="6">
                  <c:v>5000000</c:v>
                </c:pt>
                <c:pt idx="7">
                  <c:v>10000000</c:v>
                </c:pt>
                <c:pt idx="8">
                  <c:v>50000000</c:v>
                </c:pt>
                <c:pt idx="9">
                  <c:v>100000000</c:v>
                </c:pt>
              </c:numCache>
            </c:numRef>
          </c:xVal>
          <c:yVal>
            <c:numRef>
              <c:f>Sheet1!$Q$20:$Q$29</c:f>
              <c:numCache>
                <c:formatCode>General</c:formatCode>
                <c:ptCount val="10"/>
                <c:pt idx="0">
                  <c:v>3.6870199999999998E-5</c:v>
                </c:pt>
                <c:pt idx="1">
                  <c:v>3.6870199999999999E-4</c:v>
                </c:pt>
                <c:pt idx="2">
                  <c:v>1.84351E-3</c:v>
                </c:pt>
                <c:pt idx="3">
                  <c:v>3.6870200000000001E-3</c:v>
                </c:pt>
                <c:pt idx="4">
                  <c:v>1.8435099999999999E-2</c:v>
                </c:pt>
                <c:pt idx="5">
                  <c:v>3.6870199999999999E-2</c:v>
                </c:pt>
                <c:pt idx="6">
                  <c:v>0.18435100000000001</c:v>
                </c:pt>
                <c:pt idx="7">
                  <c:v>0.36870200000000003</c:v>
                </c:pt>
                <c:pt idx="8">
                  <c:v>1.84351</c:v>
                </c:pt>
                <c:pt idx="9">
                  <c:v>3.68702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ABF-4BC5-A8C3-CBBBABFA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291736"/>
        <c:axId val="439294032"/>
      </c:scatterChart>
      <c:valAx>
        <c:axId val="439291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j-lt"/>
                  </a:rPr>
                  <a:t>Elements (#)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94032"/>
        <c:crosses val="autoZero"/>
        <c:crossBetween val="midCat"/>
      </c:valAx>
      <c:valAx>
        <c:axId val="43929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j-lt"/>
                  </a:rPr>
                  <a:t>Run Times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91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latin typeface="+mj-lt"/>
              </a:rPr>
              <a:t>Comparison</a:t>
            </a:r>
            <a:r>
              <a:rPr lang="en-US" sz="1800" baseline="0">
                <a:latin typeface="+mj-lt"/>
              </a:rPr>
              <a:t> of experimental and theoretical worst case time complexity - StatSort</a:t>
            </a:r>
            <a:endParaRPr lang="en-US" sz="180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84681191556416"/>
          <c:y val="0.1763790440851512"/>
          <c:w val="0.8391636950225404"/>
          <c:h val="0.687680102991384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2.3091915684042102E-2"/>
                  <c:y val="-3.7724851166981602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Sheet1!$E$20:$E$29</c:f>
              <c:numCache>
                <c:formatCode>General</c:formatCode>
                <c:ptCount val="10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500000</c:v>
                </c:pt>
                <c:pt idx="5">
                  <c:v>1000000</c:v>
                </c:pt>
                <c:pt idx="6">
                  <c:v>5000000</c:v>
                </c:pt>
                <c:pt idx="7">
                  <c:v>10000000</c:v>
                </c:pt>
                <c:pt idx="8">
                  <c:v>50000000</c:v>
                </c:pt>
                <c:pt idx="9">
                  <c:v>100000000</c:v>
                </c:pt>
              </c:numCache>
            </c:numRef>
          </c:xVal>
          <c:yVal>
            <c:numRef>
              <c:f>Sheet1!$F$20:$F$29</c:f>
              <c:numCache>
                <c:formatCode>0.000</c:formatCode>
                <c:ptCount val="10"/>
                <c:pt idx="0">
                  <c:v>2.2640533333333129E-2</c:v>
                </c:pt>
                <c:pt idx="1">
                  <c:v>3.0622333333331458E-2</c:v>
                </c:pt>
                <c:pt idx="2">
                  <c:v>4.7826066666666854E-2</c:v>
                </c:pt>
                <c:pt idx="3">
                  <c:v>5.3633000000000562E-2</c:v>
                </c:pt>
                <c:pt idx="4">
                  <c:v>0.10002559999999978</c:v>
                </c:pt>
                <c:pt idx="5">
                  <c:v>0.19160539999999907</c:v>
                </c:pt>
                <c:pt idx="6">
                  <c:v>0.26487146666666511</c:v>
                </c:pt>
                <c:pt idx="7">
                  <c:v>0.49644063333333166</c:v>
                </c:pt>
                <c:pt idx="8">
                  <c:v>1.7989182666666668</c:v>
                </c:pt>
                <c:pt idx="9">
                  <c:v>4.0529970399999993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89-401A-94F2-8D9656B2F206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7525317209218186E-2"/>
                  <c:y val="7.147959120516468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Sheet1!$E$20:$E$29</c:f>
              <c:numCache>
                <c:formatCode>General</c:formatCode>
                <c:ptCount val="10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100000</c:v>
                </c:pt>
                <c:pt idx="4">
                  <c:v>500000</c:v>
                </c:pt>
                <c:pt idx="5">
                  <c:v>1000000</c:v>
                </c:pt>
                <c:pt idx="6">
                  <c:v>5000000</c:v>
                </c:pt>
                <c:pt idx="7">
                  <c:v>10000000</c:v>
                </c:pt>
                <c:pt idx="8">
                  <c:v>50000000</c:v>
                </c:pt>
                <c:pt idx="9">
                  <c:v>100000000</c:v>
                </c:pt>
              </c:numCache>
            </c:numRef>
          </c:xVal>
          <c:yVal>
            <c:numRef>
              <c:f>Sheet1!$Q$20:$Q$29</c:f>
              <c:numCache>
                <c:formatCode>General</c:formatCode>
                <c:ptCount val="10"/>
                <c:pt idx="0">
                  <c:v>3.6870199999999998E-5</c:v>
                </c:pt>
                <c:pt idx="1">
                  <c:v>3.6870199999999999E-4</c:v>
                </c:pt>
                <c:pt idx="2">
                  <c:v>1.84351E-3</c:v>
                </c:pt>
                <c:pt idx="3">
                  <c:v>3.6870200000000001E-3</c:v>
                </c:pt>
                <c:pt idx="4">
                  <c:v>1.8435099999999999E-2</c:v>
                </c:pt>
                <c:pt idx="5">
                  <c:v>3.6870199999999999E-2</c:v>
                </c:pt>
                <c:pt idx="6">
                  <c:v>0.18435100000000001</c:v>
                </c:pt>
                <c:pt idx="7">
                  <c:v>0.36870200000000003</c:v>
                </c:pt>
                <c:pt idx="8">
                  <c:v>1.84351</c:v>
                </c:pt>
                <c:pt idx="9">
                  <c:v>3.68702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289-401A-94F2-8D9656B2F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291736"/>
        <c:axId val="439294032"/>
      </c:scatterChart>
      <c:valAx>
        <c:axId val="439291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j-lt"/>
                  </a:rPr>
                  <a:t>Elements (#)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94032"/>
        <c:crosses val="autoZero"/>
        <c:crossBetween val="midCat"/>
      </c:valAx>
      <c:valAx>
        <c:axId val="43929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+mj-lt"/>
                  </a:rPr>
                  <a:t>Run Times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91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5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6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70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4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3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17DB06-58D5-4AE8-A900-D7D2DF1AE70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00D40B-EA71-4905-90D8-27F6CE5FD6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0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4F14-334E-4377-8720-997FD5436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961388"/>
            <a:ext cx="10058400" cy="306573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STATISTICAL ANALYSIS TO SOLVE THE PRESSING ISSUE OF SORTING BIG DATA</a:t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F7E60-3459-4DA2-8A2F-7067EC811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Soumya Mishra</a:t>
            </a:r>
          </a:p>
          <a:p>
            <a:pPr algn="ctr"/>
            <a:r>
              <a:rPr lang="en-US" dirty="0"/>
              <a:t>10/23/2018</a:t>
            </a:r>
          </a:p>
        </p:txBody>
      </p:sp>
    </p:spTree>
    <p:extLst>
      <p:ext uri="{BB962C8B-B14F-4D97-AF65-F5344CB8AC3E}">
        <p14:creationId xmlns:p14="http://schemas.microsoft.com/office/powerpoint/2010/main" val="4749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8C8-6D76-4D25-997A-8A26808E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What’s the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83B6-0B3A-44DD-8EB8-E1E438CE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57670"/>
            <a:ext cx="10058400" cy="348370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>
                <a:latin typeface="+mj-lt"/>
              </a:rPr>
              <a:t>highly iterative processes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latin typeface="+mj-lt"/>
              </a:rPr>
              <a:t>require intense data churning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latin typeface="+mj-lt"/>
              </a:rPr>
              <a:t>large memory requirements to execute these processes</a:t>
            </a:r>
          </a:p>
          <a:p>
            <a:br>
              <a:rPr lang="en-US" sz="3200" dirty="0">
                <a:latin typeface="+mj-lt"/>
              </a:rPr>
            </a:b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793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2FF7-950B-46D6-A23A-5E91DF4E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 err="1"/>
              <a:t>StatSort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BFDD-72E5-45BE-88DF-C8FE009A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7525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</a:rPr>
              <a:t>Reduce computation time and ram requirements </a:t>
            </a:r>
          </a:p>
          <a:p>
            <a:pPr lvl="3" fontAlgn="base">
              <a:lnSpc>
                <a:spcPct val="120000"/>
              </a:lnSpc>
            </a:pPr>
            <a:r>
              <a:rPr lang="en-US" sz="2400" dirty="0">
                <a:latin typeface="+mj-lt"/>
              </a:rPr>
              <a:t>Statistical instances can give bucket ranges</a:t>
            </a:r>
          </a:p>
          <a:p>
            <a:pPr lvl="3" fontAlgn="base">
              <a:lnSpc>
                <a:spcPct val="120000"/>
              </a:lnSpc>
            </a:pPr>
            <a:r>
              <a:rPr lang="en-US" sz="2400" dirty="0">
                <a:latin typeface="+mj-lt"/>
              </a:rPr>
              <a:t>Equal sized buckets 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</a:rPr>
              <a:t>Sort data sets that follow any type of distribution 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</a:rPr>
              <a:t>Theoretical worst case of O(n)</a:t>
            </a:r>
          </a:p>
          <a:p>
            <a:pPr lvl="3" fontAlgn="base">
              <a:lnSpc>
                <a:spcPct val="120000"/>
              </a:lnSpc>
            </a:pPr>
            <a:r>
              <a:rPr lang="en-US" sz="2400" dirty="0">
                <a:latin typeface="+mj-lt"/>
              </a:rPr>
              <a:t>3 passes through data set, no nested loops</a:t>
            </a:r>
          </a:p>
          <a:p>
            <a:br>
              <a:rPr lang="en-US" sz="2800" dirty="0">
                <a:latin typeface="+mj-lt"/>
              </a:rPr>
            </a:b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61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0E56-F491-4388-9794-A6A7051B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58" y="-5395"/>
            <a:ext cx="10058400" cy="1450757"/>
          </a:xfrm>
        </p:spPr>
        <p:txBody>
          <a:bodyPr/>
          <a:lstStyle/>
          <a:p>
            <a:pPr algn="ctr"/>
            <a:r>
              <a:rPr lang="en-US" dirty="0" err="1"/>
              <a:t>StatSort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319121-1795-408B-BB8E-FD653B830C29}"/>
              </a:ext>
            </a:extLst>
          </p:cNvPr>
          <p:cNvGrpSpPr/>
          <p:nvPr/>
        </p:nvGrpSpPr>
        <p:grpSpPr>
          <a:xfrm>
            <a:off x="400712" y="2130726"/>
            <a:ext cx="4923417" cy="622559"/>
            <a:chOff x="742950" y="1792985"/>
            <a:chExt cx="4923417" cy="6225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A5CCBC-A105-4C6D-8598-584A72574F31}"/>
                </a:ext>
              </a:extLst>
            </p:cNvPr>
            <p:cNvSpPr/>
            <p:nvPr/>
          </p:nvSpPr>
          <p:spPr>
            <a:xfrm>
              <a:off x="742950" y="1792985"/>
              <a:ext cx="4648200" cy="62255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1853A-43D4-4AF8-B323-3F04F81D8932}"/>
                </a:ext>
              </a:extLst>
            </p:cNvPr>
            <p:cNvCxnSpPr/>
            <p:nvPr/>
          </p:nvCxnSpPr>
          <p:spPr>
            <a:xfrm>
              <a:off x="14859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0B9B21-F389-4898-8596-4667C6FC7E55}"/>
                </a:ext>
              </a:extLst>
            </p:cNvPr>
            <p:cNvCxnSpPr/>
            <p:nvPr/>
          </p:nvCxnSpPr>
          <p:spPr>
            <a:xfrm>
              <a:off x="539115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14A93-5B43-4848-B111-1EA2C33D622F}"/>
                </a:ext>
              </a:extLst>
            </p:cNvPr>
            <p:cNvCxnSpPr/>
            <p:nvPr/>
          </p:nvCxnSpPr>
          <p:spPr>
            <a:xfrm>
              <a:off x="462915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019862-0D93-4D46-847B-4A6F591E6FA6}"/>
                </a:ext>
              </a:extLst>
            </p:cNvPr>
            <p:cNvCxnSpPr/>
            <p:nvPr/>
          </p:nvCxnSpPr>
          <p:spPr>
            <a:xfrm>
              <a:off x="3861028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0C23E89-AC37-4CF2-B927-3C62B192770A}"/>
                </a:ext>
              </a:extLst>
            </p:cNvPr>
            <p:cNvCxnSpPr/>
            <p:nvPr/>
          </p:nvCxnSpPr>
          <p:spPr>
            <a:xfrm>
              <a:off x="30861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84536C-BD8E-4FF9-A184-768504637F67}"/>
                </a:ext>
              </a:extLst>
            </p:cNvPr>
            <p:cNvCxnSpPr/>
            <p:nvPr/>
          </p:nvCxnSpPr>
          <p:spPr>
            <a:xfrm>
              <a:off x="22860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6F4206-B599-42B5-8C79-0896DD56021A}"/>
                </a:ext>
              </a:extLst>
            </p:cNvPr>
            <p:cNvSpPr txBox="1"/>
            <p:nvPr/>
          </p:nvSpPr>
          <p:spPr>
            <a:xfrm>
              <a:off x="845820" y="1875911"/>
              <a:ext cx="482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5              9            8              1             4           6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9A722D8-BE89-4C7F-A8AA-5E82FC6F0B6A}"/>
              </a:ext>
            </a:extLst>
          </p:cNvPr>
          <p:cNvSpPr txBox="1"/>
          <p:nvPr/>
        </p:nvSpPr>
        <p:spPr>
          <a:xfrm>
            <a:off x="5262308" y="1657175"/>
            <a:ext cx="4128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+mj-lt"/>
            </a:endParaRPr>
          </a:p>
          <a:p>
            <a:pPr algn="ctr"/>
            <a:r>
              <a:rPr lang="en-US" sz="2000" dirty="0">
                <a:latin typeface="+mj-lt"/>
              </a:rPr>
              <a:t>µ =  5.5 </a:t>
            </a:r>
          </a:p>
          <a:p>
            <a:pPr algn="ctr"/>
            <a:r>
              <a:rPr lang="en-US" sz="2000" dirty="0">
                <a:latin typeface="+mj-lt"/>
              </a:rPr>
              <a:t>Median = 5.5 </a:t>
            </a:r>
          </a:p>
          <a:p>
            <a:pPr algn="ctr"/>
            <a:r>
              <a:rPr lang="el-GR" sz="2000" dirty="0">
                <a:latin typeface="+mj-lt"/>
              </a:rPr>
              <a:t>σ</a:t>
            </a:r>
            <a:r>
              <a:rPr lang="en-US" sz="2000" dirty="0">
                <a:latin typeface="+mj-lt"/>
              </a:rPr>
              <a:t> = 2.88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F46E58-3706-4C31-9499-BAE0F2455C9A}"/>
              </a:ext>
            </a:extLst>
          </p:cNvPr>
          <p:cNvSpPr/>
          <p:nvPr/>
        </p:nvSpPr>
        <p:spPr>
          <a:xfrm>
            <a:off x="5220138" y="2247185"/>
            <a:ext cx="1022380" cy="506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7BB5D2ED-D6B6-4632-A509-230E846F2E81}"/>
              </a:ext>
            </a:extLst>
          </p:cNvPr>
          <p:cNvSpPr/>
          <p:nvPr/>
        </p:nvSpPr>
        <p:spPr>
          <a:xfrm rot="5400000">
            <a:off x="8458080" y="2586068"/>
            <a:ext cx="1032216" cy="90839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BC4D946-9E65-467E-97D5-1832866DABF0}"/>
              </a:ext>
            </a:extLst>
          </p:cNvPr>
          <p:cNvSpPr/>
          <p:nvPr/>
        </p:nvSpPr>
        <p:spPr>
          <a:xfrm rot="10800000">
            <a:off x="5220138" y="4935901"/>
            <a:ext cx="1022380" cy="506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A03D20-ECFB-49B8-9804-AAB4DDBE2564}"/>
              </a:ext>
            </a:extLst>
          </p:cNvPr>
          <p:cNvGrpSpPr/>
          <p:nvPr/>
        </p:nvGrpSpPr>
        <p:grpSpPr>
          <a:xfrm>
            <a:off x="6394692" y="3599928"/>
            <a:ext cx="5501930" cy="2411684"/>
            <a:chOff x="605132" y="2930811"/>
            <a:chExt cx="5501930" cy="24116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044D46A-CBF2-4E17-952C-01BD3899B117}"/>
                </a:ext>
              </a:extLst>
            </p:cNvPr>
            <p:cNvGrpSpPr/>
            <p:nvPr/>
          </p:nvGrpSpPr>
          <p:grpSpPr>
            <a:xfrm>
              <a:off x="605132" y="3593818"/>
              <a:ext cx="5501930" cy="983226"/>
              <a:chOff x="4689203" y="5761149"/>
              <a:chExt cx="5501930" cy="983226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3AEA6B24-F32A-411D-A102-F1C504D73070}"/>
                  </a:ext>
                </a:extLst>
              </p:cNvPr>
              <p:cNvSpPr/>
              <p:nvPr/>
            </p:nvSpPr>
            <p:spPr>
              <a:xfrm>
                <a:off x="4689203" y="5761149"/>
                <a:ext cx="1767854" cy="98322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j-lt"/>
                  </a:rPr>
                  <a:t>-2</a:t>
                </a:r>
                <a:r>
                  <a:rPr lang="el-GR" sz="1600" dirty="0"/>
                  <a:t> σ</a:t>
                </a:r>
                <a:r>
                  <a:rPr lang="en-US" sz="1600" dirty="0">
                    <a:latin typeface="+mj-lt"/>
                  </a:rPr>
                  <a:t> to –.5</a:t>
                </a:r>
                <a:r>
                  <a:rPr lang="el-GR" sz="1400" dirty="0"/>
                  <a:t> σ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E033239-CEB8-409E-BA38-1CA8E4C9DF99}"/>
                  </a:ext>
                </a:extLst>
              </p:cNvPr>
              <p:cNvSpPr/>
              <p:nvPr/>
            </p:nvSpPr>
            <p:spPr>
              <a:xfrm>
                <a:off x="6616845" y="5761149"/>
                <a:ext cx="1689315" cy="98322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j-lt"/>
                  </a:rPr>
                  <a:t>-.18</a:t>
                </a:r>
                <a:r>
                  <a:rPr lang="el-GR" sz="1600" dirty="0"/>
                  <a:t> σ</a:t>
                </a:r>
                <a:r>
                  <a:rPr lang="en-US" sz="1600" dirty="0">
                    <a:latin typeface="+mj-lt"/>
                  </a:rPr>
                  <a:t> to 0</a:t>
                </a:r>
                <a:r>
                  <a:rPr lang="el-GR" sz="1600" dirty="0"/>
                  <a:t> σ</a:t>
                </a:r>
                <a:endParaRPr lang="en-US" sz="1600" dirty="0">
                  <a:latin typeface="+mj-lt"/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00763DE-40A7-40B6-8314-BB5C1D89E9F5}"/>
                  </a:ext>
                </a:extLst>
              </p:cNvPr>
              <p:cNvSpPr/>
              <p:nvPr/>
            </p:nvSpPr>
            <p:spPr>
              <a:xfrm>
                <a:off x="8465948" y="5761149"/>
                <a:ext cx="1725185" cy="98322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+mj-lt"/>
                  </a:rPr>
                  <a:t>0.1</a:t>
                </a:r>
                <a:r>
                  <a:rPr lang="el-GR" sz="1600" dirty="0"/>
                  <a:t> σ</a:t>
                </a:r>
                <a:r>
                  <a:rPr lang="en-US" sz="1600" dirty="0">
                    <a:latin typeface="+mj-lt"/>
                  </a:rPr>
                  <a:t> to 1</a:t>
                </a:r>
                <a:r>
                  <a:rPr lang="el-GR" sz="2000" dirty="0"/>
                  <a:t> σ</a:t>
                </a:r>
                <a:endParaRPr lang="en-US" sz="2000" dirty="0">
                  <a:latin typeface="+mj-lt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C1F01D-9D6E-4B2E-9441-2BF523F522B5}"/>
                </a:ext>
              </a:extLst>
            </p:cNvPr>
            <p:cNvSpPr txBox="1"/>
            <p:nvPr/>
          </p:nvSpPr>
          <p:spPr>
            <a:xfrm>
              <a:off x="661565" y="2930811"/>
              <a:ext cx="1624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Bucket 1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E85522-6FED-411E-A0C4-EE8A5C57D926}"/>
                </a:ext>
              </a:extLst>
            </p:cNvPr>
            <p:cNvSpPr txBox="1"/>
            <p:nvPr/>
          </p:nvSpPr>
          <p:spPr>
            <a:xfrm>
              <a:off x="2438809" y="2971259"/>
              <a:ext cx="1624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Bucket 2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FE4ECF-B8A0-4DFC-B2FE-27239DA80362}"/>
                </a:ext>
              </a:extLst>
            </p:cNvPr>
            <p:cNvSpPr txBox="1"/>
            <p:nvPr/>
          </p:nvSpPr>
          <p:spPr>
            <a:xfrm>
              <a:off x="4381877" y="2971258"/>
              <a:ext cx="1624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Bucket 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8A811C-1A82-471C-80D9-53F9930166B0}"/>
                </a:ext>
              </a:extLst>
            </p:cNvPr>
            <p:cNvSpPr/>
            <p:nvPr/>
          </p:nvSpPr>
          <p:spPr>
            <a:xfrm>
              <a:off x="605132" y="4876800"/>
              <a:ext cx="1680868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EA46C7-81A5-4C0E-8512-267398BC4DD0}"/>
                </a:ext>
              </a:extLst>
            </p:cNvPr>
            <p:cNvSpPr/>
            <p:nvPr/>
          </p:nvSpPr>
          <p:spPr>
            <a:xfrm>
              <a:off x="2502349" y="4876800"/>
              <a:ext cx="1680868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CE0B56-3AED-4C15-AA93-614C262B0DA4}"/>
                </a:ext>
              </a:extLst>
            </p:cNvPr>
            <p:cNvSpPr/>
            <p:nvPr/>
          </p:nvSpPr>
          <p:spPr>
            <a:xfrm>
              <a:off x="4404035" y="4885295"/>
              <a:ext cx="1680868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87D85A-F0B7-4513-9B89-EF51224B2A82}"/>
                </a:ext>
              </a:extLst>
            </p:cNvPr>
            <p:cNvCxnSpPr>
              <a:stCxn id="27" idx="0"/>
              <a:endCxn id="27" idx="2"/>
            </p:cNvCxnSpPr>
            <p:nvPr/>
          </p:nvCxnSpPr>
          <p:spPr>
            <a:xfrm>
              <a:off x="1445566" y="4876800"/>
              <a:ext cx="0" cy="4572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7B1736-43ED-49ED-A5CF-ACA02BA9E1AF}"/>
                </a:ext>
              </a:extLst>
            </p:cNvPr>
            <p:cNvCxnSpPr/>
            <p:nvPr/>
          </p:nvCxnSpPr>
          <p:spPr>
            <a:xfrm>
              <a:off x="5244469" y="4885295"/>
              <a:ext cx="0" cy="4572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9DA77C-B208-47A1-885D-75D8C13E8B61}"/>
                </a:ext>
              </a:extLst>
            </p:cNvPr>
            <p:cNvCxnSpPr/>
            <p:nvPr/>
          </p:nvCxnSpPr>
          <p:spPr>
            <a:xfrm>
              <a:off x="3340549" y="4876800"/>
              <a:ext cx="0" cy="4572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6DF19C-3A8A-4BA5-83C5-21CD028DC553}"/>
                </a:ext>
              </a:extLst>
            </p:cNvPr>
            <p:cNvSpPr txBox="1"/>
            <p:nvPr/>
          </p:nvSpPr>
          <p:spPr>
            <a:xfrm>
              <a:off x="742950" y="492073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1                4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5113BF-DF66-4FC9-A5DC-6BAABC8CAAD2}"/>
                </a:ext>
              </a:extLst>
            </p:cNvPr>
            <p:cNvSpPr txBox="1"/>
            <p:nvPr/>
          </p:nvSpPr>
          <p:spPr>
            <a:xfrm>
              <a:off x="2646968" y="4929229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5               6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CEBC57-D2FA-4947-A896-823866FECBFC}"/>
                </a:ext>
              </a:extLst>
            </p:cNvPr>
            <p:cNvSpPr txBox="1"/>
            <p:nvPr/>
          </p:nvSpPr>
          <p:spPr>
            <a:xfrm>
              <a:off x="4558669" y="492073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9               8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0BD9D2-E010-4BCC-91A4-E8EE8C8790AC}"/>
              </a:ext>
            </a:extLst>
          </p:cNvPr>
          <p:cNvGrpSpPr/>
          <p:nvPr/>
        </p:nvGrpSpPr>
        <p:grpSpPr>
          <a:xfrm>
            <a:off x="419762" y="4954604"/>
            <a:ext cx="4667250" cy="622559"/>
            <a:chOff x="742950" y="1792985"/>
            <a:chExt cx="4667250" cy="6225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4C418F-9DAC-4EB6-86F2-13D139AB38B5}"/>
                </a:ext>
              </a:extLst>
            </p:cNvPr>
            <p:cNvSpPr/>
            <p:nvPr/>
          </p:nvSpPr>
          <p:spPr>
            <a:xfrm>
              <a:off x="742950" y="1792985"/>
              <a:ext cx="4648200" cy="6225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AF1168-561F-426F-B217-78BEE1C3E593}"/>
                </a:ext>
              </a:extLst>
            </p:cNvPr>
            <p:cNvCxnSpPr/>
            <p:nvPr/>
          </p:nvCxnSpPr>
          <p:spPr>
            <a:xfrm>
              <a:off x="14859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DBC068-F18B-41CF-ADAE-06BBDAB44DFF}"/>
                </a:ext>
              </a:extLst>
            </p:cNvPr>
            <p:cNvCxnSpPr/>
            <p:nvPr/>
          </p:nvCxnSpPr>
          <p:spPr>
            <a:xfrm>
              <a:off x="539115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1777DA7-746D-4F17-99D2-CB442513FD18}"/>
                </a:ext>
              </a:extLst>
            </p:cNvPr>
            <p:cNvCxnSpPr/>
            <p:nvPr/>
          </p:nvCxnSpPr>
          <p:spPr>
            <a:xfrm>
              <a:off x="462915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70A6BC-D3B9-4262-8748-71B2BC01AC12}"/>
                </a:ext>
              </a:extLst>
            </p:cNvPr>
            <p:cNvCxnSpPr/>
            <p:nvPr/>
          </p:nvCxnSpPr>
          <p:spPr>
            <a:xfrm>
              <a:off x="3861028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4CD916-11C2-401D-8E7F-36FB0BE409F4}"/>
                </a:ext>
              </a:extLst>
            </p:cNvPr>
            <p:cNvCxnSpPr/>
            <p:nvPr/>
          </p:nvCxnSpPr>
          <p:spPr>
            <a:xfrm>
              <a:off x="30861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C77D5A-88FE-4F9F-813C-AE8BE9CF9230}"/>
                </a:ext>
              </a:extLst>
            </p:cNvPr>
            <p:cNvCxnSpPr/>
            <p:nvPr/>
          </p:nvCxnSpPr>
          <p:spPr>
            <a:xfrm>
              <a:off x="2286000" y="1792985"/>
              <a:ext cx="0" cy="622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BF3A0C-BA8A-4677-B556-4DD75DD4EA8B}"/>
                </a:ext>
              </a:extLst>
            </p:cNvPr>
            <p:cNvSpPr txBox="1"/>
            <p:nvPr/>
          </p:nvSpPr>
          <p:spPr>
            <a:xfrm>
              <a:off x="762000" y="1909445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 1               4             5             6            8            9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5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5E1C-588D-4802-9791-FA2C26E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E2F765-D8BA-4D3C-8678-ACE2D8A7C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04662"/>
              </p:ext>
            </p:extLst>
          </p:nvPr>
        </p:nvGraphicFramePr>
        <p:xfrm>
          <a:off x="473241" y="1950789"/>
          <a:ext cx="11245518" cy="4010524"/>
        </p:xfrm>
        <a:graphic>
          <a:graphicData uri="http://schemas.openxmlformats.org/drawingml/2006/table">
            <a:tbl>
              <a:tblPr/>
              <a:tblGrid>
                <a:gridCol w="1310612">
                  <a:extLst>
                    <a:ext uri="{9D8B030D-6E8A-4147-A177-3AD203B41FA5}">
                      <a16:colId xmlns:a16="http://schemas.microsoft.com/office/drawing/2014/main" val="300686961"/>
                    </a:ext>
                  </a:extLst>
                </a:gridCol>
                <a:gridCol w="865940">
                  <a:extLst>
                    <a:ext uri="{9D8B030D-6E8A-4147-A177-3AD203B41FA5}">
                      <a16:colId xmlns:a16="http://schemas.microsoft.com/office/drawing/2014/main" val="2988666019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637245640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3633647941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647668882"/>
                    </a:ext>
                  </a:extLst>
                </a:gridCol>
                <a:gridCol w="901046">
                  <a:extLst>
                    <a:ext uri="{9D8B030D-6E8A-4147-A177-3AD203B41FA5}">
                      <a16:colId xmlns:a16="http://schemas.microsoft.com/office/drawing/2014/main" val="3207163648"/>
                    </a:ext>
                  </a:extLst>
                </a:gridCol>
                <a:gridCol w="1111679">
                  <a:extLst>
                    <a:ext uri="{9D8B030D-6E8A-4147-A177-3AD203B41FA5}">
                      <a16:colId xmlns:a16="http://schemas.microsoft.com/office/drawing/2014/main" val="3067276336"/>
                    </a:ext>
                  </a:extLst>
                </a:gridCol>
                <a:gridCol w="1029767">
                  <a:extLst>
                    <a:ext uri="{9D8B030D-6E8A-4147-A177-3AD203B41FA5}">
                      <a16:colId xmlns:a16="http://schemas.microsoft.com/office/drawing/2014/main" val="2458525853"/>
                    </a:ext>
                  </a:extLst>
                </a:gridCol>
                <a:gridCol w="1041468">
                  <a:extLst>
                    <a:ext uri="{9D8B030D-6E8A-4147-A177-3AD203B41FA5}">
                      <a16:colId xmlns:a16="http://schemas.microsoft.com/office/drawing/2014/main" val="4103558463"/>
                    </a:ext>
                  </a:extLst>
                </a:gridCol>
                <a:gridCol w="1146786">
                  <a:extLst>
                    <a:ext uri="{9D8B030D-6E8A-4147-A177-3AD203B41FA5}">
                      <a16:colId xmlns:a16="http://schemas.microsoft.com/office/drawing/2014/main" val="3236963035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892491673"/>
                    </a:ext>
                  </a:extLst>
                </a:gridCol>
              </a:tblGrid>
              <a:tr h="572932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Merge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Bucket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Radix 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Heap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Insertion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Bubble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Pancake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Quick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Bead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15193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0.026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0.038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0.024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2113035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0.031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0.037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0.048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0.243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0.116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0.096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002200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0.054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0.057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0.161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0.213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1.331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7.352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5.234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0.914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040236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1,000,000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0.192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0.293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0.146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1.356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0.453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8.652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60.230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22.802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10.399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0.277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842306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10,000,000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0.496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6.876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20.789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23.232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422.420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51.490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792.438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1.810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427807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100,000,000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4.053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17.974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39.405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41.256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90.259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140.234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28497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52637AF-EF7C-4D29-A53B-265C726D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2444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5E1C-588D-4802-9791-FA2C26E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E2F765-D8BA-4D3C-8678-ACE2D8A7C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9680"/>
              </p:ext>
            </p:extLst>
          </p:nvPr>
        </p:nvGraphicFramePr>
        <p:xfrm>
          <a:off x="473241" y="1950789"/>
          <a:ext cx="11245518" cy="4010524"/>
        </p:xfrm>
        <a:graphic>
          <a:graphicData uri="http://schemas.openxmlformats.org/drawingml/2006/table">
            <a:tbl>
              <a:tblPr/>
              <a:tblGrid>
                <a:gridCol w="1310612">
                  <a:extLst>
                    <a:ext uri="{9D8B030D-6E8A-4147-A177-3AD203B41FA5}">
                      <a16:colId xmlns:a16="http://schemas.microsoft.com/office/drawing/2014/main" val="300686961"/>
                    </a:ext>
                  </a:extLst>
                </a:gridCol>
                <a:gridCol w="865940">
                  <a:extLst>
                    <a:ext uri="{9D8B030D-6E8A-4147-A177-3AD203B41FA5}">
                      <a16:colId xmlns:a16="http://schemas.microsoft.com/office/drawing/2014/main" val="2988666019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637245640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3633647941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647668882"/>
                    </a:ext>
                  </a:extLst>
                </a:gridCol>
                <a:gridCol w="901046">
                  <a:extLst>
                    <a:ext uri="{9D8B030D-6E8A-4147-A177-3AD203B41FA5}">
                      <a16:colId xmlns:a16="http://schemas.microsoft.com/office/drawing/2014/main" val="3207163648"/>
                    </a:ext>
                  </a:extLst>
                </a:gridCol>
                <a:gridCol w="1111679">
                  <a:extLst>
                    <a:ext uri="{9D8B030D-6E8A-4147-A177-3AD203B41FA5}">
                      <a16:colId xmlns:a16="http://schemas.microsoft.com/office/drawing/2014/main" val="3067276336"/>
                    </a:ext>
                  </a:extLst>
                </a:gridCol>
                <a:gridCol w="1029767">
                  <a:extLst>
                    <a:ext uri="{9D8B030D-6E8A-4147-A177-3AD203B41FA5}">
                      <a16:colId xmlns:a16="http://schemas.microsoft.com/office/drawing/2014/main" val="2458525853"/>
                    </a:ext>
                  </a:extLst>
                </a:gridCol>
                <a:gridCol w="1041468">
                  <a:extLst>
                    <a:ext uri="{9D8B030D-6E8A-4147-A177-3AD203B41FA5}">
                      <a16:colId xmlns:a16="http://schemas.microsoft.com/office/drawing/2014/main" val="4103558463"/>
                    </a:ext>
                  </a:extLst>
                </a:gridCol>
                <a:gridCol w="1146786">
                  <a:extLst>
                    <a:ext uri="{9D8B030D-6E8A-4147-A177-3AD203B41FA5}">
                      <a16:colId xmlns:a16="http://schemas.microsoft.com/office/drawing/2014/main" val="3236963035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892491673"/>
                    </a:ext>
                  </a:extLst>
                </a:gridCol>
              </a:tblGrid>
              <a:tr h="572932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Merge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Bucket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Radix 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Heap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Insertion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Bubble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Pancake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Quick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Bead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15193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0.026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0.038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0.024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2113035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0.031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0.037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0.048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0.243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0.116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0.096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0.025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002200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0.054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0.057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0.161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0.213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1.331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7.352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5.234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0.914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0.049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040236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1,000,000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0.192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0.293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0.146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1.356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0.453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8.652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60.230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22.802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10.399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0.277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842306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10,000,000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0.496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6.876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20.789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23.232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422.420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51.490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792.438</a:t>
                      </a:r>
                      <a:endParaRPr 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1.810</a:t>
                      </a:r>
                      <a:endParaRPr lang="en-US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427807"/>
                  </a:ext>
                </a:extLst>
              </a:tr>
              <a:tr h="5729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100,000,000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4.053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17.974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39.405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41.256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90.259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140.234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----</a:t>
                      </a:r>
                      <a:endParaRPr lang="en-US" sz="2400" b="1" u="non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497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52637AF-EF7C-4D29-A53B-265C726D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2444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2C6A-E4B0-4D42-9835-AFE688C4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78F58E-C7D5-4F09-B4D7-1F3A8B61C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581619"/>
              </p:ext>
            </p:extLst>
          </p:nvPr>
        </p:nvGraphicFramePr>
        <p:xfrm>
          <a:off x="2655607" y="1917032"/>
          <a:ext cx="6880785" cy="4178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62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C019A3-8B27-4875-8106-3C736FA3C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980675"/>
              </p:ext>
            </p:extLst>
          </p:nvPr>
        </p:nvGraphicFramePr>
        <p:xfrm>
          <a:off x="2425473" y="1781224"/>
          <a:ext cx="7341054" cy="4604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05C9679-744D-4A82-940B-678F3F5B6AA3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Time Complexity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8E9AD-C785-4032-8954-600872B8D3CA}"/>
              </a:ext>
            </a:extLst>
          </p:cNvPr>
          <p:cNvSpPr txBox="1"/>
          <p:nvPr/>
        </p:nvSpPr>
        <p:spPr>
          <a:xfrm>
            <a:off x="593558" y="3176336"/>
            <a:ext cx="2985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Chi-square statistic:  18340.7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P-value &gt; 0.05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Experimental ≈ theoretical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2C6E31D-140C-4DE9-AA24-8E26FCF59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920009"/>
              </p:ext>
            </p:extLst>
          </p:nvPr>
        </p:nvGraphicFramePr>
        <p:xfrm>
          <a:off x="3784146" y="1781224"/>
          <a:ext cx="7341054" cy="4604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53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Graphic spid="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41735-2D09-432A-A5FE-25F16EBC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6008"/>
              </p:ext>
            </p:extLst>
          </p:nvPr>
        </p:nvGraphicFramePr>
        <p:xfrm>
          <a:off x="596350" y="516835"/>
          <a:ext cx="10574076" cy="539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504">
                  <a:extLst>
                    <a:ext uri="{9D8B030D-6E8A-4147-A177-3AD203B41FA5}">
                      <a16:colId xmlns:a16="http://schemas.microsoft.com/office/drawing/2014/main" val="2098235451"/>
                    </a:ext>
                  </a:extLst>
                </a:gridCol>
                <a:gridCol w="2322457">
                  <a:extLst>
                    <a:ext uri="{9D8B030D-6E8A-4147-A177-3AD203B41FA5}">
                      <a16:colId xmlns:a16="http://schemas.microsoft.com/office/drawing/2014/main" val="2630789700"/>
                    </a:ext>
                  </a:extLst>
                </a:gridCol>
                <a:gridCol w="2445483">
                  <a:extLst>
                    <a:ext uri="{9D8B030D-6E8A-4147-A177-3AD203B41FA5}">
                      <a16:colId xmlns:a16="http://schemas.microsoft.com/office/drawing/2014/main" val="3534831622"/>
                    </a:ext>
                  </a:extLst>
                </a:gridCol>
                <a:gridCol w="1823316">
                  <a:extLst>
                    <a:ext uri="{9D8B030D-6E8A-4147-A177-3AD203B41FA5}">
                      <a16:colId xmlns:a16="http://schemas.microsoft.com/office/drawing/2014/main" val="3175219614"/>
                    </a:ext>
                  </a:extLst>
                </a:gridCol>
                <a:gridCol w="1823316">
                  <a:extLst>
                    <a:ext uri="{9D8B030D-6E8A-4147-A177-3AD203B41FA5}">
                      <a16:colId xmlns:a16="http://schemas.microsoft.com/office/drawing/2014/main" val="2782246807"/>
                    </a:ext>
                  </a:extLst>
                </a:gridCol>
              </a:tblGrid>
              <a:tr h="359563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1" marR="9991" marT="9991" marB="0" anchor="b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Cases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03903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Sorting Algorithm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Method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Best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Worst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Average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058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Stat 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Distribution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7756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Merge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Divide and Conquer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60336278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Bucket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err="1">
                          <a:effectLst/>
                          <a:latin typeface="+mj-lt"/>
                        </a:rPr>
                        <a:t>n+k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n^2 + 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47037293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Radix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N/A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* (k/d)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* (k/d)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4130990538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Counting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Non-comparison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err="1">
                          <a:effectLst/>
                          <a:latin typeface="+mj-lt"/>
                        </a:rPr>
                        <a:t>n+r</a:t>
                      </a:r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n+r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24302540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Flash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err="1">
                          <a:effectLst/>
                          <a:latin typeface="+mj-lt"/>
                        </a:rPr>
                        <a:t>n+r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546070119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Heap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Selection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u="none" strike="noStrike" dirty="0">
                          <a:effectLst/>
                          <a:latin typeface="+mj-lt"/>
                        </a:rPr>
                        <a:t>n or n log(n)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44182901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656866108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Bubble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Exchanging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914210191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Pancake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Comparison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805244478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Quick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Partitioning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u="none" strike="noStrike">
                          <a:effectLst/>
                          <a:latin typeface="+mj-lt"/>
                        </a:rPr>
                        <a:t>n log(n) - variation of n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28321808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Tim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Insertion and Merging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109867299"/>
                  </a:ext>
                </a:extLst>
              </a:tr>
              <a:tr h="35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Bead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Non-comparison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+mj-lt"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76374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25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612-C413-4B2E-994C-1D040543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pic>
        <p:nvPicPr>
          <p:cNvPr id="9218" name="Picture 2" descr="Image result for how does spark hadoop sort data sets">
            <a:extLst>
              <a:ext uri="{FF2B5EF4-FFF2-40B4-BE49-F238E27FC236}">
                <a16:creationId xmlns:a16="http://schemas.microsoft.com/office/drawing/2014/main" id="{911C170F-FA8C-420F-8744-8C884843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31" y="1737360"/>
            <a:ext cx="6529137" cy="45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37FE50-506B-476D-BF2A-6464F81E21EC}"/>
              </a:ext>
            </a:extLst>
          </p:cNvPr>
          <p:cNvSpPr/>
          <p:nvPr/>
        </p:nvSpPr>
        <p:spPr>
          <a:xfrm>
            <a:off x="4427621" y="64886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http://sci2s.ugr.es/BigData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050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612-C413-4B2E-994C-1D040543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7FE50-506B-476D-BF2A-6464F81E21EC}"/>
              </a:ext>
            </a:extLst>
          </p:cNvPr>
          <p:cNvSpPr/>
          <p:nvPr/>
        </p:nvSpPr>
        <p:spPr>
          <a:xfrm>
            <a:off x="4700336" y="6488668"/>
            <a:ext cx="21817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http://sci2s.ugr.es/BigData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  <p:pic>
        <p:nvPicPr>
          <p:cNvPr id="7" name="Picture 2" descr="Image result for how does spark hadoop sort data sets">
            <a:extLst>
              <a:ext uri="{FF2B5EF4-FFF2-40B4-BE49-F238E27FC236}">
                <a16:creationId xmlns:a16="http://schemas.microsoft.com/office/drawing/2014/main" id="{27599B79-604B-478F-82E6-273659C25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31" y="1737360"/>
            <a:ext cx="6529137" cy="45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97349D-5610-487C-84C1-721204FC4EC7}"/>
              </a:ext>
            </a:extLst>
          </p:cNvPr>
          <p:cNvCxnSpPr/>
          <p:nvPr/>
        </p:nvCxnSpPr>
        <p:spPr>
          <a:xfrm flipH="1" flipV="1">
            <a:off x="2679032" y="2566737"/>
            <a:ext cx="994610" cy="64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AD141C-8C83-45F6-8D09-2A363B68CE96}"/>
              </a:ext>
            </a:extLst>
          </p:cNvPr>
          <p:cNvSpPr txBox="1"/>
          <p:nvPr/>
        </p:nvSpPr>
        <p:spPr>
          <a:xfrm>
            <a:off x="1066799" y="2280134"/>
            <a:ext cx="235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StatSort</a:t>
            </a:r>
            <a:r>
              <a:rPr lang="en-US" dirty="0">
                <a:latin typeface="+mj-lt"/>
              </a:rPr>
              <a:t> implementation</a:t>
            </a: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7658EBB-2220-42A6-AADA-DBCF0B7D05BD}"/>
              </a:ext>
            </a:extLst>
          </p:cNvPr>
          <p:cNvSpPr/>
          <p:nvPr/>
        </p:nvSpPr>
        <p:spPr>
          <a:xfrm>
            <a:off x="5165557" y="433137"/>
            <a:ext cx="2181726" cy="7455971"/>
          </a:xfrm>
          <a:prstGeom prst="mathMultiply">
            <a:avLst>
              <a:gd name="adj1" fmla="val 833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76FE-4CC1-4418-B4A0-592E020A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What is sorting?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540F-7299-47E4-824E-742328E4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54523"/>
            <a:ext cx="11361420" cy="4748954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25% - 50% of what computers do require sorting algorithms</a:t>
            </a:r>
          </a:p>
          <a:p>
            <a:pPr lvl="1" fontAlgn="base">
              <a:lnSpc>
                <a:spcPct val="120000"/>
              </a:lnSpc>
            </a:pPr>
            <a:r>
              <a:rPr lang="en-US" sz="2800" dirty="0">
                <a:latin typeface="+mj-lt"/>
              </a:rPr>
              <a:t>Efficiency, speed, processing data </a:t>
            </a:r>
          </a:p>
          <a:p>
            <a:pPr lvl="1" fontAlgn="base">
              <a:lnSpc>
                <a:spcPct val="120000"/>
              </a:lnSpc>
            </a:pPr>
            <a:r>
              <a:rPr lang="en-US" sz="2800" dirty="0">
                <a:latin typeface="+mj-lt"/>
              </a:rPr>
              <a:t>Search Engines (sort through websites to find relevant one)</a:t>
            </a:r>
          </a:p>
          <a:p>
            <a:pPr lvl="1" fontAlgn="base">
              <a:lnSpc>
                <a:spcPct val="120000"/>
              </a:lnSpc>
            </a:pPr>
            <a:r>
              <a:rPr lang="en-US" sz="2800" dirty="0">
                <a:latin typeface="+mj-lt"/>
              </a:rPr>
              <a:t>Graphical processes (layering is necessary)</a:t>
            </a:r>
          </a:p>
          <a:p>
            <a:pPr lvl="1" fontAlgn="base">
              <a:lnSpc>
                <a:spcPct val="120000"/>
              </a:lnSpc>
            </a:pPr>
            <a:r>
              <a:rPr lang="en-US" sz="2800" dirty="0">
                <a:latin typeface="+mj-lt"/>
              </a:rPr>
              <a:t>Government organizations, financial institutions, commercial enterprises (transactions, accounts)</a:t>
            </a:r>
          </a:p>
        </p:txBody>
      </p:sp>
    </p:spTree>
    <p:extLst>
      <p:ext uri="{BB962C8B-B14F-4D97-AF65-F5344CB8AC3E}">
        <p14:creationId xmlns:p14="http://schemas.microsoft.com/office/powerpoint/2010/main" val="4259060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ow does spark hadoop sort data sets">
            <a:extLst>
              <a:ext uri="{FF2B5EF4-FFF2-40B4-BE49-F238E27FC236}">
                <a16:creationId xmlns:a16="http://schemas.microsoft.com/office/drawing/2014/main" id="{3DE7C2C1-8453-47F0-8AE2-7745A0B8B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76"/>
          <a:stretch/>
        </p:blipFill>
        <p:spPr bwMode="auto">
          <a:xfrm>
            <a:off x="7626417" y="1737360"/>
            <a:ext cx="2149642" cy="45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how does spark hadoop sort data sets">
            <a:extLst>
              <a:ext uri="{FF2B5EF4-FFF2-40B4-BE49-F238E27FC236}">
                <a16:creationId xmlns:a16="http://schemas.microsoft.com/office/drawing/2014/main" id="{DBD642A4-40FF-426D-8489-2B1DF2C6B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1"/>
          <a:stretch/>
        </p:blipFill>
        <p:spPr bwMode="auto">
          <a:xfrm>
            <a:off x="9776059" y="1737360"/>
            <a:ext cx="2390274" cy="45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how does spark hadoop sort data sets">
            <a:extLst>
              <a:ext uri="{FF2B5EF4-FFF2-40B4-BE49-F238E27FC236}">
                <a16:creationId xmlns:a16="http://schemas.microsoft.com/office/drawing/2014/main" id="{D4131F3F-52D0-40D2-B578-D65895E5A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" y="2000051"/>
            <a:ext cx="5777403" cy="403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BC8A8AC-299D-4534-8FD2-393C0884291D}"/>
              </a:ext>
            </a:extLst>
          </p:cNvPr>
          <p:cNvSpPr/>
          <p:nvPr/>
        </p:nvSpPr>
        <p:spPr>
          <a:xfrm>
            <a:off x="5940873" y="3698108"/>
            <a:ext cx="1358284" cy="841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03E480-C517-4251-832F-113FFC6EA9EF}"/>
              </a:ext>
            </a:extLst>
          </p:cNvPr>
          <p:cNvSpPr txBox="1">
            <a:spLocks/>
          </p:cNvSpPr>
          <p:nvPr/>
        </p:nvSpPr>
        <p:spPr>
          <a:xfrm>
            <a:off x="1066799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3533-C911-4703-A003-A410BC75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4B1DEF-7507-455E-A275-761A6CF4ECA8}"/>
              </a:ext>
            </a:extLst>
          </p:cNvPr>
          <p:cNvSpPr/>
          <p:nvPr/>
        </p:nvSpPr>
        <p:spPr>
          <a:xfrm>
            <a:off x="1851259" y="2324080"/>
            <a:ext cx="8046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8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Wang, L., et al. (2012). G-Hadoop: MapReduce across distributed data centers for data-intensive computing. </a:t>
            </a:r>
            <a:r>
              <a:rPr lang="en-US" i="1" dirty="0">
                <a:latin typeface="+mj-lt"/>
              </a:rPr>
              <a:t>Future Generation Computer Systems</a:t>
            </a:r>
            <a:r>
              <a:rPr lang="en-US" dirty="0">
                <a:latin typeface="+mj-lt"/>
              </a:rPr>
              <a:t>. doi:10/1016/j.future.2012.09.00</a:t>
            </a:r>
            <a:endParaRPr lang="en-US" sz="2400" dirty="0">
              <a:latin typeface="+mj-lt"/>
            </a:endParaRPr>
          </a:p>
          <a:p>
            <a:pPr fontAlgn="base">
              <a:buFont typeface="+mj-lt"/>
              <a:buAutoNum type="arabicPeriod"/>
            </a:pPr>
            <a:r>
              <a:rPr lang="en-US" dirty="0" err="1">
                <a:latin typeface="+mj-lt"/>
              </a:rPr>
              <a:t>Monaknov</a:t>
            </a:r>
            <a:r>
              <a:rPr lang="en-US" dirty="0">
                <a:latin typeface="+mj-lt"/>
              </a:rPr>
              <a:t>, A. (2016). Composable multi-threading for python libraries. </a:t>
            </a:r>
            <a:endParaRPr lang="en-US" sz="2400" dirty="0">
              <a:latin typeface="+mj-lt"/>
            </a:endParaRP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+mj-lt"/>
              </a:rPr>
              <a:t>Goel, N., Laxmi, V., Saxena, A. (2015). Handling multithreading approach using java. </a:t>
            </a:r>
            <a:r>
              <a:rPr lang="en-US" i="1" dirty="0">
                <a:latin typeface="+mj-lt"/>
              </a:rPr>
              <a:t>International Journal of Computer Science Trends and Technology.</a:t>
            </a:r>
            <a:r>
              <a:rPr lang="en-US" dirty="0">
                <a:latin typeface="+mj-lt"/>
              </a:rPr>
              <a:t>3.2.</a:t>
            </a:r>
            <a:endParaRPr lang="en-US" sz="2400" dirty="0">
              <a:latin typeface="+mj-lt"/>
            </a:endParaRP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+mj-lt"/>
              </a:rPr>
              <a:t>Hai, H., </a:t>
            </a:r>
            <a:r>
              <a:rPr lang="en-US" dirty="0" err="1">
                <a:latin typeface="+mj-lt"/>
              </a:rPr>
              <a:t>Guang</a:t>
            </a:r>
            <a:r>
              <a:rPr lang="en-US" dirty="0">
                <a:latin typeface="+mj-lt"/>
              </a:rPr>
              <a:t>-hui, J., &amp; Xiao-tian, Z. (2013). A fast numerical approach for Whipple shield ballistic limit analysis. </a:t>
            </a:r>
            <a:r>
              <a:rPr lang="en-US" i="1" dirty="0">
                <a:latin typeface="+mj-lt"/>
              </a:rPr>
              <a:t>Acta </a:t>
            </a:r>
            <a:r>
              <a:rPr lang="en-US" i="1" dirty="0" err="1">
                <a:latin typeface="+mj-lt"/>
              </a:rPr>
              <a:t>Astronautica</a:t>
            </a:r>
            <a:r>
              <a:rPr lang="en-US" dirty="0">
                <a:latin typeface="+mj-lt"/>
              </a:rPr>
              <a:t>. 93. 112-120. Retrieved from http://dx.doi.org/10.1016/j.actaastro.2013.06.014  </a:t>
            </a:r>
            <a:endParaRPr lang="en-US" sz="2400" dirty="0">
              <a:latin typeface="+mj-lt"/>
            </a:endParaRPr>
          </a:p>
          <a:p>
            <a:pPr fontAlgn="base">
              <a:buFont typeface="+mj-lt"/>
              <a:buAutoNum type="arabicPeriod"/>
            </a:pPr>
            <a:r>
              <a:rPr lang="en-US" dirty="0" err="1">
                <a:latin typeface="+mj-lt"/>
              </a:rPr>
              <a:t>Dehne</a:t>
            </a:r>
            <a:r>
              <a:rPr lang="en-US" dirty="0">
                <a:latin typeface="+mj-lt"/>
              </a:rPr>
              <a:t>, F., &amp; </a:t>
            </a:r>
            <a:r>
              <a:rPr lang="en-US" dirty="0" err="1">
                <a:latin typeface="+mj-lt"/>
              </a:rPr>
              <a:t>Zaboli</a:t>
            </a:r>
            <a:r>
              <a:rPr lang="en-US" dirty="0">
                <a:latin typeface="+mj-lt"/>
              </a:rPr>
              <a:t>, H. (2016). Parallel sorting for GPUs. </a:t>
            </a:r>
            <a:r>
              <a:rPr lang="en-US" i="1" dirty="0">
                <a:latin typeface="+mj-lt"/>
              </a:rPr>
              <a:t>Emergent Computation</a:t>
            </a:r>
            <a:r>
              <a:rPr lang="en-US" dirty="0">
                <a:latin typeface="+mj-lt"/>
              </a:rPr>
              <a:t>. 293 – 302.  doi:10.1007/978-3-319-46376-6_12  </a:t>
            </a:r>
            <a:endParaRPr lang="en-US" sz="2400" dirty="0">
              <a:latin typeface="+mj-lt"/>
            </a:endParaRPr>
          </a:p>
          <a:p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069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394319-90AE-493B-9E56-DDB685017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1846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54DE26-D16E-476F-8C69-BD39DD6ED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79932"/>
              </p:ext>
            </p:extLst>
          </p:nvPr>
        </p:nvGraphicFramePr>
        <p:xfrm>
          <a:off x="319593" y="701207"/>
          <a:ext cx="4916274" cy="4863088"/>
        </p:xfrm>
        <a:graphic>
          <a:graphicData uri="http://schemas.openxmlformats.org/drawingml/2006/table">
            <a:tbl>
              <a:tblPr firstRow="1" bandRow="1"/>
              <a:tblGrid>
                <a:gridCol w="2627735">
                  <a:extLst>
                    <a:ext uri="{9D8B030D-6E8A-4147-A177-3AD203B41FA5}">
                      <a16:colId xmlns:a16="http://schemas.microsoft.com/office/drawing/2014/main" val="2500096976"/>
                    </a:ext>
                  </a:extLst>
                </a:gridCol>
                <a:gridCol w="2288539">
                  <a:extLst>
                    <a:ext uri="{9D8B030D-6E8A-4147-A177-3AD203B41FA5}">
                      <a16:colId xmlns:a16="http://schemas.microsoft.com/office/drawing/2014/main" val="856557037"/>
                    </a:ext>
                  </a:extLst>
                </a:gridCol>
              </a:tblGrid>
              <a:tr h="47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D9D9D9"/>
                          </a:solidFill>
                          <a:effectLst/>
                          <a:latin typeface="Average"/>
                        </a:rPr>
                        <a:t>Z-score Lower Limit 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D9D9D9"/>
                          </a:solidFill>
                          <a:effectLst/>
                          <a:latin typeface="Average"/>
                        </a:rPr>
                        <a:t>Bucket Number</a:t>
                      </a:r>
                      <a:endParaRPr lang="en-US" sz="1700" dirty="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62005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-2</a:t>
                      </a:r>
                      <a:endParaRPr lang="en-US" sz="1700" dirty="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77308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-1.2865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1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331901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-0.8445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2</a:t>
                      </a:r>
                      <a:endParaRPr lang="en-US" sz="1700" dirty="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523947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-0.5265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3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11342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-0.255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4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331734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417821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0.255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6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932232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0.5265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7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481764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0.8445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8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88430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1.2865</a:t>
                      </a:r>
                      <a:endParaRPr lang="en-US" sz="170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CCCCCC"/>
                          </a:solidFill>
                          <a:effectLst/>
                          <a:latin typeface="Average"/>
                        </a:rPr>
                        <a:t>9</a:t>
                      </a:r>
                      <a:endParaRPr lang="en-US" sz="1700" dirty="0">
                        <a:effectLst/>
                      </a:endParaRPr>
                    </a:p>
                  </a:txBody>
                  <a:tcPr marL="92264" marR="92264" marT="92264" marB="9226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364594"/>
                  </a:ext>
                </a:extLst>
              </a:tr>
            </a:tbl>
          </a:graphicData>
        </a:graphic>
      </p:graphicFrame>
      <p:pic>
        <p:nvPicPr>
          <p:cNvPr id="3075" name="Picture 3" descr="https://lh4.googleusercontent.com/S7_DS_sSMp6PtoE4ufw2VCgXHQdljFA1thiA_zpoZgtUMhKyeDo_jZHQEOqnSNajL95DIUIPlrj5ceqUIk17zPcWGJ3B6NvoTE6pw3UJaL3j_AHpT6EY0fS0U3XaPjZmNn2w6HIFTds">
            <a:extLst>
              <a:ext uri="{FF2B5EF4-FFF2-40B4-BE49-F238E27FC236}">
                <a16:creationId xmlns:a16="http://schemas.microsoft.com/office/drawing/2014/main" id="{4CAD4546-D367-43EB-8F0B-A1970087B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00" y="1280599"/>
            <a:ext cx="6173838" cy="370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84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B706-9DD9-49C3-8893-8C079B9D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Merge sort</a:t>
            </a:r>
          </a:p>
        </p:txBody>
      </p:sp>
      <p:pic>
        <p:nvPicPr>
          <p:cNvPr id="11266" name="Picture 2" descr="https://2.bp.blogspot.com/-cgNdf1otA4U/V7hkKu_KM3I/AAAAAAAABPg/zazySYZVkxwBX8OnJqIik6-7IthnJk4uwCLcB/s1600/Implement%2Bmerge%2Bsort%2Bin%2Bjava.png">
            <a:extLst>
              <a:ext uri="{FF2B5EF4-FFF2-40B4-BE49-F238E27FC236}">
                <a16:creationId xmlns:a16="http://schemas.microsoft.com/office/drawing/2014/main" id="{176C6878-D267-4DFE-8D8C-4125DC81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1814644"/>
            <a:ext cx="6164346" cy="44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409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230-55F7-4433-84E4-B3C2A919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Bucket Sort</a:t>
            </a:r>
          </a:p>
        </p:txBody>
      </p:sp>
      <p:pic>
        <p:nvPicPr>
          <p:cNvPr id="15362" name="Picture 2" descr="https://upload.wikimedia.org/wikipedia/commons/3/39/Bucket_sort_2.png">
            <a:extLst>
              <a:ext uri="{FF2B5EF4-FFF2-40B4-BE49-F238E27FC236}">
                <a16:creationId xmlns:a16="http://schemas.microsoft.com/office/drawing/2014/main" id="{9F4795FD-9871-4505-9796-5E5712728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283" y="2120580"/>
            <a:ext cx="6165433" cy="26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60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2151-5D6E-46A9-80D4-41D9FB24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Quick Sort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107B0EC-F0A2-4966-B0E8-BCBF2AE7C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50" y="1969603"/>
            <a:ext cx="8162941" cy="362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101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1F-CD9F-4D0C-9CE9-97456C45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Heap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5B85D-8B85-4F4F-86E6-44F923627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1" t="12494" r="31115" b="61031"/>
          <a:stretch/>
        </p:blipFill>
        <p:spPr>
          <a:xfrm>
            <a:off x="506436" y="1983544"/>
            <a:ext cx="4895557" cy="18147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3C762-E12D-4D14-B621-88BFD0940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78" t="50000" r="30769" b="23525"/>
          <a:stretch/>
        </p:blipFill>
        <p:spPr>
          <a:xfrm>
            <a:off x="6877931" y="1983544"/>
            <a:ext cx="4895557" cy="18058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BC23F4-641F-49AC-A684-D4127753A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4" t="16394" r="31000" b="54874"/>
          <a:stretch/>
        </p:blipFill>
        <p:spPr>
          <a:xfrm>
            <a:off x="506436" y="4363533"/>
            <a:ext cx="4797083" cy="1969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BFBBD-759A-467E-9BDF-E60B5CD0B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08" t="52924" r="30538" b="18344"/>
          <a:stretch/>
        </p:blipFill>
        <p:spPr>
          <a:xfrm>
            <a:off x="6877930" y="4363532"/>
            <a:ext cx="4895557" cy="1969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537187-93D2-414B-9793-50454453A53E}"/>
              </a:ext>
            </a:extLst>
          </p:cNvPr>
          <p:cNvSpPr/>
          <p:nvPr/>
        </p:nvSpPr>
        <p:spPr>
          <a:xfrm>
            <a:off x="5584874" y="2461846"/>
            <a:ext cx="1012874" cy="39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94BE02-263C-4062-ACB1-18052CEEE230}"/>
              </a:ext>
            </a:extLst>
          </p:cNvPr>
          <p:cNvSpPr/>
          <p:nvPr/>
        </p:nvSpPr>
        <p:spPr>
          <a:xfrm>
            <a:off x="5620043" y="4793211"/>
            <a:ext cx="1012874" cy="39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502F-2792-4E8B-AEC7-47D29FA0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Pancake Sort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5A900EDD-0F4A-4A8C-98E5-C753BED9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37" y="1819652"/>
            <a:ext cx="6218725" cy="432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362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4A13-8948-421C-A010-B422E765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Bubble Sort</a:t>
            </a:r>
          </a:p>
        </p:txBody>
      </p:sp>
      <p:pic>
        <p:nvPicPr>
          <p:cNvPr id="4098" name="Picture 2" descr="Image result for bubble sort">
            <a:extLst>
              <a:ext uri="{FF2B5EF4-FFF2-40B4-BE49-F238E27FC236}">
                <a16:creationId xmlns:a16="http://schemas.microsoft.com/office/drawing/2014/main" id="{7F01E6FB-FDB8-4685-B4B3-27D98FC69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5" t="11871" r="40135" b="3332"/>
          <a:stretch/>
        </p:blipFill>
        <p:spPr bwMode="auto">
          <a:xfrm>
            <a:off x="4399721" y="1910591"/>
            <a:ext cx="3087757" cy="419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38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6710-17B0-46F8-BCED-4D921A01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Radix Sort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162DAFA7-68C1-4336-8D03-A54316EC0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27" y="2087879"/>
            <a:ext cx="7635746" cy="373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7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95A5-0E01-456E-973E-4C39C615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What is big data?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BCA521-A9A1-4067-B543-01C64A5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76901"/>
            <a:ext cx="4976854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</a:b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Volume, veracity, variety, and velocity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Data sets are so large and complex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IT systems have trouble processing data 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</a:b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pic>
        <p:nvPicPr>
          <p:cNvPr id="1026" name="Picture 2" descr="https://lh3.googleusercontent.com/h1bu2CHpFQEt1F8nIt5Z44NlfMpTbyh__rC0KtggKux14APx6WGKamhdSQLnLPFkUTSOKri2AvWdW2GfzgTVmF8J2QpVsSXI23O41jx4Uqr2fqc6B2V2S8hD11L5jILe78jGFfkl_OI">
            <a:extLst>
              <a:ext uri="{FF2B5EF4-FFF2-40B4-BE49-F238E27FC236}">
                <a16:creationId xmlns:a16="http://schemas.microsoft.com/office/drawing/2014/main" id="{152A6CC9-E554-4DC6-AD14-EF4F62675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2" t="8322"/>
          <a:stretch/>
        </p:blipFill>
        <p:spPr bwMode="auto">
          <a:xfrm>
            <a:off x="5867098" y="1916331"/>
            <a:ext cx="6270568" cy="405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148656-03EC-422C-9DC0-BA205995E6C5}"/>
              </a:ext>
            </a:extLst>
          </p:cNvPr>
          <p:cNvSpPr txBox="1"/>
          <p:nvPr/>
        </p:nvSpPr>
        <p:spPr>
          <a:xfrm>
            <a:off x="7162800" y="638907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/>
              </a:rPr>
              <a:t>https://onlinembapage.com/data-analytics-mba/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1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3EDD-CEBB-4FA1-AA91-B73DCFA1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Insertion Sort</a:t>
            </a:r>
          </a:p>
        </p:txBody>
      </p:sp>
      <p:pic>
        <p:nvPicPr>
          <p:cNvPr id="6146" name="Picture 2" descr="Image result for insertion sort">
            <a:extLst>
              <a:ext uri="{FF2B5EF4-FFF2-40B4-BE49-F238E27FC236}">
                <a16:creationId xmlns:a16="http://schemas.microsoft.com/office/drawing/2014/main" id="{709FC707-8C3D-4D0A-95A7-1D3BB708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12" y="1916596"/>
            <a:ext cx="34385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364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A8B4-1B99-425D-A44E-900BF31B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Bead Sort</a:t>
            </a:r>
          </a:p>
        </p:txBody>
      </p:sp>
      <p:pic>
        <p:nvPicPr>
          <p:cNvPr id="7170" name="Picture 2" descr="Image result for bead sort">
            <a:extLst>
              <a:ext uri="{FF2B5EF4-FFF2-40B4-BE49-F238E27FC236}">
                <a16:creationId xmlns:a16="http://schemas.microsoft.com/office/drawing/2014/main" id="{F60CCB35-167C-4005-884F-349FFD588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6" y="2553942"/>
            <a:ext cx="10354847" cy="17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05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612-C413-4B2E-994C-1D040543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Hadoop MapReduce/Apache Spark</a:t>
            </a:r>
          </a:p>
        </p:txBody>
      </p:sp>
      <p:pic>
        <p:nvPicPr>
          <p:cNvPr id="9218" name="Picture 2" descr="Image result for how does spark hadoop sort data sets">
            <a:extLst>
              <a:ext uri="{FF2B5EF4-FFF2-40B4-BE49-F238E27FC236}">
                <a16:creationId xmlns:a16="http://schemas.microsoft.com/office/drawing/2014/main" id="{911C170F-FA8C-420F-8744-8C884843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31" y="1737360"/>
            <a:ext cx="6529137" cy="456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37FE50-506B-476D-BF2A-6464F81E21EC}"/>
              </a:ext>
            </a:extLst>
          </p:cNvPr>
          <p:cNvSpPr/>
          <p:nvPr/>
        </p:nvSpPr>
        <p:spPr>
          <a:xfrm>
            <a:off x="4626403" y="64886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http://sci2s.ugr.es/BigData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036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4376-05BC-4416-B8FF-8B65F719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Current sorting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4F5583-B66F-4478-81A2-13B670955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228766"/>
              </p:ext>
            </p:extLst>
          </p:nvPr>
        </p:nvGraphicFramePr>
        <p:xfrm>
          <a:off x="1135873" y="1872768"/>
          <a:ext cx="100584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599">
                  <a:extLst>
                    <a:ext uri="{9D8B030D-6E8A-4147-A177-3AD203B41FA5}">
                      <a16:colId xmlns:a16="http://schemas.microsoft.com/office/drawing/2014/main" val="2940046437"/>
                    </a:ext>
                  </a:extLst>
                </a:gridCol>
                <a:gridCol w="2377601">
                  <a:extLst>
                    <a:ext uri="{9D8B030D-6E8A-4147-A177-3AD203B41FA5}">
                      <a16:colId xmlns:a16="http://schemas.microsoft.com/office/drawing/2014/main" val="27744775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3285571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11652383"/>
                    </a:ext>
                  </a:extLst>
                </a:gridCol>
              </a:tblGrid>
              <a:tr h="30528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Bucket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698284"/>
                  </a:ext>
                </a:extLst>
              </a:tr>
              <a:tr h="992184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1945 – John Von Neumann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1960 – Sir Charles Antony Richard Hoare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1950s – Harold H. Seward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302656"/>
                  </a:ext>
                </a:extLst>
              </a:tr>
              <a:tr h="763219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Method: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 and conquer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Recursive partitioning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Distribution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112104"/>
                  </a:ext>
                </a:extLst>
              </a:tr>
              <a:tr h="763219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Time complexity (worst):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 log n)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95844"/>
                  </a:ext>
                </a:extLst>
              </a:tr>
              <a:tr h="763219">
                <a:tc>
                  <a:txBody>
                    <a:bodyPr/>
                    <a:lstStyle/>
                    <a:p>
                      <a:pPr algn="ctr"/>
                      <a:endParaRPr lang="en-US" sz="2000" b="1" u="sng" dirty="0"/>
                    </a:p>
                    <a:p>
                      <a:pPr algn="ctr"/>
                      <a:r>
                        <a:rPr lang="en-US" sz="2000" b="1" u="sng" dirty="0"/>
                        <a:t>Space complexity: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O(n*k)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3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41735-2D09-432A-A5FE-25F16EBC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97425"/>
              </p:ext>
            </p:extLst>
          </p:nvPr>
        </p:nvGraphicFramePr>
        <p:xfrm>
          <a:off x="569843" y="1578638"/>
          <a:ext cx="11080764" cy="437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983">
                  <a:extLst>
                    <a:ext uri="{9D8B030D-6E8A-4147-A177-3AD203B41FA5}">
                      <a16:colId xmlns:a16="http://schemas.microsoft.com/office/drawing/2014/main" val="2098235451"/>
                    </a:ext>
                  </a:extLst>
                </a:gridCol>
                <a:gridCol w="2433744">
                  <a:extLst>
                    <a:ext uri="{9D8B030D-6E8A-4147-A177-3AD203B41FA5}">
                      <a16:colId xmlns:a16="http://schemas.microsoft.com/office/drawing/2014/main" val="2630789700"/>
                    </a:ext>
                  </a:extLst>
                </a:gridCol>
                <a:gridCol w="2562665">
                  <a:extLst>
                    <a:ext uri="{9D8B030D-6E8A-4147-A177-3AD203B41FA5}">
                      <a16:colId xmlns:a16="http://schemas.microsoft.com/office/drawing/2014/main" val="3534831622"/>
                    </a:ext>
                  </a:extLst>
                </a:gridCol>
                <a:gridCol w="1910686">
                  <a:extLst>
                    <a:ext uri="{9D8B030D-6E8A-4147-A177-3AD203B41FA5}">
                      <a16:colId xmlns:a16="http://schemas.microsoft.com/office/drawing/2014/main" val="3175219614"/>
                    </a:ext>
                  </a:extLst>
                </a:gridCol>
                <a:gridCol w="1910686">
                  <a:extLst>
                    <a:ext uri="{9D8B030D-6E8A-4147-A177-3AD203B41FA5}">
                      <a16:colId xmlns:a16="http://schemas.microsoft.com/office/drawing/2014/main" val="2782246807"/>
                    </a:ext>
                  </a:extLst>
                </a:gridCol>
              </a:tblGrid>
              <a:tr h="364487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1" marR="9991" marT="9991" marB="0" anchor="b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Cases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03903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Sorting Algorithm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Best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Worst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05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Stat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6541775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Merge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Divide and Conquer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6033627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Bucket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err="1">
                          <a:effectLst/>
                          <a:latin typeface="+mj-lt"/>
                        </a:rPr>
                        <a:t>n+k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n^2 + 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47037293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Radix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413099053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Heap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Selection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u="none" strike="noStrike" dirty="0">
                          <a:effectLst/>
                          <a:latin typeface="+mj-lt"/>
                        </a:rPr>
                        <a:t>n or n log(n)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44182901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65686610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Bubble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Exchanging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914210191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Pancake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80524447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Quick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Partitioning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u="none" strike="noStrike">
                          <a:effectLst/>
                          <a:latin typeface="+mj-lt"/>
                        </a:rPr>
                        <a:t>n log(n) - variation of n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28321808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Bead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763744200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2FC1B137-DEAF-468F-8D53-7AD24A09D188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Current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2285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41735-2D09-432A-A5FE-25F16EBC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13218"/>
              </p:ext>
            </p:extLst>
          </p:nvPr>
        </p:nvGraphicFramePr>
        <p:xfrm>
          <a:off x="526195" y="1590259"/>
          <a:ext cx="11139610" cy="443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000">
                  <a:extLst>
                    <a:ext uri="{9D8B030D-6E8A-4147-A177-3AD203B41FA5}">
                      <a16:colId xmlns:a16="http://schemas.microsoft.com/office/drawing/2014/main" val="2098235451"/>
                    </a:ext>
                  </a:extLst>
                </a:gridCol>
                <a:gridCol w="2446669">
                  <a:extLst>
                    <a:ext uri="{9D8B030D-6E8A-4147-A177-3AD203B41FA5}">
                      <a16:colId xmlns:a16="http://schemas.microsoft.com/office/drawing/2014/main" val="2630789700"/>
                    </a:ext>
                  </a:extLst>
                </a:gridCol>
                <a:gridCol w="2576275">
                  <a:extLst>
                    <a:ext uri="{9D8B030D-6E8A-4147-A177-3AD203B41FA5}">
                      <a16:colId xmlns:a16="http://schemas.microsoft.com/office/drawing/2014/main" val="3534831622"/>
                    </a:ext>
                  </a:extLst>
                </a:gridCol>
                <a:gridCol w="1920833">
                  <a:extLst>
                    <a:ext uri="{9D8B030D-6E8A-4147-A177-3AD203B41FA5}">
                      <a16:colId xmlns:a16="http://schemas.microsoft.com/office/drawing/2014/main" val="3175219614"/>
                    </a:ext>
                  </a:extLst>
                </a:gridCol>
                <a:gridCol w="1920833">
                  <a:extLst>
                    <a:ext uri="{9D8B030D-6E8A-4147-A177-3AD203B41FA5}">
                      <a16:colId xmlns:a16="http://schemas.microsoft.com/office/drawing/2014/main" val="2782246807"/>
                    </a:ext>
                  </a:extLst>
                </a:gridCol>
              </a:tblGrid>
              <a:tr h="369957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1" marR="9991" marT="9991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Cases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03903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Sorting Algorithm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Worst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05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Stat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65417756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Divide and Conquer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6033627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Bucket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j-lt"/>
                        </a:rPr>
                        <a:t>n+k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 + 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47037293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Radix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413099053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Heap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Selection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+mj-lt"/>
                        </a:rPr>
                        <a:t>n or n log(n)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44182901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65686610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Bubble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Exchanging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914210191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Pancake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Comparison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80524447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Quick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Partitioning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+mj-lt"/>
                        </a:rPr>
                        <a:t>n log(n) - variation of n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28321808"/>
                  </a:ext>
                </a:extLst>
              </a:tr>
              <a:tr h="369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763744200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2FC1B137-DEAF-468F-8D53-7AD24A09D188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Current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28461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41735-2D09-432A-A5FE-25F16EBC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85851"/>
              </p:ext>
            </p:extLst>
          </p:nvPr>
        </p:nvGraphicFramePr>
        <p:xfrm>
          <a:off x="552699" y="1630015"/>
          <a:ext cx="11086601" cy="438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175">
                  <a:extLst>
                    <a:ext uri="{9D8B030D-6E8A-4147-A177-3AD203B41FA5}">
                      <a16:colId xmlns:a16="http://schemas.microsoft.com/office/drawing/2014/main" val="2098235451"/>
                    </a:ext>
                  </a:extLst>
                </a:gridCol>
                <a:gridCol w="2435026">
                  <a:extLst>
                    <a:ext uri="{9D8B030D-6E8A-4147-A177-3AD203B41FA5}">
                      <a16:colId xmlns:a16="http://schemas.microsoft.com/office/drawing/2014/main" val="2630789700"/>
                    </a:ext>
                  </a:extLst>
                </a:gridCol>
                <a:gridCol w="2564016">
                  <a:extLst>
                    <a:ext uri="{9D8B030D-6E8A-4147-A177-3AD203B41FA5}">
                      <a16:colId xmlns:a16="http://schemas.microsoft.com/office/drawing/2014/main" val="3534831622"/>
                    </a:ext>
                  </a:extLst>
                </a:gridCol>
                <a:gridCol w="1911692">
                  <a:extLst>
                    <a:ext uri="{9D8B030D-6E8A-4147-A177-3AD203B41FA5}">
                      <a16:colId xmlns:a16="http://schemas.microsoft.com/office/drawing/2014/main" val="3175219614"/>
                    </a:ext>
                  </a:extLst>
                </a:gridCol>
                <a:gridCol w="1911692">
                  <a:extLst>
                    <a:ext uri="{9D8B030D-6E8A-4147-A177-3AD203B41FA5}">
                      <a16:colId xmlns:a16="http://schemas.microsoft.com/office/drawing/2014/main" val="2782246807"/>
                    </a:ext>
                  </a:extLst>
                </a:gridCol>
              </a:tblGrid>
              <a:tr h="36553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1" marR="9991" marT="9991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Cases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03903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Sorting Algorithm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Worst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05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Stat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65417756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Divide and Conquer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6033627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Bucket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j-lt"/>
                        </a:rPr>
                        <a:t>n+k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 + 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47037293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Radix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413099053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Heap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Selection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+mj-lt"/>
                        </a:rPr>
                        <a:t>n or n log(n)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44182901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65686610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Bubble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Exchanging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914210191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Pancake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80524447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Quick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Partitioning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+mj-lt"/>
                        </a:rPr>
                        <a:t>n log(n) - variation of n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2832180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763744200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2FC1B137-DEAF-468F-8D53-7AD24A09D188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Current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06754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341735-2D09-432A-A5FE-25F16EBC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17233"/>
              </p:ext>
            </p:extLst>
          </p:nvPr>
        </p:nvGraphicFramePr>
        <p:xfrm>
          <a:off x="514889" y="1616763"/>
          <a:ext cx="11162222" cy="438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618">
                  <a:extLst>
                    <a:ext uri="{9D8B030D-6E8A-4147-A177-3AD203B41FA5}">
                      <a16:colId xmlns:a16="http://schemas.microsoft.com/office/drawing/2014/main" val="2098235451"/>
                    </a:ext>
                  </a:extLst>
                </a:gridCol>
                <a:gridCol w="2451635">
                  <a:extLst>
                    <a:ext uri="{9D8B030D-6E8A-4147-A177-3AD203B41FA5}">
                      <a16:colId xmlns:a16="http://schemas.microsoft.com/office/drawing/2014/main" val="2630789700"/>
                    </a:ext>
                  </a:extLst>
                </a:gridCol>
                <a:gridCol w="2581505">
                  <a:extLst>
                    <a:ext uri="{9D8B030D-6E8A-4147-A177-3AD203B41FA5}">
                      <a16:colId xmlns:a16="http://schemas.microsoft.com/office/drawing/2014/main" val="3534831622"/>
                    </a:ext>
                  </a:extLst>
                </a:gridCol>
                <a:gridCol w="1924732">
                  <a:extLst>
                    <a:ext uri="{9D8B030D-6E8A-4147-A177-3AD203B41FA5}">
                      <a16:colId xmlns:a16="http://schemas.microsoft.com/office/drawing/2014/main" val="3175219614"/>
                    </a:ext>
                  </a:extLst>
                </a:gridCol>
                <a:gridCol w="1924732">
                  <a:extLst>
                    <a:ext uri="{9D8B030D-6E8A-4147-A177-3AD203B41FA5}">
                      <a16:colId xmlns:a16="http://schemas.microsoft.com/office/drawing/2014/main" val="2782246807"/>
                    </a:ext>
                  </a:extLst>
                </a:gridCol>
              </a:tblGrid>
              <a:tr h="36553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1" marR="9991" marT="9991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Cases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991" marR="9991" marT="999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03903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Sorting Algorithm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Worst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05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Stat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65417756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Merge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Divide and Conquer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6033627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Bucket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Distribution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effectLst/>
                          <a:latin typeface="+mj-lt"/>
                        </a:rPr>
                        <a:t>n+k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 + 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247037293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Radix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 * (k/d)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413099053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Heap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Selection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effectLst/>
                          <a:latin typeface="+mj-lt"/>
                        </a:rPr>
                        <a:t>n or n log(n)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44182901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65686610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Bubble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Exchanging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914210191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Pancake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j-lt"/>
                        </a:rPr>
                        <a:t>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280524447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Quick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Partitioning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effectLst/>
                          <a:latin typeface="+mj-lt"/>
                        </a:rPr>
                        <a:t>n log(n) - variation of n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 log (n)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n^2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1728321808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Bead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Non-comparison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sng" strike="noStrike" dirty="0">
                          <a:effectLst/>
                          <a:latin typeface="+mj-lt"/>
                        </a:rPr>
                        <a:t>n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j-lt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991" marR="9991" marT="9991" marB="0" anchor="ctr"/>
                </a:tc>
                <a:extLst>
                  <a:ext uri="{0D108BD9-81ED-4DB2-BD59-A6C34878D82A}">
                    <a16:rowId xmlns:a16="http://schemas.microsoft.com/office/drawing/2014/main" val="3763744200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2FC1B137-DEAF-468F-8D53-7AD24A09D188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Current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5002609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1365</Words>
  <Application>Microsoft Office PowerPoint</Application>
  <PresentationFormat>Widescreen</PresentationFormat>
  <Paragraphs>595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Average</vt:lpstr>
      <vt:lpstr>Calibri</vt:lpstr>
      <vt:lpstr>Calibri Light</vt:lpstr>
      <vt:lpstr>Josefin Sans</vt:lpstr>
      <vt:lpstr>Times New Roman</vt:lpstr>
      <vt:lpstr>Retrospect</vt:lpstr>
      <vt:lpstr>USING STATISTICAL ANALYSIS TO SOLVE THE PRESSING ISSUE OF SORTING BIG DATA  </vt:lpstr>
      <vt:lpstr>What is sorting?</vt:lpstr>
      <vt:lpstr>What is big data?</vt:lpstr>
      <vt:lpstr>Hadoop MapReduce/Apache Spark</vt:lpstr>
      <vt:lpstr>Current sorting algorithms</vt:lpstr>
      <vt:lpstr>PowerPoint Presentation</vt:lpstr>
      <vt:lpstr>PowerPoint Presentation</vt:lpstr>
      <vt:lpstr>PowerPoint Presentation</vt:lpstr>
      <vt:lpstr>PowerPoint Presentation</vt:lpstr>
      <vt:lpstr>What’s the issue?</vt:lpstr>
      <vt:lpstr>StatSort</vt:lpstr>
      <vt:lpstr>StatSort</vt:lpstr>
      <vt:lpstr>Data</vt:lpstr>
      <vt:lpstr>Data</vt:lpstr>
      <vt:lpstr>Time Complexity</vt:lpstr>
      <vt:lpstr>PowerPoint Presentation</vt:lpstr>
      <vt:lpstr>PowerPoint Presentation</vt:lpstr>
      <vt:lpstr>Applications</vt:lpstr>
      <vt:lpstr>Applications</vt:lpstr>
      <vt:lpstr>PowerPoint Presentation</vt:lpstr>
      <vt:lpstr>References</vt:lpstr>
      <vt:lpstr>PowerPoint Presentation</vt:lpstr>
      <vt:lpstr>Merge sort</vt:lpstr>
      <vt:lpstr>Bucket Sort</vt:lpstr>
      <vt:lpstr>Quick Sort</vt:lpstr>
      <vt:lpstr>Heap Sort</vt:lpstr>
      <vt:lpstr>Pancake Sort</vt:lpstr>
      <vt:lpstr>Bubble Sort</vt:lpstr>
      <vt:lpstr>Radix Sort</vt:lpstr>
      <vt:lpstr>Insertion Sort</vt:lpstr>
      <vt:lpstr>Bead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STATISTICAL ANALYSIS TO SOLVE THE PRESSING ISSUE OF SORTING BIG DATA  </dc:title>
  <dc:creator>Soumya Mishra</dc:creator>
  <cp:lastModifiedBy>Soumya Mishra</cp:lastModifiedBy>
  <cp:revision>13</cp:revision>
  <dcterms:created xsi:type="dcterms:W3CDTF">2018-10-23T04:02:56Z</dcterms:created>
  <dcterms:modified xsi:type="dcterms:W3CDTF">2018-10-23T10:16:02Z</dcterms:modified>
</cp:coreProperties>
</file>