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BAB735-B5A8-4DCD-9402-E0F9FFC5A267}">
          <p14:sldIdLst>
            <p14:sldId id="256"/>
            <p14:sldId id="267"/>
            <p14:sldId id="268"/>
            <p14:sldId id="257"/>
            <p14:sldId id="266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Appendix" id="{09A9D3B7-5AA0-444B-9BC7-B3BA78004DE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shr\Documents\Sorting%20Algorithm%20Stat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Comparing Run Times of Parallel Sort and the New Sort </a:t>
            </a:r>
          </a:p>
        </c:rich>
      </c:tx>
      <c:layout>
        <c:manualLayout>
          <c:xMode val="edge"/>
          <c:yMode val="edge"/>
          <c:x val="0.13739293934913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Parallel Sort 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4000"/>
                      <a:lumMod val="118000"/>
                    </a:schemeClr>
                  </a:gs>
                  <a:gs pos="100000">
                    <a:schemeClr val="accent1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Sheet1!$B$9:$B$14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Sheet1!$E$9:$E$14</c:f>
              <c:numCache>
                <c:formatCode>0.00</c:formatCode>
                <c:ptCount val="6"/>
                <c:pt idx="0">
                  <c:v>0.20499999999999829</c:v>
                </c:pt>
                <c:pt idx="1">
                  <c:v>0.35699999999999932</c:v>
                </c:pt>
                <c:pt idx="2">
                  <c:v>0.25099999999999767</c:v>
                </c:pt>
                <c:pt idx="3">
                  <c:v>0.68299999999999983</c:v>
                </c:pt>
                <c:pt idx="4">
                  <c:v>1.2520000000000007</c:v>
                </c:pt>
                <c:pt idx="5">
                  <c:v>5.913000000000002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34-487B-906F-515695281D52}"/>
            </c:ext>
          </c:extLst>
        </c:ser>
        <c:ser>
          <c:idx val="1"/>
          <c:order val="1"/>
          <c:tx>
            <c:v>New Sort 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64000"/>
                      <a:lumMod val="118000"/>
                    </a:schemeClr>
                  </a:gs>
                  <a:gs pos="100000">
                    <a:schemeClr val="accent2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4.6994144001780015E-2"/>
                  <c:y val="0.101565821032310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Sheet1!$B$9:$B$14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xVal>
          <c:yVal>
            <c:numRef>
              <c:f>Sheet1!$I$9:$I$14</c:f>
              <c:numCache>
                <c:formatCode>0.00</c:formatCode>
                <c:ptCount val="6"/>
                <c:pt idx="0">
                  <c:v>1.6000000000005343E-2</c:v>
                </c:pt>
                <c:pt idx="1">
                  <c:v>9.9999999999980105E-3</c:v>
                </c:pt>
                <c:pt idx="2">
                  <c:v>8.2000000000000739E-2</c:v>
                </c:pt>
                <c:pt idx="3">
                  <c:v>0.1639999999999997</c:v>
                </c:pt>
                <c:pt idx="4">
                  <c:v>0.54099999999999859</c:v>
                </c:pt>
                <c:pt idx="5">
                  <c:v>3.0609999999999999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E34-487B-906F-515695281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334112"/>
        <c:axId val="417331488"/>
      </c:scatterChart>
      <c:valAx>
        <c:axId val="41733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 of Elements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31488"/>
        <c:crosses val="autoZero"/>
        <c:crossBetween val="midCat"/>
      </c:valAx>
      <c:valAx>
        <c:axId val="4173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Seconds to Sort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341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3:19.98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Group>
    <inkml:annotationXML>
      <emma:emma xmlns:emma="http://www.w3.org/2003/04/emma" version="1.0">
        <emma:interpretation id="{136298A8-DF5B-4840-BDA3-8E66C976196A}" emma:medium="tactile" emma:mode="ink">
          <msink:context xmlns:msink="http://schemas.microsoft.com/ink/2010/main" type="writingRegion" rotatedBoundingBox="7190,11018 7205,11018 7205,11033 7190,11033"/>
        </emma:interpretation>
      </emma:emma>
    </inkml:annotationXML>
    <inkml:traceGroup>
      <inkml:annotationXML>
        <emma:emma xmlns:emma="http://www.w3.org/2003/04/emma" version="1.0">
          <emma:interpretation id="{6F0865ED-31E8-46FD-9224-82634156EFF6}" emma:medium="tactile" emma:mode="ink">
            <msink:context xmlns:msink="http://schemas.microsoft.com/ink/2010/main" type="paragraph" rotatedBoundingBox="7190,11018 7205,11018 7205,11033 7190,11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C6FC9C-EDE3-4982-9299-727B932CA051}" emma:medium="tactile" emma:mode="ink">
              <msink:context xmlns:msink="http://schemas.microsoft.com/ink/2010/main" type="line" rotatedBoundingBox="7190,11018 7205,11018 7205,11033 7190,11033"/>
            </emma:interpretation>
          </emma:emma>
        </inkml:annotationXML>
        <inkml:traceGroup>
          <inkml:annotationXML>
            <emma:emma xmlns:emma="http://www.w3.org/2003/04/emma" version="1.0">
              <emma:interpretation id="{AD1237F6-5FF3-440E-8572-6256E88B828E}" emma:medium="tactile" emma:mode="ink">
                <msink:context xmlns:msink="http://schemas.microsoft.com/ink/2010/main" type="inkWord" rotatedBoundingBox="7190,11018 7205,11018 7205,11033 7190,1103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4:27.137"/>
    </inkml:context>
    <inkml:brush xml:id="br0">
      <inkml:brushProperty name="width" value="0.035" units="cm"/>
      <inkml:brushProperty name="height" value="0.035" units="cm"/>
      <inkml:brushProperty name="color" value="#FFF200"/>
      <inkml:brushProperty name="ignorePressure" value="1"/>
    </inkml:brush>
  </inkml:definitions>
  <inkml:traceGroup>
    <inkml:annotationXML>
      <emma:emma xmlns:emma="http://www.w3.org/2003/04/emma" version="1.0">
        <emma:interpretation id="{FEE5ABF8-0668-4B78-AAD4-C8E9F48FBFB5}" emma:medium="tactile" emma:mode="ink">
          <msink:context xmlns:msink="http://schemas.microsoft.com/ink/2010/main" type="writingRegion" rotatedBoundingBox="14058,8049 15954,8049 15954,8292 14058,8292"/>
        </emma:interpretation>
      </emma:emma>
    </inkml:annotationXML>
    <inkml:traceGroup>
      <inkml:annotationXML>
        <emma:emma xmlns:emma="http://www.w3.org/2003/04/emma" version="1.0">
          <emma:interpretation id="{0E3AEA2C-88BD-49CE-BD32-B3A72714FDCC}" emma:medium="tactile" emma:mode="ink">
            <msink:context xmlns:msink="http://schemas.microsoft.com/ink/2010/main" type="paragraph" rotatedBoundingBox="15454,8049 15862,8049 15862,8064 15454,80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FE99C4-ED6D-4AED-9934-9EC32CED8329}" emma:medium="tactile" emma:mode="ink">
              <msink:context xmlns:msink="http://schemas.microsoft.com/ink/2010/main" type="inkBullet" rotatedBoundingBox="15454,8049 15469,8049 15469,8064 15454,8064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1480-70</inkml:trace>
        <inkml:trace contextRef="#ctx0" brushRef="#br0" timeOffset="-12345">1480-70</inkml:trace>
      </inkml:traceGroup>
      <inkml:traceGroup>
        <inkml:annotationXML>
          <emma:emma xmlns:emma="http://www.w3.org/2003/04/emma" version="1.0">
            <emma:interpretation id="{BD52220B-9B02-49C3-BB9F-82C29D29F0BE}" emma:medium="tactile" emma:mode="ink">
              <msink:context xmlns:msink="http://schemas.microsoft.com/ink/2010/main" type="line" rotatedBoundingBox="15847,8049 15862,8049 15862,8064 15847,8064"/>
            </emma:interpretation>
          </emma:emma>
        </inkml:annotationXML>
        <inkml:traceGroup>
          <inkml:annotationXML>
            <emma:emma xmlns:emma="http://www.w3.org/2003/04/emma" version="1.0">
              <emma:interpretation id="{33476D4B-1FA2-44E6-A6BC-0D15E58722C4}" emma:medium="tactile" emma:mode="ink">
                <msink:context xmlns:msink="http://schemas.microsoft.com/ink/2010/main" type="inkWord" rotatedBoundingBox="15847,8049 15862,8049 15862,8064 15847,8064"/>
              </emma:interpretation>
              <emma:one-of disjunction-type="recognition" id="oneOf1"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w</emma:literal>
                </emma:interpretation>
                <emma:interpretation id="interp5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232">1897-70</inkml:trace>
        </inkml:traceGroup>
      </inkml:traceGroup>
    </inkml:traceGroup>
    <inkml:traceGroup>
      <inkml:annotationXML>
        <emma:emma xmlns:emma="http://www.w3.org/2003/04/emma" version="1.0">
          <emma:interpretation id="{CD6A6004-17F7-445A-8206-26DCFE0E84B1}" emma:medium="tactile" emma:mode="ink">
            <msink:context xmlns:msink="http://schemas.microsoft.com/ink/2010/main" type="paragraph" rotatedBoundingBox="14058,8120 14073,8120 14073,8135 14058,8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710AE2-03A7-408A-B22A-BE983941F45B}" emma:medium="tactile" emma:mode="ink">
              <msink:context xmlns:msink="http://schemas.microsoft.com/ink/2010/main" type="line" rotatedBoundingBox="14058,8120 14073,8120 14073,8135 14058,8135"/>
            </emma:interpretation>
          </emma:emma>
        </inkml:annotationXML>
        <inkml:traceGroup>
          <inkml:annotationXML>
            <emma:emma xmlns:emma="http://www.w3.org/2003/04/emma" version="1.0">
              <emma:interpretation id="{615A50B3-0F0F-464F-82A0-E34A0BACF2D8}" emma:medium="tactile" emma:mode="ink">
                <msink:context xmlns:msink="http://schemas.microsoft.com/ink/2010/main" type="inkWord" rotatedBoundingBox="14058,8120 14073,8120 14073,8135 14058,8135"/>
              </emma:interpretation>
              <emma:one-of disjunction-type="recognition" id="oneOf2"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}</emma:literal>
                </emma:interpretation>
                <emma:interpretation id="interp9" emma:lang="en-US" emma:confidence="0">
                  <emma:literal>w</emma:literal>
                </emma:interpretation>
                <emma:interpretation id="interp10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-13046">1 171</inkml:trace>
        </inkml:traceGroup>
      </inkml:traceGroup>
    </inkml:traceGroup>
    <inkml:traceGroup>
      <inkml:annotationXML>
        <emma:emma xmlns:emma="http://www.w3.org/2003/04/emma" version="1.0">
          <emma:interpretation id="{79AECCC9-BC58-4F78-B43D-7411E03A0E60}" emma:medium="tactile" emma:mode="ink">
            <msink:context xmlns:msink="http://schemas.microsoft.com/ink/2010/main" type="paragraph" rotatedBoundingBox="15939,8049 15954,8049 15954,8292 15939,82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8A83201-8C00-467A-A404-0EC5A9310ACF}" emma:medium="tactile" emma:mode="ink">
              <msink:context xmlns:msink="http://schemas.microsoft.com/ink/2010/main" type="inkBullet" rotatedBoundingBox="15954,8049 15954,8292 15939,8292 15939,8049"/>
            </emma:interpretation>
            <emma:one-of disjunction-type="recognition" id="oneOf3">
              <emma:interpretation id="interp11" emma:lang="en-US" emma:confidence="1">
                <emma:literal>-</emma:literal>
              </emma:interpretation>
              <emma:interpretation id="interp12" emma:lang="en-US" emma:confidence="0">
                <emma:literal>_</emma:literal>
              </emma:interpretation>
              <emma:interpretation id="interp13" emma:lang="en-US" emma:confidence="0">
                <emma:literal>•</emma:literal>
              </emma:interpretation>
              <emma:interpretation id="interp14" emma:lang="en-US" emma:confidence="0">
                <emma:literal>.</emma:literal>
              </emma:interpretation>
              <emma:interpretation id="interp15" emma:lang="en-US" emma:confidence="0">
                <emma:literal>y</emma:literal>
              </emma:interpretation>
            </emma:one-of>
          </emma:emma>
        </inkml:annotationXML>
        <inkml:trace contextRef="#ctx0" brushRef="#br0" timeOffset="1232">1897-70</inkml:trace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4:27.820"/>
    </inkml:context>
    <inkml:brush xml:id="br0">
      <inkml:brushProperty name="width" value="0.035" units="cm"/>
      <inkml:brushProperty name="height" value="0.035" units="cm"/>
      <inkml:brushProperty name="color" value="#FFF200"/>
      <inkml:brushProperty name="ignorePressure" value="1"/>
    </inkml:brush>
  </inkml:definitions>
  <inkml:traceGroup>
    <inkml:annotationXML>
      <emma:emma xmlns:emma="http://www.w3.org/2003/04/emma" version="1.0">
        <emma:interpretation id="{113C57A4-6FDE-4FE0-A87D-4ADBE22BBE4D}" emma:medium="tactile" emma:mode="ink">
          <msink:context xmlns:msink="http://schemas.microsoft.com/ink/2010/main" type="writingRegion" rotatedBoundingBox="16062,10195 16077,10195 16077,10210 16062,10210"/>
        </emma:interpretation>
      </emma:emma>
    </inkml:annotationXML>
    <inkml:traceGroup>
      <inkml:annotationXML>
        <emma:emma xmlns:emma="http://www.w3.org/2003/04/emma" version="1.0">
          <emma:interpretation id="{16AEF559-C57D-4A1A-90BA-971BB65233CB}" emma:medium="tactile" emma:mode="ink">
            <msink:context xmlns:msink="http://schemas.microsoft.com/ink/2010/main" type="paragraph" rotatedBoundingBox="16062,10195 16077,10195 16077,10210 16062,10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DC4862-330D-4BDB-B26D-5BA0441CE1B2}" emma:medium="tactile" emma:mode="ink">
              <msink:context xmlns:msink="http://schemas.microsoft.com/ink/2010/main" type="line" rotatedBoundingBox="16062,10195 16077,10195 16077,10210 16062,10210"/>
            </emma:interpretation>
          </emma:emma>
        </inkml:annotationXML>
        <inkml:traceGroup>
          <inkml:annotationXML>
            <emma:emma xmlns:emma="http://www.w3.org/2003/04/emma" version="1.0">
              <emma:interpretation id="{5AB1F16E-F6A7-4B9D-86C2-ED0368B3B776}" emma:medium="tactile" emma:mode="ink">
                <msink:context xmlns:msink="http://schemas.microsoft.com/ink/2010/main" type="inkWord" rotatedBoundingBox="16062,10195 16077,10195 16077,10210 16062,1021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6:24.19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C4BFF56-CB58-4D40-AB36-E33C2753147D}" emma:medium="tactile" emma:mode="ink">
          <msink:context xmlns:msink="http://schemas.microsoft.com/ink/2010/main" type="inkDrawing"/>
        </emma:interpretation>
      </emma:emma>
    </inkml:annotationXML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02:56:25.449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3DB3-9A15-4CDB-AA9E-6A576B4D27B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FCC7-E04F-4D16-ACD2-C2DE0CD9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FCC7-E04F-4D16-ACD2-C2DE0CD98D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59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161A26-CE85-40F9-8C06-21F404A375B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F47F-B739-4DC3-9347-55C73589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8F3-4701-47AC-A6AB-8F9C3815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8" y="1447800"/>
            <a:ext cx="11900077" cy="3329581"/>
          </a:xfrm>
        </p:spPr>
        <p:txBody>
          <a:bodyPr/>
          <a:lstStyle/>
          <a:p>
            <a:pPr algn="ctr"/>
            <a:r>
              <a:rPr lang="en-US" dirty="0"/>
              <a:t>Progress Report 1 – 10/17/2017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A61EF-C32A-4745-9056-884E5CCC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82" y="4777380"/>
            <a:ext cx="11256135" cy="164917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Soumya MISHRA</a:t>
            </a:r>
          </a:p>
        </p:txBody>
      </p:sp>
    </p:spTree>
    <p:extLst>
      <p:ext uri="{BB962C8B-B14F-4D97-AF65-F5344CB8AC3E}">
        <p14:creationId xmlns:p14="http://schemas.microsoft.com/office/powerpoint/2010/main" val="360382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8FAE-CB18-4EE0-8309-763ECE0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in Java – Buckets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DB839-3118-4BCE-8228-67F479EA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6" t="10933" r="22565" b="18161"/>
          <a:stretch/>
        </p:blipFill>
        <p:spPr>
          <a:xfrm>
            <a:off x="257578" y="1359046"/>
            <a:ext cx="7340957" cy="500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A8FA0-8225-4536-A569-2F7959475A05}"/>
              </a:ext>
            </a:extLst>
          </p:cNvPr>
          <p:cNvSpPr txBox="1"/>
          <p:nvPr/>
        </p:nvSpPr>
        <p:spPr>
          <a:xfrm>
            <a:off x="7757516" y="1613879"/>
            <a:ext cx="367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This is the part of the method in which the elements are being sorted into their respective buckets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Inputs the end time of the sort which is used to calculated run time</a:t>
            </a:r>
          </a:p>
        </p:txBody>
      </p:sp>
    </p:spTree>
    <p:extLst>
      <p:ext uri="{BB962C8B-B14F-4D97-AF65-F5344CB8AC3E}">
        <p14:creationId xmlns:p14="http://schemas.microsoft.com/office/powerpoint/2010/main" val="311735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110-13C0-4F0A-B972-53255B3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0C524-AB0D-45D1-B1C8-A84914250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01356"/>
              </p:ext>
            </p:extLst>
          </p:nvPr>
        </p:nvGraphicFramePr>
        <p:xfrm>
          <a:off x="404734" y="1484026"/>
          <a:ext cx="11422508" cy="3826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212">
                  <a:extLst>
                    <a:ext uri="{9D8B030D-6E8A-4147-A177-3AD203B41FA5}">
                      <a16:colId xmlns:a16="http://schemas.microsoft.com/office/drawing/2014/main" val="287625698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335494514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200469443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951535212"/>
                    </a:ext>
                  </a:extLst>
                </a:gridCol>
                <a:gridCol w="1148059">
                  <a:extLst>
                    <a:ext uri="{9D8B030D-6E8A-4147-A177-3AD203B41FA5}">
                      <a16:colId xmlns:a16="http://schemas.microsoft.com/office/drawing/2014/main" val="2172322553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43592960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1081287324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813426995"/>
                    </a:ext>
                  </a:extLst>
                </a:gridCol>
                <a:gridCol w="1130588">
                  <a:extLst>
                    <a:ext uri="{9D8B030D-6E8A-4147-A177-3AD203B41FA5}">
                      <a16:colId xmlns:a16="http://schemas.microsoft.com/office/drawing/2014/main" val="2065274573"/>
                    </a:ext>
                  </a:extLst>
                </a:gridCol>
                <a:gridCol w="1572251">
                  <a:extLst>
                    <a:ext uri="{9D8B030D-6E8A-4147-A177-3AD203B41FA5}">
                      <a16:colId xmlns:a16="http://schemas.microsoft.com/office/drawing/2014/main" val="1524930467"/>
                    </a:ext>
                  </a:extLst>
                </a:gridCol>
              </a:tblGrid>
              <a:tr h="393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Sort (Optimized)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Sort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Faster (%)*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108618"/>
                  </a:ext>
                </a:extLst>
              </a:tr>
              <a:tr h="678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65726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060509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186631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58710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857853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441554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5804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10000000000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ERROR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1903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306C21-046E-4B59-B25C-3088A87C3BA8}"/>
              </a:ext>
            </a:extLst>
          </p:cNvPr>
          <p:cNvSpPr txBox="1"/>
          <p:nvPr/>
        </p:nvSpPr>
        <p:spPr>
          <a:xfrm>
            <a:off x="269823" y="5453042"/>
            <a:ext cx="1061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*Efficiency keeps decreasing – due to high standard error  </a:t>
            </a:r>
          </a:p>
          <a:p>
            <a:endParaRPr lang="en-US" sz="2000" dirty="0"/>
          </a:p>
          <a:p>
            <a:r>
              <a:rPr lang="en-US" sz="2000" dirty="0"/>
              <a:t>Heap errors will be solved by using a 6-node server (later in the process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0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7088-BBEB-4A59-908C-A48A3AAD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CB0B47-08FA-4589-8BF2-C9A83B9E7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8200"/>
              </p:ext>
            </p:extLst>
          </p:nvPr>
        </p:nvGraphicFramePr>
        <p:xfrm>
          <a:off x="2086863" y="1853248"/>
          <a:ext cx="7963971" cy="461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5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AEAB-FBE2-42A0-A83F-8DFA65D6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Until The Next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A7CB-6525-47B6-9DFF-6233C3D2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 algorithm into Python – next two weeks </a:t>
            </a:r>
          </a:p>
          <a:p>
            <a:r>
              <a:rPr lang="en-US" sz="2800" dirty="0"/>
              <a:t>Learn how to implement Panda and how Panda works– next four weeks </a:t>
            </a:r>
          </a:p>
          <a:p>
            <a:r>
              <a:rPr lang="en-US" sz="2800" dirty="0"/>
              <a:t>Use Panda in algorithm and check whether it will sort the data sets – whole of November, a bit into December </a:t>
            </a:r>
          </a:p>
          <a:p>
            <a:r>
              <a:rPr lang="en-US" sz="2800" dirty="0"/>
              <a:t>Implement Panda-like method into Java algorithm – November and December </a:t>
            </a:r>
          </a:p>
        </p:txBody>
      </p:sp>
    </p:spTree>
    <p:extLst>
      <p:ext uri="{BB962C8B-B14F-4D97-AF65-F5344CB8AC3E}">
        <p14:creationId xmlns:p14="http://schemas.microsoft.com/office/powerpoint/2010/main" val="41512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D7E5-0918-4FE1-8B73-09B66DB1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66C2-D506-439E-8312-072EC604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2052918"/>
            <a:ext cx="11842229" cy="4051668"/>
          </a:xfrm>
        </p:spPr>
        <p:txBody>
          <a:bodyPr>
            <a:normAutofit/>
          </a:bodyPr>
          <a:lstStyle/>
          <a:p>
            <a:r>
              <a:rPr lang="en-US" sz="2800" dirty="0"/>
              <a:t>25% - 50% of what computers do require sorting algorithms for </a:t>
            </a:r>
          </a:p>
          <a:p>
            <a:pPr lvl="1"/>
            <a:r>
              <a:rPr lang="en-US" sz="2400" dirty="0"/>
              <a:t>Efficiency (speed)</a:t>
            </a:r>
          </a:p>
          <a:p>
            <a:pPr lvl="1"/>
            <a:r>
              <a:rPr lang="en-US" sz="2400" dirty="0"/>
              <a:t>Processing Data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00050"/>
            <a:r>
              <a:rPr lang="en-US" sz="2800" dirty="0"/>
              <a:t>Sorting algorithms</a:t>
            </a:r>
          </a:p>
          <a:p>
            <a:pPr marL="800100" lvl="1"/>
            <a:r>
              <a:rPr lang="en-US" sz="2400" dirty="0"/>
              <a:t>Best case – time it takes to sort an already sorted data set</a:t>
            </a:r>
          </a:p>
          <a:p>
            <a:pPr marL="800100" lvl="1"/>
            <a:r>
              <a:rPr lang="en-US" sz="2400" dirty="0"/>
              <a:t>Worst case – time its takes to sort an unsorted data set</a:t>
            </a:r>
          </a:p>
        </p:txBody>
      </p:sp>
    </p:spTree>
    <p:extLst>
      <p:ext uri="{BB962C8B-B14F-4D97-AF65-F5344CB8AC3E}">
        <p14:creationId xmlns:p14="http://schemas.microsoft.com/office/powerpoint/2010/main" val="17202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17C-A5E1-4855-A4DD-A2816CBC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8668-4232-45C9-BD68-0C7267F2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1791325"/>
            <a:ext cx="11872210" cy="5066675"/>
          </a:xfrm>
        </p:spPr>
        <p:txBody>
          <a:bodyPr>
            <a:normAutofit/>
          </a:bodyPr>
          <a:lstStyle/>
          <a:p>
            <a:pPr marL="400050"/>
            <a:r>
              <a:rPr lang="en-US" sz="2800" dirty="0"/>
              <a:t>Bucket sort (non-comparison sort, widely used and respected)</a:t>
            </a:r>
          </a:p>
          <a:p>
            <a:pPr marL="800100" lvl="1"/>
            <a:r>
              <a:rPr lang="en-US" sz="2400" dirty="0"/>
              <a:t>Sorts data into respective buckets</a:t>
            </a:r>
          </a:p>
          <a:p>
            <a:pPr marL="800100" lvl="1"/>
            <a:r>
              <a:rPr lang="en-US" sz="2400" dirty="0"/>
              <a:t>Uses merge sort to sort the buckets</a:t>
            </a:r>
          </a:p>
          <a:p>
            <a:pPr marL="800100" lvl="1"/>
            <a:r>
              <a:rPr lang="en-US" sz="2400" dirty="0"/>
              <a:t>Best case of O(</a:t>
            </a:r>
            <a:r>
              <a:rPr lang="en-US" sz="2400" dirty="0" err="1"/>
              <a:t>n+k</a:t>
            </a:r>
            <a:r>
              <a:rPr lang="en-US" sz="2400" dirty="0"/>
              <a:t>)</a:t>
            </a:r>
          </a:p>
          <a:p>
            <a:pPr marL="800100" lvl="1"/>
            <a:r>
              <a:rPr lang="en-US" sz="2400" dirty="0"/>
              <a:t>Worst Case of O(n^2) </a:t>
            </a:r>
          </a:p>
          <a:p>
            <a:pPr marL="514350" lvl="1" indent="0">
              <a:buNone/>
            </a:pPr>
            <a:endParaRPr lang="en-US" sz="2400" dirty="0"/>
          </a:p>
          <a:p>
            <a:pPr marL="400050"/>
            <a:r>
              <a:rPr lang="en-US" sz="2800" dirty="0"/>
              <a:t>Problems with Bucket sort </a:t>
            </a:r>
          </a:p>
          <a:p>
            <a:pPr marL="800100" lvl="1"/>
            <a:r>
              <a:rPr lang="en-US" sz="2400" dirty="0"/>
              <a:t>Too much of the data lies within a specific range – slows down algorithm</a:t>
            </a:r>
          </a:p>
          <a:p>
            <a:pPr marL="800100" lvl="1"/>
            <a:r>
              <a:rPr lang="en-US" sz="2400" dirty="0"/>
              <a:t>Takes up too much space for some buckets will not be 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1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6F14-60A8-4B82-83AA-492697D3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in Depth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168-61B7-4863-825E-7473C3AB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2052918"/>
            <a:ext cx="11482465" cy="463269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Calculates parameters of </a:t>
            </a:r>
            <a:r>
              <a:rPr lang="en-US" sz="2800" i="1" dirty="0"/>
              <a:t>n</a:t>
            </a:r>
            <a:r>
              <a:rPr lang="en-US" sz="2800" dirty="0"/>
              <a:t> number of buckets based on elements in data set</a:t>
            </a:r>
          </a:p>
          <a:p>
            <a:pPr lvl="1"/>
            <a:r>
              <a:rPr lang="en-US" sz="2800" dirty="0"/>
              <a:t>&lt;1000 elements in each bucket (number of elements are equal)</a:t>
            </a:r>
          </a:p>
          <a:p>
            <a:pPr lvl="1"/>
            <a:r>
              <a:rPr lang="en-US" sz="2800" dirty="0"/>
              <a:t>Should be able to sort data sets that follow any type of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06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ACA63B-7F86-4314-A78F-3218F1703A4A}"/>
              </a:ext>
            </a:extLst>
          </p:cNvPr>
          <p:cNvSpPr/>
          <p:nvPr/>
        </p:nvSpPr>
        <p:spPr>
          <a:xfrm>
            <a:off x="2627290" y="2343955"/>
            <a:ext cx="2884868" cy="9787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F6F5A-9D3E-4B2A-956E-91E6192484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8" y="0"/>
            <a:ext cx="893793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9B6C20-DA05-443D-A54C-D22A19072E42}"/>
                  </a:ext>
                </a:extLst>
              </p14:cNvPr>
              <p14:cNvContentPartPr/>
              <p14:nvPr/>
            </p14:nvContentPartPr>
            <p14:xfrm>
              <a:off x="2588628" y="396657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9B6C20-DA05-443D-A54C-D22A19072E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2508" y="39604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835FB7-E040-408D-98FB-44B9DDB935D8}"/>
                  </a:ext>
                </a:extLst>
              </p14:cNvPr>
              <p14:cNvContentPartPr/>
              <p14:nvPr/>
            </p14:nvContentPartPr>
            <p14:xfrm>
              <a:off x="5061108" y="2897731"/>
              <a:ext cx="6829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835FB7-E040-408D-98FB-44B9DDB93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4988" y="2891611"/>
                <a:ext cx="695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1FD5D8-4EEF-4842-AF9D-0FBE094D22B1}"/>
                  </a:ext>
                </a:extLst>
              </p14:cNvPr>
              <p14:cNvContentPartPr/>
              <p14:nvPr/>
            </p14:nvContentPartPr>
            <p14:xfrm>
              <a:off x="5782548" y="367029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1FD5D8-4EEF-4842-AF9D-0FBE094D2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6428" y="36641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CAB769-6919-4C80-98CE-3ED6EC452E35}"/>
                  </a:ext>
                </a:extLst>
              </p14:cNvPr>
              <p14:cNvContentPartPr/>
              <p14:nvPr/>
            </p14:nvContentPartPr>
            <p14:xfrm>
              <a:off x="2910468" y="2627011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CAB769-6919-4C80-98CE-3ED6EC452E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4348" y="26208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7CCDB8-443D-43E7-85F2-932123820088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7CCDB8-443D-43E7-85F2-932123820088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434A762-1210-42AA-9227-B1717AC46DE6}"/>
                  </a:ext>
                </a:extLst>
              </p14:cNvPr>
              <p14:cNvContentPartPr/>
              <p14:nvPr/>
            </p14:nvContentPartPr>
            <p14:xfrm>
              <a:off x="4623348" y="2833291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434A762-1210-42AA-9227-B1717AC46D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7228" y="282717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EDF5CF-DE2F-4DBE-B845-628990774025}"/>
              </a:ext>
            </a:extLst>
          </p:cNvPr>
          <p:cNvSpPr/>
          <p:nvPr/>
        </p:nvSpPr>
        <p:spPr>
          <a:xfrm>
            <a:off x="1835332" y="2537077"/>
            <a:ext cx="1339245" cy="59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9A47E3-F9DE-47B7-8337-6EF794BD8B72}"/>
              </a:ext>
            </a:extLst>
          </p:cNvPr>
          <p:cNvSpPr/>
          <p:nvPr/>
        </p:nvSpPr>
        <p:spPr>
          <a:xfrm>
            <a:off x="1835331" y="3348197"/>
            <a:ext cx="1339245" cy="5924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30C-ABD4-43B5-84AB-F72B05F0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Thus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259C-C459-45F7-B492-AF17BA9A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7465"/>
            <a:ext cx="10707956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Created backbone of algorithm in Java </a:t>
            </a:r>
          </a:p>
          <a:p>
            <a:pPr lvl="1"/>
            <a:r>
              <a:rPr lang="en-US" sz="2400" dirty="0"/>
              <a:t>Technical errors in preliminary code took time to figure out </a:t>
            </a:r>
          </a:p>
          <a:p>
            <a:pPr marL="457200" lvl="1" indent="0">
              <a:buNone/>
            </a:pPr>
            <a:endParaRPr lang="en-US" sz="2400" dirty="0"/>
          </a:p>
          <a:p>
            <a:pPr marL="514350" indent="-457200"/>
            <a:r>
              <a:rPr lang="en-US" sz="2800" dirty="0"/>
              <a:t>Collected data when compared to Parallel Sort/Merge Sort</a:t>
            </a:r>
          </a:p>
          <a:p>
            <a:pPr marL="57150" indent="0">
              <a:buNone/>
            </a:pPr>
            <a:endParaRPr lang="en-US" sz="2800" dirty="0"/>
          </a:p>
          <a:p>
            <a:r>
              <a:rPr lang="en-US" sz="2800" dirty="0"/>
              <a:t>Transferring code into Python and learning Panda 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875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6E89-09FE-43FF-A0FB-DA296EDA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Code in Java – Main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94FB3E-E331-4769-8981-FF298908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759" t="10934" r="45691" b="20674"/>
          <a:stretch/>
        </p:blipFill>
        <p:spPr>
          <a:xfrm>
            <a:off x="308524" y="1409159"/>
            <a:ext cx="6774287" cy="5153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23E86-3462-4D02-A3E1-E7F2939F7D8B}"/>
              </a:ext>
            </a:extLst>
          </p:cNvPr>
          <p:cNvSpPr txBox="1"/>
          <p:nvPr/>
        </p:nvSpPr>
        <p:spPr>
          <a:xfrm>
            <a:off x="7590864" y="2361605"/>
            <a:ext cx="43299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Main method that creates the randomized array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Outputs parallel sort and new sort run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63F1-B608-4821-B5B5-644273C8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in Java – Parallel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66E24-42CF-424D-AF11-C47639637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7" t="11855" r="57253" b="77402"/>
          <a:stretch/>
        </p:blipFill>
        <p:spPr>
          <a:xfrm>
            <a:off x="798490" y="1627867"/>
            <a:ext cx="9811781" cy="1604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20B5B-4526-43D8-8D74-B4FD466386FB}"/>
              </a:ext>
            </a:extLst>
          </p:cNvPr>
          <p:cNvSpPr txBox="1"/>
          <p:nvPr/>
        </p:nvSpPr>
        <p:spPr>
          <a:xfrm>
            <a:off x="1339403" y="4340180"/>
            <a:ext cx="891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Getting run time of Parallel Sort – this is a Java merge-sort like sorting algorithm used to sort arrays by threading </a:t>
            </a:r>
          </a:p>
        </p:txBody>
      </p:sp>
    </p:spTree>
    <p:extLst>
      <p:ext uri="{BB962C8B-B14F-4D97-AF65-F5344CB8AC3E}">
        <p14:creationId xmlns:p14="http://schemas.microsoft.com/office/powerpoint/2010/main" val="41469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6E6F-FDB5-432B-80D3-F1F3110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in Java – Stat Sort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44250-59D0-4355-9727-E19C3F75D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6" t="10627" r="56562" b="43638"/>
          <a:stretch/>
        </p:blipFill>
        <p:spPr>
          <a:xfrm>
            <a:off x="437880" y="1468190"/>
            <a:ext cx="5690561" cy="498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60C59-2B8F-4EE6-9C2B-4CA867B48F5C}"/>
              </a:ext>
            </a:extLst>
          </p:cNvPr>
          <p:cNvSpPr txBox="1"/>
          <p:nvPr/>
        </p:nvSpPr>
        <p:spPr>
          <a:xfrm>
            <a:off x="6336673" y="1468190"/>
            <a:ext cx="5745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This is the method that performs the new sort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This part of the method is calculating the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Max and min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mean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The lower range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The upper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The number of buckets for the two ranges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8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4721</TotalTime>
  <Words>557</Words>
  <Application>Microsoft Office PowerPoint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Progress Report 1 – 10/17/2017 </vt:lpstr>
      <vt:lpstr>Problem  </vt:lpstr>
      <vt:lpstr>Problem</vt:lpstr>
      <vt:lpstr>Goal in Depth </vt:lpstr>
      <vt:lpstr>PowerPoint Presentation</vt:lpstr>
      <vt:lpstr>What Has Been Done Thus Far</vt:lpstr>
      <vt:lpstr>Backbone Code in Java – Main </vt:lpstr>
      <vt:lpstr>Backbone in Java – Parallel Sort</vt:lpstr>
      <vt:lpstr>Backbone in Java – Stat Sort </vt:lpstr>
      <vt:lpstr>Backbone in Java – Buckets </vt:lpstr>
      <vt:lpstr>Data Collected</vt:lpstr>
      <vt:lpstr>Data Collected </vt:lpstr>
      <vt:lpstr>Goals Until The Next 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1 – 10/13/2017</dc:title>
  <dc:creator>Soumya Mishra</dc:creator>
  <cp:lastModifiedBy>Soumya Mishra</cp:lastModifiedBy>
  <cp:revision>21</cp:revision>
  <dcterms:created xsi:type="dcterms:W3CDTF">2017-10-13T02:03:51Z</dcterms:created>
  <dcterms:modified xsi:type="dcterms:W3CDTF">2017-10-16T23:41:00Z</dcterms:modified>
</cp:coreProperties>
</file>