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8" r:id="rId4"/>
    <p:sldId id="271" r:id="rId5"/>
    <p:sldId id="257" r:id="rId6"/>
    <p:sldId id="266" r:id="rId7"/>
    <p:sldId id="273" r:id="rId8"/>
    <p:sldId id="258" r:id="rId9"/>
    <p:sldId id="259" r:id="rId10"/>
    <p:sldId id="260" r:id="rId11"/>
    <p:sldId id="261" r:id="rId12"/>
    <p:sldId id="262" r:id="rId13"/>
    <p:sldId id="269" r:id="rId14"/>
    <p:sldId id="263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BAB735-B5A8-4DCD-9402-E0F9FFC5A267}">
          <p14:sldIdLst>
            <p14:sldId id="256"/>
            <p14:sldId id="267"/>
            <p14:sldId id="268"/>
            <p14:sldId id="271"/>
            <p14:sldId id="257"/>
            <p14:sldId id="266"/>
            <p14:sldId id="273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Appendix" id="{09A9D3B7-5AA0-444B-9BC7-B3BA78004DEE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shr\Documents\Sorting%20Algorithm%20Stat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Comparing Run Times of Parallel Sort and the New Sort </a:t>
            </a:r>
          </a:p>
        </c:rich>
      </c:tx>
      <c:layout>
        <c:manualLayout>
          <c:xMode val="edge"/>
          <c:yMode val="edge"/>
          <c:x val="0.13739293934913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Parallel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Sheet1!$E$9:$E$14</c:f>
              <c:numCache>
                <c:formatCode>0.00</c:formatCode>
                <c:ptCount val="6"/>
                <c:pt idx="0">
                  <c:v>0.20499999999999829</c:v>
                </c:pt>
                <c:pt idx="1">
                  <c:v>0.35699999999999932</c:v>
                </c:pt>
                <c:pt idx="2">
                  <c:v>0.25099999999999767</c:v>
                </c:pt>
                <c:pt idx="3">
                  <c:v>0.68299999999999983</c:v>
                </c:pt>
                <c:pt idx="4">
                  <c:v>1.2520000000000007</c:v>
                </c:pt>
                <c:pt idx="5">
                  <c:v>5.913000000000002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34-487B-906F-515695281D52}"/>
            </c:ext>
          </c:extLst>
        </c:ser>
        <c:ser>
          <c:idx val="1"/>
          <c:order val="1"/>
          <c:tx>
            <c:v>New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64000"/>
                      <a:lumMod val="118000"/>
                    </a:schemeClr>
                  </a:gs>
                  <a:gs pos="100000">
                    <a:schemeClr val="accent2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19050" cap="rnd" cmpd="sng" algn="ctr">
                <a:solidFill>
                  <a:schemeClr val="accent6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4.6994144001780015E-2"/>
                  <c:y val="0.101565821032310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Sheet1!$I$9:$I$14</c:f>
              <c:numCache>
                <c:formatCode>0.00</c:formatCode>
                <c:ptCount val="6"/>
                <c:pt idx="0">
                  <c:v>1.6000000000005343E-2</c:v>
                </c:pt>
                <c:pt idx="1">
                  <c:v>9.9999999999980105E-3</c:v>
                </c:pt>
                <c:pt idx="2">
                  <c:v>8.2000000000000739E-2</c:v>
                </c:pt>
                <c:pt idx="3">
                  <c:v>0.1639999999999997</c:v>
                </c:pt>
                <c:pt idx="4">
                  <c:v>0.54099999999999859</c:v>
                </c:pt>
                <c:pt idx="5">
                  <c:v>3.0609999999999999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E34-487B-906F-515695281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334112"/>
        <c:axId val="417331488"/>
      </c:scatterChart>
      <c:valAx>
        <c:axId val="41733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1488"/>
        <c:crosses val="autoZero"/>
        <c:crossBetween val="midCat"/>
      </c:valAx>
      <c:valAx>
        <c:axId val="4173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Seconds to Sort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41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5C973-49BA-4654-BAA2-8449213F704F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FDCAF39-7932-43E0-8CF0-CF369A74997C}">
      <dgm:prSet phldrT="[Text]"/>
      <dgm:spPr/>
      <dgm:t>
        <a:bodyPr/>
        <a:lstStyle/>
        <a:p>
          <a:r>
            <a:rPr lang="en-US" dirty="0"/>
            <a:t>Figure out distribution of data set – create bucket parameters</a:t>
          </a:r>
        </a:p>
      </dgm:t>
    </dgm:pt>
    <dgm:pt modelId="{96FBCF1B-F945-4BE2-B4C3-86DF6FA606E4}" type="parTrans" cxnId="{DD676461-6CF1-43D6-9F72-A2A636B0DC55}">
      <dgm:prSet/>
      <dgm:spPr/>
      <dgm:t>
        <a:bodyPr/>
        <a:lstStyle/>
        <a:p>
          <a:endParaRPr lang="en-US"/>
        </a:p>
      </dgm:t>
    </dgm:pt>
    <dgm:pt modelId="{54E13A80-A4BE-413C-B7A6-390571BA40AB}" type="sibTrans" cxnId="{DD676461-6CF1-43D6-9F72-A2A636B0DC55}">
      <dgm:prSet/>
      <dgm:spPr/>
      <dgm:t>
        <a:bodyPr/>
        <a:lstStyle/>
        <a:p>
          <a:endParaRPr lang="en-US"/>
        </a:p>
      </dgm:t>
    </dgm:pt>
    <dgm:pt modelId="{F98F887F-1493-4C3D-8415-56108A7BE90C}">
      <dgm:prSet phldrT="[Text]"/>
      <dgm:spPr/>
      <dgm:t>
        <a:bodyPr/>
        <a:lstStyle/>
        <a:p>
          <a:r>
            <a:rPr lang="en-US" dirty="0"/>
            <a:t>Java – normal distribution and collect data </a:t>
          </a:r>
        </a:p>
      </dgm:t>
    </dgm:pt>
    <dgm:pt modelId="{3D0F7F14-6925-46CD-B862-87292434B0F0}" type="parTrans" cxnId="{EF0A3BCC-997C-47FD-9F82-804BEC2B9228}">
      <dgm:prSet/>
      <dgm:spPr/>
      <dgm:t>
        <a:bodyPr/>
        <a:lstStyle/>
        <a:p>
          <a:endParaRPr lang="en-US"/>
        </a:p>
      </dgm:t>
    </dgm:pt>
    <dgm:pt modelId="{E4E2F3CF-6727-4BEA-B42E-979BF6CDE6EA}" type="sibTrans" cxnId="{EF0A3BCC-997C-47FD-9F82-804BEC2B9228}">
      <dgm:prSet/>
      <dgm:spPr/>
      <dgm:t>
        <a:bodyPr/>
        <a:lstStyle/>
        <a:p>
          <a:endParaRPr lang="en-US"/>
        </a:p>
      </dgm:t>
    </dgm:pt>
    <dgm:pt modelId="{A3F9A81B-ACC2-4BA8-9622-88FE7A702D58}">
      <dgm:prSet phldrT="[Text]"/>
      <dgm:spPr/>
      <dgm:t>
        <a:bodyPr/>
        <a:lstStyle/>
        <a:p>
          <a:r>
            <a:rPr lang="en-US" dirty="0"/>
            <a:t>Python – Panda to figure out distribution and collected data </a:t>
          </a:r>
        </a:p>
      </dgm:t>
    </dgm:pt>
    <dgm:pt modelId="{0989DA58-EDDB-4C32-8467-C69BB2C64240}" type="parTrans" cxnId="{44A690AD-51AC-4058-8F2D-41324D5964CD}">
      <dgm:prSet/>
      <dgm:spPr/>
      <dgm:t>
        <a:bodyPr/>
        <a:lstStyle/>
        <a:p>
          <a:endParaRPr lang="en-US"/>
        </a:p>
      </dgm:t>
    </dgm:pt>
    <dgm:pt modelId="{2B1BA644-DD75-40BE-949C-29FC6847CCE5}" type="sibTrans" cxnId="{44A690AD-51AC-4058-8F2D-41324D5964CD}">
      <dgm:prSet/>
      <dgm:spPr/>
      <dgm:t>
        <a:bodyPr/>
        <a:lstStyle/>
        <a:p>
          <a:endParaRPr lang="en-US"/>
        </a:p>
      </dgm:t>
    </dgm:pt>
    <dgm:pt modelId="{3C57BA77-0D4E-4BDC-86B7-D7038E09722A}">
      <dgm:prSet phldrT="[Text]"/>
      <dgm:spPr/>
      <dgm:t>
        <a:bodyPr/>
        <a:lstStyle/>
        <a:p>
          <a:r>
            <a:rPr lang="en-US" dirty="0"/>
            <a:t>Panda-like Method in Java to figure out distributions</a:t>
          </a:r>
        </a:p>
      </dgm:t>
    </dgm:pt>
    <dgm:pt modelId="{7153C979-9122-426F-B506-85813BD5F10C}" type="parTrans" cxnId="{DC88901E-493B-4614-8F98-4995C5E0CD41}">
      <dgm:prSet/>
      <dgm:spPr/>
      <dgm:t>
        <a:bodyPr/>
        <a:lstStyle/>
        <a:p>
          <a:endParaRPr lang="en-US"/>
        </a:p>
      </dgm:t>
    </dgm:pt>
    <dgm:pt modelId="{CEBBC0F9-7A4C-4407-8A2A-F0C2BFFCC88E}" type="sibTrans" cxnId="{DC88901E-493B-4614-8F98-4995C5E0CD41}">
      <dgm:prSet/>
      <dgm:spPr/>
      <dgm:t>
        <a:bodyPr/>
        <a:lstStyle/>
        <a:p>
          <a:endParaRPr lang="en-US"/>
        </a:p>
      </dgm:t>
    </dgm:pt>
    <dgm:pt modelId="{1606B4D4-2A2B-4C2B-9B85-34473BAB8765}">
      <dgm:prSet phldrT="[Text]"/>
      <dgm:spPr/>
      <dgm:t>
        <a:bodyPr/>
        <a:lstStyle/>
        <a:p>
          <a:r>
            <a:rPr lang="en-US" dirty="0"/>
            <a:t>See how Panda works and apply similar procedures</a:t>
          </a:r>
        </a:p>
      </dgm:t>
    </dgm:pt>
    <dgm:pt modelId="{22A9BE84-D189-460A-89E0-090AB4247095}" type="parTrans" cxnId="{2ACEAF70-A68C-4882-96EC-43D724793EFF}">
      <dgm:prSet/>
      <dgm:spPr/>
      <dgm:t>
        <a:bodyPr/>
        <a:lstStyle/>
        <a:p>
          <a:endParaRPr lang="en-US"/>
        </a:p>
      </dgm:t>
    </dgm:pt>
    <dgm:pt modelId="{49D87CB0-265D-4B91-A2F1-5DBADF0C213A}" type="sibTrans" cxnId="{2ACEAF70-A68C-4882-96EC-43D724793EFF}">
      <dgm:prSet/>
      <dgm:spPr/>
      <dgm:t>
        <a:bodyPr/>
        <a:lstStyle/>
        <a:p>
          <a:endParaRPr lang="en-US"/>
        </a:p>
      </dgm:t>
    </dgm:pt>
    <dgm:pt modelId="{3D4B8080-12E9-4BAF-98C4-C526F4F1A257}">
      <dgm:prSet phldrT="[Text]"/>
      <dgm:spPr/>
      <dgm:t>
        <a:bodyPr/>
        <a:lstStyle/>
        <a:p>
          <a:r>
            <a:rPr lang="en-US" dirty="0"/>
            <a:t>For irregular distributions, figure out pattern </a:t>
          </a:r>
        </a:p>
      </dgm:t>
    </dgm:pt>
    <dgm:pt modelId="{DB4A1555-8B1F-438D-860F-25375A5C22CE}" type="parTrans" cxnId="{1FC18178-1AA0-4902-B3F1-AE826A7DF6E8}">
      <dgm:prSet/>
      <dgm:spPr/>
      <dgm:t>
        <a:bodyPr/>
        <a:lstStyle/>
        <a:p>
          <a:endParaRPr lang="en-US"/>
        </a:p>
      </dgm:t>
    </dgm:pt>
    <dgm:pt modelId="{1E717396-7140-49C4-81A2-CFDD9E368057}" type="sibTrans" cxnId="{1FC18178-1AA0-4902-B3F1-AE826A7DF6E8}">
      <dgm:prSet/>
      <dgm:spPr/>
      <dgm:t>
        <a:bodyPr/>
        <a:lstStyle/>
        <a:p>
          <a:endParaRPr lang="en-US"/>
        </a:p>
      </dgm:t>
    </dgm:pt>
    <dgm:pt modelId="{EA08054A-2452-4147-B8C4-DBB5D0A62AAF}">
      <dgm:prSet phldrT="[Text]"/>
      <dgm:spPr/>
      <dgm:t>
        <a:bodyPr/>
        <a:lstStyle/>
        <a:p>
          <a:r>
            <a:rPr lang="en-US" dirty="0"/>
            <a:t>Optimize Algorithm - Professionally</a:t>
          </a:r>
        </a:p>
      </dgm:t>
    </dgm:pt>
    <dgm:pt modelId="{1A1D4483-5ACA-4CF7-8A78-D66083C53483}" type="parTrans" cxnId="{957DF6C4-8F74-44DC-9C7B-96B0DA660B86}">
      <dgm:prSet/>
      <dgm:spPr/>
      <dgm:t>
        <a:bodyPr/>
        <a:lstStyle/>
        <a:p>
          <a:endParaRPr lang="en-US"/>
        </a:p>
      </dgm:t>
    </dgm:pt>
    <dgm:pt modelId="{C923CF2E-4124-403E-B99C-8E1000855557}" type="sibTrans" cxnId="{957DF6C4-8F74-44DC-9C7B-96B0DA660B86}">
      <dgm:prSet/>
      <dgm:spPr/>
      <dgm:t>
        <a:bodyPr/>
        <a:lstStyle/>
        <a:p>
          <a:endParaRPr lang="en-US"/>
        </a:p>
      </dgm:t>
    </dgm:pt>
    <dgm:pt modelId="{1207CB5F-C7BC-4AF3-AD6A-58CE0F2B4772}">
      <dgm:prSet phldrT="[Text]"/>
      <dgm:spPr/>
      <dgm:t>
        <a:bodyPr/>
        <a:lstStyle/>
        <a:p>
          <a:r>
            <a:rPr lang="en-US" dirty="0"/>
            <a:t>Multithreading </a:t>
          </a:r>
        </a:p>
      </dgm:t>
    </dgm:pt>
    <dgm:pt modelId="{A0EDE2CF-3D09-4605-8B8F-7451A442259B}" type="parTrans" cxnId="{0B1CDEAF-8987-46DB-9804-3B44522C41EE}">
      <dgm:prSet/>
      <dgm:spPr/>
      <dgm:t>
        <a:bodyPr/>
        <a:lstStyle/>
        <a:p>
          <a:endParaRPr lang="en-US"/>
        </a:p>
      </dgm:t>
    </dgm:pt>
    <dgm:pt modelId="{AC471A08-6DFE-4D5A-89FA-EA19462C2A13}" type="sibTrans" cxnId="{0B1CDEAF-8987-46DB-9804-3B44522C41EE}">
      <dgm:prSet/>
      <dgm:spPr/>
      <dgm:t>
        <a:bodyPr/>
        <a:lstStyle/>
        <a:p>
          <a:endParaRPr lang="en-US"/>
        </a:p>
      </dgm:t>
    </dgm:pt>
    <dgm:pt modelId="{B563C0C2-CC65-43D2-9C0E-05188C35F5AD}">
      <dgm:prSet phldrT="[Text]"/>
      <dgm:spPr/>
      <dgm:t>
        <a:bodyPr/>
        <a:lstStyle/>
        <a:p>
          <a:r>
            <a:rPr lang="en-US" dirty="0"/>
            <a:t>Map Function in Hadoop: MapReduce</a:t>
          </a:r>
        </a:p>
      </dgm:t>
    </dgm:pt>
    <dgm:pt modelId="{C1217869-CB36-4237-8C4A-5AF854DC03BB}" type="parTrans" cxnId="{F924B811-DE0B-4CAA-A942-813E35985BA2}">
      <dgm:prSet/>
      <dgm:spPr/>
      <dgm:t>
        <a:bodyPr/>
        <a:lstStyle/>
        <a:p>
          <a:endParaRPr lang="en-US"/>
        </a:p>
      </dgm:t>
    </dgm:pt>
    <dgm:pt modelId="{9FB361AE-A699-4F30-B981-753340531F16}" type="sibTrans" cxnId="{F924B811-DE0B-4CAA-A942-813E35985BA2}">
      <dgm:prSet/>
      <dgm:spPr/>
      <dgm:t>
        <a:bodyPr/>
        <a:lstStyle/>
        <a:p>
          <a:endParaRPr lang="en-US"/>
        </a:p>
      </dgm:t>
    </dgm:pt>
    <dgm:pt modelId="{0645DD58-4F33-4FC0-8B23-84BEF0FC849D}" type="pres">
      <dgm:prSet presAssocID="{9345C973-49BA-4654-BAA2-8449213F704F}" presName="Name0" presStyleCnt="0">
        <dgm:presLayoutVars>
          <dgm:dir/>
          <dgm:animLvl val="lvl"/>
          <dgm:resizeHandles val="exact"/>
        </dgm:presLayoutVars>
      </dgm:prSet>
      <dgm:spPr/>
    </dgm:pt>
    <dgm:pt modelId="{28DA3956-BD01-464B-AAF6-9C50AB7B7F02}" type="pres">
      <dgm:prSet presAssocID="{EA08054A-2452-4147-B8C4-DBB5D0A62AAF}" presName="boxAndChildren" presStyleCnt="0"/>
      <dgm:spPr/>
    </dgm:pt>
    <dgm:pt modelId="{2C6D5C8E-9BB3-4CD9-9548-C4AD4E46BA2E}" type="pres">
      <dgm:prSet presAssocID="{EA08054A-2452-4147-B8C4-DBB5D0A62AAF}" presName="parentTextBox" presStyleLbl="node1" presStyleIdx="0" presStyleCnt="3"/>
      <dgm:spPr/>
    </dgm:pt>
    <dgm:pt modelId="{4AE64CD6-984C-443F-94BD-56CE385CF134}" type="pres">
      <dgm:prSet presAssocID="{EA08054A-2452-4147-B8C4-DBB5D0A62AAF}" presName="entireBox" presStyleLbl="node1" presStyleIdx="0" presStyleCnt="3"/>
      <dgm:spPr/>
    </dgm:pt>
    <dgm:pt modelId="{D7689636-F92C-4745-B53F-AE09397B8402}" type="pres">
      <dgm:prSet presAssocID="{EA08054A-2452-4147-B8C4-DBB5D0A62AAF}" presName="descendantBox" presStyleCnt="0"/>
      <dgm:spPr/>
    </dgm:pt>
    <dgm:pt modelId="{81B546AB-4B54-47F7-8A3A-0D35B768C571}" type="pres">
      <dgm:prSet presAssocID="{1207CB5F-C7BC-4AF3-AD6A-58CE0F2B4772}" presName="childTextBox" presStyleLbl="fgAccFollowNode1" presStyleIdx="0" presStyleCnt="6">
        <dgm:presLayoutVars>
          <dgm:bulletEnabled val="1"/>
        </dgm:presLayoutVars>
      </dgm:prSet>
      <dgm:spPr/>
    </dgm:pt>
    <dgm:pt modelId="{B7C5BB43-CAAB-4D29-901A-9BB2E05A28CF}" type="pres">
      <dgm:prSet presAssocID="{B563C0C2-CC65-43D2-9C0E-05188C35F5AD}" presName="childTextBox" presStyleLbl="fgAccFollowNode1" presStyleIdx="1" presStyleCnt="6">
        <dgm:presLayoutVars>
          <dgm:bulletEnabled val="1"/>
        </dgm:presLayoutVars>
      </dgm:prSet>
      <dgm:spPr/>
    </dgm:pt>
    <dgm:pt modelId="{CE6E5FF8-4DBF-4BEC-84A3-98852329B6BD}" type="pres">
      <dgm:prSet presAssocID="{CEBBC0F9-7A4C-4407-8A2A-F0C2BFFCC88E}" presName="sp" presStyleCnt="0"/>
      <dgm:spPr/>
    </dgm:pt>
    <dgm:pt modelId="{3F4B529F-BCA3-459D-80A3-9E042D0BCC4F}" type="pres">
      <dgm:prSet presAssocID="{3C57BA77-0D4E-4BDC-86B7-D7038E09722A}" presName="arrowAndChildren" presStyleCnt="0"/>
      <dgm:spPr/>
    </dgm:pt>
    <dgm:pt modelId="{1A373781-5B20-4CF4-888F-E3CF939718CD}" type="pres">
      <dgm:prSet presAssocID="{3C57BA77-0D4E-4BDC-86B7-D7038E09722A}" presName="parentTextArrow" presStyleLbl="node1" presStyleIdx="0" presStyleCnt="3"/>
      <dgm:spPr/>
    </dgm:pt>
    <dgm:pt modelId="{DBB93F54-356C-42E4-A48D-3D2FAC139FED}" type="pres">
      <dgm:prSet presAssocID="{3C57BA77-0D4E-4BDC-86B7-D7038E09722A}" presName="arrow" presStyleLbl="node1" presStyleIdx="1" presStyleCnt="3"/>
      <dgm:spPr/>
    </dgm:pt>
    <dgm:pt modelId="{4F9BF77C-F44A-4055-A208-7084D1F9897B}" type="pres">
      <dgm:prSet presAssocID="{3C57BA77-0D4E-4BDC-86B7-D7038E09722A}" presName="descendantArrow" presStyleCnt="0"/>
      <dgm:spPr/>
    </dgm:pt>
    <dgm:pt modelId="{FFBAF74C-D9D6-4C2E-89D6-15B91EAFD69C}" type="pres">
      <dgm:prSet presAssocID="{1606B4D4-2A2B-4C2B-9B85-34473BAB8765}" presName="childTextArrow" presStyleLbl="fgAccFollowNode1" presStyleIdx="2" presStyleCnt="6">
        <dgm:presLayoutVars>
          <dgm:bulletEnabled val="1"/>
        </dgm:presLayoutVars>
      </dgm:prSet>
      <dgm:spPr/>
    </dgm:pt>
    <dgm:pt modelId="{681C1F0D-B014-48BB-B4E8-56BC2C283055}" type="pres">
      <dgm:prSet presAssocID="{3D4B8080-12E9-4BAF-98C4-C526F4F1A257}" presName="childTextArrow" presStyleLbl="fgAccFollowNode1" presStyleIdx="3" presStyleCnt="6">
        <dgm:presLayoutVars>
          <dgm:bulletEnabled val="1"/>
        </dgm:presLayoutVars>
      </dgm:prSet>
      <dgm:spPr/>
    </dgm:pt>
    <dgm:pt modelId="{4A9628CC-1289-41BF-9F38-B995F49DD530}" type="pres">
      <dgm:prSet presAssocID="{54E13A80-A4BE-413C-B7A6-390571BA40AB}" presName="sp" presStyleCnt="0"/>
      <dgm:spPr/>
    </dgm:pt>
    <dgm:pt modelId="{2001A76D-50D8-43D5-A9E5-6D11E4AD9337}" type="pres">
      <dgm:prSet presAssocID="{CFDCAF39-7932-43E0-8CF0-CF369A74997C}" presName="arrowAndChildren" presStyleCnt="0"/>
      <dgm:spPr/>
    </dgm:pt>
    <dgm:pt modelId="{B7002FFC-0392-41E1-9CAA-B18B7B9FDE4A}" type="pres">
      <dgm:prSet presAssocID="{CFDCAF39-7932-43E0-8CF0-CF369A74997C}" presName="parentTextArrow" presStyleLbl="node1" presStyleIdx="1" presStyleCnt="3"/>
      <dgm:spPr/>
    </dgm:pt>
    <dgm:pt modelId="{2C6D1539-C005-422E-B488-9AB634B8BD58}" type="pres">
      <dgm:prSet presAssocID="{CFDCAF39-7932-43E0-8CF0-CF369A74997C}" presName="arrow" presStyleLbl="node1" presStyleIdx="2" presStyleCnt="3" custLinFactNeighborX="-110"/>
      <dgm:spPr/>
    </dgm:pt>
    <dgm:pt modelId="{A6CF7DB3-23F4-4085-B58E-CC77A7FCAD64}" type="pres">
      <dgm:prSet presAssocID="{CFDCAF39-7932-43E0-8CF0-CF369A74997C}" presName="descendantArrow" presStyleCnt="0"/>
      <dgm:spPr/>
    </dgm:pt>
    <dgm:pt modelId="{543815EF-2F0A-47BE-8257-727CCC6C850A}" type="pres">
      <dgm:prSet presAssocID="{F98F887F-1493-4C3D-8415-56108A7BE90C}" presName="childTextArrow" presStyleLbl="fgAccFollowNode1" presStyleIdx="4" presStyleCnt="6">
        <dgm:presLayoutVars>
          <dgm:bulletEnabled val="1"/>
        </dgm:presLayoutVars>
      </dgm:prSet>
      <dgm:spPr/>
    </dgm:pt>
    <dgm:pt modelId="{4AB1DF8C-1F53-42C0-A19E-29495F061FC5}" type="pres">
      <dgm:prSet presAssocID="{A3F9A81B-ACC2-4BA8-9622-88FE7A702D5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A44AF05-2928-4434-9B6E-A9063A8139DF}" type="presOf" srcId="{CFDCAF39-7932-43E0-8CF0-CF369A74997C}" destId="{2C6D1539-C005-422E-B488-9AB634B8BD58}" srcOrd="1" destOrd="0" presId="urn:microsoft.com/office/officeart/2005/8/layout/process4"/>
    <dgm:cxn modelId="{598BCC06-B89A-44B5-804B-9F92625CC36C}" type="presOf" srcId="{1207CB5F-C7BC-4AF3-AD6A-58CE0F2B4772}" destId="{81B546AB-4B54-47F7-8A3A-0D35B768C571}" srcOrd="0" destOrd="0" presId="urn:microsoft.com/office/officeart/2005/8/layout/process4"/>
    <dgm:cxn modelId="{F8CEA00C-F6DC-47C5-B985-1D058E2EB630}" type="presOf" srcId="{EA08054A-2452-4147-B8C4-DBB5D0A62AAF}" destId="{4AE64CD6-984C-443F-94BD-56CE385CF134}" srcOrd="1" destOrd="0" presId="urn:microsoft.com/office/officeart/2005/8/layout/process4"/>
    <dgm:cxn modelId="{F924B811-DE0B-4CAA-A942-813E35985BA2}" srcId="{EA08054A-2452-4147-B8C4-DBB5D0A62AAF}" destId="{B563C0C2-CC65-43D2-9C0E-05188C35F5AD}" srcOrd="1" destOrd="0" parTransId="{C1217869-CB36-4237-8C4A-5AF854DC03BB}" sibTransId="{9FB361AE-A699-4F30-B981-753340531F16}"/>
    <dgm:cxn modelId="{DC88901E-493B-4614-8F98-4995C5E0CD41}" srcId="{9345C973-49BA-4654-BAA2-8449213F704F}" destId="{3C57BA77-0D4E-4BDC-86B7-D7038E09722A}" srcOrd="1" destOrd="0" parTransId="{7153C979-9122-426F-B506-85813BD5F10C}" sibTransId="{CEBBC0F9-7A4C-4407-8A2A-F0C2BFFCC88E}"/>
    <dgm:cxn modelId="{E085333F-A3B3-4A94-A049-886FDDF748F0}" type="presOf" srcId="{9345C973-49BA-4654-BAA2-8449213F704F}" destId="{0645DD58-4F33-4FC0-8B23-84BEF0FC849D}" srcOrd="0" destOrd="0" presId="urn:microsoft.com/office/officeart/2005/8/layout/process4"/>
    <dgm:cxn modelId="{DD676461-6CF1-43D6-9F72-A2A636B0DC55}" srcId="{9345C973-49BA-4654-BAA2-8449213F704F}" destId="{CFDCAF39-7932-43E0-8CF0-CF369A74997C}" srcOrd="0" destOrd="0" parTransId="{96FBCF1B-F945-4BE2-B4C3-86DF6FA606E4}" sibTransId="{54E13A80-A4BE-413C-B7A6-390571BA40AB}"/>
    <dgm:cxn modelId="{BDBDBD42-7409-4820-8B62-10D4191D297D}" type="presOf" srcId="{3C57BA77-0D4E-4BDC-86B7-D7038E09722A}" destId="{DBB93F54-356C-42E4-A48D-3D2FAC139FED}" srcOrd="1" destOrd="0" presId="urn:microsoft.com/office/officeart/2005/8/layout/process4"/>
    <dgm:cxn modelId="{FC49BC64-ACA3-41A8-B8AD-88C71E45BF9A}" type="presOf" srcId="{A3F9A81B-ACC2-4BA8-9622-88FE7A702D58}" destId="{4AB1DF8C-1F53-42C0-A19E-29495F061FC5}" srcOrd="0" destOrd="0" presId="urn:microsoft.com/office/officeart/2005/8/layout/process4"/>
    <dgm:cxn modelId="{DD94246B-04BD-43F8-A774-24C639D847B3}" type="presOf" srcId="{F98F887F-1493-4C3D-8415-56108A7BE90C}" destId="{543815EF-2F0A-47BE-8257-727CCC6C850A}" srcOrd="0" destOrd="0" presId="urn:microsoft.com/office/officeart/2005/8/layout/process4"/>
    <dgm:cxn modelId="{440FE14B-5625-464C-9EED-B5772B0910BD}" type="presOf" srcId="{CFDCAF39-7932-43E0-8CF0-CF369A74997C}" destId="{B7002FFC-0392-41E1-9CAA-B18B7B9FDE4A}" srcOrd="0" destOrd="0" presId="urn:microsoft.com/office/officeart/2005/8/layout/process4"/>
    <dgm:cxn modelId="{2ACEAF70-A68C-4882-96EC-43D724793EFF}" srcId="{3C57BA77-0D4E-4BDC-86B7-D7038E09722A}" destId="{1606B4D4-2A2B-4C2B-9B85-34473BAB8765}" srcOrd="0" destOrd="0" parTransId="{22A9BE84-D189-460A-89E0-090AB4247095}" sibTransId="{49D87CB0-265D-4B91-A2F1-5DBADF0C213A}"/>
    <dgm:cxn modelId="{1FC18178-1AA0-4902-B3F1-AE826A7DF6E8}" srcId="{3C57BA77-0D4E-4BDC-86B7-D7038E09722A}" destId="{3D4B8080-12E9-4BAF-98C4-C526F4F1A257}" srcOrd="1" destOrd="0" parTransId="{DB4A1555-8B1F-438D-860F-25375A5C22CE}" sibTransId="{1E717396-7140-49C4-81A2-CFDD9E368057}"/>
    <dgm:cxn modelId="{3A454395-6ACE-4370-AC74-CC49F8F5A776}" type="presOf" srcId="{3C57BA77-0D4E-4BDC-86B7-D7038E09722A}" destId="{1A373781-5B20-4CF4-888F-E3CF939718CD}" srcOrd="0" destOrd="0" presId="urn:microsoft.com/office/officeart/2005/8/layout/process4"/>
    <dgm:cxn modelId="{6A99B397-0201-486C-9949-331C1D10F6F2}" type="presOf" srcId="{EA08054A-2452-4147-B8C4-DBB5D0A62AAF}" destId="{2C6D5C8E-9BB3-4CD9-9548-C4AD4E46BA2E}" srcOrd="0" destOrd="0" presId="urn:microsoft.com/office/officeart/2005/8/layout/process4"/>
    <dgm:cxn modelId="{B642A598-A7E2-4F27-A25D-C339E73B7191}" type="presOf" srcId="{3D4B8080-12E9-4BAF-98C4-C526F4F1A257}" destId="{681C1F0D-B014-48BB-B4E8-56BC2C283055}" srcOrd="0" destOrd="0" presId="urn:microsoft.com/office/officeart/2005/8/layout/process4"/>
    <dgm:cxn modelId="{44A690AD-51AC-4058-8F2D-41324D5964CD}" srcId="{CFDCAF39-7932-43E0-8CF0-CF369A74997C}" destId="{A3F9A81B-ACC2-4BA8-9622-88FE7A702D58}" srcOrd="1" destOrd="0" parTransId="{0989DA58-EDDB-4C32-8467-C69BB2C64240}" sibTransId="{2B1BA644-DD75-40BE-949C-29FC6847CCE5}"/>
    <dgm:cxn modelId="{0B1CDEAF-8987-46DB-9804-3B44522C41EE}" srcId="{EA08054A-2452-4147-B8C4-DBB5D0A62AAF}" destId="{1207CB5F-C7BC-4AF3-AD6A-58CE0F2B4772}" srcOrd="0" destOrd="0" parTransId="{A0EDE2CF-3D09-4605-8B8F-7451A442259B}" sibTransId="{AC471A08-6DFE-4D5A-89FA-EA19462C2A13}"/>
    <dgm:cxn modelId="{521BEEBA-9028-4879-BB54-7C8E426832B0}" type="presOf" srcId="{1606B4D4-2A2B-4C2B-9B85-34473BAB8765}" destId="{FFBAF74C-D9D6-4C2E-89D6-15B91EAFD69C}" srcOrd="0" destOrd="0" presId="urn:microsoft.com/office/officeart/2005/8/layout/process4"/>
    <dgm:cxn modelId="{957DF6C4-8F74-44DC-9C7B-96B0DA660B86}" srcId="{9345C973-49BA-4654-BAA2-8449213F704F}" destId="{EA08054A-2452-4147-B8C4-DBB5D0A62AAF}" srcOrd="2" destOrd="0" parTransId="{1A1D4483-5ACA-4CF7-8A78-D66083C53483}" sibTransId="{C923CF2E-4124-403E-B99C-8E1000855557}"/>
    <dgm:cxn modelId="{EF0A3BCC-997C-47FD-9F82-804BEC2B9228}" srcId="{CFDCAF39-7932-43E0-8CF0-CF369A74997C}" destId="{F98F887F-1493-4C3D-8415-56108A7BE90C}" srcOrd="0" destOrd="0" parTransId="{3D0F7F14-6925-46CD-B862-87292434B0F0}" sibTransId="{E4E2F3CF-6727-4BEA-B42E-979BF6CDE6EA}"/>
    <dgm:cxn modelId="{8B5F97F4-F313-46CB-81E4-B4D6D7822D9C}" type="presOf" srcId="{B563C0C2-CC65-43D2-9C0E-05188C35F5AD}" destId="{B7C5BB43-CAAB-4D29-901A-9BB2E05A28CF}" srcOrd="0" destOrd="0" presId="urn:microsoft.com/office/officeart/2005/8/layout/process4"/>
    <dgm:cxn modelId="{35656C58-F644-4B92-9C8F-7A34CF609B8D}" type="presParOf" srcId="{0645DD58-4F33-4FC0-8B23-84BEF0FC849D}" destId="{28DA3956-BD01-464B-AAF6-9C50AB7B7F02}" srcOrd="0" destOrd="0" presId="urn:microsoft.com/office/officeart/2005/8/layout/process4"/>
    <dgm:cxn modelId="{8B991AA2-6D59-4407-8296-80CE8DC0A6DD}" type="presParOf" srcId="{28DA3956-BD01-464B-AAF6-9C50AB7B7F02}" destId="{2C6D5C8E-9BB3-4CD9-9548-C4AD4E46BA2E}" srcOrd="0" destOrd="0" presId="urn:microsoft.com/office/officeart/2005/8/layout/process4"/>
    <dgm:cxn modelId="{3811FC24-D78A-4A71-9981-01A0860732D0}" type="presParOf" srcId="{28DA3956-BD01-464B-AAF6-9C50AB7B7F02}" destId="{4AE64CD6-984C-443F-94BD-56CE385CF134}" srcOrd="1" destOrd="0" presId="urn:microsoft.com/office/officeart/2005/8/layout/process4"/>
    <dgm:cxn modelId="{7E871133-93E9-465F-88B0-9843900D31B7}" type="presParOf" srcId="{28DA3956-BD01-464B-AAF6-9C50AB7B7F02}" destId="{D7689636-F92C-4745-B53F-AE09397B8402}" srcOrd="2" destOrd="0" presId="urn:microsoft.com/office/officeart/2005/8/layout/process4"/>
    <dgm:cxn modelId="{928B18F8-02AA-4C7D-8B08-5F311021260F}" type="presParOf" srcId="{D7689636-F92C-4745-B53F-AE09397B8402}" destId="{81B546AB-4B54-47F7-8A3A-0D35B768C571}" srcOrd="0" destOrd="0" presId="urn:microsoft.com/office/officeart/2005/8/layout/process4"/>
    <dgm:cxn modelId="{9B98C121-3FAE-4E46-89B3-32A4886FC406}" type="presParOf" srcId="{D7689636-F92C-4745-B53F-AE09397B8402}" destId="{B7C5BB43-CAAB-4D29-901A-9BB2E05A28CF}" srcOrd="1" destOrd="0" presId="urn:microsoft.com/office/officeart/2005/8/layout/process4"/>
    <dgm:cxn modelId="{7C9895B3-5898-4810-B55B-E4714002EEF7}" type="presParOf" srcId="{0645DD58-4F33-4FC0-8B23-84BEF0FC849D}" destId="{CE6E5FF8-4DBF-4BEC-84A3-98852329B6BD}" srcOrd="1" destOrd="0" presId="urn:microsoft.com/office/officeart/2005/8/layout/process4"/>
    <dgm:cxn modelId="{AFB12D94-AB63-4FED-A137-1706E889168E}" type="presParOf" srcId="{0645DD58-4F33-4FC0-8B23-84BEF0FC849D}" destId="{3F4B529F-BCA3-459D-80A3-9E042D0BCC4F}" srcOrd="2" destOrd="0" presId="urn:microsoft.com/office/officeart/2005/8/layout/process4"/>
    <dgm:cxn modelId="{087824EC-70BB-44FF-AD85-3BCF0C89C2D8}" type="presParOf" srcId="{3F4B529F-BCA3-459D-80A3-9E042D0BCC4F}" destId="{1A373781-5B20-4CF4-888F-E3CF939718CD}" srcOrd="0" destOrd="0" presId="urn:microsoft.com/office/officeart/2005/8/layout/process4"/>
    <dgm:cxn modelId="{30D2E584-0E2B-428C-8840-4A152442CF26}" type="presParOf" srcId="{3F4B529F-BCA3-459D-80A3-9E042D0BCC4F}" destId="{DBB93F54-356C-42E4-A48D-3D2FAC139FED}" srcOrd="1" destOrd="0" presId="urn:microsoft.com/office/officeart/2005/8/layout/process4"/>
    <dgm:cxn modelId="{853447F9-A6C5-4277-B910-543AFFC58995}" type="presParOf" srcId="{3F4B529F-BCA3-459D-80A3-9E042D0BCC4F}" destId="{4F9BF77C-F44A-4055-A208-7084D1F9897B}" srcOrd="2" destOrd="0" presId="urn:microsoft.com/office/officeart/2005/8/layout/process4"/>
    <dgm:cxn modelId="{00094C2C-3E43-4810-B22E-F0C63073147A}" type="presParOf" srcId="{4F9BF77C-F44A-4055-A208-7084D1F9897B}" destId="{FFBAF74C-D9D6-4C2E-89D6-15B91EAFD69C}" srcOrd="0" destOrd="0" presId="urn:microsoft.com/office/officeart/2005/8/layout/process4"/>
    <dgm:cxn modelId="{2FDC1628-1131-4271-91B4-959B70561C0A}" type="presParOf" srcId="{4F9BF77C-F44A-4055-A208-7084D1F9897B}" destId="{681C1F0D-B014-48BB-B4E8-56BC2C283055}" srcOrd="1" destOrd="0" presId="urn:microsoft.com/office/officeart/2005/8/layout/process4"/>
    <dgm:cxn modelId="{4FA18E34-EF09-40A0-B747-3AEB70033ADE}" type="presParOf" srcId="{0645DD58-4F33-4FC0-8B23-84BEF0FC849D}" destId="{4A9628CC-1289-41BF-9F38-B995F49DD530}" srcOrd="3" destOrd="0" presId="urn:microsoft.com/office/officeart/2005/8/layout/process4"/>
    <dgm:cxn modelId="{8439AA31-9B26-46F4-96E0-E586D756E348}" type="presParOf" srcId="{0645DD58-4F33-4FC0-8B23-84BEF0FC849D}" destId="{2001A76D-50D8-43D5-A9E5-6D11E4AD9337}" srcOrd="4" destOrd="0" presId="urn:microsoft.com/office/officeart/2005/8/layout/process4"/>
    <dgm:cxn modelId="{C001B74B-3EC6-45C8-955F-8FEF37F1315E}" type="presParOf" srcId="{2001A76D-50D8-43D5-A9E5-6D11E4AD9337}" destId="{B7002FFC-0392-41E1-9CAA-B18B7B9FDE4A}" srcOrd="0" destOrd="0" presId="urn:microsoft.com/office/officeart/2005/8/layout/process4"/>
    <dgm:cxn modelId="{0824A6BB-56B8-4B58-A9DC-CD614FFA1EF8}" type="presParOf" srcId="{2001A76D-50D8-43D5-A9E5-6D11E4AD9337}" destId="{2C6D1539-C005-422E-B488-9AB634B8BD58}" srcOrd="1" destOrd="0" presId="urn:microsoft.com/office/officeart/2005/8/layout/process4"/>
    <dgm:cxn modelId="{3C4F8769-8CFF-45E4-8F29-80A1086868D0}" type="presParOf" srcId="{2001A76D-50D8-43D5-A9E5-6D11E4AD9337}" destId="{A6CF7DB3-23F4-4085-B58E-CC77A7FCAD64}" srcOrd="2" destOrd="0" presId="urn:microsoft.com/office/officeart/2005/8/layout/process4"/>
    <dgm:cxn modelId="{4792BA8A-CD79-4A2E-83D6-B007AB568B4B}" type="presParOf" srcId="{A6CF7DB3-23F4-4085-B58E-CC77A7FCAD64}" destId="{543815EF-2F0A-47BE-8257-727CCC6C850A}" srcOrd="0" destOrd="0" presId="urn:microsoft.com/office/officeart/2005/8/layout/process4"/>
    <dgm:cxn modelId="{E45C8774-A47B-41FF-B9C5-F9EF1B7895FE}" type="presParOf" srcId="{A6CF7DB3-23F4-4085-B58E-CC77A7FCAD64}" destId="{4AB1DF8C-1F53-42C0-A19E-29495F061FC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4CD6-984C-443F-94BD-56CE385CF134}">
      <dsp:nvSpPr>
        <dsp:cNvPr id="0" name=""/>
        <dsp:cNvSpPr/>
      </dsp:nvSpPr>
      <dsp:spPr>
        <a:xfrm>
          <a:off x="0" y="3782513"/>
          <a:ext cx="11681138" cy="12415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Optimize Algorithm - Professionally</a:t>
          </a:r>
        </a:p>
      </dsp:txBody>
      <dsp:txXfrm>
        <a:off x="0" y="3782513"/>
        <a:ext cx="11681138" cy="670412"/>
      </dsp:txXfrm>
    </dsp:sp>
    <dsp:sp modelId="{81B546AB-4B54-47F7-8A3A-0D35B768C571}">
      <dsp:nvSpPr>
        <dsp:cNvPr id="0" name=""/>
        <dsp:cNvSpPr/>
      </dsp:nvSpPr>
      <dsp:spPr>
        <a:xfrm>
          <a:off x="0" y="4428096"/>
          <a:ext cx="5840568" cy="5710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Multithreading </a:t>
          </a:r>
        </a:p>
      </dsp:txBody>
      <dsp:txXfrm>
        <a:off x="0" y="4428096"/>
        <a:ext cx="5840568" cy="571092"/>
      </dsp:txXfrm>
    </dsp:sp>
    <dsp:sp modelId="{B7C5BB43-CAAB-4D29-901A-9BB2E05A28CF}">
      <dsp:nvSpPr>
        <dsp:cNvPr id="0" name=""/>
        <dsp:cNvSpPr/>
      </dsp:nvSpPr>
      <dsp:spPr>
        <a:xfrm>
          <a:off x="5840569" y="4428096"/>
          <a:ext cx="5840568" cy="571092"/>
        </a:xfrm>
        <a:prstGeom prst="rect">
          <a:avLst/>
        </a:prstGeom>
        <a:solidFill>
          <a:schemeClr val="accent4">
            <a:tint val="40000"/>
            <a:alpha val="90000"/>
            <a:hueOff val="627415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5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Map Function in Hadoop: MapReduce</a:t>
          </a:r>
        </a:p>
      </dsp:txBody>
      <dsp:txXfrm>
        <a:off x="5840569" y="4428096"/>
        <a:ext cx="5840568" cy="571092"/>
      </dsp:txXfrm>
    </dsp:sp>
    <dsp:sp modelId="{DBB93F54-356C-42E4-A48D-3D2FAC139FED}">
      <dsp:nvSpPr>
        <dsp:cNvPr id="0" name=""/>
        <dsp:cNvSpPr/>
      </dsp:nvSpPr>
      <dsp:spPr>
        <a:xfrm rot="10800000">
          <a:off x="0" y="1891700"/>
          <a:ext cx="11681138" cy="1909435"/>
        </a:xfrm>
        <a:prstGeom prst="upArrowCallou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Panda-like Method in Java to figure out distributions</a:t>
          </a:r>
        </a:p>
      </dsp:txBody>
      <dsp:txXfrm rot="-10800000">
        <a:off x="0" y="1891700"/>
        <a:ext cx="11681138" cy="670211"/>
      </dsp:txXfrm>
    </dsp:sp>
    <dsp:sp modelId="{FFBAF74C-D9D6-4C2E-89D6-15B91EAFD69C}">
      <dsp:nvSpPr>
        <dsp:cNvPr id="0" name=""/>
        <dsp:cNvSpPr/>
      </dsp:nvSpPr>
      <dsp:spPr>
        <a:xfrm>
          <a:off x="0" y="2561912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1254830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30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See how Panda works and apply similar procedures</a:t>
          </a:r>
        </a:p>
      </dsp:txBody>
      <dsp:txXfrm>
        <a:off x="0" y="2561912"/>
        <a:ext cx="5840568" cy="570921"/>
      </dsp:txXfrm>
    </dsp:sp>
    <dsp:sp modelId="{681C1F0D-B014-48BB-B4E8-56BC2C283055}">
      <dsp:nvSpPr>
        <dsp:cNvPr id="0" name=""/>
        <dsp:cNvSpPr/>
      </dsp:nvSpPr>
      <dsp:spPr>
        <a:xfrm>
          <a:off x="5840569" y="2561912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1882245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5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irregular distributions, figure out pattern </a:t>
          </a:r>
        </a:p>
      </dsp:txBody>
      <dsp:txXfrm>
        <a:off x="5840569" y="2561912"/>
        <a:ext cx="5840568" cy="570921"/>
      </dsp:txXfrm>
    </dsp:sp>
    <dsp:sp modelId="{2C6D1539-C005-422E-B488-9AB634B8BD58}">
      <dsp:nvSpPr>
        <dsp:cNvPr id="0" name=""/>
        <dsp:cNvSpPr/>
      </dsp:nvSpPr>
      <dsp:spPr>
        <a:xfrm rot="10800000">
          <a:off x="0" y="888"/>
          <a:ext cx="11681138" cy="1909435"/>
        </a:xfrm>
        <a:prstGeom prst="upArrowCallou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Figure out distribution of data set – create bucket parameters</a:t>
          </a:r>
        </a:p>
      </dsp:txBody>
      <dsp:txXfrm rot="-10800000">
        <a:off x="0" y="888"/>
        <a:ext cx="11681138" cy="670211"/>
      </dsp:txXfrm>
    </dsp:sp>
    <dsp:sp modelId="{543815EF-2F0A-47BE-8257-727CCC6C850A}">
      <dsp:nvSpPr>
        <dsp:cNvPr id="0" name=""/>
        <dsp:cNvSpPr/>
      </dsp:nvSpPr>
      <dsp:spPr>
        <a:xfrm>
          <a:off x="0" y="671099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2509660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60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 – normal distribution and collect data </a:t>
          </a:r>
        </a:p>
      </dsp:txBody>
      <dsp:txXfrm>
        <a:off x="0" y="671099"/>
        <a:ext cx="5840568" cy="570921"/>
      </dsp:txXfrm>
    </dsp:sp>
    <dsp:sp modelId="{4AB1DF8C-1F53-42C0-A19E-29495F061FC5}">
      <dsp:nvSpPr>
        <dsp:cNvPr id="0" name=""/>
        <dsp:cNvSpPr/>
      </dsp:nvSpPr>
      <dsp:spPr>
        <a:xfrm>
          <a:off x="5840569" y="671099"/>
          <a:ext cx="5840568" cy="570921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 – Panda to figure out distribution and collected data </a:t>
          </a:r>
        </a:p>
      </dsp:txBody>
      <dsp:txXfrm>
        <a:off x="5840569" y="671099"/>
        <a:ext cx="5840568" cy="570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3:19.98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Group>
    <inkml:annotationXML>
      <emma:emma xmlns:emma="http://www.w3.org/2003/04/emma" version="1.0">
        <emma:interpretation id="{136298A8-DF5B-4840-BDA3-8E66C976196A}" emma:medium="tactile" emma:mode="ink">
          <msink:context xmlns:msink="http://schemas.microsoft.com/ink/2010/main" type="writingRegion" rotatedBoundingBox="7190,11018 7205,11018 7205,11033 7190,11033"/>
        </emma:interpretation>
      </emma:emma>
    </inkml:annotationXML>
    <inkml:traceGroup>
      <inkml:annotationXML>
        <emma:emma xmlns:emma="http://www.w3.org/2003/04/emma" version="1.0">
          <emma:interpretation id="{6F0865ED-31E8-46FD-9224-82634156EFF6}" emma:medium="tactile" emma:mode="ink">
            <msink:context xmlns:msink="http://schemas.microsoft.com/ink/2010/main" type="paragraph" rotatedBoundingBox="7190,11018 7205,11018 7205,11033 7190,11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6FC9C-EDE3-4982-9299-727B932CA051}" emma:medium="tactile" emma:mode="ink">
              <msink:context xmlns:msink="http://schemas.microsoft.com/ink/2010/main" type="line" rotatedBoundingBox="7190,11018 7205,11018 7205,11033 7190,11033"/>
            </emma:interpretation>
          </emma:emma>
        </inkml:annotationXML>
        <inkml:traceGroup>
          <inkml:annotationXML>
            <emma:emma xmlns:emma="http://www.w3.org/2003/04/emma" version="1.0">
              <emma:interpretation id="{AD1237F6-5FF3-440E-8572-6256E88B828E}" emma:medium="tactile" emma:mode="ink">
                <msink:context xmlns:msink="http://schemas.microsoft.com/ink/2010/main" type="inkWord" rotatedBoundingBox="7190,11018 7205,11018 7205,11033 7190,1103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137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FEE5ABF8-0668-4B78-AAD4-C8E9F48FBFB5}" emma:medium="tactile" emma:mode="ink">
          <msink:context xmlns:msink="http://schemas.microsoft.com/ink/2010/main" type="writingRegion" rotatedBoundingBox="14058,8049 15954,8049 15954,8292 14058,8292"/>
        </emma:interpretation>
      </emma:emma>
    </inkml:annotationXML>
    <inkml:traceGroup>
      <inkml:annotationXML>
        <emma:emma xmlns:emma="http://www.w3.org/2003/04/emma" version="1.0">
          <emma:interpretation id="{0E3AEA2C-88BD-49CE-BD32-B3A72714FDCC}" emma:medium="tactile" emma:mode="ink">
            <msink:context xmlns:msink="http://schemas.microsoft.com/ink/2010/main" type="paragraph" rotatedBoundingBox="15454,8049 15862,8049 15862,8064 15454,80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FE99C4-ED6D-4AED-9934-9EC32CED8329}" emma:medium="tactile" emma:mode="ink">
              <msink:context xmlns:msink="http://schemas.microsoft.com/ink/2010/main" type="inkBullet" rotatedBoundingBox="15454,8049 15469,8049 15469,8064 15454,8064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1480-70</inkml:trace>
        <inkml:trace contextRef="#ctx0" brushRef="#br0" timeOffset="-12345">1480-70</inkml:trace>
      </inkml:traceGroup>
      <inkml:traceGroup>
        <inkml:annotationXML>
          <emma:emma xmlns:emma="http://www.w3.org/2003/04/emma" version="1.0">
            <emma:interpretation id="{BD52220B-9B02-49C3-BB9F-82C29D29F0BE}" emma:medium="tactile" emma:mode="ink">
              <msink:context xmlns:msink="http://schemas.microsoft.com/ink/2010/main" type="line" rotatedBoundingBox="15847,8049 15862,8049 15862,8064 15847,8064"/>
            </emma:interpretation>
          </emma:emma>
        </inkml:annotationXML>
        <inkml:traceGroup>
          <inkml:annotationXML>
            <emma:emma xmlns:emma="http://www.w3.org/2003/04/emma" version="1.0">
              <emma:interpretation id="{33476D4B-1FA2-44E6-A6BC-0D15E58722C4}" emma:medium="tactile" emma:mode="ink">
                <msink:context xmlns:msink="http://schemas.microsoft.com/ink/2010/main" type="inkWord" rotatedBoundingBox="15847,8049 15862,8049 15862,8064 15847,8064"/>
              </emma:interpretation>
              <emma:one-of disjunction-type="recognition" id="oneOf1"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w</emma:literal>
                </emma:interpretation>
                <emma:interpretation id="interp5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232">1897-70</inkml:trace>
        </inkml:traceGroup>
      </inkml:traceGroup>
    </inkml:traceGroup>
    <inkml:traceGroup>
      <inkml:annotationXML>
        <emma:emma xmlns:emma="http://www.w3.org/2003/04/emma" version="1.0">
          <emma:interpretation id="{CD6A6004-17F7-445A-8206-26DCFE0E84B1}" emma:medium="tactile" emma:mode="ink">
            <msink:context xmlns:msink="http://schemas.microsoft.com/ink/2010/main" type="paragraph" rotatedBoundingBox="14058,8120 14073,8120 14073,8135 14058,8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710AE2-03A7-408A-B22A-BE983941F45B}" emma:medium="tactile" emma:mode="ink">
              <msink:context xmlns:msink="http://schemas.microsoft.com/ink/2010/main" type="line" rotatedBoundingBox="14058,8120 14073,8120 14073,8135 14058,8135"/>
            </emma:interpretation>
          </emma:emma>
        </inkml:annotationXML>
        <inkml:traceGroup>
          <inkml:annotationXML>
            <emma:emma xmlns:emma="http://www.w3.org/2003/04/emma" version="1.0">
              <emma:interpretation id="{615A50B3-0F0F-464F-82A0-E34A0BACF2D8}" emma:medium="tactile" emma:mode="ink">
                <msink:context xmlns:msink="http://schemas.microsoft.com/ink/2010/main" type="inkWord" rotatedBoundingBox="14058,8120 14073,8120 14073,8135 14058,8135"/>
              </emma:interpretation>
              <emma:one-of disjunction-type="recognition" id="oneOf2"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w</emma:literal>
                </emma:interpretation>
                <emma:interpretation id="interp10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13046">1 171</inkml:trace>
        </inkml:traceGroup>
      </inkml:traceGroup>
    </inkml:traceGroup>
    <inkml:traceGroup>
      <inkml:annotationXML>
        <emma:emma xmlns:emma="http://www.w3.org/2003/04/emma" version="1.0">
          <emma:interpretation id="{79AECCC9-BC58-4F78-B43D-7411E03A0E60}" emma:medium="tactile" emma:mode="ink">
            <msink:context xmlns:msink="http://schemas.microsoft.com/ink/2010/main" type="paragraph" rotatedBoundingBox="15939,8049 15954,8049 15954,8292 15939,82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8A83201-8C00-467A-A404-0EC5A9310ACF}" emma:medium="tactile" emma:mode="ink">
              <msink:context xmlns:msink="http://schemas.microsoft.com/ink/2010/main" type="inkBullet" rotatedBoundingBox="15954,8049 15954,8292 15939,8292 15939,8049"/>
            </emma:interpretation>
            <emma:one-of disjunction-type="recognition" id="oneOf3">
              <emma:interpretation id="interp11" emma:lang="en-US" emma:confidence="1">
                <emma:literal>-</emma:literal>
              </emma:interpretation>
              <emma:interpretation id="interp12" emma:lang="en-US" emma:confidence="0">
                <emma:literal>_</emma:literal>
              </emma:interpretation>
              <emma:interpretation id="interp13" emma:lang="en-US" emma:confidence="0">
                <emma:literal>•</emma:literal>
              </emma:interpretation>
              <emma:interpretation id="interp14" emma:lang="en-US" emma:confidence="0">
                <emma:literal>.</emma:literal>
              </emma:interpretation>
              <emma:interpretation id="interp15" emma:lang="en-US" emma:confidence="0">
                <emma:literal>y</emma:literal>
              </emma:interpretation>
            </emma:one-of>
          </emma:emma>
        </inkml:annotationXML>
        <inkml:trace contextRef="#ctx0" brushRef="#br0" timeOffset="1232">1897-70</inkml:trace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820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113C57A4-6FDE-4FE0-A87D-4ADBE22BBE4D}" emma:medium="tactile" emma:mode="ink">
          <msink:context xmlns:msink="http://schemas.microsoft.com/ink/2010/main" type="writingRegion" rotatedBoundingBox="16062,10195 16077,10195 16077,10210 16062,10210"/>
        </emma:interpretation>
      </emma:emma>
    </inkml:annotationXML>
    <inkml:traceGroup>
      <inkml:annotationXML>
        <emma:emma xmlns:emma="http://www.w3.org/2003/04/emma" version="1.0">
          <emma:interpretation id="{16AEF559-C57D-4A1A-90BA-971BB65233CB}" emma:medium="tactile" emma:mode="ink">
            <msink:context xmlns:msink="http://schemas.microsoft.com/ink/2010/main" type="paragraph" rotatedBoundingBox="16062,10195 16077,10195 16077,10210 16062,10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DC4862-330D-4BDB-B26D-5BA0441CE1B2}" emma:medium="tactile" emma:mode="ink">
              <msink:context xmlns:msink="http://schemas.microsoft.com/ink/2010/main" type="line" rotatedBoundingBox="16062,10195 16077,10195 16077,10210 16062,10210"/>
            </emma:interpretation>
          </emma:emma>
        </inkml:annotationXML>
        <inkml:traceGroup>
          <inkml:annotationXML>
            <emma:emma xmlns:emma="http://www.w3.org/2003/04/emma" version="1.0">
              <emma:interpretation id="{5AB1F16E-F6A7-4B9D-86C2-ED0368B3B776}" emma:medium="tactile" emma:mode="ink">
                <msink:context xmlns:msink="http://schemas.microsoft.com/ink/2010/main" type="inkWord" rotatedBoundingBox="16062,10195 16077,10195 16077,10210 16062,1021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4.19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C4BFF56-CB58-4D40-AB36-E33C2753147D}" emma:medium="tactile" emma:mode="ink">
          <msink:context xmlns:msink="http://schemas.microsoft.com/ink/2010/main" type="inkDrawing"/>
        </emma:interpretation>
      </emma:emma>
    </inkml:annotationXML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5.449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DB3-9A15-4CDB-AA9E-6A576B4D27B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FCC7-E04F-4D16-ACD2-C2DE0CD9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FCC7-E04F-4D16-ACD2-C2DE0CD98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59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161A26-CE85-40F9-8C06-21F404A375B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8F3-4701-47AC-A6AB-8F9C3815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8" y="1447800"/>
            <a:ext cx="11900077" cy="3329581"/>
          </a:xfrm>
        </p:spPr>
        <p:txBody>
          <a:bodyPr/>
          <a:lstStyle/>
          <a:p>
            <a:pPr algn="ctr"/>
            <a:r>
              <a:rPr lang="en-US" dirty="0"/>
              <a:t>Progress Report 1 – 10/17/2017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A61EF-C32A-4745-9056-884E5CCC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82" y="4777380"/>
            <a:ext cx="11256135" cy="164917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Soumya MISHRA</a:t>
            </a:r>
          </a:p>
        </p:txBody>
      </p:sp>
    </p:spTree>
    <p:extLst>
      <p:ext uri="{BB962C8B-B14F-4D97-AF65-F5344CB8AC3E}">
        <p14:creationId xmlns:p14="http://schemas.microsoft.com/office/powerpoint/2010/main" val="360382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63F1-B608-4821-B5B5-644273C8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Backbone in Java – Parallel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66E24-42CF-424D-AF11-C47639637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7" t="11855" r="57253" b="77402"/>
          <a:stretch/>
        </p:blipFill>
        <p:spPr>
          <a:xfrm>
            <a:off x="798490" y="1627867"/>
            <a:ext cx="9811781" cy="1604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20B5B-4526-43D8-8D74-B4FD466386FB}"/>
              </a:ext>
            </a:extLst>
          </p:cNvPr>
          <p:cNvSpPr txBox="1"/>
          <p:nvPr/>
        </p:nvSpPr>
        <p:spPr>
          <a:xfrm>
            <a:off x="1339403" y="4340180"/>
            <a:ext cx="89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Getting run time of Parallel Sort – this is a Java merge-sort like sorting algorithm used to sort arrays by threading </a:t>
            </a:r>
          </a:p>
        </p:txBody>
      </p:sp>
    </p:spTree>
    <p:extLst>
      <p:ext uri="{BB962C8B-B14F-4D97-AF65-F5344CB8AC3E}">
        <p14:creationId xmlns:p14="http://schemas.microsoft.com/office/powerpoint/2010/main" val="414691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85221-7DB3-462E-9CDF-E814ADC6B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" t="10442" r="58692" b="45434"/>
          <a:stretch/>
        </p:blipFill>
        <p:spPr>
          <a:xfrm>
            <a:off x="5441720" y="1535628"/>
            <a:ext cx="6129959" cy="47127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D6E6F-FDB5-432B-80D3-F1F3110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sng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Backbone in Java – Stat Sort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A5DCD4-54C7-4FAE-B1DB-B1AB521E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2052214"/>
            <a:ext cx="5272908" cy="44751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/>
            <a:r>
              <a:rPr lang="en-US" sz="2400" dirty="0"/>
              <a:t>This is the method that performs the new sort </a:t>
            </a:r>
          </a:p>
          <a:p>
            <a:endParaRPr lang="en-US" sz="2400" dirty="0"/>
          </a:p>
          <a:p>
            <a:pPr marL="285750" indent="-285750"/>
            <a:r>
              <a:rPr lang="en-US" sz="2400" dirty="0"/>
              <a:t>This part of the method is calculating the </a:t>
            </a:r>
          </a:p>
          <a:p>
            <a:pPr marL="742950" lvl="1" indent="-285750"/>
            <a:r>
              <a:rPr lang="en-US" sz="2000" dirty="0"/>
              <a:t>Max and min </a:t>
            </a:r>
          </a:p>
          <a:p>
            <a:pPr marL="742950" lvl="1" indent="-285750"/>
            <a:r>
              <a:rPr lang="en-US" sz="2000" dirty="0"/>
              <a:t>mean</a:t>
            </a:r>
          </a:p>
          <a:p>
            <a:pPr marL="742950" lvl="1" indent="-285750"/>
            <a:r>
              <a:rPr lang="en-US" sz="2000" dirty="0"/>
              <a:t>The lower range </a:t>
            </a:r>
          </a:p>
          <a:p>
            <a:pPr marL="742950" lvl="1" indent="-285750"/>
            <a:r>
              <a:rPr lang="en-US" sz="2000" dirty="0"/>
              <a:t>The upper range</a:t>
            </a:r>
          </a:p>
          <a:p>
            <a:pPr marL="742950" lvl="1" indent="-285750"/>
            <a:r>
              <a:rPr lang="en-US" sz="2000" dirty="0"/>
              <a:t>The number of buckets for the two ranges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8FAE-CB18-4EE0-8309-763ECE0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in Java – Buckets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8FA0-8225-4536-A569-2F7959475A05}"/>
              </a:ext>
            </a:extLst>
          </p:cNvPr>
          <p:cNvSpPr txBox="1"/>
          <p:nvPr/>
        </p:nvSpPr>
        <p:spPr>
          <a:xfrm>
            <a:off x="7757516" y="1613879"/>
            <a:ext cx="367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This is the part of the method in which the elements are being sorted into their respective buckets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Inputs the end time of the sort which is used to calculated run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219B0-C632-433C-88F0-966319E24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1" t="10423" r="35566" b="35261"/>
          <a:stretch/>
        </p:blipFill>
        <p:spPr>
          <a:xfrm>
            <a:off x="322554" y="1305219"/>
            <a:ext cx="7177718" cy="53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110-13C0-4F0A-B972-53255B3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Collected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0C524-AB0D-45D1-B1C8-A84914250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01356"/>
              </p:ext>
            </p:extLst>
          </p:nvPr>
        </p:nvGraphicFramePr>
        <p:xfrm>
          <a:off x="404734" y="1484026"/>
          <a:ext cx="11422508" cy="3826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212">
                  <a:extLst>
                    <a:ext uri="{9D8B030D-6E8A-4147-A177-3AD203B41FA5}">
                      <a16:colId xmlns:a16="http://schemas.microsoft.com/office/drawing/2014/main" val="287625698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335494514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200469443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951535212"/>
                    </a:ext>
                  </a:extLst>
                </a:gridCol>
                <a:gridCol w="1148059">
                  <a:extLst>
                    <a:ext uri="{9D8B030D-6E8A-4147-A177-3AD203B41FA5}">
                      <a16:colId xmlns:a16="http://schemas.microsoft.com/office/drawing/2014/main" val="2172322553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43592960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1081287324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813426995"/>
                    </a:ext>
                  </a:extLst>
                </a:gridCol>
                <a:gridCol w="1130588">
                  <a:extLst>
                    <a:ext uri="{9D8B030D-6E8A-4147-A177-3AD203B41FA5}">
                      <a16:colId xmlns:a16="http://schemas.microsoft.com/office/drawing/2014/main" val="2065274573"/>
                    </a:ext>
                  </a:extLst>
                </a:gridCol>
                <a:gridCol w="1572251">
                  <a:extLst>
                    <a:ext uri="{9D8B030D-6E8A-4147-A177-3AD203B41FA5}">
                      <a16:colId xmlns:a16="http://schemas.microsoft.com/office/drawing/2014/main" val="1524930467"/>
                    </a:ext>
                  </a:extLst>
                </a:gridCol>
              </a:tblGrid>
              <a:tr h="393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Sort (Optimized)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Sort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Faster (%)*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108618"/>
                  </a:ext>
                </a:extLst>
              </a:tr>
              <a:tr h="678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65726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060509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186631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58710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857853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44155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580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ERROR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1903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306C21-046E-4B59-B25C-3088A87C3BA8}"/>
              </a:ext>
            </a:extLst>
          </p:cNvPr>
          <p:cNvSpPr txBox="1"/>
          <p:nvPr/>
        </p:nvSpPr>
        <p:spPr>
          <a:xfrm>
            <a:off x="269823" y="5453042"/>
            <a:ext cx="1061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*Efficiency apparently decreases – due to high standard error  </a:t>
            </a:r>
          </a:p>
          <a:p>
            <a:endParaRPr lang="en-US" sz="2000" dirty="0"/>
          </a:p>
          <a:p>
            <a:r>
              <a:rPr lang="en-US" sz="2000" dirty="0"/>
              <a:t>Heap errors will be solved by using a 6-node server (later in the process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7088-BBEB-4A59-908C-A48A3AAD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Collected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CB0B47-08FA-4589-8BF2-C9A83B9E7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122507"/>
              </p:ext>
            </p:extLst>
          </p:nvPr>
        </p:nvGraphicFramePr>
        <p:xfrm>
          <a:off x="2086863" y="1853248"/>
          <a:ext cx="7963971" cy="461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5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EAB-FBE2-42A0-A83F-8DFA65D6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Until The Next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A7CB-6525-47B6-9DFF-6233C3D2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 algorithm into Python – next two weeks </a:t>
            </a:r>
          </a:p>
          <a:p>
            <a:r>
              <a:rPr lang="en-US" sz="2800" dirty="0"/>
              <a:t>Learn how to implement Panda and how Panda works– next four weeks </a:t>
            </a:r>
          </a:p>
          <a:p>
            <a:r>
              <a:rPr lang="en-US" sz="2800" dirty="0"/>
              <a:t>Use Panda in algorithm and check whether it will sort the data sets – whole of November, a bit into December </a:t>
            </a:r>
          </a:p>
          <a:p>
            <a:r>
              <a:rPr lang="en-US" sz="2800" dirty="0"/>
              <a:t>Implement Panda-like method into Java algorithm – November and December </a:t>
            </a:r>
          </a:p>
        </p:txBody>
      </p:sp>
    </p:spTree>
    <p:extLst>
      <p:ext uri="{BB962C8B-B14F-4D97-AF65-F5344CB8AC3E}">
        <p14:creationId xmlns:p14="http://schemas.microsoft.com/office/powerpoint/2010/main" val="415129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EF67-649B-4579-9A38-E0B33B95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3D2C-CA3A-43AD-A092-61B90774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Wang, L., et al. (2012). G-Hadoop: MapReduce across distributed data centers for data-intensive computing. </a:t>
            </a:r>
            <a:r>
              <a:rPr lang="en-US" i="1" dirty="0"/>
              <a:t>Future Generation Computer Systems</a:t>
            </a:r>
            <a:r>
              <a:rPr lang="en-US" dirty="0"/>
              <a:t>. doi:10/1016/j.future.2012.09.00</a:t>
            </a:r>
          </a:p>
          <a:p>
            <a:r>
              <a:rPr lang="en-US" dirty="0" err="1"/>
              <a:t>Monaknov</a:t>
            </a:r>
            <a:r>
              <a:rPr lang="en-US" dirty="0"/>
              <a:t>, A. (2016). Composable multi-threading for python libraries.  </a:t>
            </a:r>
          </a:p>
          <a:p>
            <a:r>
              <a:rPr lang="en-US" dirty="0" err="1"/>
              <a:t>Goel</a:t>
            </a:r>
            <a:r>
              <a:rPr lang="en-US" dirty="0"/>
              <a:t>, N., Laxmi, V., Saxena, A. (2015). Handling multithreading approach using java. </a:t>
            </a:r>
            <a:r>
              <a:rPr lang="en-US" i="1" dirty="0"/>
              <a:t>International Journal of Computer Science Trends and Technology.</a:t>
            </a:r>
            <a:r>
              <a:rPr lang="en-US" dirty="0"/>
              <a:t>3.2.</a:t>
            </a:r>
          </a:p>
          <a:p>
            <a:r>
              <a:rPr lang="en-US" dirty="0"/>
              <a:t>Hai, H., </a:t>
            </a:r>
            <a:r>
              <a:rPr lang="en-US" dirty="0" err="1"/>
              <a:t>Guang</a:t>
            </a:r>
            <a:r>
              <a:rPr lang="en-US" dirty="0"/>
              <a:t>-hui, J., &amp; Xiao-tian, Z. (2013). A fast numerical approach for Whipple shield ballistic limit analysis. </a:t>
            </a:r>
            <a:r>
              <a:rPr lang="en-US" i="1" dirty="0"/>
              <a:t>Acta </a:t>
            </a:r>
            <a:r>
              <a:rPr lang="en-US" i="1" dirty="0" err="1"/>
              <a:t>Astronautica</a:t>
            </a:r>
            <a:r>
              <a:rPr lang="en-US" dirty="0"/>
              <a:t>. 93. 112-120. Retrieved from http://dx.doi.org/10.1016/j.actaastro.2013.06.014   </a:t>
            </a:r>
          </a:p>
          <a:p>
            <a:r>
              <a:rPr lang="en-US" dirty="0" err="1"/>
              <a:t>Dehne</a:t>
            </a:r>
            <a:r>
              <a:rPr lang="en-US" dirty="0"/>
              <a:t>, F., &amp; </a:t>
            </a:r>
            <a:r>
              <a:rPr lang="en-US" dirty="0" err="1"/>
              <a:t>Zaboli</a:t>
            </a:r>
            <a:r>
              <a:rPr lang="en-US" dirty="0"/>
              <a:t>, H. (2016). Parallel sorting for GPUs. </a:t>
            </a:r>
            <a:r>
              <a:rPr lang="en-US" i="1" dirty="0"/>
              <a:t>Emergent Computation</a:t>
            </a:r>
            <a:r>
              <a:rPr lang="en-US" dirty="0"/>
              <a:t>. 293 – 302.  doi:10.1007/978-3-319-46376-6_12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D7E5-0918-4FE1-8B73-09B66DB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66C2-D506-439E-8312-072EC604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2052918"/>
            <a:ext cx="11842229" cy="4051668"/>
          </a:xfrm>
        </p:spPr>
        <p:txBody>
          <a:bodyPr>
            <a:normAutofit/>
          </a:bodyPr>
          <a:lstStyle/>
          <a:p>
            <a:r>
              <a:rPr lang="en-US" sz="2800" dirty="0"/>
              <a:t>25% - 50% of what computers do require sorting algorithms for </a:t>
            </a:r>
          </a:p>
          <a:p>
            <a:pPr lvl="1"/>
            <a:r>
              <a:rPr lang="en-US" sz="2400" dirty="0"/>
              <a:t>Efficiency (speed)</a:t>
            </a:r>
          </a:p>
          <a:p>
            <a:pPr lvl="1"/>
            <a:r>
              <a:rPr lang="en-US" sz="2400" dirty="0"/>
              <a:t>Processing Data </a:t>
            </a:r>
          </a:p>
          <a:p>
            <a:pPr lvl="2"/>
            <a:r>
              <a:rPr lang="en-US" sz="2200" dirty="0"/>
              <a:t>Bioinformatics</a:t>
            </a:r>
          </a:p>
          <a:p>
            <a:pPr lvl="2"/>
            <a:r>
              <a:rPr lang="en-US" sz="2200" dirty="0"/>
              <a:t> GIS</a:t>
            </a:r>
          </a:p>
          <a:p>
            <a:pPr lvl="2"/>
            <a:r>
              <a:rPr lang="en-US" sz="2200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720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17C-A5E1-4855-A4DD-A2816CBC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8668-4232-45C9-BD68-0C7267F2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6" y="1417838"/>
            <a:ext cx="11872210" cy="5066675"/>
          </a:xfrm>
        </p:spPr>
        <p:txBody>
          <a:bodyPr>
            <a:normAutofit/>
          </a:bodyPr>
          <a:lstStyle/>
          <a:p>
            <a:r>
              <a:rPr lang="en-US" sz="2400" dirty="0"/>
              <a:t>Resource intensive iterative computing (multiple passes through same data set)</a:t>
            </a:r>
          </a:p>
          <a:p>
            <a:r>
              <a:rPr lang="en-US" sz="2400" dirty="0"/>
              <a:t>Large memory (RAM) requirements </a:t>
            </a:r>
          </a:p>
          <a:p>
            <a:r>
              <a:rPr lang="en-US" sz="2400" dirty="0"/>
              <a:t>Exponentially worse sorting time for large data sets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9BE8A-21A5-4795-8692-034E5202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24"/>
          <a:stretch/>
        </p:blipFill>
        <p:spPr>
          <a:xfrm>
            <a:off x="1481069" y="3267149"/>
            <a:ext cx="8448541" cy="35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C2C75-0E05-4FDA-8DAA-771BE094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81" y="1853248"/>
            <a:ext cx="5071946" cy="2758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2217C-A5E1-4855-A4DD-A2816CBC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8668-4232-45C9-BD68-0C7267F2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1791325"/>
            <a:ext cx="11872210" cy="5066675"/>
          </a:xfrm>
        </p:spPr>
        <p:txBody>
          <a:bodyPr>
            <a:normAutofit/>
          </a:bodyPr>
          <a:lstStyle/>
          <a:p>
            <a:pPr marL="400050"/>
            <a:r>
              <a:rPr lang="en-US" sz="2800" dirty="0"/>
              <a:t>Bucket sort</a:t>
            </a:r>
          </a:p>
          <a:p>
            <a:pPr marL="800100" lvl="1"/>
            <a:r>
              <a:rPr lang="en-US" sz="2400" dirty="0"/>
              <a:t>Sorts data into respective buckets</a:t>
            </a:r>
          </a:p>
          <a:p>
            <a:pPr marL="800100" lvl="1"/>
            <a:r>
              <a:rPr lang="en-US" sz="2400" dirty="0"/>
              <a:t>Uses merge sort to sort the buckets</a:t>
            </a:r>
          </a:p>
          <a:p>
            <a:pPr marL="800100" lvl="1"/>
            <a:r>
              <a:rPr lang="en-US" sz="2400" dirty="0"/>
              <a:t>Best case of O(</a:t>
            </a:r>
            <a:r>
              <a:rPr lang="en-US" sz="2400" dirty="0" err="1"/>
              <a:t>n+k</a:t>
            </a:r>
            <a:r>
              <a:rPr lang="en-US" sz="2400" dirty="0"/>
              <a:t>)</a:t>
            </a:r>
          </a:p>
          <a:p>
            <a:pPr marL="800100" lvl="1"/>
            <a:r>
              <a:rPr lang="en-US" sz="2400" dirty="0"/>
              <a:t>Worst Case of O(n^2) </a:t>
            </a:r>
          </a:p>
          <a:p>
            <a:pPr marL="514350" lvl="1" indent="0">
              <a:buNone/>
            </a:pPr>
            <a:endParaRPr lang="en-US" sz="2400" dirty="0"/>
          </a:p>
          <a:p>
            <a:pPr marL="400050"/>
            <a:r>
              <a:rPr lang="en-US" sz="2800" dirty="0"/>
              <a:t>Problems with Bucket sort </a:t>
            </a:r>
          </a:p>
          <a:p>
            <a:pPr marL="800100" lvl="1"/>
            <a:r>
              <a:rPr lang="en-US" sz="2400" dirty="0"/>
              <a:t>Too much of the data lies within a specific range – slows down algorithm</a:t>
            </a:r>
          </a:p>
          <a:p>
            <a:pPr marL="800100" lvl="1"/>
            <a:r>
              <a:rPr lang="en-US" sz="2400" dirty="0"/>
              <a:t>Takes up too much space for some buckets will not be 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2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6F14-60A8-4B82-83AA-492697D3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FASTER 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168-61B7-4863-825E-7473C3AB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2052918"/>
            <a:ext cx="11482465" cy="463269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Reduces compute time and RAM requirements </a:t>
            </a:r>
          </a:p>
          <a:p>
            <a:pPr lvl="1"/>
            <a:r>
              <a:rPr lang="en-US" sz="2800" dirty="0"/>
              <a:t>Use statistical analysis to determine bucket ranges based on data set </a:t>
            </a:r>
          </a:p>
          <a:p>
            <a:pPr lvl="1"/>
            <a:r>
              <a:rPr lang="en-US" sz="2800" dirty="0"/>
              <a:t>&lt;1000 elements in each bucket (number of elements are equal)</a:t>
            </a:r>
          </a:p>
          <a:p>
            <a:pPr lvl="1"/>
            <a:r>
              <a:rPr lang="en-US" sz="2800" dirty="0"/>
              <a:t>Should be able to sort data sets that follow any type of distribution</a:t>
            </a:r>
          </a:p>
          <a:p>
            <a:pPr lvl="1"/>
            <a:r>
              <a:rPr lang="en-US" sz="2800" dirty="0"/>
              <a:t>Worst case of O(6n)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06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ACA63B-7F86-4314-A78F-3218F1703A4A}"/>
              </a:ext>
            </a:extLst>
          </p:cNvPr>
          <p:cNvSpPr/>
          <p:nvPr/>
        </p:nvSpPr>
        <p:spPr>
          <a:xfrm>
            <a:off x="2627290" y="2343955"/>
            <a:ext cx="2884868" cy="9787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F6F5A-9D3E-4B2A-956E-91E6192484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8" y="0"/>
            <a:ext cx="893793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14:cNvPr>
              <p14:cNvContentPartPr/>
              <p14:nvPr/>
            </p14:nvContentPartPr>
            <p14:xfrm>
              <a:off x="2588628" y="396657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2508" y="39604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14:cNvPr>
              <p14:cNvContentPartPr/>
              <p14:nvPr/>
            </p14:nvContentPartPr>
            <p14:xfrm>
              <a:off x="5061108" y="2897731"/>
              <a:ext cx="6829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4988" y="2891611"/>
                <a:ext cx="695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14:cNvPr>
              <p14:cNvContentPartPr/>
              <p14:nvPr/>
            </p14:nvContentPartPr>
            <p14:xfrm>
              <a:off x="5782548" y="367029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6428" y="36641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14:cNvPr>
              <p14:cNvContentPartPr/>
              <p14:nvPr/>
            </p14:nvContentPartPr>
            <p14:xfrm>
              <a:off x="2910468" y="2627011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4348" y="26208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14:cNvPr>
              <p14:cNvContentPartPr/>
              <p14:nvPr/>
            </p14:nvContentPartPr>
            <p14:xfrm>
              <a:off x="4623348" y="2833291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7228" y="282717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DF5CF-DE2F-4DBE-B845-628990774025}"/>
              </a:ext>
            </a:extLst>
          </p:cNvPr>
          <p:cNvSpPr/>
          <p:nvPr/>
        </p:nvSpPr>
        <p:spPr>
          <a:xfrm>
            <a:off x="1835332" y="2537077"/>
            <a:ext cx="1339245" cy="59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9A47E3-F9DE-47B7-8337-6EF794BD8B72}"/>
              </a:ext>
            </a:extLst>
          </p:cNvPr>
          <p:cNvSpPr/>
          <p:nvPr/>
        </p:nvSpPr>
        <p:spPr>
          <a:xfrm>
            <a:off x="1835331" y="3348197"/>
            <a:ext cx="1339245" cy="5924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539-A0B7-4674-BEEB-458A9DB0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HOW WILL I CREATE THIS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274C06-8BE5-4E83-A793-001E5DA8B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71281"/>
              </p:ext>
            </p:extLst>
          </p:nvPr>
        </p:nvGraphicFramePr>
        <p:xfrm>
          <a:off x="270456" y="1468191"/>
          <a:ext cx="11681138" cy="502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7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0C-ABD4-43B5-84AB-F72B05F0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59C-C459-45F7-B492-AF17BA9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7465"/>
            <a:ext cx="1070795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Created backbone of algorithm in Java </a:t>
            </a:r>
          </a:p>
          <a:p>
            <a:pPr lvl="1"/>
            <a:r>
              <a:rPr lang="en-US" sz="2400" dirty="0"/>
              <a:t>Technical errors in preliminary code took time to figure out </a:t>
            </a:r>
          </a:p>
          <a:p>
            <a:pPr marL="457200" lvl="1" indent="0">
              <a:buNone/>
            </a:pPr>
            <a:endParaRPr lang="en-US" sz="2400" dirty="0"/>
          </a:p>
          <a:p>
            <a:pPr marL="514350" indent="-457200"/>
            <a:r>
              <a:rPr lang="en-US" sz="2800" dirty="0"/>
              <a:t>Collected data when compared to Parallel Sort/Merge Sort</a:t>
            </a:r>
          </a:p>
          <a:p>
            <a:pPr marL="57150" indent="0">
              <a:buNone/>
            </a:pPr>
            <a:endParaRPr lang="en-US" sz="2800" dirty="0"/>
          </a:p>
          <a:p>
            <a:r>
              <a:rPr lang="en-US" sz="2800" dirty="0"/>
              <a:t>Transferring code into Python and learning Panda 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87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6E89-09FE-43FF-A0FB-DA296EDA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Backbone Code in Java – Main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23E86-3462-4D02-A3E1-E7F2939F7D8B}"/>
              </a:ext>
            </a:extLst>
          </p:cNvPr>
          <p:cNvSpPr txBox="1"/>
          <p:nvPr/>
        </p:nvSpPr>
        <p:spPr>
          <a:xfrm>
            <a:off x="7590864" y="2361605"/>
            <a:ext cx="43299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Main method that creates the randomized array of normal distribution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Outputs parallel sort and new sort run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2FC7E-A088-440C-BA88-1EFA9176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" t="10853" r="62154" b="56516"/>
          <a:stretch/>
        </p:blipFill>
        <p:spPr>
          <a:xfrm>
            <a:off x="374470" y="1613879"/>
            <a:ext cx="6909309" cy="41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789</Words>
  <Application>Microsoft Office PowerPoint</Application>
  <PresentationFormat>Widescreen</PresentationFormat>
  <Paragraphs>161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Progress Report 1 – 10/17/2017 </vt:lpstr>
      <vt:lpstr>PROBLEM </vt:lpstr>
      <vt:lpstr>PROBLEM</vt:lpstr>
      <vt:lpstr>PROBLEM</vt:lpstr>
      <vt:lpstr>A FASTER SORTING ALGORITHM</vt:lpstr>
      <vt:lpstr>PowerPoint Presentation</vt:lpstr>
      <vt:lpstr>HOW WILL I CREATE THIS</vt:lpstr>
      <vt:lpstr>PROJECT STATUS </vt:lpstr>
      <vt:lpstr>Backbone Code in Java – Main </vt:lpstr>
      <vt:lpstr>Backbone in Java – Parallel Sort</vt:lpstr>
      <vt:lpstr>Backbone in Java – Stat Sort </vt:lpstr>
      <vt:lpstr>Backbone in Java – Buckets </vt:lpstr>
      <vt:lpstr>Data Collected</vt:lpstr>
      <vt:lpstr>Data Collected </vt:lpstr>
      <vt:lpstr>Goals Until The Next Progress Report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 – 10/13/2017</dc:title>
  <dc:creator>Soumya Mishra</dc:creator>
  <cp:lastModifiedBy>Soumya Mishra</cp:lastModifiedBy>
  <cp:revision>33</cp:revision>
  <dcterms:created xsi:type="dcterms:W3CDTF">2017-10-13T02:03:51Z</dcterms:created>
  <dcterms:modified xsi:type="dcterms:W3CDTF">2017-10-17T17:53:30Z</dcterms:modified>
</cp:coreProperties>
</file>