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57" r:id="rId3"/>
    <p:sldId id="281" r:id="rId4"/>
    <p:sldId id="258" r:id="rId5"/>
    <p:sldId id="284" r:id="rId6"/>
    <p:sldId id="262" r:id="rId7"/>
    <p:sldId id="263" r:id="rId8"/>
    <p:sldId id="264" r:id="rId9"/>
    <p:sldId id="269" r:id="rId10"/>
    <p:sldId id="270" r:id="rId11"/>
    <p:sldId id="286" r:id="rId12"/>
    <p:sldId id="287" r:id="rId13"/>
    <p:sldId id="277"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FA4CB-56BB-42B0-90D7-B7D02AED0422}" v="6" dt="2024-08-15T05:39:18.626"/>
    <p1510:client id="{FC9D0B67-7E51-4D82-9131-C3E8081994B6}" v="42" dt="2024-08-15T14:26:16.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86405" autoAdjust="0"/>
  </p:normalViewPr>
  <p:slideViewPr>
    <p:cSldViewPr snapToGrid="0">
      <p:cViewPr varScale="1">
        <p:scale>
          <a:sx n="73" d="100"/>
          <a:sy n="73" d="100"/>
        </p:scale>
        <p:origin x="725" y="72"/>
      </p:cViewPr>
      <p:guideLst/>
    </p:cSldViewPr>
  </p:slideViewPr>
  <p:outlineViewPr>
    <p:cViewPr>
      <p:scale>
        <a:sx n="33" d="100"/>
        <a:sy n="33" d="100"/>
      </p:scale>
      <p:origin x="0" y="-5664"/>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08D7B-32B8-4C5E-AA84-9C5BC6418DB1}" type="datetimeFigureOut">
              <a:rPr lang="en-IN" smtClean="0"/>
              <a:t>16-08-2024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BB778-A280-4447-8246-BE0CE81E11A9}" type="slidenum">
              <a:rPr lang="en-IN" smtClean="0"/>
              <a:t>‹#›</a:t>
            </a:fld>
            <a:endParaRPr lang="en-IN" dirty="0"/>
          </a:p>
        </p:txBody>
      </p:sp>
    </p:spTree>
    <p:extLst>
      <p:ext uri="{BB962C8B-B14F-4D97-AF65-F5344CB8AC3E}">
        <p14:creationId xmlns:p14="http://schemas.microsoft.com/office/powerpoint/2010/main" val="48134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8/16/2024</a:t>
            </a:fld>
            <a:endParaRPr lang="en-US" dirty="0"/>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8/16/2024</a:t>
            </a:fld>
            <a:endParaRPr lang="en-US" dirty="0"/>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dirty="0"/>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72DEA6-530A-46F6-3891-D6EE0E035CAC}"/>
              </a:ext>
            </a:extLst>
          </p:cNvPr>
          <p:cNvSpPr txBox="1"/>
          <p:nvPr/>
        </p:nvSpPr>
        <p:spPr>
          <a:xfrm>
            <a:off x="1922106" y="399005"/>
            <a:ext cx="8090285" cy="523220"/>
          </a:xfrm>
          <a:prstGeom prst="rect">
            <a:avLst/>
          </a:prstGeom>
          <a:noFill/>
        </p:spPr>
        <p:txBody>
          <a:bodyPr wrap="square">
            <a:spAutoFit/>
          </a:bodyPr>
          <a:lstStyle/>
          <a:p>
            <a:pPr algn="ctr"/>
            <a:r>
              <a:rPr lang="en-IN" sz="2800" b="1" dirty="0">
                <a:solidFill>
                  <a:srgbClr val="FF0000"/>
                </a:solidFill>
                <a:latin typeface="Varela Round" panose="00000500000000000000" pitchFamily="2" charset="-79"/>
                <a:ea typeface="Calibri" panose="020F0502020204030204" pitchFamily="34" charset="0"/>
                <a:cs typeface="Varela Round" panose="00000500000000000000" pitchFamily="2" charset="-79"/>
              </a:rPr>
              <a:t>Predictive Model for Heart failure Detection</a:t>
            </a:r>
            <a:endParaRPr lang="en-IN" sz="2800" b="1" dirty="0">
              <a:solidFill>
                <a:srgbClr val="FF0000"/>
              </a:solidFill>
            </a:endParaRPr>
          </a:p>
        </p:txBody>
      </p:sp>
      <p:sp>
        <p:nvSpPr>
          <p:cNvPr id="6" name="TextBox 5">
            <a:extLst>
              <a:ext uri="{FF2B5EF4-FFF2-40B4-BE49-F238E27FC236}">
                <a16:creationId xmlns:a16="http://schemas.microsoft.com/office/drawing/2014/main" id="{39E655A3-E048-EAA5-23BA-A33DDF571223}"/>
              </a:ext>
            </a:extLst>
          </p:cNvPr>
          <p:cNvSpPr txBox="1"/>
          <p:nvPr/>
        </p:nvSpPr>
        <p:spPr>
          <a:xfrm>
            <a:off x="3011945" y="896345"/>
            <a:ext cx="6168105" cy="400110"/>
          </a:xfrm>
          <a:prstGeom prst="rect">
            <a:avLst/>
          </a:prstGeom>
          <a:noFill/>
        </p:spPr>
        <p:txBody>
          <a:bodyPr wrap="square">
            <a:spAutoFit/>
          </a:bodyPr>
          <a:lstStyle/>
          <a:p>
            <a:pPr algn="ctr"/>
            <a:r>
              <a:rPr lang="en-IN" sz="2000" b="1" dirty="0">
                <a:latin typeface="Varela Round" panose="00000500000000000000" pitchFamily="2" charset="-79"/>
                <a:ea typeface="Calibri" panose="020F0502020204030204" pitchFamily="34" charset="0"/>
                <a:cs typeface="Varela Round" panose="00000500000000000000" pitchFamily="2" charset="-79"/>
              </a:rPr>
              <a:t>B.TECH 2022-26 5</a:t>
            </a:r>
            <a:r>
              <a:rPr lang="en-IN" sz="2000" b="1" baseline="30000" dirty="0">
                <a:latin typeface="Varela Round" panose="00000500000000000000" pitchFamily="2" charset="-79"/>
                <a:ea typeface="Calibri" panose="020F0502020204030204" pitchFamily="34" charset="0"/>
                <a:cs typeface="Varela Round" panose="00000500000000000000" pitchFamily="2" charset="-79"/>
              </a:rPr>
              <a:t>TH</a:t>
            </a:r>
            <a:r>
              <a:rPr lang="en-IN" sz="2000" b="1" dirty="0">
                <a:latin typeface="Varela Round" panose="00000500000000000000" pitchFamily="2" charset="-79"/>
                <a:ea typeface="Calibri" panose="020F0502020204030204" pitchFamily="34" charset="0"/>
                <a:cs typeface="Varela Round" panose="00000500000000000000" pitchFamily="2" charset="-79"/>
              </a:rPr>
              <a:t> SEM MINOR PROJECT-I</a:t>
            </a:r>
            <a:endParaRPr lang="en-IN" sz="2000" dirty="0">
              <a:latin typeface="Varela Round" panose="00000500000000000000" pitchFamily="2" charset="-79"/>
              <a:ea typeface="Calibri" panose="020F0502020204030204" pitchFamily="34" charset="0"/>
              <a:cs typeface="Varela Round" panose="00000500000000000000" pitchFamily="2" charset="-79"/>
            </a:endParaRPr>
          </a:p>
        </p:txBody>
      </p:sp>
      <p:pic>
        <p:nvPicPr>
          <p:cNvPr id="9" name="Picture 8">
            <a:extLst>
              <a:ext uri="{FF2B5EF4-FFF2-40B4-BE49-F238E27FC236}">
                <a16:creationId xmlns:a16="http://schemas.microsoft.com/office/drawing/2014/main" id="{45ED3291-168C-23FD-8DFF-A7758D1EF091}"/>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392" y="1473483"/>
            <a:ext cx="2473342" cy="2235875"/>
          </a:xfrm>
          <a:prstGeom prst="rect">
            <a:avLst/>
          </a:prstGeom>
        </p:spPr>
      </p:pic>
      <p:sp>
        <p:nvSpPr>
          <p:cNvPr id="10" name="TextBox 9">
            <a:extLst>
              <a:ext uri="{FF2B5EF4-FFF2-40B4-BE49-F238E27FC236}">
                <a16:creationId xmlns:a16="http://schemas.microsoft.com/office/drawing/2014/main" id="{D8F25B16-038A-6E72-55D8-97DC706D880D}"/>
              </a:ext>
            </a:extLst>
          </p:cNvPr>
          <p:cNvSpPr txBox="1"/>
          <p:nvPr/>
        </p:nvSpPr>
        <p:spPr>
          <a:xfrm>
            <a:off x="941714" y="4022663"/>
            <a:ext cx="10308565" cy="1938992"/>
          </a:xfrm>
          <a:prstGeom prst="rect">
            <a:avLst/>
          </a:prstGeom>
          <a:noFill/>
        </p:spPr>
        <p:txBody>
          <a:bodyPr wrap="square">
            <a:spAutoFit/>
          </a:bodyPr>
          <a:lstStyle/>
          <a:p>
            <a:pPr algn="ctr"/>
            <a:r>
              <a:rPr lang="en-IN" sz="2000" b="1" dirty="0">
                <a:latin typeface="Varela Round" panose="00000500000000000000" pitchFamily="2" charset="-79"/>
                <a:ea typeface="Calibri" panose="020F0502020204030204" pitchFamily="34" charset="0"/>
                <a:cs typeface="Varela Round" panose="00000500000000000000" pitchFamily="2" charset="-79"/>
              </a:rPr>
              <a:t>BACHELOR OF TECHNOLOGY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DEPARTMENT OF COMPUTER SCIENCE &amp; ENGINEERING </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SCHOOL OF ENGINEERING AND TECHNOLOGY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GANDHI INSTITUTE OF ENGINEERING &amp; TECHNOLOGY UNIVERSITY,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GUNUPUR- 765022, ODISHA</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AUGUST 2024 </a:t>
            </a:r>
          </a:p>
        </p:txBody>
      </p:sp>
      <p:pic>
        <p:nvPicPr>
          <p:cNvPr id="11" name="Picture 10">
            <a:extLst>
              <a:ext uri="{FF2B5EF4-FFF2-40B4-BE49-F238E27FC236}">
                <a16:creationId xmlns:a16="http://schemas.microsoft.com/office/drawing/2014/main" id="{33382DCF-8331-BFD8-9A47-16752214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773" y="73367"/>
            <a:ext cx="1783119" cy="1645956"/>
          </a:xfrm>
          <a:prstGeom prst="rect">
            <a:avLst/>
          </a:prstGeom>
        </p:spPr>
      </p:pic>
    </p:spTree>
    <p:extLst>
      <p:ext uri="{BB962C8B-B14F-4D97-AF65-F5344CB8AC3E}">
        <p14:creationId xmlns:p14="http://schemas.microsoft.com/office/powerpoint/2010/main" val="242805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EVALUATION METRICS</a:t>
            </a:r>
          </a:p>
        </p:txBody>
      </p:sp>
      <p:sp>
        <p:nvSpPr>
          <p:cNvPr id="3" name="Content Placeholder"/>
          <p:cNvSpPr>
            <a:spLocks noGrp="1"/>
          </p:cNvSpPr>
          <p:nvPr>
            <p:ph idx="1"/>
          </p:nvPr>
        </p:nvSpPr>
        <p:spPr>
          <a:xfrm>
            <a:off x="838200" y="1574800"/>
            <a:ext cx="10515600" cy="5029200"/>
          </a:xfrm>
        </p:spPr>
        <p:txBody>
          <a:bodyPr>
            <a:normAutofit fontScale="92500" lnSpcReduction="10000"/>
          </a:bodyPr>
          <a:lstStyle/>
          <a:p>
            <a:pPr marL="0" indent="0">
              <a:buNone/>
            </a:pPr>
            <a:r>
              <a:rPr lang="en-US" b="1" dirty="0"/>
              <a:t>Metrics Used:</a:t>
            </a:r>
            <a:endParaRPr lang="en-US" dirty="0"/>
          </a:p>
          <a:p>
            <a:pPr>
              <a:buFont typeface="Arial" panose="020B0604020202020204" pitchFamily="34" charset="0"/>
              <a:buChar char="•"/>
            </a:pPr>
            <a:r>
              <a:rPr lang="en-US" b="1" dirty="0"/>
              <a:t>Accuracy:</a:t>
            </a:r>
            <a:r>
              <a:rPr lang="en-US" dirty="0"/>
              <a:t> The proportion of correctly predicted instances</a:t>
            </a:r>
          </a:p>
          <a:p>
            <a:pPr>
              <a:buFont typeface="Arial" panose="020B0604020202020204" pitchFamily="34" charset="0"/>
              <a:buChar char="•"/>
            </a:pPr>
            <a:r>
              <a:rPr lang="en-US" b="1" dirty="0"/>
              <a:t>Precision:</a:t>
            </a:r>
            <a:r>
              <a:rPr lang="en-US" dirty="0"/>
              <a:t> The proportion of true positive results out of all positive predictions</a:t>
            </a:r>
          </a:p>
          <a:p>
            <a:pPr>
              <a:buFont typeface="Arial" panose="020B0604020202020204" pitchFamily="34" charset="0"/>
              <a:buChar char="•"/>
            </a:pPr>
            <a:r>
              <a:rPr lang="en-US" b="1" dirty="0"/>
              <a:t>Recall:</a:t>
            </a:r>
            <a:r>
              <a:rPr lang="en-US" dirty="0"/>
              <a:t> The proportion of true positive results out of all actual positives</a:t>
            </a:r>
          </a:p>
          <a:p>
            <a:pPr>
              <a:buFont typeface="Arial" panose="020B0604020202020204" pitchFamily="34" charset="0"/>
              <a:buChar char="•"/>
            </a:pPr>
            <a:r>
              <a:rPr lang="en-US" b="1" dirty="0"/>
              <a:t>F1 Score:</a:t>
            </a:r>
            <a:r>
              <a:rPr lang="en-US" dirty="0"/>
              <a:t> The harmonic mean of precision and recall</a:t>
            </a:r>
          </a:p>
          <a:p>
            <a:pPr>
              <a:buFont typeface="Arial" panose="020B0604020202020204" pitchFamily="34" charset="0"/>
              <a:buChar char="•"/>
            </a:pPr>
            <a:r>
              <a:rPr lang="en-US" b="1" dirty="0"/>
              <a:t>Confusion Matrix</a:t>
            </a:r>
            <a:r>
              <a:rPr lang="en-US" dirty="0"/>
              <a:t>: It shows the true positives, false positives, true negatives and false negatives.</a:t>
            </a:r>
          </a:p>
          <a:p>
            <a:pPr marL="0" indent="0">
              <a:buNone/>
            </a:pPr>
            <a:r>
              <a:rPr lang="en-US" b="1" dirty="0"/>
              <a:t>Results:</a:t>
            </a:r>
            <a:endParaRPr lang="en-US" dirty="0"/>
          </a:p>
          <a:p>
            <a:pPr>
              <a:buFont typeface="Arial" panose="020B0604020202020204" pitchFamily="34" charset="0"/>
              <a:buChar char="•"/>
            </a:pPr>
            <a:r>
              <a:rPr lang="en-US" b="1" dirty="0"/>
              <a:t>Best Accuracy:</a:t>
            </a:r>
            <a:r>
              <a:rPr lang="en-US" dirty="0"/>
              <a:t> 92% </a:t>
            </a:r>
          </a:p>
          <a:p>
            <a:pPr>
              <a:buFont typeface="Arial" panose="020B0604020202020204" pitchFamily="34" charset="0"/>
              <a:buChar char="•"/>
            </a:pPr>
            <a:r>
              <a:rPr lang="en-US" b="1" dirty="0"/>
              <a:t>Mean Accuracy</a:t>
            </a:r>
            <a:r>
              <a:rPr lang="en-US" dirty="0"/>
              <a:t>: 86.17%</a:t>
            </a:r>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02715-7233-5858-EB4D-3A09FEAA9A02}"/>
              </a:ext>
            </a:extLst>
          </p:cNvPr>
          <p:cNvSpPr txBox="1"/>
          <p:nvPr/>
        </p:nvSpPr>
        <p:spPr>
          <a:xfrm>
            <a:off x="292608" y="265176"/>
            <a:ext cx="6135624" cy="800219"/>
          </a:xfrm>
          <a:prstGeom prst="rect">
            <a:avLst/>
          </a:prstGeom>
          <a:noFill/>
        </p:spPr>
        <p:txBody>
          <a:bodyPr wrap="square" rtlCol="0">
            <a:spAutoFit/>
          </a:bodyPr>
          <a:lstStyle/>
          <a:p>
            <a:r>
              <a:rPr lang="en-US" sz="2800" dirty="0"/>
              <a:t>Screenshot</a:t>
            </a:r>
          </a:p>
          <a:p>
            <a:endParaRPr lang="en-IN" dirty="0"/>
          </a:p>
        </p:txBody>
      </p:sp>
      <p:pic>
        <p:nvPicPr>
          <p:cNvPr id="4" name="Picture 3">
            <a:extLst>
              <a:ext uri="{FF2B5EF4-FFF2-40B4-BE49-F238E27FC236}">
                <a16:creationId xmlns:a16="http://schemas.microsoft.com/office/drawing/2014/main" id="{C7689726-1BB9-8183-3A79-07DB14A93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9" y="3706225"/>
            <a:ext cx="5576138" cy="3034973"/>
          </a:xfrm>
          <a:prstGeom prst="rect">
            <a:avLst/>
          </a:prstGeom>
        </p:spPr>
      </p:pic>
      <p:pic>
        <p:nvPicPr>
          <p:cNvPr id="6" name="Picture 5">
            <a:extLst>
              <a:ext uri="{FF2B5EF4-FFF2-40B4-BE49-F238E27FC236}">
                <a16:creationId xmlns:a16="http://schemas.microsoft.com/office/drawing/2014/main" id="{0307DF21-71C9-684D-9042-EA722CBFD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509" y="860402"/>
            <a:ext cx="5576138" cy="3034973"/>
          </a:xfrm>
          <a:prstGeom prst="rect">
            <a:avLst/>
          </a:prstGeom>
        </p:spPr>
      </p:pic>
      <p:pic>
        <p:nvPicPr>
          <p:cNvPr id="8" name="Picture 7">
            <a:extLst>
              <a:ext uri="{FF2B5EF4-FFF2-40B4-BE49-F238E27FC236}">
                <a16:creationId xmlns:a16="http://schemas.microsoft.com/office/drawing/2014/main" id="{D4F1C470-2EAC-0A10-593D-364EEAF32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258" y="3833227"/>
            <a:ext cx="5812876" cy="3163824"/>
          </a:xfrm>
          <a:prstGeom prst="rect">
            <a:avLst/>
          </a:prstGeom>
        </p:spPr>
      </p:pic>
      <p:pic>
        <p:nvPicPr>
          <p:cNvPr id="10" name="Picture 9">
            <a:extLst>
              <a:ext uri="{FF2B5EF4-FFF2-40B4-BE49-F238E27FC236}">
                <a16:creationId xmlns:a16="http://schemas.microsoft.com/office/drawing/2014/main" id="{EBD34B42-A0A4-D1DE-0DAD-4EC43E3635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1" y="860402"/>
            <a:ext cx="5147901" cy="2801892"/>
          </a:xfrm>
          <a:prstGeom prst="rect">
            <a:avLst/>
          </a:prstGeom>
        </p:spPr>
      </p:pic>
    </p:spTree>
    <p:extLst>
      <p:ext uri="{BB962C8B-B14F-4D97-AF65-F5344CB8AC3E}">
        <p14:creationId xmlns:p14="http://schemas.microsoft.com/office/powerpoint/2010/main" val="309106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838200" y="9770"/>
            <a:ext cx="10515600" cy="1325563"/>
          </a:xfrm>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Future Work</a:t>
            </a:r>
            <a:endParaRPr lang="en-US" sz="2800" b="1" dirty="0">
              <a:solidFill>
                <a:srgbClr val="FF0000"/>
              </a:solidFill>
              <a:latin typeface="Varela Round" panose="00000500000000000000" pitchFamily="2" charset="-79"/>
              <a:cs typeface="Varela Round" panose="00000500000000000000" pitchFamily="2" charset="-79"/>
            </a:endParaRPr>
          </a:p>
        </p:txBody>
      </p:sp>
      <p:sp>
        <p:nvSpPr>
          <p:cNvPr id="12" name="Rectangle 8">
            <a:extLst>
              <a:ext uri="{FF2B5EF4-FFF2-40B4-BE49-F238E27FC236}">
                <a16:creationId xmlns:a16="http://schemas.microsoft.com/office/drawing/2014/main" id="{0F585425-F542-0408-063D-BD29BB9BA750}"/>
              </a:ext>
            </a:extLst>
          </p:cNvPr>
          <p:cNvSpPr>
            <a:spLocks noGrp="1" noChangeArrowheads="1"/>
          </p:cNvSpPr>
          <p:nvPr>
            <p:ph idx="1"/>
          </p:nvPr>
        </p:nvSpPr>
        <p:spPr bwMode="auto">
          <a:xfrm>
            <a:off x="838200" y="1282918"/>
            <a:ext cx="1030224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Model Optimization</a:t>
            </a:r>
            <a:r>
              <a:rPr kumimoji="0" lang="en-US" altLang="en-US" sz="2400" b="1"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rPr>
              <a:t> </a:t>
            </a:r>
            <a:r>
              <a:rPr kumimoji="0" lang="en-US" altLang="en-US" sz="2600" b="0" i="0" u="none" strike="noStrike" cap="none" normalizeH="0" baseline="0" dirty="0">
                <a:ln>
                  <a:noFill/>
                </a:ln>
                <a:solidFill>
                  <a:schemeClr val="tx1"/>
                </a:solidFill>
                <a:effectLst/>
              </a:rPr>
              <a:t>Explore advanced hyperparameter tuning techniques</a:t>
            </a:r>
            <a:r>
              <a:rPr lang="en-US" altLang="en-US" sz="2600" dirty="0"/>
              <a:t> </a:t>
            </a:r>
            <a:r>
              <a:rPr kumimoji="0" lang="en-US" altLang="en-US" sz="2600" b="0" i="0" u="none" strike="noStrike" cap="none" normalizeH="0" baseline="0" dirty="0">
                <a:ln>
                  <a:noFill/>
                </a:ln>
                <a:solidFill>
                  <a:schemeClr val="tx1"/>
                </a:solidFill>
                <a:effectLst/>
              </a:rPr>
              <a:t>to further refine the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Dimensionality</a:t>
            </a:r>
            <a:r>
              <a:rPr lang="en-US" sz="1400" b="1" dirty="0"/>
              <a:t> </a:t>
            </a:r>
            <a:r>
              <a:rPr lang="en-US" b="1" dirty="0"/>
              <a:t>Reduction</a:t>
            </a:r>
            <a:r>
              <a:rPr lang="en-US" dirty="0"/>
              <a:t>:</a:t>
            </a:r>
            <a:r>
              <a:rPr lang="en-US" sz="2000" dirty="0"/>
              <a:t> </a:t>
            </a:r>
            <a:r>
              <a:rPr lang="en-US" sz="2600" dirty="0"/>
              <a:t>This is a specific technique used to simplify the model by reducing the number of features while retaining essential information. It can be a part of model improvement if it helps in making the model more efficient and effective.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Deploy Model with Flask</a:t>
            </a:r>
            <a:r>
              <a:rPr lang="en-US" sz="3200" dirty="0"/>
              <a:t>: </a:t>
            </a:r>
            <a:r>
              <a:rPr lang="en-US" sz="2600" dirty="0"/>
              <a:t>Develop a user-friendly web application using Flask to visualize predictions, interact with the model, and make it accessible for clinicians and researchers.</a:t>
            </a:r>
            <a:endParaRPr kumimoji="0" lang="en-US" altLang="en-US" sz="2600" b="0" i="0" u="none" strike="noStrike" cap="none" normalizeH="0" baseline="0" dirty="0">
              <a:ln>
                <a:noFill/>
              </a:ln>
              <a:solidFill>
                <a:schemeClr val="tx1"/>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CONCLUSION</a:t>
            </a:r>
            <a:endParaRPr lang="en-US" sz="2800" b="1" dirty="0">
              <a:solidFill>
                <a:srgbClr val="FF0000"/>
              </a:solidFill>
              <a:latin typeface="Varela Round" panose="00000500000000000000" pitchFamily="2" charset="-79"/>
              <a:cs typeface="Varela Round" panose="00000500000000000000" pitchFamily="2" charset="-79"/>
            </a:endParaRPr>
          </a:p>
        </p:txBody>
      </p:sp>
      <p:sp>
        <p:nvSpPr>
          <p:cNvPr id="3" name="Content Placeholder"/>
          <p:cNvSpPr>
            <a:spLocks noGrp="1"/>
          </p:cNvSpPr>
          <p:nvPr>
            <p:ph idx="1"/>
          </p:nvPr>
        </p:nvSpPr>
        <p:spPr>
          <a:xfrm>
            <a:off x="712076" y="1426232"/>
            <a:ext cx="10515600" cy="4351338"/>
          </a:xfrm>
        </p:spPr>
        <p:txBody>
          <a:bodyPr>
            <a:normAutofit fontScale="92500" lnSpcReduction="20000"/>
          </a:bodyPr>
          <a:lstStyle/>
          <a:p>
            <a:pPr marL="0" lvl="0" indent="0" algn="just">
              <a:lnSpc>
                <a:spcPct val="150000"/>
              </a:lnSpc>
              <a:buNone/>
            </a:pPr>
            <a:r>
              <a:rPr lang="en-US" dirty="0"/>
              <a:t>In this project, we developed a heart failure prediction model using a Random Forest Classifier, which achieved the best accuracy after outlier removal. The model effectively predicts patient survival (0) and death (1), highlighting the importance of preprocessing in improving predictive performance. This model could assist healthcare providers in identifying high-risk patients and making informed decisions. However, further validation with larger, diverse datasets is necessary to ensure its robustness and generalizability in different clinical settings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82D6-29DE-5B3B-F457-3A6F88F18EA4}"/>
              </a:ext>
            </a:extLst>
          </p:cNvPr>
          <p:cNvSpPr>
            <a:spLocks noGrp="1"/>
          </p:cNvSpPr>
          <p:nvPr>
            <p:ph type="title"/>
          </p:nvPr>
        </p:nvSpPr>
        <p:spPr>
          <a:xfrm>
            <a:off x="838200" y="2766218"/>
            <a:ext cx="10515600" cy="1325563"/>
          </a:xfrm>
        </p:spPr>
        <p:txBody>
          <a:bodyPr>
            <a:noAutofit/>
          </a:bodyPr>
          <a:lstStyle/>
          <a:p>
            <a:pPr algn="ctr"/>
            <a:r>
              <a:rPr lang="en" sz="5400" b="1" dirty="0">
                <a:solidFill>
                  <a:srgbClr val="FF0000"/>
                </a:solidFill>
                <a:latin typeface="Varela Round" panose="00000500000000000000" pitchFamily="2" charset="-79"/>
                <a:cs typeface="Varela Round" panose="00000500000000000000" pitchFamily="2" charset="-79"/>
              </a:rPr>
              <a:t>THANK YOU </a:t>
            </a:r>
            <a:br>
              <a:rPr lang="en-IN" sz="5400" b="1" dirty="0">
                <a:solidFill>
                  <a:srgbClr val="FF0000"/>
                </a:solidFill>
                <a:latin typeface="Varela Round" panose="00000500000000000000" pitchFamily="2" charset="-79"/>
                <a:cs typeface="Varela Round" panose="00000500000000000000" pitchFamily="2" charset="-79"/>
              </a:rPr>
            </a:br>
            <a:endParaRPr lang="en-IN" sz="5400" dirty="0"/>
          </a:p>
        </p:txBody>
      </p:sp>
    </p:spTree>
    <p:extLst>
      <p:ext uri="{BB962C8B-B14F-4D97-AF65-F5344CB8AC3E}">
        <p14:creationId xmlns:p14="http://schemas.microsoft.com/office/powerpoint/2010/main" val="219680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E596DD-7207-E338-37B1-5CBE1471096A}"/>
              </a:ext>
            </a:extLst>
          </p:cNvPr>
          <p:cNvSpPr>
            <a:spLocks noGrp="1"/>
          </p:cNvSpPr>
          <p:nvPr>
            <p:ph type="sldNum" sz="quarter" idx="12"/>
          </p:nvPr>
        </p:nvSpPr>
        <p:spPr/>
        <p:txBody>
          <a:bodyPr/>
          <a:lstStyle/>
          <a:p>
            <a:fld id="{8DEE403E-267C-4375-BCDC-D2BB29EBC9D1}" type="slidenum">
              <a:rPr lang="en-IN" smtClean="0"/>
              <a:t>2</a:t>
            </a:fld>
            <a:endParaRPr lang="en-IN" dirty="0"/>
          </a:p>
        </p:txBody>
      </p:sp>
      <p:sp>
        <p:nvSpPr>
          <p:cNvPr id="5" name="TextBox 4">
            <a:extLst>
              <a:ext uri="{FF2B5EF4-FFF2-40B4-BE49-F238E27FC236}">
                <a16:creationId xmlns:a16="http://schemas.microsoft.com/office/drawing/2014/main" id="{09BC8F4C-C6AF-8B94-EFBD-1523AEC03F39}"/>
              </a:ext>
            </a:extLst>
          </p:cNvPr>
          <p:cNvSpPr txBox="1"/>
          <p:nvPr/>
        </p:nvSpPr>
        <p:spPr>
          <a:xfrm>
            <a:off x="3418360" y="381752"/>
            <a:ext cx="5355278" cy="523220"/>
          </a:xfrm>
          <a:prstGeom prst="rect">
            <a:avLst/>
          </a:prstGeom>
          <a:noFill/>
        </p:spPr>
        <p:txBody>
          <a:bodyPr wrap="square" rtlCol="0">
            <a:spAutoFit/>
          </a:bodyPr>
          <a:lstStyle/>
          <a:p>
            <a:pPr algn="ctr"/>
            <a:r>
              <a:rPr lang="en-IN" sz="2800" b="1" dirty="0">
                <a:solidFill>
                  <a:srgbClr val="FF0000"/>
                </a:solidFill>
                <a:latin typeface="Varela Round" panose="00000500000000000000" pitchFamily="2" charset="-79"/>
                <a:ea typeface="Calibri" panose="020F0502020204030204" pitchFamily="34" charset="0"/>
                <a:cs typeface="Varela Round" panose="00000500000000000000" pitchFamily="2" charset="-79"/>
              </a:rPr>
              <a:t>PROJECT PRESENTED BY :</a:t>
            </a:r>
          </a:p>
        </p:txBody>
      </p:sp>
      <p:sp>
        <p:nvSpPr>
          <p:cNvPr id="6" name="TextBox 5">
            <a:extLst>
              <a:ext uri="{FF2B5EF4-FFF2-40B4-BE49-F238E27FC236}">
                <a16:creationId xmlns:a16="http://schemas.microsoft.com/office/drawing/2014/main" id="{B6D52547-E753-5D38-E67E-3AE8B9FE9E84}"/>
              </a:ext>
            </a:extLst>
          </p:cNvPr>
          <p:cNvSpPr txBox="1"/>
          <p:nvPr/>
        </p:nvSpPr>
        <p:spPr>
          <a:xfrm>
            <a:off x="2347821" y="1949569"/>
            <a:ext cx="7496355" cy="1938992"/>
          </a:xfrm>
          <a:prstGeom prst="rect">
            <a:avLst/>
          </a:prstGeom>
          <a:noFill/>
        </p:spPr>
        <p:txBody>
          <a:bodyPr wrap="square" rtlCol="0">
            <a:spAutoFit/>
          </a:bodyPr>
          <a:lstStyle/>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ABINASH BHARAT JYOTI RATHA	   22CSE080</a:t>
            </a:r>
          </a:p>
          <a:p>
            <a:pPr marL="342900" indent="-342900">
              <a:buFont typeface="Wingdings" panose="05000000000000000000" pitchFamily="2" charset="2"/>
              <a:buChar char="§"/>
            </a:pPr>
            <a:endParaRPr lang="en-IN" sz="2400" b="1" dirty="0">
              <a:latin typeface="Varela Round" panose="00000500000000000000" pitchFamily="2" charset="-79"/>
              <a:cs typeface="Varela Round" panose="00000500000000000000" pitchFamily="2" charset="-79"/>
            </a:endParaRPr>
          </a:p>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RAJAT KUMAR DASH			   22CSE139</a:t>
            </a:r>
          </a:p>
          <a:p>
            <a:pPr marL="342900" indent="-342900">
              <a:buFont typeface="Wingdings" panose="05000000000000000000" pitchFamily="2" charset="2"/>
              <a:buChar char="§"/>
            </a:pPr>
            <a:endParaRPr lang="en-IN" sz="2400" b="1" dirty="0">
              <a:latin typeface="Varela Round" panose="00000500000000000000" pitchFamily="2" charset="-79"/>
              <a:cs typeface="Varela Round" panose="00000500000000000000" pitchFamily="2" charset="-79"/>
            </a:endParaRPr>
          </a:p>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SOUMYA RANJAN MOHAPATRA	   22CSE215</a:t>
            </a:r>
          </a:p>
        </p:txBody>
      </p:sp>
    </p:spTree>
    <p:extLst>
      <p:ext uri="{BB962C8B-B14F-4D97-AF65-F5344CB8AC3E}">
        <p14:creationId xmlns:p14="http://schemas.microsoft.com/office/powerpoint/2010/main" val="269627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6E770-40BC-768F-F678-855345755E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3F499C-8B13-97E4-C230-2D519032CD88}"/>
              </a:ext>
            </a:extLst>
          </p:cNvPr>
          <p:cNvSpPr txBox="1"/>
          <p:nvPr/>
        </p:nvSpPr>
        <p:spPr>
          <a:xfrm>
            <a:off x="4132052" y="441960"/>
            <a:ext cx="3914668" cy="523220"/>
          </a:xfrm>
          <a:prstGeom prst="rect">
            <a:avLst/>
          </a:prstGeom>
          <a:noFill/>
        </p:spPr>
        <p:txBody>
          <a:bodyPr wrap="square" rtlCol="0">
            <a:spAutoFit/>
          </a:bodyPr>
          <a:lstStyle/>
          <a:p>
            <a:r>
              <a:rPr lang="en-IN" sz="2800" b="1" dirty="0">
                <a:solidFill>
                  <a:srgbClr val="FF0000"/>
                </a:solidFill>
                <a:latin typeface="Varela Round" panose="00000500000000000000" pitchFamily="2" charset="-79"/>
                <a:cs typeface="Varela Round" panose="00000500000000000000" pitchFamily="2" charset="-79"/>
              </a:rPr>
              <a:t>TABLE OF CONTENT</a:t>
            </a:r>
          </a:p>
        </p:txBody>
      </p:sp>
      <p:sp>
        <p:nvSpPr>
          <p:cNvPr id="4" name="TextBox 3">
            <a:extLst>
              <a:ext uri="{FF2B5EF4-FFF2-40B4-BE49-F238E27FC236}">
                <a16:creationId xmlns:a16="http://schemas.microsoft.com/office/drawing/2014/main" id="{B3787B78-C392-7BC8-9DE1-499F753B5724}"/>
              </a:ext>
            </a:extLst>
          </p:cNvPr>
          <p:cNvSpPr txBox="1"/>
          <p:nvPr/>
        </p:nvSpPr>
        <p:spPr>
          <a:xfrm>
            <a:off x="1729606" y="1295946"/>
            <a:ext cx="7225208" cy="4832092"/>
          </a:xfrm>
          <a:prstGeom prst="rect">
            <a:avLst/>
          </a:prstGeom>
          <a:noFill/>
        </p:spPr>
        <p:txBody>
          <a:bodyPr wrap="square" rtlCol="0">
            <a:spAutoFit/>
          </a:bodyPr>
          <a:lstStyle/>
          <a:p>
            <a:pPr marL="342900" indent="-342900">
              <a:buFont typeface="+mj-lt"/>
              <a:buAutoNum type="arabicPeriod"/>
            </a:pPr>
            <a:r>
              <a:rPr lang="en-IN" sz="2800" dirty="0">
                <a:latin typeface="Varela Round" panose="00000500000000000000" pitchFamily="2" charset="-79"/>
                <a:cs typeface="Varela Round" panose="00000500000000000000" pitchFamily="2" charset="-79"/>
              </a:rPr>
              <a:t>Introduction</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Hardware and Software Requirements</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Dataset</a:t>
            </a: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Data Preprocessing</a:t>
            </a:r>
            <a:endParaRPr lang="en-IN" sz="2800" dirty="0">
              <a:latin typeface="Varela Round" panose="00000500000000000000" pitchFamily="2" charset="-79"/>
              <a:cs typeface="Varela Round" panose="00000500000000000000" pitchFamily="2" charset="-79"/>
            </a:endParaRP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Model Selection</a:t>
            </a:r>
            <a:endParaRPr lang="en-IN" sz="2800" dirty="0">
              <a:latin typeface="Varela Round" panose="00000500000000000000" pitchFamily="2" charset="-79"/>
              <a:cs typeface="Varela Round" panose="00000500000000000000" pitchFamily="2" charset="-79"/>
            </a:endParaRP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Flow chart</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Evaluation Metrics</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Screenshot</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Future Work</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Conclusion</a:t>
            </a:r>
            <a:endParaRPr lang="en-US" sz="2800" dirty="0">
              <a:latin typeface="Varela Round" panose="00000500000000000000" pitchFamily="2" charset="-79"/>
              <a:cs typeface="Varela Round" panose="00000500000000000000" pitchFamily="2" charset="-79"/>
            </a:endParaRPr>
          </a:p>
          <a:p>
            <a:pPr marL="342900" indent="-342900">
              <a:buFont typeface="+mj-lt"/>
              <a:buAutoNum type="arabicPeriod"/>
            </a:pPr>
            <a:endParaRPr lang="en-IN" sz="2800" dirty="0">
              <a:latin typeface="Varela Round" panose="00000500000000000000" pitchFamily="2" charset="-79"/>
              <a:cs typeface="Varela Round" panose="00000500000000000000" pitchFamily="2" charset="-79"/>
            </a:endParaRPr>
          </a:p>
        </p:txBody>
      </p:sp>
    </p:spTree>
    <p:extLst>
      <p:ext uri="{BB962C8B-B14F-4D97-AF65-F5344CB8AC3E}">
        <p14:creationId xmlns:p14="http://schemas.microsoft.com/office/powerpoint/2010/main" val="151883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INTRODUCTION</a:t>
            </a:r>
          </a:p>
        </p:txBody>
      </p:sp>
      <p:sp>
        <p:nvSpPr>
          <p:cNvPr id="3" name="Content Placeholder"/>
          <p:cNvSpPr>
            <a:spLocks noGrp="1"/>
          </p:cNvSpPr>
          <p:nvPr>
            <p:ph idx="1"/>
          </p:nvPr>
        </p:nvSpPr>
        <p:spPr/>
        <p:txBody>
          <a:bodyPr>
            <a:normAutofit/>
          </a:bodyPr>
          <a:lstStyle/>
          <a:p>
            <a:pPr marL="0" lvl="0" indent="0">
              <a:buNone/>
            </a:pPr>
            <a:r>
              <a:rPr lang="en-US" dirty="0"/>
              <a:t>Heart failure is a serious medical condition where the heart is unable to pump blood effectively, leading to a range of health complications. Early prediction of heart failure is crucial, as it can significantly improve patient outcomes by enabling timely intervention and treatment.</a:t>
            </a:r>
          </a:p>
          <a:p>
            <a:pPr marL="0" lvl="0" indent="0">
              <a:buNone/>
            </a:pPr>
            <a:r>
              <a:rPr lang="en-US" dirty="0"/>
              <a:t>	 The goal of this project is to develop a machine learning model capable of predicting the likelihood of heart failure based on patient data. By aiding in early diagnosis, this model can help healthcare providers identify high-risk patients before symptoms become severe, facilitating prompt and effective care.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9CD8B-29F4-D6B4-2DD0-DB3A452BBAD1}"/>
              </a:ext>
            </a:extLst>
          </p:cNvPr>
          <p:cNvSpPr txBox="1"/>
          <p:nvPr/>
        </p:nvSpPr>
        <p:spPr>
          <a:xfrm>
            <a:off x="3011214" y="451580"/>
            <a:ext cx="6794938" cy="523220"/>
          </a:xfrm>
          <a:prstGeom prst="rect">
            <a:avLst/>
          </a:prstGeom>
          <a:noFill/>
        </p:spPr>
        <p:txBody>
          <a:bodyPr wrap="square" rtlCol="0">
            <a:spAutoFit/>
          </a:bodyPr>
          <a:lstStyle/>
          <a:p>
            <a:r>
              <a:rPr lang="en-IN" sz="2800" b="1" dirty="0">
                <a:solidFill>
                  <a:srgbClr val="FF0000"/>
                </a:solidFill>
              </a:rPr>
              <a:t>HARDWARE &amp; SOFTWARE REQUIREMENTS</a:t>
            </a:r>
          </a:p>
        </p:txBody>
      </p:sp>
      <p:sp>
        <p:nvSpPr>
          <p:cNvPr id="3" name="TextBox 2">
            <a:extLst>
              <a:ext uri="{FF2B5EF4-FFF2-40B4-BE49-F238E27FC236}">
                <a16:creationId xmlns:a16="http://schemas.microsoft.com/office/drawing/2014/main" id="{30F62EEE-EEC5-C31E-7731-498DB4A00DCE}"/>
              </a:ext>
            </a:extLst>
          </p:cNvPr>
          <p:cNvSpPr txBox="1"/>
          <p:nvPr/>
        </p:nvSpPr>
        <p:spPr>
          <a:xfrm>
            <a:off x="409903" y="1870841"/>
            <a:ext cx="11561379" cy="3970318"/>
          </a:xfrm>
          <a:prstGeom prst="rect">
            <a:avLst/>
          </a:prstGeom>
          <a:noFill/>
        </p:spPr>
        <p:txBody>
          <a:bodyPr wrap="square" rtlCol="0">
            <a:spAutoFit/>
          </a:bodyPr>
          <a:lstStyle/>
          <a:p>
            <a:r>
              <a:rPr lang="en-IN" sz="2600" b="1" dirty="0"/>
              <a:t>Hardware Requirements:</a:t>
            </a:r>
          </a:p>
          <a:p>
            <a:pPr marL="457200" indent="-457200">
              <a:buFont typeface="Arial" panose="020B0604020202020204" pitchFamily="34" charset="0"/>
              <a:buChar char="•"/>
            </a:pPr>
            <a:r>
              <a:rPr lang="en-IN" sz="2600" dirty="0"/>
              <a:t>Laptop equipped with at least 8GB of RAM and 500 GB of storage.</a:t>
            </a:r>
          </a:p>
          <a:p>
            <a:pPr marL="457200" indent="-457200">
              <a:buFont typeface="Arial" panose="020B0604020202020204" pitchFamily="34" charset="0"/>
              <a:buChar char="•"/>
            </a:pPr>
            <a:r>
              <a:rPr lang="en-IN" sz="2600" dirty="0"/>
              <a:t>Operating System : Windows.</a:t>
            </a:r>
          </a:p>
          <a:p>
            <a:endParaRPr lang="en-IN" sz="2600" b="1" dirty="0"/>
          </a:p>
          <a:p>
            <a:r>
              <a:rPr lang="en-IN" sz="2600" b="1" dirty="0"/>
              <a:t>Software Requirements:</a:t>
            </a:r>
          </a:p>
          <a:p>
            <a:pPr marL="457200" indent="-457200">
              <a:buFont typeface="Arial" panose="020B0604020202020204" pitchFamily="34" charset="0"/>
              <a:buChar char="•"/>
            </a:pPr>
            <a:r>
              <a:rPr lang="en-IN" sz="2600" dirty="0"/>
              <a:t>Development Environment-Python IDE(e.g. VS Code)</a:t>
            </a:r>
          </a:p>
          <a:p>
            <a:pPr marL="457200" indent="-457200">
              <a:buFont typeface="Arial" panose="020B0604020202020204" pitchFamily="34" charset="0"/>
              <a:buChar char="•"/>
            </a:pPr>
            <a:r>
              <a:rPr lang="en-IN" sz="2600" dirty="0"/>
              <a:t>Language:-Python</a:t>
            </a:r>
          </a:p>
          <a:p>
            <a:pPr marL="457200" indent="-457200">
              <a:buFont typeface="Arial" panose="020B0604020202020204" pitchFamily="34" charset="0"/>
              <a:buChar char="•"/>
            </a:pPr>
            <a:r>
              <a:rPr lang="en-IN" sz="2600" dirty="0"/>
              <a:t>Libraries:-Pandas, NumPy, Scikit-learn, Matplotlib, Seaborn</a:t>
            </a:r>
          </a:p>
          <a:p>
            <a:endParaRPr lang="en-IN" sz="2600" b="1" dirty="0"/>
          </a:p>
          <a:p>
            <a:r>
              <a:rPr lang="en-IN" dirty="0"/>
              <a:t>     .</a:t>
            </a:r>
          </a:p>
        </p:txBody>
      </p:sp>
    </p:spTree>
    <p:extLst>
      <p:ext uri="{BB962C8B-B14F-4D97-AF65-F5344CB8AC3E}">
        <p14:creationId xmlns:p14="http://schemas.microsoft.com/office/powerpoint/2010/main" val="99064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DATASET</a:t>
            </a:r>
          </a:p>
        </p:txBody>
      </p:sp>
      <p:sp>
        <p:nvSpPr>
          <p:cNvPr id="3" name="Content Placeholder"/>
          <p:cNvSpPr>
            <a:spLocks noGrp="1"/>
          </p:cNvSpPr>
          <p:nvPr>
            <p:ph idx="1"/>
          </p:nvPr>
        </p:nvSpPr>
        <p:spPr>
          <a:xfrm>
            <a:off x="580016" y="1513653"/>
            <a:ext cx="10515600" cy="1240305"/>
          </a:xfrm>
        </p:spPr>
        <p:txBody>
          <a:bodyPr>
            <a:normAutofit fontScale="92500" lnSpcReduction="10000"/>
          </a:bodyPr>
          <a:lstStyle/>
          <a:p>
            <a:pPr marL="0" indent="0">
              <a:buNone/>
            </a:pPr>
            <a:r>
              <a:rPr lang="en-US" b="1" dirty="0"/>
              <a:t>Source:</a:t>
            </a:r>
            <a:br>
              <a:rPr lang="en-US" dirty="0"/>
            </a:br>
            <a:r>
              <a:rPr lang="en-US" dirty="0"/>
              <a:t>The dataset used for this project was sourced from ‘Kaggle’ </a:t>
            </a:r>
          </a:p>
          <a:p>
            <a:pPr marL="0" indent="0">
              <a:buNone/>
            </a:pPr>
            <a:r>
              <a:rPr lang="en-US" dirty="0"/>
              <a:t> which provides comprehensive information on patient health.</a:t>
            </a:r>
          </a:p>
        </p:txBody>
      </p:sp>
      <p:sp>
        <p:nvSpPr>
          <p:cNvPr id="10" name="Title">
            <a:extLst>
              <a:ext uri="{FF2B5EF4-FFF2-40B4-BE49-F238E27FC236}">
                <a16:creationId xmlns:a16="http://schemas.microsoft.com/office/drawing/2014/main" id="{BF409BA8-81A4-80E2-2CC9-DE34CF3FFA7E}"/>
              </a:ext>
            </a:extLst>
          </p:cNvPr>
          <p:cNvSpPr txBox="1">
            <a:spLocks/>
          </p:cNvSpPr>
          <p:nvPr/>
        </p:nvSpPr>
        <p:spPr>
          <a:xfrm>
            <a:off x="580016" y="3312160"/>
            <a:ext cx="2904864" cy="330379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Varela Round" panose="00000500000000000000" pitchFamily="2" charset="-79"/>
                <a:cs typeface="Varela Round" panose="00000500000000000000" pitchFamily="2" charset="-79"/>
              </a:rPr>
              <a:t>Features</a:t>
            </a:r>
            <a:r>
              <a:rPr lang="en-US" sz="2800" b="1" dirty="0">
                <a:latin typeface="Varela Round" panose="00000500000000000000" pitchFamily="2" charset="-79"/>
                <a:cs typeface="Varela Round" panose="00000500000000000000" pitchFamily="2" charset="-79"/>
              </a:rPr>
              <a:t>:</a:t>
            </a:r>
            <a:endParaRPr lang="en-IN" sz="1100" b="1" dirty="0">
              <a:solidFill>
                <a:srgbClr val="BBBBBB"/>
              </a:solidFill>
              <a:latin typeface="Segoe WPC"/>
              <a:cs typeface="Varela Round" panose="00000500000000000000" pitchFamily="2" charset="-79"/>
            </a:endParaRP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Age</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Sex</a:t>
            </a: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ChestPainType</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RestingBP</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Cholesterol</a:t>
            </a: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FastingBS</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endParaRPr lang="en-US" sz="2800" b="1" dirty="0">
              <a:latin typeface="Varela Round" panose="00000500000000000000" pitchFamily="2" charset="-79"/>
              <a:cs typeface="Varela Round" panose="00000500000000000000" pitchFamily="2" charset="-79"/>
            </a:endParaRPr>
          </a:p>
        </p:txBody>
      </p:sp>
      <p:sp>
        <p:nvSpPr>
          <p:cNvPr id="11" name="Title">
            <a:extLst>
              <a:ext uri="{FF2B5EF4-FFF2-40B4-BE49-F238E27FC236}">
                <a16:creationId xmlns:a16="http://schemas.microsoft.com/office/drawing/2014/main" id="{15C043F6-D9F4-906D-8DC1-F916EAA37DD7}"/>
              </a:ext>
            </a:extLst>
          </p:cNvPr>
          <p:cNvSpPr txBox="1">
            <a:spLocks/>
          </p:cNvSpPr>
          <p:nvPr/>
        </p:nvSpPr>
        <p:spPr>
          <a:xfrm>
            <a:off x="3846754" y="3758043"/>
            <a:ext cx="3610685" cy="27348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RestingECG</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MaxHR</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ExerciseAngina</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Oldpeak</a:t>
            </a:r>
            <a:endParaRPr lang="en-IN" sz="2400" dirty="0">
              <a:latin typeface="Varela Round" panose="00000500000000000000" pitchFamily="2" charset="-79"/>
              <a:cs typeface="Varela Round" panose="00000500000000000000" pitchFamily="2" charset="-79"/>
            </a:endParaRP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ST Slope</a:t>
            </a:r>
          </a:p>
          <a:p>
            <a:pPr marL="457200" indent="-457200">
              <a:buFont typeface="Arial" panose="020B0604020202020204" pitchFamily="34" charset="0"/>
              <a:buChar char="•"/>
            </a:pPr>
            <a:r>
              <a:rPr lang="en-IN" sz="2400" dirty="0" err="1">
                <a:latin typeface="Varela Round" panose="00000500000000000000" pitchFamily="2" charset="-79"/>
                <a:cs typeface="Varela Round" panose="00000500000000000000" pitchFamily="2" charset="-79"/>
              </a:rPr>
              <a:t>HeartFailure</a:t>
            </a:r>
            <a:endParaRPr lang="en-IN" sz="2400" dirty="0">
              <a:latin typeface="Varela Round" panose="00000500000000000000" pitchFamily="2" charset="-79"/>
              <a:cs typeface="Varela Round" panose="00000500000000000000"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DATA PREPROCESSING</a:t>
            </a:r>
          </a:p>
        </p:txBody>
      </p:sp>
      <p:sp>
        <p:nvSpPr>
          <p:cNvPr id="3" name="Content Placeholder"/>
          <p:cNvSpPr>
            <a:spLocks noGrp="1"/>
          </p:cNvSpPr>
          <p:nvPr>
            <p:ph idx="1"/>
          </p:nvPr>
        </p:nvSpPr>
        <p:spPr/>
        <p:txBody>
          <a:bodyPr/>
          <a:lstStyle/>
          <a:p>
            <a:pPr lvl="0"/>
            <a:r>
              <a:rPr lang="en-US" dirty="0"/>
              <a:t>Handling Missing Values: Missing data was handled using imputation techniques to ensure completeness</a:t>
            </a:r>
          </a:p>
          <a:p>
            <a:pPr lvl="0"/>
            <a:r>
              <a:rPr lang="en-US" dirty="0"/>
              <a:t>Feature Scaling: Numerical features were scaled using StandardScaler to standardize the data and improve model performance</a:t>
            </a:r>
          </a:p>
          <a:p>
            <a:pPr lvl="0"/>
            <a:r>
              <a:rPr lang="en-US" dirty="0"/>
              <a:t>Encoding Categorical Variables: Categorical features were encoded to convert them into numerical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MODEL SELECTION</a:t>
            </a:r>
          </a:p>
        </p:txBody>
      </p:sp>
      <p:sp>
        <p:nvSpPr>
          <p:cNvPr id="3" name="Content Placeholder"/>
          <p:cNvSpPr>
            <a:spLocks noGrp="1"/>
          </p:cNvSpPr>
          <p:nvPr>
            <p:ph idx="1"/>
          </p:nvPr>
        </p:nvSpPr>
        <p:spPr/>
        <p:txBody>
          <a:bodyPr>
            <a:noAutofit/>
          </a:bodyPr>
          <a:lstStyle/>
          <a:p>
            <a:pPr marL="0" indent="0">
              <a:buNone/>
            </a:pPr>
            <a:r>
              <a:rPr lang="en-US" b="1" dirty="0"/>
              <a:t>Models Used:</a:t>
            </a:r>
            <a:endParaRPr lang="en-US" dirty="0"/>
          </a:p>
          <a:p>
            <a:pPr>
              <a:buFont typeface="Arial" panose="020B0604020202020204" pitchFamily="34" charset="0"/>
              <a:buChar char="•"/>
            </a:pPr>
            <a:r>
              <a:rPr lang="en-US" b="1" dirty="0"/>
              <a:t>Logistic Regression:</a:t>
            </a:r>
            <a:r>
              <a:rPr lang="en-US" dirty="0"/>
              <a:t> A linear model for binary classification</a:t>
            </a:r>
          </a:p>
          <a:p>
            <a:pPr>
              <a:buFont typeface="Arial" panose="020B0604020202020204" pitchFamily="34" charset="0"/>
              <a:buChar char="•"/>
            </a:pPr>
            <a:r>
              <a:rPr lang="en-US" b="1" dirty="0"/>
              <a:t>Decision Trees:</a:t>
            </a:r>
            <a:r>
              <a:rPr lang="en-US" dirty="0"/>
              <a:t> A model that splits data into branches to make predictions</a:t>
            </a:r>
          </a:p>
          <a:p>
            <a:pPr>
              <a:buFont typeface="Arial" panose="020B0604020202020204" pitchFamily="34" charset="0"/>
              <a:buChar char="•"/>
            </a:pPr>
            <a:r>
              <a:rPr lang="en-US" b="1" dirty="0"/>
              <a:t>Random Forest:</a:t>
            </a:r>
            <a:r>
              <a:rPr lang="en-US" dirty="0"/>
              <a:t> An ensemble of decision trees to improve prediction accuracy</a:t>
            </a:r>
          </a:p>
          <a:p>
            <a:pPr>
              <a:buFont typeface="Arial" panose="020B0604020202020204" pitchFamily="34" charset="0"/>
              <a:buChar char="•"/>
            </a:pPr>
            <a:r>
              <a:rPr lang="en-US" b="1" dirty="0"/>
              <a:t>KNN Classifier</a:t>
            </a:r>
            <a:r>
              <a:rPr lang="en-US" dirty="0"/>
              <a:t>: A non linear model for binary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1524000" y="242595"/>
            <a:ext cx="9144000" cy="580151"/>
          </a:xfrm>
        </p:spPr>
        <p:txBody>
          <a:bodyPr>
            <a:normAutofit/>
          </a:bodyPr>
          <a:lstStyle/>
          <a:p>
            <a:r>
              <a:rPr lang="en-US" sz="2800" b="1" dirty="0">
                <a:solidFill>
                  <a:srgbClr val="FF0000"/>
                </a:solidFill>
                <a:latin typeface="Varela Round" panose="00000500000000000000" pitchFamily="2" charset="-79"/>
                <a:cs typeface="Varela Round" panose="00000500000000000000" pitchFamily="2" charset="-79"/>
              </a:rPr>
              <a:t>FLOW CHART</a:t>
            </a:r>
          </a:p>
        </p:txBody>
      </p:sp>
      <p:pic>
        <p:nvPicPr>
          <p:cNvPr id="4" name="Picture 3">
            <a:extLst>
              <a:ext uri="{FF2B5EF4-FFF2-40B4-BE49-F238E27FC236}">
                <a16:creationId xmlns:a16="http://schemas.microsoft.com/office/drawing/2014/main" id="{47455D9D-7453-FDAB-BDE7-EEACE4297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890" y="822746"/>
            <a:ext cx="10794124" cy="58187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649</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Segoe WPC</vt:lpstr>
      <vt:lpstr>Varela Round</vt:lpstr>
      <vt:lpstr>Wingdings</vt:lpstr>
      <vt:lpstr>Office Theme</vt:lpstr>
      <vt:lpstr>PowerPoint Presentation</vt:lpstr>
      <vt:lpstr>PowerPoint Presentation</vt:lpstr>
      <vt:lpstr>PowerPoint Presentation</vt:lpstr>
      <vt:lpstr>INTRODUCTION</vt:lpstr>
      <vt:lpstr>PowerPoint Presentation</vt:lpstr>
      <vt:lpstr>DATASET</vt:lpstr>
      <vt:lpstr>DATA PREPROCESSING</vt:lpstr>
      <vt:lpstr>MODEL SELECTION</vt:lpstr>
      <vt:lpstr>FLOW CHART</vt:lpstr>
      <vt:lpstr>EVALUATION METRICS</vt:lpstr>
      <vt:lpstr>PowerPoint Presentation</vt:lpstr>
      <vt:lpstr>Future Work</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Soumya Ranjan Mohapatra</cp:lastModifiedBy>
  <cp:revision>16</cp:revision>
  <dcterms:created xsi:type="dcterms:W3CDTF">2024-08-15T05:37:34Z</dcterms:created>
  <dcterms:modified xsi:type="dcterms:W3CDTF">2024-08-16T05:30:31Z</dcterms:modified>
</cp:coreProperties>
</file>