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03" autoAdjust="0"/>
  </p:normalViewPr>
  <p:slideViewPr>
    <p:cSldViewPr>
      <p:cViewPr>
        <p:scale>
          <a:sx n="87" d="100"/>
          <a:sy n="87" d="100"/>
        </p:scale>
        <p:origin x="-1330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aterial.angular.io/cdk/scrolling/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6" y="476672"/>
            <a:ext cx="7772400" cy="1829761"/>
          </a:xfrm>
        </p:spPr>
        <p:txBody>
          <a:bodyPr/>
          <a:lstStyle/>
          <a:p>
            <a:r>
              <a:rPr lang="en-IN" dirty="0" smtClean="0"/>
              <a:t>ANGULAR 7 FEATURES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0072" y="4077072"/>
            <a:ext cx="6461760" cy="10668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SOUMYA RAGULA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ID:5067671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654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2820404"/>
              </p:ext>
            </p:extLst>
          </p:nvPr>
        </p:nvGraphicFramePr>
        <p:xfrm>
          <a:off x="1115616" y="1772816"/>
          <a:ext cx="5568221" cy="4875610"/>
        </p:xfrm>
        <a:graphic>
          <a:graphicData uri="http://schemas.openxmlformats.org/drawingml/2006/table">
            <a:tbl>
              <a:tblPr/>
              <a:tblGrid>
                <a:gridCol w="192549"/>
                <a:gridCol w="5375672"/>
              </a:tblGrid>
              <a:tr h="3291434">
                <a:tc>
                  <a:txBody>
                    <a:bodyPr/>
                    <a:lstStyle/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</a:txBody>
                  <a:tcPr marL="75009" marR="75009" marT="37505" marB="37505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&lt;table&gt;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IN" sz="15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thead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IN" sz="15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tr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&lt;td&gt;</a:t>
                      </a:r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Name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&lt;/td&gt;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&lt;td&gt;</a:t>
                      </a:r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ID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&lt;/td&gt;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</a:t>
                      </a:r>
                      <a:r>
                        <a:rPr lang="en-IN" sz="15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tr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</a:t>
                      </a:r>
                      <a:r>
                        <a:rPr lang="en-IN" sz="15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thead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IN" sz="15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tbody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IN" sz="15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tr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IN" sz="1500" dirty="0" err="1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ngFor</a:t>
                      </a:r>
                      <a:r>
                        <a:rPr lang="en-IN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IN" sz="1500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"let row of </a:t>
                      </a:r>
                      <a:r>
                        <a:rPr lang="en-IN" sz="1500" dirty="0" err="1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tableData</a:t>
                      </a:r>
                      <a:r>
                        <a:rPr lang="en-IN" sz="1500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&lt;td&gt;</a:t>
                      </a:r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{{row.name}}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&lt;/td&gt;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&lt;td&gt;</a:t>
                      </a:r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{{row.id}}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&lt;/td&gt;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</a:t>
                      </a:r>
                      <a:r>
                        <a:rPr lang="en-IN" sz="15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tr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</a:t>
                      </a:r>
                      <a:r>
                        <a:rPr lang="en-IN" sz="15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tbody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&lt;/table&gt;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5009" marR="75009" marT="37505" marB="3750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072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4020" y="2091690"/>
            <a:ext cx="5166360" cy="3817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39552" y="1628800"/>
            <a:ext cx="7560840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tableData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property is defined in the corresponding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component.ts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215336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fontAlgn="base">
              <a:buNone/>
            </a:pPr>
            <a:r>
              <a:rPr lang="en-IN" b="1" dirty="0"/>
              <a:t>Introducing virtual scrolling</a:t>
            </a:r>
          </a:p>
          <a:p>
            <a:pPr fontAlgn="base"/>
            <a:r>
              <a:rPr lang="en-IN" dirty="0"/>
              <a:t>The Angular CDK provides a </a:t>
            </a:r>
            <a:r>
              <a:rPr lang="en-IN" dirty="0">
                <a:hlinkClick r:id="rId2"/>
              </a:rPr>
              <a:t>scrolling component</a:t>
            </a:r>
            <a:r>
              <a:rPr lang="en-IN" dirty="0"/>
              <a:t>. We’re now going to add it to our plain table in 4 simple </a:t>
            </a:r>
            <a:r>
              <a:rPr lang="en-IN" dirty="0" smtClean="0"/>
              <a:t>steps.</a:t>
            </a:r>
          </a:p>
          <a:p>
            <a:pPr marL="114300" indent="0" fontAlgn="base">
              <a:buNone/>
            </a:pPr>
            <a:r>
              <a:rPr lang="en-IN" b="1" dirty="0" smtClean="0"/>
              <a:t>1. Add </a:t>
            </a:r>
            <a:r>
              <a:rPr lang="en-IN" b="1" dirty="0"/>
              <a:t>the </a:t>
            </a:r>
            <a:r>
              <a:rPr lang="en-IN" b="1" dirty="0" smtClean="0"/>
              <a:t>dependency</a:t>
            </a:r>
          </a:p>
          <a:p>
            <a:pPr marL="114300" indent="0">
              <a:buNone/>
            </a:pPr>
            <a:endParaRPr lang="en-IN" b="1" dirty="0"/>
          </a:p>
          <a:p>
            <a:pPr marL="11430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</a:t>
            </a:r>
          </a:p>
          <a:p>
            <a:pPr marL="114300" indent="0">
              <a:buNone/>
            </a:pPr>
            <a:r>
              <a:rPr lang="en-IN" b="1" dirty="0" smtClean="0"/>
              <a:t>2</a:t>
            </a:r>
            <a:r>
              <a:rPr lang="en-IN" b="1" dirty="0"/>
              <a:t>. Add </a:t>
            </a:r>
            <a:r>
              <a:rPr lang="en-IN" b="1" dirty="0" err="1" smtClean="0"/>
              <a:t>ScrollingModule</a:t>
            </a:r>
            <a:endParaRPr lang="en-IN" b="1" dirty="0" smtClean="0"/>
          </a:p>
          <a:p>
            <a:pPr marL="114300" indent="0">
              <a:buNone/>
            </a:pPr>
            <a:endParaRPr lang="en-IN" b="1" dirty="0"/>
          </a:p>
          <a:p>
            <a:pPr marL="11430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284984"/>
            <a:ext cx="686752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47" y="4391025"/>
            <a:ext cx="6562725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525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3. Add Scrolling Component</a:t>
            </a:r>
          </a:p>
          <a:p>
            <a:pPr fontAlgn="base"/>
            <a:r>
              <a:rPr lang="en-IN" dirty="0"/>
              <a:t>Step 2 is to add the </a:t>
            </a:r>
            <a:r>
              <a:rPr lang="en-IN" b="1" dirty="0"/>
              <a:t>&lt;</a:t>
            </a:r>
            <a:r>
              <a:rPr lang="en-IN" b="1" dirty="0" err="1"/>
              <a:t>cdk</a:t>
            </a:r>
            <a:r>
              <a:rPr lang="en-IN" b="1" dirty="0"/>
              <a:t>-virtual-scroll-viewport&gt;</a:t>
            </a:r>
            <a:r>
              <a:rPr lang="en-IN" dirty="0"/>
              <a:t> element around the </a:t>
            </a:r>
            <a:r>
              <a:rPr lang="en-IN" dirty="0" err="1"/>
              <a:t>markup</a:t>
            </a:r>
            <a:r>
              <a:rPr lang="en-IN" dirty="0"/>
              <a:t> of your table. We need to provide the attribute </a:t>
            </a:r>
            <a:r>
              <a:rPr lang="en-IN" b="1" dirty="0"/>
              <a:t>[</a:t>
            </a:r>
            <a:r>
              <a:rPr lang="en-IN" b="1" dirty="0" err="1"/>
              <a:t>itemSize</a:t>
            </a:r>
            <a:r>
              <a:rPr lang="en-IN" b="1" dirty="0"/>
              <a:t>]=”</a:t>
            </a:r>
            <a:r>
              <a:rPr lang="en-IN" b="1" dirty="0" err="1"/>
              <a:t>heightOfRowInPx</a:t>
            </a:r>
            <a:r>
              <a:rPr lang="en-IN" b="1" dirty="0"/>
              <a:t>”</a:t>
            </a:r>
            <a:r>
              <a:rPr lang="en-IN" dirty="0"/>
              <a:t> that tells the scrolling component how high each row is.</a:t>
            </a:r>
          </a:p>
          <a:p>
            <a:pPr fontAlgn="base"/>
            <a:r>
              <a:rPr lang="en-IN" b="1" dirty="0"/>
              <a:t>4. replace *</a:t>
            </a:r>
            <a:r>
              <a:rPr lang="en-IN" b="1" dirty="0" err="1"/>
              <a:t>ngFor</a:t>
            </a:r>
            <a:r>
              <a:rPr lang="en-IN" b="1" dirty="0"/>
              <a:t> with *</a:t>
            </a:r>
            <a:r>
              <a:rPr lang="en-IN" b="1" dirty="0" err="1"/>
              <a:t>cdkVirtualFor</a:t>
            </a:r>
            <a:endParaRPr lang="en-IN" b="1" dirty="0"/>
          </a:p>
          <a:p>
            <a:pPr fontAlgn="base"/>
            <a:r>
              <a:rPr lang="en-IN" dirty="0"/>
              <a:t>instead of using </a:t>
            </a:r>
            <a:r>
              <a:rPr lang="en-IN" b="1" dirty="0"/>
              <a:t>*</a:t>
            </a:r>
            <a:r>
              <a:rPr lang="en-IN" b="1" dirty="0" err="1"/>
              <a:t>ngFor</a:t>
            </a:r>
            <a:r>
              <a:rPr lang="en-IN" dirty="0"/>
              <a:t> we’re going to use </a:t>
            </a:r>
            <a:r>
              <a:rPr lang="en-IN" b="1" dirty="0"/>
              <a:t>*</a:t>
            </a:r>
            <a:r>
              <a:rPr lang="en-IN" b="1" dirty="0" err="1"/>
              <a:t>cdkVirtualFor</a:t>
            </a:r>
            <a:r>
              <a:rPr lang="en-IN" dirty="0"/>
              <a:t> that is needed in order for the virtual scrolling to work as intended.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5599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4510" y="2362200"/>
            <a:ext cx="494538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4816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 smtClean="0"/>
              <a:t>Result..</a:t>
            </a:r>
          </a:p>
          <a:p>
            <a:pPr fontAlgn="base"/>
            <a:r>
              <a:rPr lang="en-IN" dirty="0"/>
              <a:t>If we inspect the DOM changes after introducing the </a:t>
            </a:r>
            <a:r>
              <a:rPr lang="en-IN" b="1" dirty="0"/>
              <a:t>&lt;</a:t>
            </a:r>
            <a:r>
              <a:rPr lang="en-IN" b="1" dirty="0" err="1"/>
              <a:t>cdk</a:t>
            </a:r>
            <a:r>
              <a:rPr lang="en-IN" b="1" dirty="0"/>
              <a:t>-virtual-scroll-viewport&gt;</a:t>
            </a:r>
            <a:r>
              <a:rPr lang="en-IN" dirty="0"/>
              <a:t> we see that the browser is removing and adding DOM Nodes as we are scrolling.</a:t>
            </a:r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56992"/>
            <a:ext cx="6934200" cy="282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7222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fontAlgn="base">
              <a:buNone/>
            </a:pPr>
            <a:r>
              <a:rPr lang="en-IN" b="1" dirty="0"/>
              <a:t>4. Drag and Drop</a:t>
            </a:r>
          </a:p>
          <a:p>
            <a:pPr marL="114300" indent="0" fontAlgn="base">
              <a:buNone/>
            </a:pPr>
            <a:r>
              <a:rPr lang="en-IN" dirty="0" smtClean="0"/>
              <a:t> </a:t>
            </a:r>
            <a:r>
              <a:rPr lang="en-IN" dirty="0"/>
              <a:t> </a:t>
            </a:r>
            <a:r>
              <a:rPr lang="en-IN" dirty="0" smtClean="0"/>
              <a:t>  It </a:t>
            </a:r>
            <a:r>
              <a:rPr lang="en-IN" dirty="0"/>
              <a:t>comes with the feature of automatic rendering.</a:t>
            </a:r>
          </a:p>
          <a:p>
            <a:pPr marL="114300" indent="0" fontAlgn="base">
              <a:buNone/>
            </a:pPr>
            <a:r>
              <a:rPr lang="en-IN" b="1" dirty="0"/>
              <a:t>5.Bundle Budget</a:t>
            </a:r>
          </a:p>
          <a:p>
            <a:pPr marL="114300" indent="0" fontAlgn="base">
              <a:buNone/>
            </a:pPr>
            <a:r>
              <a:rPr lang="en-IN" dirty="0" smtClean="0"/>
              <a:t>  If </a:t>
            </a:r>
            <a:r>
              <a:rPr lang="en-IN" dirty="0"/>
              <a:t>the bundle size is more than 2MB, a warning message </a:t>
            </a:r>
            <a:r>
              <a:rPr lang="en-IN" dirty="0" smtClean="0"/>
              <a:t>provided </a:t>
            </a:r>
            <a:r>
              <a:rPr lang="en-IN" dirty="0"/>
              <a:t>and for above 5MB, an error will be given.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8499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Animation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Animations add a lot of interaction between the html elements. Animation was available with Angular 2, from Angular 4 onwards animation is no more a part of the @angular/core library, but is a separate package that needs to be imported in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app.module.ts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8757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start with, we need to import the library with the below line of code </a:t>
            </a:r>
            <a:endParaRPr lang="en-IN" dirty="0" smtClean="0"/>
          </a:p>
          <a:p>
            <a:pPr lvl="8"/>
            <a:endParaRPr lang="en-IN" dirty="0" smtClean="0"/>
          </a:p>
          <a:p>
            <a:pPr lvl="8"/>
            <a:endParaRPr lang="en-IN" dirty="0"/>
          </a:p>
          <a:p>
            <a:pPr marL="2103120" lvl="8" indent="0">
              <a:buNone/>
            </a:pPr>
            <a:endParaRPr lang="en-IN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14" y="2456892"/>
            <a:ext cx="6909339" cy="46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6512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 </a:t>
            </a:r>
            <a:r>
              <a:rPr lang="en-IN" b="1" dirty="0" err="1"/>
              <a:t>BrowserAnimationsModule</a:t>
            </a:r>
            <a:r>
              <a:rPr lang="en-IN" dirty="0"/>
              <a:t> needs to be added to the import array in </a:t>
            </a:r>
            <a:r>
              <a:rPr lang="en-IN" b="1" dirty="0" err="1"/>
              <a:t>app.module.ts</a:t>
            </a:r>
            <a:r>
              <a:rPr lang="en-IN" dirty="0"/>
              <a:t> as shown below </a:t>
            </a:r>
            <a:r>
              <a:rPr lang="en-IN" dirty="0" smtClean="0"/>
              <a:t>−</a:t>
            </a:r>
          </a:p>
          <a:p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061" y="2564904"/>
            <a:ext cx="6257925" cy="3257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332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IN" dirty="0" smtClean="0"/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Features of Angular 7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Animation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Material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Guards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317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588645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2889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 </a:t>
            </a:r>
            <a:r>
              <a:rPr lang="en-IN" b="1" dirty="0"/>
              <a:t>app.component.html</a:t>
            </a:r>
            <a:r>
              <a:rPr lang="en-IN" dirty="0"/>
              <a:t>, we have added the html elements, which are to be animated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>Let us now see the </a:t>
            </a:r>
            <a:r>
              <a:rPr lang="en-IN" b="1" dirty="0" err="1"/>
              <a:t>app.component.ts</a:t>
            </a:r>
            <a:r>
              <a:rPr lang="en-IN" dirty="0"/>
              <a:t> where the animation is defined.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64904"/>
            <a:ext cx="57054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4445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5904656" cy="465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3846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We have to import the animation function that is to be used in the .</a:t>
            </a:r>
            <a:r>
              <a:rPr lang="en-IN" dirty="0" err="1"/>
              <a:t>ts</a:t>
            </a:r>
            <a:r>
              <a:rPr lang="en-IN" dirty="0"/>
              <a:t> </a:t>
            </a:r>
            <a:r>
              <a:rPr lang="en-IN" dirty="0" smtClean="0"/>
              <a:t>file </a:t>
            </a:r>
            <a:r>
              <a:rPr lang="en-IN" dirty="0"/>
              <a:t>as shown above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pPr marL="114300" indent="0">
              <a:buNone/>
            </a:pPr>
            <a:r>
              <a:rPr lang="en-IN" dirty="0" smtClean="0"/>
              <a:t>Here </a:t>
            </a:r>
            <a:r>
              <a:rPr lang="en-IN" dirty="0"/>
              <a:t>we have imported trigger, state, style, transition, and animate from @angular/animations.</a:t>
            </a:r>
          </a:p>
          <a:p>
            <a:pPr marL="114300" indent="0">
              <a:buNone/>
            </a:pPr>
            <a:r>
              <a:rPr lang="en-IN" dirty="0" smtClean="0"/>
              <a:t>    Now</a:t>
            </a:r>
            <a:r>
              <a:rPr lang="en-IN" dirty="0"/>
              <a:t>, we will add the animations property to the @Component () decorator −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634" y="2357437"/>
            <a:ext cx="612811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641700"/>
            <a:ext cx="6120680" cy="1667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8318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67" y="1625922"/>
            <a:ext cx="7620000" cy="4800600"/>
          </a:xfrm>
        </p:spPr>
        <p:txBody>
          <a:bodyPr>
            <a:normAutofit/>
          </a:bodyPr>
          <a:lstStyle/>
          <a:p>
            <a:r>
              <a:rPr lang="en-IN" dirty="0"/>
              <a:t>Let us now see the .html file to see how the transition function works </a:t>
            </a:r>
            <a:r>
              <a:rPr lang="en-IN" dirty="0" smtClean="0"/>
              <a:t>−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>There is a style property added in the @component directive, which centrally aligns the div. Let us consider the following example to understand the same </a:t>
            </a:r>
            <a:r>
              <a:rPr lang="en-IN" dirty="0" smtClean="0"/>
              <a:t>−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83197"/>
            <a:ext cx="37909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725144"/>
            <a:ext cx="5688632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256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Here, a special character [``] is used to add styles to the html element, if any. For the div, we have given the animation name defined in the </a:t>
            </a:r>
            <a:r>
              <a:rPr lang="en-IN" b="1" dirty="0" err="1"/>
              <a:t>app.component.ts</a:t>
            </a:r>
            <a:r>
              <a:rPr lang="en-IN" dirty="0"/>
              <a:t> file.</a:t>
            </a:r>
          </a:p>
          <a:p>
            <a:r>
              <a:rPr lang="en-IN" dirty="0"/>
              <a:t>On the click of a button it calls the animate function, which is defined in the </a:t>
            </a:r>
            <a:r>
              <a:rPr lang="en-IN" b="1" dirty="0" err="1"/>
              <a:t>app.component.ts</a:t>
            </a:r>
            <a:r>
              <a:rPr lang="en-IN" dirty="0"/>
              <a:t> file as follows −</a:t>
            </a:r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17032"/>
            <a:ext cx="6048672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3089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is how the output in the browser </a:t>
            </a:r>
            <a:r>
              <a:rPr lang="en-IN" b="1" dirty="0"/>
              <a:t>(http://localhost:4200/)</a:t>
            </a:r>
            <a:r>
              <a:rPr lang="en-IN" dirty="0"/>
              <a:t> will look like </a:t>
            </a:r>
            <a:r>
              <a:rPr lang="en-IN" dirty="0" smtClean="0"/>
              <a:t>−</a:t>
            </a:r>
          </a:p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24944"/>
            <a:ext cx="10763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53518"/>
            <a:ext cx="1656184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058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Materials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Materials offer a lot of built-in modules for your project. Features such as autocomplete, </a:t>
            </a:r>
            <a:r>
              <a:rPr lang="en-IN" dirty="0" err="1"/>
              <a:t>datepicker</a:t>
            </a:r>
            <a:r>
              <a:rPr lang="en-IN" dirty="0"/>
              <a:t>, slider, menus, grids, and toolbar are available for use with materials in Angular 7</a:t>
            </a:r>
            <a:r>
              <a:rPr lang="en-IN" dirty="0" smtClean="0"/>
              <a:t>.</a:t>
            </a:r>
          </a:p>
          <a:p>
            <a:r>
              <a:rPr lang="en-IN" dirty="0"/>
              <a:t>To use materials, we need to import the package. Angular 2 also has all the above features but they are available as part of the </a:t>
            </a:r>
            <a:r>
              <a:rPr lang="en-IN" b="1" dirty="0"/>
              <a:t>@angular/core module</a:t>
            </a:r>
            <a:r>
              <a:rPr lang="en-IN" dirty="0"/>
              <a:t>. From Angular 4, Materials module has been made available with a separate module @angular/materials. This helps the user to import only the required materials in their project</a:t>
            </a:r>
            <a:r>
              <a:rPr lang="en-IN" dirty="0" smtClean="0"/>
              <a:t>.</a:t>
            </a:r>
          </a:p>
          <a:p>
            <a:r>
              <a:rPr lang="en-IN" dirty="0"/>
              <a:t>Following is the command to add materials to your project </a:t>
            </a:r>
            <a:r>
              <a:rPr lang="en-IN" dirty="0" smtClean="0"/>
              <a:t>−</a:t>
            </a:r>
          </a:p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589240"/>
            <a:ext cx="5400600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2967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will now import the modules in the parent module - </a:t>
            </a:r>
            <a:r>
              <a:rPr lang="en-IN" b="1" dirty="0" err="1"/>
              <a:t>app.module.ts</a:t>
            </a:r>
            <a:r>
              <a:rPr lang="en-IN" dirty="0"/>
              <a:t> as shown below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36912"/>
            <a:ext cx="6696744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479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57325"/>
            <a:ext cx="7620000" cy="4800600"/>
          </a:xfrm>
        </p:spPr>
        <p:txBody>
          <a:bodyPr/>
          <a:lstStyle/>
          <a:p>
            <a:r>
              <a:rPr lang="en-IN" dirty="0"/>
              <a:t>In the above file, we have imported the following modules from </a:t>
            </a:r>
            <a:r>
              <a:rPr lang="en-IN" b="1" dirty="0"/>
              <a:t>@angular/materials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endParaRPr lang="en-IN" dirty="0" smtClean="0"/>
          </a:p>
          <a:p>
            <a:pPr marL="114300" indent="0">
              <a:buNone/>
            </a:pPr>
            <a:endParaRPr lang="en-IN" dirty="0" smtClean="0"/>
          </a:p>
          <a:p>
            <a:r>
              <a:rPr lang="en-IN" dirty="0"/>
              <a:t>And the same is used in the imports array as shown below </a:t>
            </a:r>
            <a:r>
              <a:rPr lang="en-IN" dirty="0" smtClean="0"/>
              <a:t>−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09465"/>
            <a:ext cx="6552728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789040"/>
            <a:ext cx="5832648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8603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Angular 7?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Angular is a framework to build a web application, which is becoming popular because of its unique features and ease to build an application. Angular 7 is an open source framework developed by Google. It completely relies on HTML and 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JavaScript.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It converts a static HTML page into dynamic HTML page.</a:t>
            </a:r>
          </a:p>
        </p:txBody>
      </p:sp>
    </p:spTree>
    <p:extLst>
      <p:ext uri="{BB962C8B-B14F-4D97-AF65-F5344CB8AC3E}">
        <p14:creationId xmlns:p14="http://schemas.microsoft.com/office/powerpoint/2010/main" val="3378379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</a:t>
            </a:r>
            <a:r>
              <a:rPr lang="en-IN" dirty="0" err="1"/>
              <a:t>app.component.ts</a:t>
            </a:r>
            <a:r>
              <a:rPr lang="en-IN" dirty="0"/>
              <a:t> is as shown below </a:t>
            </a:r>
            <a:r>
              <a:rPr lang="en-IN" dirty="0" smtClean="0"/>
              <a:t>−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/>
              <a:t>Let us now add the material-</a:t>
            </a:r>
            <a:r>
              <a:rPr lang="en-IN" dirty="0" err="1"/>
              <a:t>css</a:t>
            </a:r>
            <a:r>
              <a:rPr lang="en-IN" dirty="0"/>
              <a:t> support in </a:t>
            </a:r>
            <a:r>
              <a:rPr lang="en-IN" b="1" dirty="0"/>
              <a:t>styles.css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76872"/>
            <a:ext cx="4752527" cy="205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161731"/>
            <a:ext cx="6552728" cy="787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098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add menu, </a:t>
            </a:r>
            <a:r>
              <a:rPr lang="en-IN" b="1" dirty="0"/>
              <a:t>&lt;mat-menu&gt;&lt;/mat-menu&gt;</a:t>
            </a:r>
            <a:r>
              <a:rPr lang="en-IN" dirty="0"/>
              <a:t> is used. The </a:t>
            </a:r>
            <a:r>
              <a:rPr lang="en-IN" b="1" dirty="0"/>
              <a:t>file</a:t>
            </a:r>
            <a:r>
              <a:rPr lang="en-IN" dirty="0"/>
              <a:t> and </a:t>
            </a:r>
            <a:r>
              <a:rPr lang="en-IN" b="1" dirty="0"/>
              <a:t>Save As</a:t>
            </a:r>
            <a:r>
              <a:rPr lang="en-IN" dirty="0"/>
              <a:t> items are added to the button under mat-menu. There is a main button added </a:t>
            </a:r>
            <a:r>
              <a:rPr lang="en-IN" b="1" dirty="0"/>
              <a:t>Menu</a:t>
            </a:r>
            <a:r>
              <a:rPr lang="en-IN" dirty="0"/>
              <a:t>. The reference of the same is given the </a:t>
            </a:r>
            <a:r>
              <a:rPr lang="en-IN" b="1" dirty="0"/>
              <a:t>&lt;mat-menu&gt;</a:t>
            </a:r>
            <a:r>
              <a:rPr lang="en-IN" dirty="0"/>
              <a:t> by using </a:t>
            </a:r>
            <a:r>
              <a:rPr lang="en-IN" b="1" dirty="0"/>
              <a:t>[</a:t>
            </a:r>
            <a:r>
              <a:rPr lang="en-IN" b="1" dirty="0" err="1"/>
              <a:t>matMenuTriggerFor</a:t>
            </a:r>
            <a:r>
              <a:rPr lang="en-IN" b="1" dirty="0"/>
              <a:t>]="menu"</a:t>
            </a:r>
            <a:r>
              <a:rPr lang="en-IN" dirty="0"/>
              <a:t> and using the menu with </a:t>
            </a:r>
            <a:r>
              <a:rPr lang="en-IN" b="1" dirty="0"/>
              <a:t># in&lt;mat-menu</a:t>
            </a:r>
            <a:r>
              <a:rPr lang="en-IN" b="1" dirty="0" smtClean="0"/>
              <a:t>&gt;</a:t>
            </a:r>
            <a:r>
              <a:rPr lang="en-IN" dirty="0" smtClean="0"/>
              <a:t>.</a:t>
            </a:r>
          </a:p>
          <a:p>
            <a:r>
              <a:rPr lang="en-IN" dirty="0"/>
              <a:t>The below image is displayed in the browser −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437112"/>
            <a:ext cx="2813298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211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20888"/>
            <a:ext cx="504056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418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Prerequisites of Angular7.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Angular2</a:t>
            </a:r>
          </a:p>
          <a:p>
            <a:pPr fontAlgn="base">
              <a:lnSpc>
                <a:spcPct val="150000"/>
              </a:lnSpc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TypeScript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pPr fontAlgn="base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682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Angular7…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12670" y="1790700"/>
            <a:ext cx="390906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7055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fontAlgn="base">
              <a:lnSpc>
                <a:spcPct val="150000"/>
              </a:lnSpc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1. CLI Prompts</a:t>
            </a:r>
          </a:p>
          <a:p>
            <a:pPr marL="114300" indent="0" fontAlgn="base">
              <a:lnSpc>
                <a:spcPct val="150000"/>
              </a:lnSpc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helps users to make a decision. It asks users about “want to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add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routing? Y/N” and about the type of styles user want to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use.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664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Commads</a:t>
            </a:r>
            <a:r>
              <a:rPr lang="en-IN" dirty="0" smtClean="0"/>
              <a:t> used in Angular7 projects…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2132265"/>
              </p:ext>
            </p:extLst>
          </p:nvPr>
        </p:nvGraphicFramePr>
        <p:xfrm>
          <a:off x="899592" y="2037022"/>
          <a:ext cx="6768753" cy="4820978"/>
        </p:xfrm>
        <a:graphic>
          <a:graphicData uri="http://schemas.openxmlformats.org/drawingml/2006/table">
            <a:tbl>
              <a:tblPr/>
              <a:tblGrid>
                <a:gridCol w="1656184"/>
                <a:gridCol w="5112569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Sr.No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effectLst/>
                        </a:rPr>
                        <a:t>Commands and Description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9826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1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>
                          <a:solidFill>
                            <a:srgbClr val="000000"/>
                          </a:solidFill>
                          <a:effectLst/>
                        </a:rPr>
                        <a:t>Component</a:t>
                      </a:r>
                      <a:endParaRPr lang="en-IN" sz="13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ng g component new-component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6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2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>
                          <a:solidFill>
                            <a:srgbClr val="000000"/>
                          </a:solidFill>
                          <a:effectLst/>
                        </a:rPr>
                        <a:t>Directive</a:t>
                      </a:r>
                      <a:endParaRPr lang="en-IN" sz="13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ng g directive new-directive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3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 dirty="0">
                          <a:solidFill>
                            <a:srgbClr val="000000"/>
                          </a:solidFill>
                          <a:effectLst/>
                        </a:rPr>
                        <a:t>Pipe</a:t>
                      </a:r>
                      <a:endParaRPr lang="en-IN" sz="13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 dirty="0" err="1">
                          <a:solidFill>
                            <a:srgbClr val="000000"/>
                          </a:solidFill>
                          <a:effectLst/>
                        </a:rPr>
                        <a:t>ng</a:t>
                      </a:r>
                      <a:r>
                        <a:rPr lang="en-IN" sz="1300" dirty="0">
                          <a:solidFill>
                            <a:srgbClr val="000000"/>
                          </a:solidFill>
                          <a:effectLst/>
                        </a:rPr>
                        <a:t> g pipe new-pipe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4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>
                          <a:solidFill>
                            <a:srgbClr val="000000"/>
                          </a:solidFill>
                          <a:effectLst/>
                        </a:rPr>
                        <a:t>Service</a:t>
                      </a:r>
                      <a:endParaRPr lang="en-IN" sz="13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ng g service new-service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5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IN" sz="13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ng g module my-module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6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>
                          <a:solidFill>
                            <a:srgbClr val="000000"/>
                          </a:solidFill>
                          <a:effectLst/>
                        </a:rPr>
                        <a:t>Test</a:t>
                      </a:r>
                      <a:endParaRPr lang="en-IN" sz="13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ng test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743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7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 dirty="0">
                          <a:solidFill>
                            <a:srgbClr val="000000"/>
                          </a:solidFill>
                          <a:effectLst/>
                        </a:rPr>
                        <a:t>Build</a:t>
                      </a:r>
                      <a:endParaRPr lang="en-IN" sz="13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 dirty="0" err="1">
                          <a:solidFill>
                            <a:srgbClr val="000000"/>
                          </a:solidFill>
                          <a:effectLst/>
                        </a:rPr>
                        <a:t>ng</a:t>
                      </a:r>
                      <a:r>
                        <a:rPr lang="en-IN" sz="1300" dirty="0">
                          <a:solidFill>
                            <a:srgbClr val="000000"/>
                          </a:solidFill>
                          <a:effectLst/>
                        </a:rPr>
                        <a:t> build --configuration=production // for production environment</a:t>
                      </a:r>
                    </a:p>
                    <a:p>
                      <a:pPr algn="just" fontAlgn="t"/>
                      <a:r>
                        <a:rPr lang="en-IN" sz="1300" dirty="0" err="1">
                          <a:solidFill>
                            <a:srgbClr val="000000"/>
                          </a:solidFill>
                          <a:effectLst/>
                        </a:rPr>
                        <a:t>ng</a:t>
                      </a:r>
                      <a:r>
                        <a:rPr lang="en-IN" sz="1300" dirty="0">
                          <a:solidFill>
                            <a:srgbClr val="000000"/>
                          </a:solidFill>
                          <a:effectLst/>
                        </a:rPr>
                        <a:t> build --configuration=staging // for stating environment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03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fontAlgn="base">
              <a:lnSpc>
                <a:spcPct val="150000"/>
              </a:lnSpc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2. Application Performance</a:t>
            </a:r>
          </a:p>
          <a:p>
            <a:pPr fontAlgn="base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Earlier reflect-metadata is used in production but it is required at the time of development. Therefore, ployfill.ts is removed by default in angular 7.</a:t>
            </a:r>
          </a:p>
          <a:p>
            <a:pPr marL="571500" indent="-457200">
              <a:lnSpc>
                <a:spcPct val="150000"/>
              </a:lnSpc>
              <a:buFont typeface="+mj-lt"/>
              <a:buAutoNum type="arabicPeriod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372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fontAlgn="base">
              <a:lnSpc>
                <a:spcPct val="150000"/>
              </a:lnSpc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3. Virtual Scrolling</a:t>
            </a:r>
          </a:p>
          <a:p>
            <a:pPr fontAlgn="base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Google accelerates the speed of Angular 7 for a huge scrollable list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14300" indent="0" fontAlgn="base">
              <a:lnSpc>
                <a:spcPct val="150000"/>
              </a:lnSpc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Start with a plain Angular table</a:t>
            </a:r>
          </a:p>
          <a:p>
            <a:pPr fontAlgn="base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We’re starting with a pretty simple example of a table using a 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ngFor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loop</a:t>
            </a:r>
          </a:p>
          <a:p>
            <a:pPr fontAlgn="base">
              <a:lnSpc>
                <a:spcPct val="15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488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337</TotalTime>
  <Words>623</Words>
  <Application>Microsoft Office PowerPoint</Application>
  <PresentationFormat>On-screen Show (4:3)</PresentationFormat>
  <Paragraphs>141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Adjacency</vt:lpstr>
      <vt:lpstr>ANGULAR 7 FEATURES</vt:lpstr>
      <vt:lpstr>OBJECTIVE:</vt:lpstr>
      <vt:lpstr>What is Angular 7?</vt:lpstr>
      <vt:lpstr>Prerequisites of Angular7.</vt:lpstr>
      <vt:lpstr>Features of Angular7…</vt:lpstr>
      <vt:lpstr>PowerPoint Presentation</vt:lpstr>
      <vt:lpstr>Commads used in Angular7 projects…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Animation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Materials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7 FEATURES</dc:title>
  <dc:creator>NEW</dc:creator>
  <cp:lastModifiedBy>SOUMYA</cp:lastModifiedBy>
  <cp:revision>21</cp:revision>
  <dcterms:created xsi:type="dcterms:W3CDTF">2020-03-25T17:38:36Z</dcterms:created>
  <dcterms:modified xsi:type="dcterms:W3CDTF">2020-03-26T08:24:55Z</dcterms:modified>
</cp:coreProperties>
</file>