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94" r:id="rId2"/>
    <p:sldId id="275" r:id="rId3"/>
    <p:sldId id="284" r:id="rId4"/>
    <p:sldId id="295" r:id="rId5"/>
    <p:sldId id="296" r:id="rId6"/>
    <p:sldId id="297" r:id="rId7"/>
    <p:sldId id="306" r:id="rId8"/>
    <p:sldId id="305" r:id="rId9"/>
    <p:sldId id="307" r:id="rId10"/>
    <p:sldId id="308" r:id="rId11"/>
    <p:sldId id="309" r:id="rId12"/>
    <p:sldId id="312" r:id="rId13"/>
    <p:sldId id="310" r:id="rId14"/>
    <p:sldId id="311" r:id="rId15"/>
    <p:sldId id="31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521415D9-36F7-43E2-AB2F-B90AF26B5E84}">
      <p14:sectionLst xmlns:p14="http://schemas.microsoft.com/office/powerpoint/2010/main">
        <p14:section name="Title slide and Introduction" id="{42C1E9BF-C7A6-42F8-958D-AC8F3BA36394}">
          <p14:sldIdLst>
            <p14:sldId id="294"/>
            <p14:sldId id="275"/>
          </p14:sldIdLst>
        </p14:section>
        <p14:section name="Theory" id="{1FC5637F-70A9-4C37-8E25-9C3291CE4431}">
          <p14:sldIdLst>
            <p14:sldId id="284"/>
            <p14:sldId id="295"/>
            <p14:sldId id="296"/>
          </p14:sldIdLst>
        </p14:section>
        <p14:section name="Resonanse studies" id="{58E26C04-773A-4EAC-A186-631E2963F13A}">
          <p14:sldIdLst>
            <p14:sldId id="297"/>
            <p14:sldId id="306"/>
            <p14:sldId id="305"/>
          </p14:sldIdLst>
        </p14:section>
        <p14:section name="Crossing and Stark Shift" id="{407DDA19-6D48-4A94-8CDE-A53D80428353}">
          <p14:sldIdLst>
            <p14:sldId id="307"/>
            <p14:sldId id="308"/>
            <p14:sldId id="309"/>
            <p14:sldId id="312"/>
          </p14:sldIdLst>
        </p14:section>
        <p14:section name="Conclusions" id="{7966B43D-9492-4FED-BFC2-4EBA6155D00A}">
          <p14:sldIdLst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2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698">
          <p15:clr>
            <a:srgbClr val="A4A3A4"/>
          </p15:clr>
        </p15:guide>
        <p15:guide id="4" orient="horz" pos="152">
          <p15:clr>
            <a:srgbClr val="A4A3A4"/>
          </p15:clr>
        </p15:guide>
        <p15:guide id="5" orient="horz" pos="2784" userDrawn="1">
          <p15:clr>
            <a:srgbClr val="A4A3A4"/>
          </p15:clr>
        </p15:guide>
        <p15:guide id="6" orient="horz" pos="604">
          <p15:clr>
            <a:srgbClr val="A4A3A4"/>
          </p15:clr>
        </p15:guide>
        <p15:guide id="7" pos="5616">
          <p15:clr>
            <a:srgbClr val="A4A3A4"/>
          </p15:clr>
        </p15:guide>
        <p15:guide id="8" pos="136">
          <p15:clr>
            <a:srgbClr val="A4A3A4"/>
          </p15:clr>
        </p15:guide>
        <p15:guide id="9" pos="600" userDrawn="1">
          <p15:clr>
            <a:srgbClr val="A4A3A4"/>
          </p15:clr>
        </p15:guide>
        <p15:guide id="10" pos="4453">
          <p15:clr>
            <a:srgbClr val="A4A3A4"/>
          </p15:clr>
        </p15:guide>
        <p15:guide id="11" pos="5163">
          <p15:clr>
            <a:srgbClr val="A4A3A4"/>
          </p15:clr>
        </p15:guide>
        <p15:guide id="12" pos="46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EDA"/>
    <a:srgbClr val="003087"/>
    <a:srgbClr val="004C97"/>
    <a:srgbClr val="6130EC"/>
    <a:srgbClr val="50504E"/>
    <a:srgbClr val="4E4E4E"/>
    <a:srgbClr val="404040"/>
    <a:srgbClr val="63666A"/>
    <a:srgbClr val="99D6EA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126" y="474"/>
      </p:cViewPr>
      <p:guideLst>
        <p:guide orient="horz" pos="4142"/>
        <p:guide orient="horz" pos="4032"/>
        <p:guide orient="horz" pos="1698"/>
        <p:guide orient="horz" pos="152"/>
        <p:guide orient="horz" pos="2784"/>
        <p:guide orient="horz" pos="604"/>
        <p:guide pos="5616"/>
        <p:guide pos="136"/>
        <p:guide pos="600"/>
        <p:guide pos="4453"/>
        <p:guide pos="5163"/>
        <p:guide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DBB872F3-6144-3148-BC13-C063BA20AE80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0ACDB0ED-0BEE-9846-B9EA-5C7BFF062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31CFD29-8380-B24A-89EC-384D8B8A981B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CAD08E57-B576-F641-BEA6-C3D752DF7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address:</a:t>
            </a:r>
          </a:p>
          <a:p>
            <a:pPr marL="228600" indent="-228600">
              <a:buAutoNum type="arabicPeriod"/>
            </a:pPr>
            <a:r>
              <a:rPr lang="en-US" dirty="0" err="1"/>
              <a:t>Joshepen</a:t>
            </a:r>
            <a:r>
              <a:rPr lang="en-US" dirty="0"/>
              <a:t> Junction – </a:t>
            </a:r>
            <a:r>
              <a:rPr lang="en-US" dirty="0" err="1"/>
              <a:t>transmon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</a:t>
            </a:r>
            <a:r>
              <a:rPr lang="en-US" baseline="0" dirty="0"/>
              <a:t> build Quantum gates?</a:t>
            </a:r>
          </a:p>
          <a:p>
            <a:pPr marL="228600" indent="-228600">
              <a:buAutoNum type="arabicPeriod"/>
            </a:pPr>
            <a:r>
              <a:rPr lang="en-US" baseline="0"/>
              <a:t>Circuit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1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</a:t>
            </a:r>
            <a:r>
              <a:rPr lang="en-US" baseline="0" dirty="0" smtClean="0"/>
              <a:t> Boolean gates: start with an assumption -&gt; get out a valid conclusion (mathematical framework)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computation can be decomposed into sequence of logic gates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Energy dissipated when info lost == even with all other mechanisms of energy loss eliminated, we would yet loose energy (irreversible logic gates)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is reversible (if you know output, you know input)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Toffoli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fredkin</a:t>
            </a:r>
            <a:r>
              <a:rPr lang="en-US" baseline="0" dirty="0" smtClean="0"/>
              <a:t> are all reversible 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41924" y="4963772"/>
            <a:ext cx="8499231" cy="1529241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7762" y="-1"/>
            <a:ext cx="9189720" cy="896936"/>
          </a:xfrm>
          <a:prstGeom prst="rect">
            <a:avLst/>
          </a:prstGeom>
          <a:solidFill>
            <a:srgbClr val="004C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41924" y="3951841"/>
            <a:ext cx="8499232" cy="1003049"/>
          </a:xfrm>
          <a:prstGeom prst="rect">
            <a:avLst/>
          </a:prstGeom>
        </p:spPr>
        <p:txBody>
          <a:bodyPr vert="horz" wrap="square" lIns="0" tIns="4572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 sz="3200" b="1" i="0">
                <a:solidFill>
                  <a:srgbClr val="004C97"/>
                </a:solidFill>
              </a:defRPr>
            </a:lvl1pPr>
            <a:lvl2pPr marL="0" indent="0">
              <a:buFontTx/>
              <a:buNone/>
              <a:defRPr sz="2800" b="1" i="0">
                <a:solidFill>
                  <a:srgbClr val="004C97"/>
                </a:solidFill>
              </a:defRPr>
            </a:lvl2pPr>
            <a:lvl3pPr marL="0" indent="0">
              <a:buFontTx/>
              <a:buNone/>
              <a:defRPr sz="2800" b="1" i="0">
                <a:solidFill>
                  <a:srgbClr val="004C97"/>
                </a:solidFill>
              </a:defRPr>
            </a:lvl3pPr>
            <a:lvl4pPr marL="0" indent="0">
              <a:buFontTx/>
              <a:buNone/>
              <a:defRPr sz="2800" b="1" i="0">
                <a:solidFill>
                  <a:srgbClr val="004C97"/>
                </a:solidFill>
              </a:defRPr>
            </a:lvl4pPr>
            <a:lvl5pPr marL="0" indent="0">
              <a:buFontTx/>
              <a:buNone/>
              <a:defRPr sz="2800" b="1" i="0">
                <a:solidFill>
                  <a:srgbClr val="004C9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 descr="14-0218-16D.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6" b="25769"/>
          <a:stretch/>
        </p:blipFill>
        <p:spPr>
          <a:xfrm>
            <a:off x="-17762" y="817011"/>
            <a:ext cx="9189720" cy="2966102"/>
          </a:xfrm>
          <a:prstGeom prst="rect">
            <a:avLst/>
          </a:prstGeom>
        </p:spPr>
      </p:pic>
      <p:pic>
        <p:nvPicPr>
          <p:cNvPr id="14" name="Picture 13" descr="FermiLogoBar_DOE_KO_horiz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249843"/>
            <a:ext cx="9010786" cy="3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72513" cy="50593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7ADAB69-348E-2C41-AF41-E98D046040A4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6504213"/>
            <a:ext cx="626211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971550"/>
            <a:ext cx="4206240" cy="36337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692452" y="971550"/>
            <a:ext cx="4215383" cy="36337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9245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B099EE7B-C01A-E94A-AA76-2F04CF97FC0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2" y="6504213"/>
            <a:ext cx="626211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8849"/>
            <a:ext cx="3027894" cy="50226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542712" y="958850"/>
            <a:ext cx="5347605" cy="50226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736827" y="6504213"/>
            <a:ext cx="675368" cy="24130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09EA2773-F02A-CC43-B1C5-479A1F34EDA7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530601" y="6504213"/>
            <a:ext cx="6262119" cy="250031"/>
          </a:xfrm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79A04A2-726F-2143-A443-7788AF271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54026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971550"/>
            <a:ext cx="8686800" cy="372671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686800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8FEA58B7-095F-6844-8E3C-8A1DDD22BF89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6504213"/>
            <a:ext cx="625195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827" y="6504213"/>
            <a:ext cx="675368" cy="241300"/>
          </a:xfrm>
        </p:spPr>
        <p:txBody>
          <a:bodyPr/>
          <a:lstStyle/>
          <a:p>
            <a:pPr>
              <a:defRPr/>
            </a:pPr>
            <a:fld id="{3C7E1B65-1920-CF40-87B8-818D6517E0EA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2" y="6504213"/>
            <a:ext cx="6260399" cy="242873"/>
          </a:xfrm>
        </p:spPr>
        <p:txBody>
          <a:bodyPr/>
          <a:lstStyle/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254000"/>
            <a:ext cx="8675688" cy="580292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2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Extra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FDACF-6E1B-814B-BDB6-B66F2ED862D6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3" y="6504213"/>
            <a:ext cx="6272278" cy="242873"/>
          </a:xfrm>
        </p:spPr>
        <p:txBody>
          <a:bodyPr/>
          <a:lstStyle/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205694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197942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75320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5534456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730076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05694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97942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75320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5534456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730076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4"/>
          <p:cNvSpPr>
            <a:spLocks noGrp="1"/>
          </p:cNvSpPr>
          <p:nvPr>
            <p:ph type="pic" sz="quarter" idx="24"/>
          </p:nvPr>
        </p:nvSpPr>
        <p:spPr>
          <a:xfrm>
            <a:off x="205694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197942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375320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4"/>
          <p:cNvSpPr>
            <a:spLocks noGrp="1"/>
          </p:cNvSpPr>
          <p:nvPr>
            <p:ph type="pic" sz="quarter" idx="27"/>
          </p:nvPr>
        </p:nvSpPr>
        <p:spPr>
          <a:xfrm>
            <a:off x="5534456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4"/>
          <p:cNvSpPr>
            <a:spLocks noGrp="1"/>
          </p:cNvSpPr>
          <p:nvPr>
            <p:ph type="pic" sz="quarter" idx="28"/>
          </p:nvPr>
        </p:nvSpPr>
        <p:spPr>
          <a:xfrm>
            <a:off x="730076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E2EF4938-6162-EE4E-9ED3-73016E21644A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2" y="6504213"/>
            <a:ext cx="6260399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3"/>
          <p:cNvSpPr txBox="1">
            <a:spLocks/>
          </p:cNvSpPr>
          <p:nvPr/>
        </p:nvSpPr>
        <p:spPr>
          <a:xfrm>
            <a:off x="6450013" y="4477484"/>
            <a:ext cx="1076325" cy="241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15900" y="6258863"/>
            <a:ext cx="8699500" cy="197990"/>
            <a:chOff x="600217" y="6258863"/>
            <a:chExt cx="8297721" cy="188846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600217" y="6357936"/>
              <a:ext cx="7190785" cy="0"/>
            </a:xfrm>
            <a:prstGeom prst="line">
              <a:avLst/>
            </a:prstGeom>
            <a:ln w="76200" cmpd="sng">
              <a:solidFill>
                <a:srgbClr val="99D6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6" descr="FermiLogo_RGB_NALBlue.pn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81" y="6258863"/>
              <a:ext cx="1044157" cy="18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4" r:id="rId2"/>
    <p:sldLayoutId id="2147484105" r:id="rId3"/>
    <p:sldLayoutId id="2147484120" r:id="rId4"/>
    <p:sldLayoutId id="2147484103" r:id="rId5"/>
    <p:sldLayoutId id="2147484122" r:id="rId6"/>
    <p:sldLayoutId id="2147484116" r:id="rId7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myashreeram.github.io/Qubit/" TargetMode="External"/><Relationship Id="rId2" Type="http://schemas.openxmlformats.org/officeDocument/2006/relationships/hyperlink" Target="https://github.com/SoumyaShreeram/Qubi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Studying Qubit Interactions with Multimode Cavities Using </a:t>
            </a:r>
            <a:r>
              <a:rPr lang="en-US" dirty="0" err="1"/>
              <a:t>QuTiP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328" y="4972959"/>
            <a:ext cx="8499231" cy="18203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Soumya Shreeram</a:t>
            </a:r>
          </a:p>
          <a:p>
            <a:r>
              <a:rPr lang="en-US" dirty="0"/>
              <a:t>Helen Edwards Summer Intern, Final presentation 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August, 2019	</a:t>
            </a:r>
          </a:p>
          <a:p>
            <a:r>
              <a:rPr lang="en-US" dirty="0" smtClean="0"/>
              <a:t>Supervised by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Yu-Chiu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Chao</a:t>
            </a:r>
            <a:r>
              <a:rPr lang="en-US" dirty="0"/>
              <a:t> </a:t>
            </a:r>
            <a:r>
              <a:rPr lang="en-US" dirty="0" smtClean="0"/>
              <a:t>with s</a:t>
            </a:r>
            <a:r>
              <a:rPr lang="en-US" dirty="0" smtClean="0"/>
              <a:t>upport from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Eric Holland </a:t>
            </a:r>
            <a:endParaRPr lang="en-US" dirty="0"/>
          </a:p>
          <a:p>
            <a:r>
              <a:rPr lang="en-US" dirty="0" smtClean="0"/>
              <a:t>Reporting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Alexander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Romanenko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00" y="4647617"/>
            <a:ext cx="2056700" cy="969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2" t="26005" r="27955" b="25515"/>
          <a:stretch/>
        </p:blipFill>
        <p:spPr>
          <a:xfrm>
            <a:off x="7054100" y="5617103"/>
            <a:ext cx="2056700" cy="10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2251" y="-2664"/>
            <a:ext cx="166314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08045" y="-1184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28600" y="462959"/>
            <a:ext cx="8686800" cy="90864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Slow vs Fast traversing: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57048" y="9702"/>
            <a:ext cx="2578939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0030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II. Crossing and Stark Shift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87" y="1028178"/>
            <a:ext cx="3655502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8"/>
          <a:stretch/>
        </p:blipFill>
        <p:spPr>
          <a:xfrm>
            <a:off x="164318" y="1054760"/>
            <a:ext cx="2732567" cy="5152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/>
              <p:nvPr/>
            </p:nvSpPr>
            <p:spPr>
              <a:xfrm>
                <a:off x="2961167" y="1307757"/>
                <a:ext cx="226170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Smaller ramp times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larger </a:t>
                </a:r>
                <a:r>
                  <a:rPr lang="en-GB" sz="1600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frquencies</a:t>
                </a: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 ramp times</a:t>
                </a:r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smaller frequencies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Displaying the desired trend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Multi-mode nature is advantageous!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67" y="1307757"/>
                <a:ext cx="2261709" cy="3046988"/>
              </a:xfrm>
              <a:prstGeom prst="rect">
                <a:avLst/>
              </a:prstGeom>
              <a:blipFill>
                <a:blip r:embed="rId4"/>
                <a:stretch>
                  <a:fillRect l="-1078" t="-601" r="-2156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2251" y="-2664"/>
            <a:ext cx="166314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08045" y="-1184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28600" y="462960"/>
            <a:ext cx="8686800" cy="664092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Observing the Stark Shift by simulating Ramsey fringes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57048" y="9702"/>
            <a:ext cx="2578939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0030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II. Crossing and Stark Shift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499" y="1150364"/>
            <a:ext cx="8931319" cy="2305987"/>
            <a:chOff x="39499" y="1150364"/>
            <a:chExt cx="8931319" cy="23059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210978"/>
              <a:ext cx="4398818" cy="19482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129" y="1150364"/>
              <a:ext cx="4191000" cy="2008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630" y="2357021"/>
                  <a:ext cx="12152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ns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30" y="2357021"/>
                  <a:ext cx="1215204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14521" y="1328048"/>
                  <a:ext cx="913776" cy="848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ns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↑</m:t>
                        </m:r>
                      </m:oMath>
                    </m:oMathPara>
                  </a14:m>
                  <a:endParaRPr/>
                </a:p>
                <a:p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↓</m:t>
                        </m:r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1" y="1328048"/>
                  <a:ext cx="913776" cy="848437"/>
                </a:xfrm>
                <a:prstGeom prst="rect">
                  <a:avLst/>
                </a:prstGeom>
                <a:blipFill>
                  <a:blip r:embed="rId5"/>
                  <a:stretch>
                    <a:fillRect t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5827913" y="3073922"/>
              <a:ext cx="1886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time (ns)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7369" y="3117797"/>
              <a:ext cx="1886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time (ns)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670632" y="1921108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Frequency (GHz)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/>
              <p:nvPr/>
            </p:nvSpPr>
            <p:spPr>
              <a:xfrm>
                <a:off x="208776" y="3565045"/>
                <a:ext cx="4548272" cy="257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Lucida Calligraphy" panose="03010101010101010101" pitchFamily="66" charset="0"/>
                    <a:cs typeface="Arial" panose="020B0604020202020204" pitchFamily="34" charset="0"/>
                  </a:rPr>
                  <a:t>Methodology:</a:t>
                </a:r>
              </a:p>
              <a:p>
                <a:endParaRPr lang="en-US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a super-position </a:t>
                </a:r>
                <a:b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the pulse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varying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600" b="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/2</m:t>
                    </m:r>
                  </m:oMath>
                </a14:m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pulse at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pulse </a:t>
                </a: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easure the occupation probability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6" y="3565045"/>
                <a:ext cx="4548272" cy="2571986"/>
              </a:xfrm>
              <a:prstGeom prst="rect">
                <a:avLst/>
              </a:prstGeom>
              <a:blipFill>
                <a:blip r:embed="rId6"/>
                <a:stretch>
                  <a:fillRect l="-670" t="-711" r="-1609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1"/>
          <a:stretch/>
        </p:blipFill>
        <p:spPr>
          <a:xfrm>
            <a:off x="5319654" y="3565045"/>
            <a:ext cx="3212722" cy="26761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42" y="869301"/>
            <a:ext cx="3228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2251" y="-2664"/>
            <a:ext cx="166314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08045" y="-1184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28600" y="462960"/>
            <a:ext cx="8686800" cy="664092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Observing the Stark Shift by simulating Ramsey fringes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57048" y="9702"/>
            <a:ext cx="2578939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0030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II. Crossing and Stark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/>
              <p:nvPr/>
            </p:nvSpPr>
            <p:spPr>
              <a:xfrm>
                <a:off x="253498" y="1018255"/>
                <a:ext cx="45482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FFT of the Ramsey fringe </a:t>
                </a: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Stark Shift</a:t>
                </a:r>
                <a:b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8" y="1018255"/>
                <a:ext cx="4548272" cy="584775"/>
              </a:xfrm>
              <a:prstGeom prst="rect">
                <a:avLst/>
              </a:prstGeom>
              <a:blipFill>
                <a:blip r:embed="rId2"/>
                <a:stretch>
                  <a:fillRect l="-804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3" y="1641342"/>
            <a:ext cx="6638095" cy="26761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173"/>
          <a:stretch/>
        </p:blipFill>
        <p:spPr>
          <a:xfrm>
            <a:off x="4204306" y="1462833"/>
            <a:ext cx="4823116" cy="3701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" y="1505366"/>
            <a:ext cx="4251795" cy="37088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ADDF47-8D82-4D2E-B2CF-BE62906AFC49}"/>
              </a:ext>
            </a:extLst>
          </p:cNvPr>
          <p:cNvSpPr txBox="1"/>
          <p:nvPr/>
        </p:nvSpPr>
        <p:spPr>
          <a:xfrm>
            <a:off x="596780" y="5396135"/>
            <a:ext cx="843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  <a:cs typeface="Arial" panose="020B0604020202020204" pitchFamily="34" charset="0"/>
              </a:rPr>
              <a:t>Left: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 points are simulated on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QuTiP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  <a:cs typeface="Arial" panose="020B0604020202020204" pitchFamily="34" charset="0"/>
              </a:rPr>
              <a:t>Right: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Experimentally measured data points by McKay et. al. with a theoretical curve.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80079" y="4851"/>
            <a:ext cx="1662720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1662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II. Crossing and Stark 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105" y="-1909"/>
            <a:ext cx="259680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44264" y="-10223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4" name="Title 6"/>
          <p:cNvSpPr txBox="1">
            <a:spLocks/>
          </p:cNvSpPr>
          <p:nvPr/>
        </p:nvSpPr>
        <p:spPr>
          <a:xfrm>
            <a:off x="228600" y="462959"/>
            <a:ext cx="8686800" cy="49589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Goals achieved, conclusions, and future work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228600" y="971550"/>
            <a:ext cx="8672513" cy="50593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Using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QuTiP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to simulate a 2 qubit and multiple cavity system: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Spectroscopy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of cavity-cavity and qubit-cavity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interaction: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Studying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resonance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in cavities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Dynamics of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adiabatic traversing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of a qubit-cavity system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Simulating the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Stark Shift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in a system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828800" lvl="4" indent="0">
              <a:buFont typeface="Arial" charset="0"/>
              <a:buNone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30" y="1244010"/>
            <a:ext cx="757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the master equation with the time-dependent Hamiltonian 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mesolve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setting up operators, using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ptrace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630" y="2347467"/>
            <a:ext cx="757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Studying the effect of coupling on the Eigen-states showed that distance between nodes increases with coupling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942" y="3297873"/>
            <a:ext cx="757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the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iSWAP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 on the 2-qubit, 3-cavity system with and without thermal losses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2942" y="4312524"/>
            <a:ext cx="757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Multimode nature is advantageous from the study of 6 cavity, 3 cavity and 1 cavity system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8629" y="5310405"/>
                <a:ext cx="7574133" cy="60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Understanding the shift induced by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simulated date closely resemble experimentally calculated points </a:t>
                </a:r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9" y="5310405"/>
                <a:ext cx="7574133" cy="602216"/>
              </a:xfrm>
              <a:prstGeom prst="rect">
                <a:avLst/>
              </a:prstGeom>
              <a:blipFill>
                <a:blip r:embed="rId2"/>
                <a:stretch>
                  <a:fillRect l="-402" t="-3030" r="-96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2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8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80079" y="4851"/>
            <a:ext cx="1662720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1662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II. Crossing and Stark 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105" y="-1909"/>
            <a:ext cx="259680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44264" y="-10223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4" name="Title 6"/>
          <p:cNvSpPr txBox="1">
            <a:spLocks/>
          </p:cNvSpPr>
          <p:nvPr/>
        </p:nvSpPr>
        <p:spPr>
          <a:xfrm>
            <a:off x="228600" y="462959"/>
            <a:ext cx="8686800" cy="49589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Accessing all the work: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DDF47-8D82-4D2E-B2CF-BE62906AFC49}"/>
              </a:ext>
            </a:extLst>
          </p:cNvPr>
          <p:cNvSpPr txBox="1"/>
          <p:nvPr/>
        </p:nvSpPr>
        <p:spPr>
          <a:xfrm>
            <a:off x="348343" y="1307757"/>
            <a:ext cx="8456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with all 11 notebooks:</a:t>
            </a:r>
          </a:p>
          <a:p>
            <a:pPr lvl="1"/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github.com/SoumyaShreeram/Qubit</a:t>
            </a: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guide to set up </a:t>
            </a:r>
            <a:r>
              <a:rPr lang="en-GB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QuTiP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progress)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soumyashreeram.github.io/Qubit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/>
              <a:t> </a:t>
            </a:r>
            <a:endParaRPr lang="en-GB" sz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also submit a report with all the results summarized </a:t>
            </a:r>
            <a:r>
              <a:rPr lang="en-GB" sz="16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 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6"/>
          <p:cNvSpPr txBox="1">
            <a:spLocks/>
          </p:cNvSpPr>
          <p:nvPr/>
        </p:nvSpPr>
        <p:spPr>
          <a:xfrm>
            <a:off x="2580766" y="3753201"/>
            <a:ext cx="4883195" cy="136321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>
                <a:latin typeface="Lucida Calligraphy" panose="03010101010101010101" pitchFamily="66" charset="0"/>
              </a:rPr>
              <a:t>Thank you for listening!</a:t>
            </a:r>
            <a:endParaRPr lang="en-US" sz="2400" dirty="0">
              <a:latin typeface="Lucida Calligraphy" panose="03010101010101010101" pitchFamily="66" charset="0"/>
            </a:endParaRPr>
          </a:p>
          <a:p>
            <a:r>
              <a:rPr lang="en-US" sz="2400" dirty="0" smtClean="0">
                <a:latin typeface="Lucida Calligraphy" panose="03010101010101010101" pitchFamily="66" charset="0"/>
              </a:rPr>
              <a:t>		Any questions?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13857" y="4851"/>
            <a:ext cx="1662720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45180" y="-10223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Back-Up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Title 6"/>
          <p:cNvSpPr txBox="1">
            <a:spLocks/>
          </p:cNvSpPr>
          <p:nvPr/>
        </p:nvSpPr>
        <p:spPr>
          <a:xfrm>
            <a:off x="228600" y="462959"/>
            <a:ext cx="8686800" cy="49589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Contours for avoided crossing: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7" y="1294169"/>
            <a:ext cx="4987636" cy="4294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"/>
          <a:stretch/>
        </p:blipFill>
        <p:spPr>
          <a:xfrm>
            <a:off x="4423144" y="1294169"/>
            <a:ext cx="4720856" cy="4294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8679" y="980116"/>
            <a:ext cx="113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cavity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9876" y="980115"/>
            <a:ext cx="113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cavity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74511" y="5377258"/>
                <a:ext cx="2051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Evolution times (ns)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11" y="5377258"/>
                <a:ext cx="2051844" cy="338554"/>
              </a:xfrm>
              <a:prstGeom prst="rect">
                <a:avLst/>
              </a:prstGeom>
              <a:blipFill>
                <a:blip r:embed="rId4"/>
                <a:stretch>
                  <a:fillRect l="-148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76577" y="5377258"/>
                <a:ext cx="2051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Evolution times (ns)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7" y="5377258"/>
                <a:ext cx="2051844" cy="338554"/>
              </a:xfrm>
              <a:prstGeom prst="rect">
                <a:avLst/>
              </a:prstGeom>
              <a:blipFill>
                <a:blip r:embed="rId5"/>
                <a:stretch>
                  <a:fillRect l="-178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-575870" y="3062905"/>
                <a:ext cx="17508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Ramp times (ns)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75870" y="3062905"/>
                <a:ext cx="1750800" cy="338554"/>
              </a:xfrm>
              <a:prstGeom prst="rect">
                <a:avLst/>
              </a:prstGeom>
              <a:blipFill>
                <a:blip r:embed="rId6"/>
                <a:stretch>
                  <a:fillRect l="-5357" r="-21429" b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Using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QuTiP</a:t>
            </a:r>
            <a:r>
              <a:rPr lang="en-US" dirty="0"/>
              <a:t> to simulate a 2 qubit and multiple cavity system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Spectroscopy</a:t>
            </a:r>
            <a:r>
              <a:rPr lang="en-US" dirty="0"/>
              <a:t> of cavity-cavity and qubit-cavity interaction </a:t>
            </a:r>
            <a:br>
              <a:rPr lang="en-US" dirty="0"/>
            </a:b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resonance</a:t>
            </a:r>
            <a:r>
              <a:rPr lang="en-US" dirty="0"/>
              <a:t> in cavities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Dynamics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adiabatic traversing </a:t>
            </a:r>
            <a:r>
              <a:rPr lang="en-US" dirty="0"/>
              <a:t>of a qubit-cavity system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Simulating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Stark Shift </a:t>
            </a:r>
            <a:r>
              <a:rPr lang="en-US" dirty="0"/>
              <a:t>in a 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457520"/>
            <a:ext cx="8686800" cy="427877"/>
          </a:xfrm>
        </p:spPr>
        <p:txBody>
          <a:bodyPr/>
          <a:lstStyle/>
          <a:p>
            <a:r>
              <a:rPr lang="en-US" sz="2400" dirty="0"/>
              <a:t>Project overview and goals achieved: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A96D49F-E75B-CA4C-9755-57CB093C34C1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-27157"/>
            <a:ext cx="9144000" cy="406191"/>
            <a:chOff x="0" y="-27157"/>
            <a:chExt cx="9144000" cy="40619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052" y="6911"/>
              <a:ext cx="141219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6341" y="-1909"/>
              <a:ext cx="1094258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5952" y="-8237"/>
              <a:ext cx="95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Theory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49705" y="9702"/>
              <a:ext cx="212106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5237" y="586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86635" y="8670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2235" y="-1184"/>
              <a:ext cx="2233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I. Resonance Studies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58" y="-27157"/>
              <a:ext cx="1397977" cy="36933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alpha val="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6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6111626" y="3275198"/>
            <a:ext cx="2803774" cy="2728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DECF8A-EF7C-42BD-981B-A47CD8DEC425}"/>
              </a:ext>
            </a:extLst>
          </p:cNvPr>
          <p:cNvSpPr/>
          <p:nvPr/>
        </p:nvSpPr>
        <p:spPr>
          <a:xfrm rot="668518">
            <a:off x="6828215" y="4506020"/>
            <a:ext cx="1559660" cy="141787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573770" y="6471869"/>
            <a:ext cx="676275" cy="241300"/>
          </a:xfrm>
        </p:spPr>
        <p:txBody>
          <a:bodyPr/>
          <a:lstStyle/>
          <a:p>
            <a:pPr>
              <a:defRPr/>
            </a:pPr>
            <a:fld id="{48DA7FA5-8EFC-1446-AFE1-777E21C38831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612252" y="6471869"/>
            <a:ext cx="6262687" cy="242887"/>
          </a:xfrm>
        </p:spPr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233919" y="6461456"/>
            <a:ext cx="414338" cy="238125"/>
          </a:xfrm>
        </p:spPr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0" y="463550"/>
            <a:ext cx="8686800" cy="4286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Quantum Computing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-12853"/>
            <a:ext cx="9144000" cy="391887"/>
            <a:chOff x="0" y="-12853"/>
            <a:chExt cx="9144000" cy="39188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2575" y="4851"/>
              <a:ext cx="110336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892" y="4851"/>
              <a:ext cx="129747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1876" y="-1184"/>
              <a:ext cx="212106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43105" y="-190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12251" y="-2664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80766" y="-1184"/>
              <a:ext cx="2233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I. Resonance Studies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6066" y="-12853"/>
              <a:ext cx="95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Theory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92" y="0"/>
              <a:ext cx="13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Introduction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3" y="3263038"/>
            <a:ext cx="2181656" cy="2737771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2815772" y="4512675"/>
            <a:ext cx="533662" cy="29012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11187" y="3272361"/>
            <a:ext cx="2088544" cy="2728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6" y="3864865"/>
            <a:ext cx="1905000" cy="2026227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5511076" y="4491710"/>
            <a:ext cx="559710" cy="29012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62421-0189-4FE5-A40F-4FD5B78C351A}"/>
              </a:ext>
            </a:extLst>
          </p:cNvPr>
          <p:cNvSpPr txBox="1"/>
          <p:nvPr/>
        </p:nvSpPr>
        <p:spPr>
          <a:xfrm>
            <a:off x="348343" y="1088571"/>
            <a:ext cx="85670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Quantum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computing: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advances in numerical processing power using superconducting qubits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Limitations: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coherence times due to spontaneous emissions, dephasing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precise electronics (resonators) for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controlling qubits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3D microwave cavities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DECF8A-EF7C-42BD-981B-A47CD8DEC425}"/>
              </a:ext>
            </a:extLst>
          </p:cNvPr>
          <p:cNvSpPr/>
          <p:nvPr/>
        </p:nvSpPr>
        <p:spPr>
          <a:xfrm rot="668518">
            <a:off x="7437977" y="3336472"/>
            <a:ext cx="1417873" cy="141787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87916" y="3354876"/>
            <a:ext cx="1588849" cy="1417873"/>
            <a:chOff x="4345607" y="4674652"/>
            <a:chExt cx="1588849" cy="1417873"/>
          </a:xfrm>
        </p:grpSpPr>
        <p:sp>
          <p:nvSpPr>
            <p:cNvPr id="38" name="Oval 37"/>
            <p:cNvSpPr/>
            <p:nvPr/>
          </p:nvSpPr>
          <p:spPr>
            <a:xfrm rot="668518">
              <a:off x="4438816" y="4674652"/>
              <a:ext cx="1417873" cy="14178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cxnSp>
          <p:nvCxnSpPr>
            <p:cNvPr id="39" name="Straight Connector 38"/>
            <p:cNvCxnSpPr/>
            <p:nvPr/>
          </p:nvCxnSpPr>
          <p:spPr>
            <a:xfrm>
              <a:off x="4602397" y="5187560"/>
              <a:ext cx="1104164" cy="9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01768" y="5035091"/>
              <a:ext cx="228600" cy="28835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931213" y="5057342"/>
              <a:ext cx="366615" cy="26214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45607" y="5359029"/>
              <a:ext cx="1588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Superconducting circuits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44A78-0BF8-4F32-8283-A343332C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79" y="3887266"/>
            <a:ext cx="2733675" cy="2219325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713043" y="4985112"/>
            <a:ext cx="2658230" cy="241287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52655" y="3440940"/>
            <a:ext cx="498763" cy="32327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13043" y="5243821"/>
            <a:ext cx="3462891" cy="277216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982" y="3320145"/>
            <a:ext cx="221673" cy="5334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8630" y="4659154"/>
            <a:ext cx="4535069" cy="30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57600" y="3398516"/>
            <a:ext cx="312420" cy="533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7" idx="2"/>
            <a:endCxn id="33" idx="0"/>
          </p:cNvCxnSpPr>
          <p:nvPr/>
        </p:nvCxnSpPr>
        <p:spPr>
          <a:xfrm>
            <a:off x="1447800" y="2057400"/>
            <a:ext cx="603898" cy="2885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  <a:endCxn id="17" idx="0"/>
          </p:cNvCxnSpPr>
          <p:nvPr/>
        </p:nvCxnSpPr>
        <p:spPr>
          <a:xfrm flipV="1">
            <a:off x="1534624" y="1958340"/>
            <a:ext cx="438956" cy="26535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A937D96-A7E1-EC4E-8ABD-C91279E0192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979A04A2-726F-2143-A443-7788AF2717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462959"/>
            <a:ext cx="8686800" cy="427877"/>
          </a:xfrm>
        </p:spPr>
        <p:txBody>
          <a:bodyPr/>
          <a:lstStyle/>
          <a:p>
            <a:r>
              <a:rPr lang="en-US" sz="2400" dirty="0"/>
              <a:t>The Landau-Zener tunneling 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12853"/>
            <a:ext cx="9144000" cy="391887"/>
            <a:chOff x="0" y="-12853"/>
            <a:chExt cx="9144000" cy="39188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2575" y="4851"/>
              <a:ext cx="110336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92" y="4851"/>
              <a:ext cx="129747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81876" y="-1184"/>
              <a:ext cx="212106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43105" y="-190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12251" y="-2664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80766" y="-1184"/>
              <a:ext cx="2233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I. Resonance Studies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6066" y="-12853"/>
              <a:ext cx="95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Theory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92" y="0"/>
              <a:ext cx="13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Introduction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2250" y="958850"/>
                <a:ext cx="8693150" cy="458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Approximates the probability of state crossing for a two-level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86150" lvl="7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According to the Adiabatic theorem:</a:t>
                </a:r>
                <a:b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b="1" spc="50" dirty="0">
                    <a:ln w="0"/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SLOW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"/>
                        <m:endChr m:val="⟩"/>
                        <m:ctrlP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1600" b="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b="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spc="50" dirty="0">
                    <a:ln w="0"/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FAST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Expanding to a multiple crossing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−2 </m:t>
                              </m:r>
                              <m:r>
                                <a:rPr lang="en-US" sz="16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Probability to remain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|0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crossing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: velocity of the crossing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: coupling constant between levels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958850"/>
                <a:ext cx="8693150" cy="4582793"/>
              </a:xfrm>
              <a:prstGeom prst="rect">
                <a:avLst/>
              </a:prstGeom>
              <a:blipFill>
                <a:blip r:embed="rId4"/>
                <a:stretch>
                  <a:fillRect l="-280" t="-399" b="-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798332" y="2225040"/>
            <a:ext cx="732269" cy="4705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74257" y="1427948"/>
            <a:ext cx="738463" cy="523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447800" y="1958340"/>
            <a:ext cx="525780" cy="99551"/>
          </a:xfrm>
          <a:custGeom>
            <a:avLst/>
            <a:gdLst>
              <a:gd name="connsiteX0" fmla="*/ 525780 w 525780"/>
              <a:gd name="connsiteY0" fmla="*/ 0 h 99551"/>
              <a:gd name="connsiteX1" fmla="*/ 266700 w 525780"/>
              <a:gd name="connsiteY1" fmla="*/ 83820 h 99551"/>
              <a:gd name="connsiteX2" fmla="*/ 0 w 525780"/>
              <a:gd name="connsiteY2" fmla="*/ 99060 h 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99551">
                <a:moveTo>
                  <a:pt x="525780" y="0"/>
                </a:moveTo>
                <a:cubicBezTo>
                  <a:pt x="440055" y="33655"/>
                  <a:pt x="354330" y="67310"/>
                  <a:pt x="266700" y="83820"/>
                </a:cubicBezTo>
                <a:cubicBezTo>
                  <a:pt x="179070" y="100330"/>
                  <a:pt x="57150" y="100330"/>
                  <a:pt x="0" y="99060"/>
                </a:cubicBezTo>
              </a:path>
            </a:pathLst>
          </a:custGeom>
          <a:ln w="285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20066655" flipV="1">
            <a:off x="1530165" y="2104978"/>
            <a:ext cx="525780" cy="99551"/>
          </a:xfrm>
          <a:custGeom>
            <a:avLst/>
            <a:gdLst>
              <a:gd name="connsiteX0" fmla="*/ 525780 w 525780"/>
              <a:gd name="connsiteY0" fmla="*/ 0 h 99551"/>
              <a:gd name="connsiteX1" fmla="*/ 266700 w 525780"/>
              <a:gd name="connsiteY1" fmla="*/ 83820 h 99551"/>
              <a:gd name="connsiteX2" fmla="*/ 0 w 525780"/>
              <a:gd name="connsiteY2" fmla="*/ 99060 h 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99551">
                <a:moveTo>
                  <a:pt x="525780" y="0"/>
                </a:moveTo>
                <a:cubicBezTo>
                  <a:pt x="440055" y="33655"/>
                  <a:pt x="354330" y="67310"/>
                  <a:pt x="266700" y="83820"/>
                </a:cubicBezTo>
                <a:cubicBezTo>
                  <a:pt x="179070" y="100330"/>
                  <a:pt x="57150" y="100330"/>
                  <a:pt x="0" y="99060"/>
                </a:cubicBezTo>
              </a:path>
            </a:pathLst>
          </a:custGeom>
          <a:ln w="285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060191" y="2088371"/>
            <a:ext cx="9174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9661" y="2050271"/>
            <a:ext cx="8340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12044" y="2406539"/>
                <a:ext cx="7255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a:rPr lang="en-US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44" y="2406539"/>
                <a:ext cx="725520" cy="323165"/>
              </a:xfrm>
              <a:prstGeom prst="rect">
                <a:avLst/>
              </a:prstGeom>
              <a:blipFill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5571" y="1713920"/>
                <a:ext cx="73449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a:rPr lang="en-US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1" y="1713920"/>
                <a:ext cx="734495" cy="323165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321001" y="1259811"/>
                <a:ext cx="3193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01" y="1259811"/>
                <a:ext cx="319318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75889" y="1759382"/>
                <a:ext cx="3193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89" y="1759382"/>
                <a:ext cx="319318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321001" y="2313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845936" y="204261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Adiabatic path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19630785">
            <a:off x="344753" y="229130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Diabatic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7A80D4-5986-4BDD-88DF-2B54363C7C8C}"/>
                  </a:ext>
                </a:extLst>
              </p:cNvPr>
              <p:cNvSpPr txBox="1"/>
              <p:nvPr/>
            </p:nvSpPr>
            <p:spPr>
              <a:xfrm>
                <a:off x="6287593" y="5855048"/>
                <a:ext cx="35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7A80D4-5986-4BDD-88DF-2B54363C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93" y="5855048"/>
                <a:ext cx="357050" cy="307777"/>
              </a:xfrm>
              <a:prstGeom prst="rect">
                <a:avLst/>
              </a:prstGeom>
              <a:blipFill>
                <a:blip r:embed="rId9"/>
                <a:stretch>
                  <a:fillRect l="-20339" t="-100000" r="-105085" b="-15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ACCD26-D816-4636-B23E-37FA9826B271}"/>
                  </a:ext>
                </a:extLst>
              </p:cNvPr>
              <p:cNvSpPr txBox="1"/>
              <p:nvPr/>
            </p:nvSpPr>
            <p:spPr>
              <a:xfrm>
                <a:off x="8425549" y="4283141"/>
                <a:ext cx="35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1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ACCD26-D816-4636-B23E-37FA9826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9" y="4283141"/>
                <a:ext cx="357050" cy="307777"/>
              </a:xfrm>
              <a:prstGeom prst="rect">
                <a:avLst/>
              </a:prstGeom>
              <a:blipFill>
                <a:blip r:embed="rId10"/>
                <a:stretch>
                  <a:fillRect l="-18644" t="-102000" r="-106780" b="-16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8CEB53-9B55-4893-AD21-68598103DB27}"/>
                  </a:ext>
                </a:extLst>
              </p:cNvPr>
              <p:cNvSpPr txBox="1"/>
              <p:nvPr/>
            </p:nvSpPr>
            <p:spPr>
              <a:xfrm>
                <a:off x="8425549" y="5415872"/>
                <a:ext cx="35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1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8CEB53-9B55-4893-AD21-68598103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9" y="5415872"/>
                <a:ext cx="357050" cy="307777"/>
              </a:xfrm>
              <a:prstGeom prst="rect">
                <a:avLst/>
              </a:prstGeom>
              <a:blipFill>
                <a:blip r:embed="rId11"/>
                <a:stretch>
                  <a:fillRect l="-20339" t="-100000" r="-105085" b="-15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AE254F-44F8-41B6-BC82-9F7560AE3D27}"/>
                  </a:ext>
                </a:extLst>
              </p:cNvPr>
              <p:cNvSpPr txBox="1"/>
              <p:nvPr/>
            </p:nvSpPr>
            <p:spPr>
              <a:xfrm>
                <a:off x="8425549" y="5108095"/>
                <a:ext cx="35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1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AE254F-44F8-41B6-BC82-9F7560AE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9" y="5108095"/>
                <a:ext cx="357050" cy="307777"/>
              </a:xfrm>
              <a:prstGeom prst="rect">
                <a:avLst/>
              </a:prstGeom>
              <a:blipFill>
                <a:blip r:embed="rId12"/>
                <a:stretch>
                  <a:fillRect l="-20339" t="-102000" r="-105085" b="-16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2C3F4C-B664-4563-A1B8-8C788F913B1D}"/>
                  </a:ext>
                </a:extLst>
              </p:cNvPr>
              <p:cNvSpPr txBox="1"/>
              <p:nvPr/>
            </p:nvSpPr>
            <p:spPr>
              <a:xfrm>
                <a:off x="8425549" y="4850924"/>
                <a:ext cx="35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1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2C3F4C-B664-4563-A1B8-8C788F913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9" y="4850924"/>
                <a:ext cx="357050" cy="307777"/>
              </a:xfrm>
              <a:prstGeom prst="rect">
                <a:avLst/>
              </a:prstGeom>
              <a:blipFill>
                <a:blip r:embed="rId13"/>
                <a:stretch>
                  <a:fillRect l="-20339" t="-102000" r="-105085" b="-16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826A864-766F-4FAC-828A-75790BC88CD7}"/>
              </a:ext>
            </a:extLst>
          </p:cNvPr>
          <p:cNvSpPr txBox="1"/>
          <p:nvPr/>
        </p:nvSpPr>
        <p:spPr>
          <a:xfrm rot="16200000">
            <a:off x="8273146" y="4498226"/>
            <a:ext cx="49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GB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13E60C-FC33-48CB-B550-BF94E5AAC1AC}"/>
              </a:ext>
            </a:extLst>
          </p:cNvPr>
          <p:cNvCxnSpPr/>
          <p:nvPr/>
        </p:nvCxnSpPr>
        <p:spPr>
          <a:xfrm flipV="1">
            <a:off x="5746779" y="4148424"/>
            <a:ext cx="0" cy="2005795"/>
          </a:xfrm>
          <a:prstGeom prst="line">
            <a:avLst/>
          </a:prstGeom>
          <a:ln w="190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C1156B-91D2-4E93-8772-55476C4BDA15}"/>
              </a:ext>
            </a:extLst>
          </p:cNvPr>
          <p:cNvSpPr txBox="1"/>
          <p:nvPr/>
        </p:nvSpPr>
        <p:spPr>
          <a:xfrm rot="16200000">
            <a:off x="5198829" y="5134018"/>
            <a:ext cx="7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endParaRPr lang="en-GB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7" grpId="0" animBg="1"/>
      <p:bldP spid="76" grpId="0" animBg="1"/>
      <p:bldP spid="75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8C67EE9-579A-1249-A98B-870AEB2A1569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-12853"/>
            <a:ext cx="9144000" cy="391887"/>
            <a:chOff x="0" y="-12853"/>
            <a:chExt cx="9144000" cy="39188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2575" y="4851"/>
              <a:ext cx="110336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892" y="4851"/>
              <a:ext cx="129747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81876" y="-1184"/>
              <a:ext cx="212106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3105" y="-190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12251" y="-2664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0766" y="-1184"/>
              <a:ext cx="2233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I. Resonance Studies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6066" y="-12853"/>
              <a:ext cx="95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Theory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92" y="0"/>
              <a:ext cx="13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Introduction</a:t>
              </a:r>
            </a:p>
          </p:txBody>
        </p:sp>
      </p:grpSp>
      <p:sp>
        <p:nvSpPr>
          <p:cNvPr id="33" name="Title 6"/>
          <p:cNvSpPr>
            <a:spLocks noGrp="1"/>
          </p:cNvSpPr>
          <p:nvPr>
            <p:ph type="title"/>
          </p:nvPr>
        </p:nvSpPr>
        <p:spPr>
          <a:xfrm>
            <a:off x="228600" y="462959"/>
            <a:ext cx="8686800" cy="495891"/>
          </a:xfrm>
        </p:spPr>
        <p:txBody>
          <a:bodyPr/>
          <a:lstStyle/>
          <a:p>
            <a:r>
              <a:rPr lang="en-US" sz="2400" dirty="0"/>
              <a:t>Energy splitting due to coupling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3504188"/>
            <a:ext cx="7610475" cy="2543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41F0-4ECD-4947-B35B-5A9AED75C948}"/>
                  </a:ext>
                </a:extLst>
              </p:cNvPr>
              <p:cNvSpPr txBox="1"/>
              <p:nvPr/>
            </p:nvSpPr>
            <p:spPr>
              <a:xfrm>
                <a:off x="348343" y="1088571"/>
                <a:ext cx="8456023" cy="232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Considered a system with 2-qubits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3-cavities </a:t>
                </a:r>
                <a:endPara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(</a:t>
                </a:r>
                <a:r>
                  <a:rPr lang="en-US" sz="1600" i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McKay et. al., 2015</a:t>
                </a:r>
                <a:r>
                  <a:rPr lang="en-US" sz="1600" i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br>
                  <a:rPr lang="en-US" sz="1600" i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i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1600" i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i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</m:t>
                        </m:r>
                        <m:r>
                          <a:rPr lang="en-US" sz="16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</m:sub>
                    </m:sSub>
                  </m:oMath>
                </a14:m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Coupling </a:t>
                </a:r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lifts degeneracy at nodes, distance of nodes at crossing increases with coupling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41F0-4ECD-4947-B35B-5A9AED75C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1088571"/>
                <a:ext cx="8456023" cy="2326663"/>
              </a:xfrm>
              <a:prstGeom prst="rect">
                <a:avLst/>
              </a:prstGeom>
              <a:blipFill>
                <a:blip r:embed="rId4"/>
                <a:stretch>
                  <a:fillRect l="-288" t="-78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396189" y="1795114"/>
            <a:ext cx="3056916" cy="654139"/>
            <a:chOff x="1396189" y="1628861"/>
            <a:chExt cx="3056916" cy="6541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A80595-078B-48FF-9455-F8A075FE24A2}"/>
                </a:ext>
              </a:extLst>
            </p:cNvPr>
            <p:cNvSpPr/>
            <p:nvPr/>
          </p:nvSpPr>
          <p:spPr>
            <a:xfrm>
              <a:off x="2716772" y="1628861"/>
              <a:ext cx="500740" cy="35705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981D9E-BE08-4770-9AE0-E81D0C294C8A}"/>
                </a:ext>
              </a:extLst>
            </p:cNvPr>
            <p:cNvSpPr/>
            <p:nvPr/>
          </p:nvSpPr>
          <p:spPr>
            <a:xfrm>
              <a:off x="1565600" y="1968713"/>
              <a:ext cx="418911" cy="30470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51508-EE79-4614-A844-940A20F58E71}"/>
                </a:ext>
              </a:extLst>
            </p:cNvPr>
            <p:cNvSpPr/>
            <p:nvPr/>
          </p:nvSpPr>
          <p:spPr>
            <a:xfrm>
              <a:off x="2235366" y="1631648"/>
              <a:ext cx="287383" cy="35705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9D6F84-7CFB-4060-93C1-ED73C4B51C9A}"/>
                </a:ext>
              </a:extLst>
            </p:cNvPr>
            <p:cNvSpPr/>
            <p:nvPr/>
          </p:nvSpPr>
          <p:spPr>
            <a:xfrm>
              <a:off x="3713564" y="1916364"/>
              <a:ext cx="657111" cy="35705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A4A46F4-8A16-4597-8C38-1DB30F395B87}"/>
                </a:ext>
              </a:extLst>
            </p:cNvPr>
            <p:cNvCxnSpPr/>
            <p:nvPr/>
          </p:nvCxnSpPr>
          <p:spPr>
            <a:xfrm>
              <a:off x="2716772" y="1985913"/>
              <a:ext cx="987908" cy="159830"/>
            </a:xfrm>
            <a:prstGeom prst="bentConnector3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672DFD1E-C9B9-43FB-A4EF-AF8490F5791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1219" y="1988699"/>
              <a:ext cx="521131" cy="161037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BB98506-CB0F-4EC2-8D78-842C9B8617B8}"/>
                    </a:ext>
                  </a:extLst>
                </p:cNvPr>
                <p:cNvSpPr txBox="1"/>
                <p:nvPr/>
              </p:nvSpPr>
              <p:spPr>
                <a:xfrm>
                  <a:off x="3673176" y="1959129"/>
                  <a:ext cx="779929" cy="32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Q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BB98506-CB0F-4EC2-8D78-842C9B861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176" y="1959129"/>
                  <a:ext cx="779929" cy="323871"/>
                </a:xfrm>
                <a:prstGeom prst="rect">
                  <a:avLst/>
                </a:prstGeom>
                <a:blipFill>
                  <a:blip r:embed="rId5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6E91887-2D73-44CF-BFDA-9518FBC73634}"/>
                    </a:ext>
                  </a:extLst>
                </p:cNvPr>
                <p:cNvSpPr txBox="1"/>
                <p:nvPr/>
              </p:nvSpPr>
              <p:spPr>
                <a:xfrm>
                  <a:off x="1396189" y="1917507"/>
                  <a:ext cx="7799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6E91887-2D73-44CF-BFDA-9518FBC73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189" y="1917507"/>
                  <a:ext cx="77992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b="2699"/>
          <a:stretch/>
        </p:blipFill>
        <p:spPr>
          <a:xfrm>
            <a:off x="5279317" y="974011"/>
            <a:ext cx="3483508" cy="13350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93345" y="974011"/>
            <a:ext cx="373140" cy="264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85372" y="1708727"/>
            <a:ext cx="3286627" cy="8220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36531" y="5982428"/>
                <a:ext cx="2222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(Qubit 1 frequency)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31" y="5982428"/>
                <a:ext cx="2222835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8A80595-078B-48FF-9455-F8A075FE24A2}"/>
              </a:ext>
            </a:extLst>
          </p:cNvPr>
          <p:cNvSpPr/>
          <p:nvPr/>
        </p:nvSpPr>
        <p:spPr>
          <a:xfrm>
            <a:off x="845244" y="5530401"/>
            <a:ext cx="3061738" cy="2646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A80595-078B-48FF-9455-F8A075FE24A2}"/>
              </a:ext>
            </a:extLst>
          </p:cNvPr>
          <p:cNvSpPr/>
          <p:nvPr/>
        </p:nvSpPr>
        <p:spPr>
          <a:xfrm>
            <a:off x="935038" y="4759675"/>
            <a:ext cx="3636962" cy="3570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A80595-078B-48FF-9455-F8A075FE24A2}"/>
              </a:ext>
            </a:extLst>
          </p:cNvPr>
          <p:cNvSpPr/>
          <p:nvPr/>
        </p:nvSpPr>
        <p:spPr>
          <a:xfrm>
            <a:off x="2004406" y="4024729"/>
            <a:ext cx="2604538" cy="3212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-2664"/>
            <a:ext cx="9144000" cy="381698"/>
            <a:chOff x="0" y="-2664"/>
            <a:chExt cx="9144000" cy="381698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892" y="4851"/>
              <a:ext cx="129747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3105" y="-190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12251" y="-2664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92" y="0"/>
              <a:ext cx="13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Introduction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93792" y="6406"/>
            <a:ext cx="2079786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07646" y="-8201"/>
            <a:ext cx="212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I. Resonance Studies</a:t>
            </a:r>
          </a:p>
        </p:txBody>
      </p:sp>
      <p:sp>
        <p:nvSpPr>
          <p:cNvPr id="35" name="Title 6"/>
          <p:cNvSpPr txBox="1">
            <a:spLocks/>
          </p:cNvSpPr>
          <p:nvPr/>
        </p:nvSpPr>
        <p:spPr>
          <a:xfrm>
            <a:off x="228600" y="462959"/>
            <a:ext cx="8686800" cy="42787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Applying the </a:t>
            </a:r>
            <a:r>
              <a:rPr lang="en-US" sz="2400" dirty="0" err="1"/>
              <a:t>iSWAP</a:t>
            </a:r>
            <a:r>
              <a:rPr lang="en-US" sz="2400" dirty="0"/>
              <a:t> </a:t>
            </a:r>
            <a:r>
              <a:rPr lang="en-US" sz="2400" dirty="0" smtClean="0"/>
              <a:t>gate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F8CD1-9FAF-4D1B-9E27-C6E30537A742}"/>
              </a:ext>
            </a:extLst>
          </p:cNvPr>
          <p:cNvSpPr txBox="1"/>
          <p:nvPr/>
        </p:nvSpPr>
        <p:spPr>
          <a:xfrm>
            <a:off x="348343" y="1088571"/>
            <a:ext cx="49059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gate: self-sufficient to perform 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(NAND, NOR,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i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lang="en-GB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iSWAP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switches the probability of the 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qubits</a:t>
            </a:r>
            <a:b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Reversible quantum gate: avoids unwanted loss (energy lost only when information erased)</a:t>
            </a:r>
            <a:b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the time-dependent Hamiltonian</a:t>
            </a:r>
          </a:p>
          <a:p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the </a:t>
            </a:r>
            <a:r>
              <a:rPr lang="en-GB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Lindblad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Master Equation</a:t>
            </a:r>
          </a:p>
          <a:p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the expectation value of all 	components as the system evolves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8" t="51222" b="27553"/>
          <a:stretch/>
        </p:blipFill>
        <p:spPr>
          <a:xfrm>
            <a:off x="7254083" y="1217281"/>
            <a:ext cx="1571679" cy="12028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65" t="97045" r="30100" b="-42"/>
          <a:stretch/>
        </p:blipFill>
        <p:spPr>
          <a:xfrm>
            <a:off x="5466073" y="5758045"/>
            <a:ext cx="3401340" cy="205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61" b="35209"/>
          <a:stretch/>
        </p:blipFill>
        <p:spPr>
          <a:xfrm>
            <a:off x="5294951" y="2420108"/>
            <a:ext cx="3531829" cy="333793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472016" y="992002"/>
            <a:ext cx="1588849" cy="1417873"/>
            <a:chOff x="4333795" y="4674652"/>
            <a:chExt cx="1588849" cy="1417873"/>
          </a:xfrm>
        </p:grpSpPr>
        <p:sp>
          <p:nvSpPr>
            <p:cNvPr id="38" name="Oval 37"/>
            <p:cNvSpPr/>
            <p:nvPr/>
          </p:nvSpPr>
          <p:spPr>
            <a:xfrm rot="668518">
              <a:off x="4438816" y="4674652"/>
              <a:ext cx="1417873" cy="14178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4333795" y="5648680"/>
              <a:ext cx="1588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SWAP gate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785945" y="1317237"/>
            <a:ext cx="315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42841" y="1336446"/>
            <a:ext cx="315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5435" y="1774437"/>
            <a:ext cx="315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42841" y="1774437"/>
            <a:ext cx="315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0746" y="1317237"/>
            <a:ext cx="361498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90746" y="1336446"/>
            <a:ext cx="351077" cy="4456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57210" y="4346001"/>
            <a:ext cx="0" cy="413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57210" y="5116727"/>
            <a:ext cx="0" cy="413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61662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II. Crossing and Stark Shift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3105" y="-1909"/>
            <a:ext cx="259680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2251" y="-2664"/>
            <a:ext cx="166314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08045" y="-1184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93792" y="6406"/>
            <a:ext cx="2079786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07646" y="-8201"/>
            <a:ext cx="212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I. Resonance Studies</a:t>
            </a: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37146" y="471505"/>
            <a:ext cx="8686800" cy="49589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Applying the </a:t>
            </a:r>
            <a:r>
              <a:rPr lang="en-US" sz="2400" dirty="0" err="1"/>
              <a:t>iSWAP</a:t>
            </a:r>
            <a:r>
              <a:rPr lang="en-US" sz="2400" dirty="0"/>
              <a:t> gate, understanding the thermal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/>
              <p:nvPr/>
            </p:nvSpPr>
            <p:spPr>
              <a:xfrm>
                <a:off x="348343" y="1201785"/>
                <a:ext cx="845602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Lucida Calligraphy" panose="03010101010101010101" pitchFamily="66" charset="0"/>
                    <a:cs typeface="Arial" panose="020B0604020202020204" pitchFamily="34" charset="0"/>
                  </a:rPr>
                  <a:t>Thermal losses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photon </a:t>
                </a: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dissipation 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𝜅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=0.1%</m:t>
                    </m:r>
                  </m:oMath>
                </a14:m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in the cavities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radiative decay rate and dephasing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0.5%</m:t>
                    </m:r>
                  </m:oMath>
                </a14:m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Solving the master equation for the </a:t>
                </a:r>
                <a:r>
                  <a:rPr lang="en-GB" sz="1600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iSWAP</a:t>
                </a: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gate with thermal losses showed:</a:t>
                </a:r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1201785"/>
                <a:ext cx="8456023" cy="1323439"/>
              </a:xfrm>
              <a:prstGeom prst="rect">
                <a:avLst/>
              </a:prstGeom>
              <a:blipFill>
                <a:blip r:embed="rId2"/>
                <a:stretch>
                  <a:fillRect l="-288" t="-2304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36B1F97-5129-4FC5-9AFB-E09CA1BB310C}"/>
              </a:ext>
            </a:extLst>
          </p:cNvPr>
          <p:cNvSpPr txBox="1"/>
          <p:nvPr/>
        </p:nvSpPr>
        <p:spPr>
          <a:xfrm>
            <a:off x="237146" y="5817246"/>
            <a:ext cx="845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developed functionality to send in an RF pulse 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3" t="50907" b="26977"/>
          <a:stretch/>
        </p:blipFill>
        <p:spPr>
          <a:xfrm>
            <a:off x="5012598" y="3934319"/>
            <a:ext cx="1310350" cy="10357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6" t="63914" r="28425"/>
          <a:stretch/>
        </p:blipFill>
        <p:spPr>
          <a:xfrm>
            <a:off x="1774349" y="3923953"/>
            <a:ext cx="3271345" cy="16901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79"/>
          <a:stretch/>
        </p:blipFill>
        <p:spPr>
          <a:xfrm>
            <a:off x="1824464" y="2495494"/>
            <a:ext cx="4481869" cy="14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-2664"/>
            <a:ext cx="9144000" cy="381698"/>
            <a:chOff x="0" y="-2664"/>
            <a:chExt cx="9144000" cy="381698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379034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  <a:alpha val="7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929E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892" y="4851"/>
              <a:ext cx="129747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1662" y="-1184"/>
              <a:ext cx="26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II. Crossing and Stark Shift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3105" y="-1909"/>
              <a:ext cx="2596807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12251" y="-2664"/>
              <a:ext cx="1663142" cy="36933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152400" h="50800" prst="softRound"/>
              <a:bevelB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8045" y="-1184"/>
              <a:ext cx="130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Conclusions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92" y="0"/>
              <a:ext cx="13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</a:rPr>
                <a:t>Introduction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93792" y="6406"/>
            <a:ext cx="2079786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07646" y="-8201"/>
            <a:ext cx="212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I. Resonance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6"/>
              <p:cNvSpPr txBox="1">
                <a:spLocks/>
              </p:cNvSpPr>
              <p:nvPr/>
            </p:nvSpPr>
            <p:spPr>
              <a:xfrm>
                <a:off x="228600" y="462959"/>
                <a:ext cx="8686800" cy="843327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 kern="1200">
                    <a:solidFill>
                      <a:srgbClr val="2E5286"/>
                    </a:solidFill>
                    <a:latin typeface="Helvetica"/>
                    <a:ea typeface="Geneva" charset="0"/>
                    <a:cs typeface="ＭＳ Ｐゴシック" charset="0"/>
                  </a:defRPr>
                </a:lvl1pPr>
                <a:lvl2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Geneva" charset="0"/>
                    <a:cs typeface="ＭＳ Ｐゴシック" charset="0"/>
                  </a:defRPr>
                </a:lvl2pPr>
                <a:lvl3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Geneva" charset="0"/>
                    <a:cs typeface="ＭＳ Ｐゴシック" charset="0"/>
                  </a:defRPr>
                </a:lvl3pPr>
                <a:lvl4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Geneva" charset="0"/>
                    <a:cs typeface="ＭＳ Ｐゴシック" charset="0"/>
                  </a:defRPr>
                </a:lvl4pPr>
                <a:lvl5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Geneva" charset="0"/>
                    <a:cs typeface="ＭＳ Ｐゴシック" charset="0"/>
                  </a:defRPr>
                </a:lvl5pPr>
                <a:lvl6pPr marL="4572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6pPr>
                <a:lvl7pPr marL="9144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7pPr>
                <a:lvl8pPr marL="13716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8pPr>
                <a:lvl9pPr marL="18288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700" b="1">
                    <a:solidFill>
                      <a:srgbClr val="2E5286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2400" dirty="0" smtClean="0"/>
                  <a:t>Bringing the qubit in resonance for variable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sub>
                    </m:sSub>
                  </m:oMath>
                </a14:m>
                <a:r>
                  <a:rPr lang="en-US" sz="2400" dirty="0" smtClean="0"/>
                  <a:t>, with </a:t>
                </a:r>
                <a:r>
                  <a:rPr lang="en-US" sz="2400" dirty="0"/>
                  <a:t>the cavity at finite ramp </a:t>
                </a:r>
                <a:r>
                  <a:rPr lang="en-US" sz="2400" dirty="0" smtClean="0"/>
                  <a:t>times,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2959"/>
                <a:ext cx="8686800" cy="843327"/>
              </a:xfrm>
              <a:prstGeom prst="rect">
                <a:avLst/>
              </a:prstGeom>
              <a:blipFill>
                <a:blip r:embed="rId2"/>
                <a:stretch>
                  <a:fillRect l="-1123" t="-50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62" y="3264964"/>
            <a:ext cx="4762500" cy="2762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/>
              <p:nvPr/>
            </p:nvSpPr>
            <p:spPr>
              <a:xfrm>
                <a:off x="348343" y="1307757"/>
                <a:ext cx="84560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Kept the ramp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ns</m:t>
                    </m:r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changed hold time (resonance time with 2</a:t>
                </a:r>
                <a:r>
                  <a:rPr lang="en-GB" sz="1600" baseline="300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 of cavity)</a:t>
                </a:r>
                <a:b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Effect on the final state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was observed: strongly coupling dependent</a:t>
                </a:r>
                <a:endParaRPr lang="en-GB" sz="16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DDF47-8D82-4D2E-B2CF-BE62906A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1307757"/>
                <a:ext cx="8456023" cy="1077218"/>
              </a:xfrm>
              <a:prstGeom prst="rect">
                <a:avLst/>
              </a:prstGeom>
              <a:blipFill>
                <a:blip r:embed="rId4"/>
                <a:stretch>
                  <a:fillRect l="-288" t="-170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143001" y="3048000"/>
            <a:ext cx="7035116" cy="3055415"/>
            <a:chOff x="1143001" y="3048000"/>
            <a:chExt cx="7035116" cy="30554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DD05B4-0B08-4911-8095-1E9B09B60297}"/>
                </a:ext>
              </a:extLst>
            </p:cNvPr>
            <p:cNvSpPr/>
            <p:nvPr/>
          </p:nvSpPr>
          <p:spPr>
            <a:xfrm>
              <a:off x="1143001" y="3048000"/>
              <a:ext cx="7035116" cy="3055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686" y="3315305"/>
              <a:ext cx="6870023" cy="254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0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A5424-FC6B-7D40-9CCA-D4943130EBC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Soumya Shreeram | Qubit Interactions with Multimode Cavities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903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929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892" y="4851"/>
            <a:ext cx="1297477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2251" y="-2664"/>
            <a:ext cx="166314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08045" y="-1184"/>
            <a:ext cx="13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92" y="0"/>
            <a:ext cx="13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2575" y="-4718"/>
            <a:ext cx="1089774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81641" y="-3238"/>
            <a:ext cx="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Theory</a:t>
            </a: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28600" y="462959"/>
            <a:ext cx="8686800" cy="7590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2E5286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2E5286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Studying the dynamics due to adiabatically traversing the qubit-filter avoided crossing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81876" y="-1184"/>
            <a:ext cx="2121062" cy="369332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152400" h="50800" prst="softRound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57048" y="9702"/>
            <a:ext cx="2578939" cy="369332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80766" y="-1184"/>
            <a:ext cx="22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I. Resonance Studies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0030" y="-1184"/>
            <a:ext cx="26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II. Crossing and Stark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11" y="2787970"/>
            <a:ext cx="5689237" cy="32632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ADDF47-8D82-4D2E-B2CF-BE62906AFC49}"/>
              </a:ext>
            </a:extLst>
          </p:cNvPr>
          <p:cNvSpPr txBox="1"/>
          <p:nvPr/>
        </p:nvSpPr>
        <p:spPr>
          <a:xfrm>
            <a:off x="348343" y="1307757"/>
            <a:ext cx="8456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the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-states of the filters using variable ramp times</a:t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multi-mode nature advantageous? i.e. can we transfer energy for a multiple cavity system in shorted ramp times?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9" y="2804881"/>
            <a:ext cx="4935682" cy="1660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8070" y="4530293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Adiabatic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285" y="2733675"/>
            <a:ext cx="5437909" cy="19309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23539" y="4699570"/>
            <a:ext cx="209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Completely Adiabatic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9" y="1367125"/>
            <a:ext cx="4964135" cy="46841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911" y="2604283"/>
            <a:ext cx="2984021" cy="22097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1809" y="4774863"/>
            <a:ext cx="13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McKay et. Al.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3" grpId="1"/>
      <p:bldP spid="15" grpId="0"/>
      <p:bldP spid="15" grpId="1"/>
      <p:bldP spid="20" grpId="0"/>
    </p:bldLst>
  </p:timing>
</p:sld>
</file>

<file path=ppt/theme/theme1.xml><?xml version="1.0" encoding="utf-8"?>
<a:theme xmlns:a="http://schemas.openxmlformats.org/drawingml/2006/main" name="Fermilab_PPT_090815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</Template>
  <TotalTime>9044</TotalTime>
  <Words>911</Words>
  <Application>Microsoft Office PowerPoint</Application>
  <PresentationFormat>On-screen Show (4:3)</PresentationFormat>
  <Paragraphs>271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Geneva</vt:lpstr>
      <vt:lpstr>Helvetica</vt:lpstr>
      <vt:lpstr>Lucida Calligraphy</vt:lpstr>
      <vt:lpstr>Wingdings</vt:lpstr>
      <vt:lpstr>Fermilab_PPT_090815</vt:lpstr>
      <vt:lpstr>PowerPoint Presentation</vt:lpstr>
      <vt:lpstr>Project overview and goals achieved:</vt:lpstr>
      <vt:lpstr>Quantum Computing</vt:lpstr>
      <vt:lpstr>The Landau-Zener tunneling model</vt:lpstr>
      <vt:lpstr>Energy splitting due to coupling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Shreeram x 38044N</dc:creator>
  <cp:lastModifiedBy>Soumya Shreeram x 38044N</cp:lastModifiedBy>
  <cp:revision>77</cp:revision>
  <cp:lastPrinted>2014-01-20T19:40:21Z</cp:lastPrinted>
  <dcterms:created xsi:type="dcterms:W3CDTF">2019-08-05T21:10:45Z</dcterms:created>
  <dcterms:modified xsi:type="dcterms:W3CDTF">2019-08-28T18:15:17Z</dcterms:modified>
</cp:coreProperties>
</file>