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79" r:id="rId13"/>
    <p:sldId id="269" r:id="rId14"/>
    <p:sldId id="270" r:id="rId15"/>
    <p:sldId id="271" r:id="rId16"/>
    <p:sldId id="272" r:id="rId17"/>
    <p:sldId id="273" r:id="rId18"/>
    <p:sldId id="274" r:id="rId19"/>
    <p:sldId id="280" r:id="rId20"/>
    <p:sldId id="275"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44C66694-DF35-4B44-9A05-A762191227AA}">
          <p14:sldIdLst>
            <p14:sldId id="256"/>
            <p14:sldId id="257"/>
            <p14:sldId id="260"/>
            <p14:sldId id="261"/>
            <p14:sldId id="262"/>
            <p14:sldId id="263"/>
            <p14:sldId id="264"/>
            <p14:sldId id="265"/>
            <p14:sldId id="266"/>
            <p14:sldId id="267"/>
            <p14:sldId id="268"/>
          </p14:sldIdLst>
        </p14:section>
        <p14:section name="Untitled Section" id="{05E5AE6E-AB6C-43E6-B0B7-B713A58DE7DE}">
          <p14:sldIdLst>
            <p14:sldId id="279"/>
            <p14:sldId id="269"/>
            <p14:sldId id="270"/>
            <p14:sldId id="271"/>
            <p14:sldId id="272"/>
            <p14:sldId id="273"/>
            <p14:sldId id="274"/>
            <p14:sldId id="280"/>
            <p14:sldId id="275"/>
            <p14:sldId id="276"/>
            <p14:sldId id="277"/>
            <p14:sldId id="27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F3AB8CC-FF17-44C6-8DBA-3D704597569C}" type="datetimeFigureOut">
              <a:rPr lang="en-US" smtClean="0"/>
              <a:pPr/>
              <a:t>1/15/2021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A0F878C-51AE-44C1-9911-7313E71253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3AB8CC-FF17-44C6-8DBA-3D704597569C}"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F878C-51AE-44C1-9911-7313E71253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3AB8CC-FF17-44C6-8DBA-3D704597569C}"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F878C-51AE-44C1-9911-7313E71253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6F3AB8CC-FF17-44C6-8DBA-3D704597569C}" type="datetimeFigureOut">
              <a:rPr lang="en-US" smtClean="0"/>
              <a:pPr/>
              <a:t>1/15/2021</a:t>
            </a:fld>
            <a:endParaRPr lang="en-US"/>
          </a:p>
        </p:txBody>
      </p:sp>
      <p:sp>
        <p:nvSpPr>
          <p:cNvPr id="9" name="Slide Number Placeholder 8"/>
          <p:cNvSpPr>
            <a:spLocks noGrp="1"/>
          </p:cNvSpPr>
          <p:nvPr>
            <p:ph type="sldNum" sz="quarter" idx="15"/>
          </p:nvPr>
        </p:nvSpPr>
        <p:spPr/>
        <p:txBody>
          <a:bodyPr rtlCol="0"/>
          <a:lstStyle/>
          <a:p>
            <a:fld id="{EA0F878C-51AE-44C1-9911-7313E71253B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F3AB8CC-FF17-44C6-8DBA-3D704597569C}" type="datetimeFigureOut">
              <a:rPr lang="en-US" smtClean="0"/>
              <a:pPr/>
              <a:t>1/15/2021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A0F878C-51AE-44C1-9911-7313E71253B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F3AB8CC-FF17-44C6-8DBA-3D704597569C}"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F878C-51AE-44C1-9911-7313E71253B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F3AB8CC-FF17-44C6-8DBA-3D704597569C}" type="datetimeFigureOut">
              <a:rPr lang="en-US" smtClean="0"/>
              <a:pPr/>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0F878C-51AE-44C1-9911-7313E71253B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6F3AB8CC-FF17-44C6-8DBA-3D704597569C}" type="datetimeFigureOut">
              <a:rPr lang="en-US" smtClean="0"/>
              <a:pPr/>
              <a:t>1/15/2021</a:t>
            </a:fld>
            <a:endParaRPr lang="en-US"/>
          </a:p>
        </p:txBody>
      </p:sp>
      <p:sp>
        <p:nvSpPr>
          <p:cNvPr id="7" name="Slide Number Placeholder 6"/>
          <p:cNvSpPr>
            <a:spLocks noGrp="1"/>
          </p:cNvSpPr>
          <p:nvPr>
            <p:ph type="sldNum" sz="quarter" idx="11"/>
          </p:nvPr>
        </p:nvSpPr>
        <p:spPr/>
        <p:txBody>
          <a:bodyPr rtlCol="0"/>
          <a:lstStyle/>
          <a:p>
            <a:fld id="{EA0F878C-51AE-44C1-9911-7313E71253B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AB8CC-FF17-44C6-8DBA-3D704597569C}" type="datetimeFigureOut">
              <a:rPr lang="en-US" smtClean="0"/>
              <a:pPr/>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0F878C-51AE-44C1-9911-7313E71253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F3AB8CC-FF17-44C6-8DBA-3D704597569C}" type="datetimeFigureOut">
              <a:rPr lang="en-US" smtClean="0"/>
              <a:pPr/>
              <a:t>1/15/2021</a:t>
            </a:fld>
            <a:endParaRPr lang="en-US"/>
          </a:p>
        </p:txBody>
      </p:sp>
      <p:sp>
        <p:nvSpPr>
          <p:cNvPr id="22" name="Slide Number Placeholder 21"/>
          <p:cNvSpPr>
            <a:spLocks noGrp="1"/>
          </p:cNvSpPr>
          <p:nvPr>
            <p:ph type="sldNum" sz="quarter" idx="15"/>
          </p:nvPr>
        </p:nvSpPr>
        <p:spPr/>
        <p:txBody>
          <a:bodyPr rtlCol="0"/>
          <a:lstStyle/>
          <a:p>
            <a:fld id="{EA0F878C-51AE-44C1-9911-7313E71253B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F3AB8CC-FF17-44C6-8DBA-3D704597569C}" type="datetimeFigureOut">
              <a:rPr lang="en-US" smtClean="0"/>
              <a:pPr/>
              <a:t>1/15/2021</a:t>
            </a:fld>
            <a:endParaRPr lang="en-US"/>
          </a:p>
        </p:txBody>
      </p:sp>
      <p:sp>
        <p:nvSpPr>
          <p:cNvPr id="18" name="Slide Number Placeholder 17"/>
          <p:cNvSpPr>
            <a:spLocks noGrp="1"/>
          </p:cNvSpPr>
          <p:nvPr>
            <p:ph type="sldNum" sz="quarter" idx="11"/>
          </p:nvPr>
        </p:nvSpPr>
        <p:spPr/>
        <p:txBody>
          <a:bodyPr rtlCol="0"/>
          <a:lstStyle/>
          <a:p>
            <a:fld id="{EA0F878C-51AE-44C1-9911-7313E71253B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3AB8CC-FF17-44C6-8DBA-3D704597569C}" type="datetimeFigureOut">
              <a:rPr lang="en-US" smtClean="0"/>
              <a:pPr/>
              <a:t>1/15/2021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A0F878C-51AE-44C1-9911-7313E71253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692696"/>
            <a:ext cx="6172200" cy="1224136"/>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dirty="0"/>
              <a:t>Detection of emotion from facial expression</a:t>
            </a:r>
          </a:p>
        </p:txBody>
      </p:sp>
      <p:sp>
        <p:nvSpPr>
          <p:cNvPr id="3" name="Subtitle 2"/>
          <p:cNvSpPr>
            <a:spLocks noGrp="1"/>
          </p:cNvSpPr>
          <p:nvPr>
            <p:ph type="subTitle" idx="1"/>
          </p:nvPr>
        </p:nvSpPr>
        <p:spPr>
          <a:xfrm>
            <a:off x="2411760" y="2204864"/>
            <a:ext cx="6100192" cy="4170058"/>
          </a:xfrm>
        </p:spPr>
        <p:style>
          <a:lnRef idx="1">
            <a:schemeClr val="accent4"/>
          </a:lnRef>
          <a:fillRef idx="2">
            <a:schemeClr val="accent4"/>
          </a:fillRef>
          <a:effectRef idx="1">
            <a:schemeClr val="accent4"/>
          </a:effectRef>
          <a:fontRef idx="minor">
            <a:schemeClr val="dk1"/>
          </a:fontRef>
        </p:style>
        <p:txBody>
          <a:bodyPr/>
          <a:lstStyle/>
          <a:p>
            <a:pPr algn="ctr"/>
            <a:endParaRPr lang="en-US" dirty="0"/>
          </a:p>
          <a:p>
            <a:pPr algn="ctr"/>
            <a:r>
              <a:rPr lang="en-US" dirty="0"/>
              <a:t>From Team - “Alpha Z”</a:t>
            </a:r>
          </a:p>
          <a:p>
            <a:pPr algn="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275856" y="3356992"/>
            <a:ext cx="4315941" cy="2664296"/>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11560" y="188640"/>
            <a:ext cx="7704856" cy="504056"/>
          </a:xfrm>
        </p:spPr>
        <p:txBody>
          <a:bodyPr>
            <a:normAutofit fontScale="90000"/>
          </a:bodyPr>
          <a:lstStyle/>
          <a:p>
            <a:pPr algn="ctr"/>
            <a:r>
              <a:rPr lang="en-US" b="1" dirty="0"/>
              <a:t>Train and validation</a:t>
            </a:r>
          </a:p>
        </p:txBody>
      </p:sp>
      <p:sp>
        <p:nvSpPr>
          <p:cNvPr id="7" name="Content Placeholder 6">
            <a:extLst>
              <a:ext uri="{FF2B5EF4-FFF2-40B4-BE49-F238E27FC236}">
                <a16:creationId xmlns:a16="http://schemas.microsoft.com/office/drawing/2014/main" xmlns="" id="{CEE4023E-BDDE-444E-8D18-D50915AFF21D}"/>
              </a:ext>
            </a:extLst>
          </p:cNvPr>
          <p:cNvSpPr>
            <a:spLocks noGrp="1"/>
          </p:cNvSpPr>
          <p:nvPr>
            <p:ph sz="quarter" idx="1"/>
          </p:nvPr>
        </p:nvSpPr>
        <p:spPr>
          <a:xfrm>
            <a:off x="611560" y="908720"/>
            <a:ext cx="7704856" cy="5565232"/>
          </a:xfrm>
        </p:spPr>
        <p:txBody>
          <a:bodyPr>
            <a:normAutofit fontScale="55000" lnSpcReduction="20000"/>
          </a:bodyPr>
          <a:lstStyle/>
          <a:p>
            <a:pPr marL="0" indent="0">
              <a:buNone/>
            </a:pPr>
            <a:r>
              <a:rPr lang="en-US" dirty="0" err="1"/>
              <a:t>train_data_dir</a:t>
            </a:r>
            <a:r>
              <a:rPr lang="en-US" dirty="0"/>
              <a:t> = '/Users/</a:t>
            </a:r>
            <a:r>
              <a:rPr lang="en-US" dirty="0" err="1"/>
              <a:t>durgeshthakur</a:t>
            </a:r>
            <a:r>
              <a:rPr lang="en-US" dirty="0"/>
              <a:t>/Deep Learning Stuff/Emotion Classification/fer2013/train'</a:t>
            </a:r>
          </a:p>
          <a:p>
            <a:pPr marL="0" indent="0">
              <a:buNone/>
            </a:pPr>
            <a:r>
              <a:rPr lang="en-US" dirty="0" err="1"/>
              <a:t>validation_data_dir</a:t>
            </a:r>
            <a:r>
              <a:rPr lang="en-US" dirty="0"/>
              <a:t> = '/Users/</a:t>
            </a:r>
            <a:r>
              <a:rPr lang="en-US" dirty="0" err="1"/>
              <a:t>durgeshthakur</a:t>
            </a:r>
            <a:r>
              <a:rPr lang="en-US" dirty="0"/>
              <a:t>/Deep Learning Stuff/Emotion Classification/fer2013/validation'</a:t>
            </a:r>
          </a:p>
          <a:p>
            <a:pPr marL="0" indent="0">
              <a:buNone/>
            </a:pPr>
            <a:endParaRPr lang="en-US" dirty="0"/>
          </a:p>
          <a:p>
            <a:pPr marL="0" indent="0">
              <a:buNone/>
            </a:pPr>
            <a:r>
              <a:rPr lang="en-US" dirty="0" err="1"/>
              <a:t>train_datagen</a:t>
            </a:r>
            <a:r>
              <a:rPr lang="en-US" dirty="0"/>
              <a:t> = </a:t>
            </a:r>
            <a:r>
              <a:rPr lang="en-US" dirty="0" err="1"/>
              <a:t>ImageDataGenerator</a:t>
            </a:r>
            <a:r>
              <a:rPr lang="en-US" dirty="0"/>
              <a:t>(</a:t>
            </a:r>
          </a:p>
          <a:p>
            <a:pPr marL="0" indent="0">
              <a:buNone/>
            </a:pPr>
            <a:r>
              <a:rPr lang="en-US" dirty="0" smtClean="0"/>
              <a:t>rescale=1</a:t>
            </a:r>
            <a:r>
              <a:rPr lang="en-US" dirty="0"/>
              <a:t>./255,rotation_range=30,shear_range=0.3,zoom_range=0.3,width_shift_range=0.4,</a:t>
            </a:r>
          </a:p>
          <a:p>
            <a:pPr marL="0" indent="0">
              <a:buNone/>
            </a:pPr>
            <a:r>
              <a:rPr lang="en-US" dirty="0"/>
              <a:t>		</a:t>
            </a:r>
            <a:r>
              <a:rPr lang="en-US" dirty="0" err="1"/>
              <a:t>height_shift_range</a:t>
            </a:r>
            <a:r>
              <a:rPr lang="en-US" dirty="0"/>
              <a:t>=0.4,horizontal_flip=</a:t>
            </a:r>
            <a:r>
              <a:rPr lang="en-US" dirty="0" err="1"/>
              <a:t>True,fill_mode</a:t>
            </a:r>
            <a:r>
              <a:rPr lang="en-US" dirty="0"/>
              <a:t>='nearest')</a:t>
            </a:r>
          </a:p>
          <a:p>
            <a:pPr marL="0" indent="0">
              <a:buNone/>
            </a:pPr>
            <a:endParaRPr lang="en-US" dirty="0"/>
          </a:p>
          <a:p>
            <a:pPr marL="0" indent="0">
              <a:buNone/>
            </a:pPr>
            <a:r>
              <a:rPr lang="en-US" dirty="0" err="1"/>
              <a:t>validation_datagen</a:t>
            </a:r>
            <a:r>
              <a:rPr lang="en-US" dirty="0"/>
              <a:t> = </a:t>
            </a:r>
            <a:r>
              <a:rPr lang="en-US" dirty="0" err="1"/>
              <a:t>ImageDataGenerator</a:t>
            </a:r>
            <a:r>
              <a:rPr lang="en-US" dirty="0"/>
              <a:t>(rescale=1./255)</a:t>
            </a:r>
          </a:p>
          <a:p>
            <a:pPr marL="0" indent="0">
              <a:buNone/>
            </a:pPr>
            <a:endParaRPr lang="en-US" dirty="0"/>
          </a:p>
          <a:p>
            <a:pPr marL="0" indent="0">
              <a:buNone/>
            </a:pPr>
            <a:r>
              <a:rPr lang="en-US" dirty="0" err="1"/>
              <a:t>train_generator</a:t>
            </a:r>
            <a:r>
              <a:rPr lang="en-US" dirty="0"/>
              <a:t> = </a:t>
            </a:r>
            <a:r>
              <a:rPr lang="en-US" dirty="0" err="1"/>
              <a:t>train_datagen.flow_from_directory</a:t>
            </a:r>
            <a:r>
              <a:rPr lang="en-US" dirty="0"/>
              <a:t>(</a:t>
            </a:r>
          </a:p>
          <a:p>
            <a:pPr marL="0" indent="0">
              <a:buNone/>
            </a:pPr>
            <a:r>
              <a:rPr lang="en-US" dirty="0"/>
              <a:t>		</a:t>
            </a:r>
            <a:r>
              <a:rPr lang="en-US" dirty="0" err="1"/>
              <a:t>train_data_dir,color_mode</a:t>
            </a:r>
            <a:r>
              <a:rPr lang="en-US" dirty="0"/>
              <a:t>='grayscale',</a:t>
            </a:r>
            <a:r>
              <a:rPr lang="en-US" dirty="0" err="1"/>
              <a:t>target_size</a:t>
            </a:r>
            <a:r>
              <a:rPr lang="en-US" dirty="0"/>
              <a:t>=(</a:t>
            </a:r>
            <a:r>
              <a:rPr lang="en-US" dirty="0" err="1"/>
              <a:t>img_rows,img_cols</a:t>
            </a:r>
            <a:r>
              <a:rPr lang="en-US" dirty="0"/>
              <a:t>),</a:t>
            </a:r>
          </a:p>
          <a:p>
            <a:pPr marL="0" indent="0">
              <a:buNone/>
            </a:pPr>
            <a:r>
              <a:rPr lang="en-US" dirty="0"/>
              <a:t>		</a:t>
            </a:r>
            <a:r>
              <a:rPr lang="en-US" dirty="0" err="1"/>
              <a:t>batch_size</a:t>
            </a:r>
            <a:r>
              <a:rPr lang="en-US" dirty="0"/>
              <a:t>=</a:t>
            </a:r>
            <a:r>
              <a:rPr lang="en-US" dirty="0" err="1"/>
              <a:t>batch_size,class_mode</a:t>
            </a:r>
            <a:r>
              <a:rPr lang="en-US" dirty="0"/>
              <a:t>='</a:t>
            </a:r>
            <a:r>
              <a:rPr lang="en-US" dirty="0" err="1"/>
              <a:t>categorical',shuffle</a:t>
            </a:r>
            <a:r>
              <a:rPr lang="en-US" dirty="0"/>
              <a:t>=True)</a:t>
            </a:r>
          </a:p>
          <a:p>
            <a:pPr marL="0" indent="0">
              <a:buNone/>
            </a:pPr>
            <a:endParaRPr lang="en-US" dirty="0"/>
          </a:p>
          <a:p>
            <a:pPr marL="0" indent="0">
              <a:buNone/>
            </a:pPr>
            <a:r>
              <a:rPr lang="en-US" dirty="0" err="1"/>
              <a:t>validation_generator</a:t>
            </a:r>
            <a:r>
              <a:rPr lang="en-US" dirty="0"/>
              <a:t> = </a:t>
            </a:r>
            <a:r>
              <a:rPr lang="en-US" dirty="0" err="1"/>
              <a:t>validation_datagen.flow_from_directory</a:t>
            </a:r>
            <a:r>
              <a:rPr lang="en-US" dirty="0"/>
              <a:t>(</a:t>
            </a:r>
          </a:p>
          <a:p>
            <a:pPr marL="0" indent="0">
              <a:buNone/>
            </a:pPr>
            <a:r>
              <a:rPr lang="en-US" dirty="0"/>
              <a:t>		</a:t>
            </a:r>
            <a:r>
              <a:rPr lang="en-US" dirty="0" err="1"/>
              <a:t>validation_data_dir,color_mode</a:t>
            </a:r>
            <a:r>
              <a:rPr lang="en-US" dirty="0"/>
              <a:t>='grayscale',</a:t>
            </a:r>
            <a:r>
              <a:rPr lang="en-US" dirty="0" err="1"/>
              <a:t>target_size</a:t>
            </a:r>
            <a:r>
              <a:rPr lang="en-US" dirty="0"/>
              <a:t>=(</a:t>
            </a:r>
            <a:r>
              <a:rPr lang="en-US" dirty="0" err="1"/>
              <a:t>img_rows,img_cols</a:t>
            </a:r>
            <a:r>
              <a:rPr lang="en-US" dirty="0"/>
              <a:t>),</a:t>
            </a:r>
          </a:p>
          <a:p>
            <a:pPr marL="0" indent="0">
              <a:buNone/>
            </a:pPr>
            <a:r>
              <a:rPr lang="en-US" dirty="0"/>
              <a:t>		</a:t>
            </a:r>
            <a:r>
              <a:rPr lang="en-US" dirty="0" err="1"/>
              <a:t>batch_size</a:t>
            </a:r>
            <a:r>
              <a:rPr lang="en-US" dirty="0"/>
              <a:t>=</a:t>
            </a:r>
            <a:r>
              <a:rPr lang="en-US" dirty="0" err="1"/>
              <a:t>batch_size,class_mode</a:t>
            </a:r>
            <a:r>
              <a:rPr lang="en-US" dirty="0"/>
              <a:t>='</a:t>
            </a:r>
            <a:r>
              <a:rPr lang="en-US" dirty="0" err="1"/>
              <a:t>categorical',shuffle</a:t>
            </a:r>
            <a:r>
              <a:rPr lang="en-US" dirty="0"/>
              <a:t>=True)</a:t>
            </a:r>
          </a:p>
          <a:p>
            <a:pPr marL="0" indent="0">
              <a:buNone/>
            </a:pPr>
            <a:endParaRPr lang="en-US" dirty="0"/>
          </a:p>
          <a:p>
            <a:pPr marL="0" indent="0">
              <a:buNone/>
            </a:pPr>
            <a:endParaRPr lang="en-US" dirty="0"/>
          </a:p>
          <a:p>
            <a:pPr marL="0" indent="0">
              <a:buNone/>
            </a:pPr>
            <a:r>
              <a:rPr lang="en-US" dirty="0"/>
              <a:t>model = Sequential()</a:t>
            </a:r>
          </a:p>
        </p:txBody>
      </p:sp>
      <p:sp>
        <p:nvSpPr>
          <p:cNvPr id="4" name="Rectangle 3"/>
          <p:cNvSpPr/>
          <p:nvPr/>
        </p:nvSpPr>
        <p:spPr>
          <a:xfrm>
            <a:off x="500034" y="857232"/>
            <a:ext cx="8143932" cy="5072098"/>
          </a:xfrm>
          <a:prstGeom prst="rect">
            <a:avLst/>
          </a:prstGeom>
          <a:solidFill>
            <a:schemeClr val="bg1">
              <a:alpha val="0"/>
            </a:schemeClr>
          </a:solidFill>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76672"/>
            <a:ext cx="6172200" cy="1080120"/>
          </a:xfrm>
        </p:spPr>
        <p:style>
          <a:lnRef idx="1">
            <a:schemeClr val="accent3"/>
          </a:lnRef>
          <a:fillRef idx="2">
            <a:schemeClr val="accent3"/>
          </a:fillRef>
          <a:effectRef idx="1">
            <a:schemeClr val="accent3"/>
          </a:effectRef>
          <a:fontRef idx="minor">
            <a:schemeClr val="dk1"/>
          </a:fontRef>
        </p:style>
        <p:txBody>
          <a:bodyPr/>
          <a:lstStyle/>
          <a:p>
            <a:pPr algn="ctr"/>
            <a:r>
              <a:rPr lang="en-US" dirty="0"/>
              <a:t>Data Augmentation</a:t>
            </a:r>
          </a:p>
        </p:txBody>
      </p:sp>
      <p:sp>
        <p:nvSpPr>
          <p:cNvPr id="3" name="Subtitle 2"/>
          <p:cNvSpPr>
            <a:spLocks noGrp="1"/>
          </p:cNvSpPr>
          <p:nvPr>
            <p:ph type="subTitle" idx="1"/>
          </p:nvPr>
        </p:nvSpPr>
        <p:spPr>
          <a:xfrm>
            <a:off x="2286000" y="1988840"/>
            <a:ext cx="6172200" cy="4386082"/>
          </a:xfrm>
        </p:spPr>
        <p:txBody>
          <a:bodyPr/>
          <a:lstStyle/>
          <a:p>
            <a:r>
              <a:rPr lang="en-US" b="0" dirty="0">
                <a:solidFill>
                  <a:schemeClr val="tx1"/>
                </a:solidFill>
              </a:rPr>
              <a:t>More data is generated using the training set by applying transformations. It is required if the training set is not sufficient enough to learn representation. The image data is generated by transforming the actual training images by rotation, crop, shifts, shear, zoom, flip, reflection, normalization etc. Data Augmentation</a:t>
            </a:r>
          </a:p>
          <a:p>
            <a:endParaRPr lang="en-US" b="0" dirty="0">
              <a:solidFill>
                <a:schemeClr val="tx1"/>
              </a:solidFill>
            </a:endParaRPr>
          </a:p>
          <a:p>
            <a:endParaRPr lang="en-US" dirty="0">
              <a:solidFill>
                <a:schemeClr val="tx1"/>
              </a:solidFill>
            </a:endParaRPr>
          </a:p>
        </p:txBody>
      </p:sp>
      <p:pic>
        <p:nvPicPr>
          <p:cNvPr id="5" name="Picture 4">
            <a:extLst>
              <a:ext uri="{FF2B5EF4-FFF2-40B4-BE49-F238E27FC236}">
                <a16:creationId xmlns:a16="http://schemas.microsoft.com/office/drawing/2014/main" xmlns="" id="{C50C1FB9-A433-4CDF-9032-E66ABDADD22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11189" y="4293096"/>
            <a:ext cx="6667500" cy="223224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xmlns="" id="{527CD7BB-F0D8-4F00-9EDF-402ABEAB2D9F}"/>
              </a:ext>
            </a:extLst>
          </p:cNvPr>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611560" y="404664"/>
            <a:ext cx="7704856" cy="6287285"/>
          </a:xfrm>
        </p:spPr>
      </p:pic>
    </p:spTree>
    <p:extLst>
      <p:ext uri="{BB962C8B-B14F-4D97-AF65-F5344CB8AC3E}">
        <p14:creationId xmlns:p14="http://schemas.microsoft.com/office/powerpoint/2010/main" xmlns="" val="76268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467600" cy="1301006"/>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t>Mini-Exception Model for Emotion Recognition</a:t>
            </a:r>
            <a:r>
              <a:rPr lang="en-US" dirty="0"/>
              <a:t/>
            </a:r>
            <a:br>
              <a:rPr lang="en-US" dirty="0"/>
            </a:br>
            <a:endParaRPr lang="en-US" dirty="0"/>
          </a:p>
        </p:txBody>
      </p:sp>
      <p:sp>
        <p:nvSpPr>
          <p:cNvPr id="3" name="Content Placeholder 2"/>
          <p:cNvSpPr>
            <a:spLocks noGrp="1"/>
          </p:cNvSpPr>
          <p:nvPr>
            <p:ph sz="quarter" idx="1"/>
          </p:nvPr>
        </p:nvSpPr>
        <p:spPr>
          <a:xfrm>
            <a:off x="457200" y="1600200"/>
            <a:ext cx="3970784" cy="4572000"/>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r>
              <a:rPr lang="en-US" dirty="0"/>
              <a:t>The architecture of the </a:t>
            </a:r>
            <a:r>
              <a:rPr lang="en-US" dirty="0" err="1"/>
              <a:t>Mini_Exception</a:t>
            </a:r>
            <a:r>
              <a:rPr lang="en-US" dirty="0"/>
              <a:t> model consists of:</a:t>
            </a:r>
          </a:p>
          <a:p>
            <a:pPr>
              <a:buNone/>
            </a:pPr>
            <a:r>
              <a:rPr lang="en-US" dirty="0"/>
              <a:t>● Two </a:t>
            </a:r>
            <a:r>
              <a:rPr lang="en-US" dirty="0" err="1"/>
              <a:t>convolutional</a:t>
            </a:r>
            <a:r>
              <a:rPr lang="en-US" dirty="0"/>
              <a:t> layers followed by batch normalization</a:t>
            </a:r>
          </a:p>
          <a:p>
            <a:pPr>
              <a:buNone/>
            </a:pPr>
            <a:r>
              <a:rPr lang="en-US" dirty="0"/>
              <a:t> ● Then one batch is again treated with a </a:t>
            </a:r>
            <a:r>
              <a:rPr lang="en-US" dirty="0" err="1"/>
              <a:t>convolutional</a:t>
            </a:r>
            <a:r>
              <a:rPr lang="en-US" dirty="0"/>
              <a:t> layer and other batch is treated by </a:t>
            </a:r>
            <a:r>
              <a:rPr lang="en-US" dirty="0" err="1"/>
              <a:t>seperable</a:t>
            </a:r>
            <a:r>
              <a:rPr lang="en-US" dirty="0"/>
              <a:t>- </a:t>
            </a:r>
            <a:r>
              <a:rPr lang="en-US" dirty="0" err="1"/>
              <a:t>convolutional</a:t>
            </a:r>
            <a:r>
              <a:rPr lang="en-US" dirty="0"/>
              <a:t> layer. </a:t>
            </a:r>
          </a:p>
          <a:p>
            <a:pPr>
              <a:buNone/>
            </a:pPr>
            <a:r>
              <a:rPr lang="en-US" dirty="0"/>
              <a:t>● The layers are followed my max pooling and global average pooling finalized by the </a:t>
            </a:r>
            <a:r>
              <a:rPr lang="en-US" dirty="0" err="1"/>
              <a:t>softmax</a:t>
            </a:r>
            <a:r>
              <a:rPr lang="en-US" dirty="0"/>
              <a:t> algorithm.</a:t>
            </a:r>
          </a:p>
          <a:p>
            <a:pPr>
              <a:buNone/>
            </a:pPr>
            <a:endParaRPr lang="en-US" dirty="0"/>
          </a:p>
          <a:p>
            <a:endParaRPr lang="en-US" dirty="0"/>
          </a:p>
        </p:txBody>
      </p:sp>
      <p:pic>
        <p:nvPicPr>
          <p:cNvPr id="5" name="Content Placeholder 4"/>
          <p:cNvPicPr>
            <a:picLocks noGrp="1" noChangeAspect="1" noChangeArrowheads="1"/>
          </p:cNvPicPr>
          <p:nvPr>
            <p:ph sz="quarter" idx="2"/>
          </p:nvPr>
        </p:nvPicPr>
        <p:blipFill>
          <a:blip r:embed="rId2" cstate="print"/>
          <a:srcRect/>
          <a:stretch>
            <a:fillRect/>
          </a:stretch>
        </p:blipFill>
        <p:spPr bwMode="auto">
          <a:xfrm>
            <a:off x="4788024" y="1772816"/>
            <a:ext cx="3384376" cy="407506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76672"/>
            <a:ext cx="6172200" cy="1080120"/>
          </a:xfrm>
        </p:spPr>
        <p:style>
          <a:lnRef idx="3">
            <a:schemeClr val="lt1"/>
          </a:lnRef>
          <a:fillRef idx="1">
            <a:schemeClr val="accent2"/>
          </a:fillRef>
          <a:effectRef idx="1">
            <a:schemeClr val="accent2"/>
          </a:effectRef>
          <a:fontRef idx="minor">
            <a:schemeClr val="lt1"/>
          </a:fontRef>
        </p:style>
        <p:txBody>
          <a:bodyPr/>
          <a:lstStyle/>
          <a:p>
            <a:r>
              <a:rPr lang="en-US" dirty="0" err="1"/>
              <a:t>Convolutional</a:t>
            </a:r>
            <a:r>
              <a:rPr lang="en-US" dirty="0"/>
              <a:t> 2D</a:t>
            </a:r>
            <a:br>
              <a:rPr lang="en-US" dirty="0"/>
            </a:br>
            <a:endParaRPr lang="en-US" dirty="0"/>
          </a:p>
        </p:txBody>
      </p:sp>
      <p:sp>
        <p:nvSpPr>
          <p:cNvPr id="3" name="Subtitle 2"/>
          <p:cNvSpPr>
            <a:spLocks noGrp="1"/>
          </p:cNvSpPr>
          <p:nvPr>
            <p:ph type="subTitle" idx="1"/>
          </p:nvPr>
        </p:nvSpPr>
        <p:spPr>
          <a:xfrm>
            <a:off x="2286000" y="1700808"/>
            <a:ext cx="6172200" cy="4674114"/>
          </a:xfrm>
        </p:spPr>
        <p:txBody>
          <a:bodyPr/>
          <a:lstStyle/>
          <a:p>
            <a:r>
              <a:rPr lang="en-US" sz="2000" b="0" dirty="0">
                <a:solidFill>
                  <a:schemeClr val="tx1"/>
                </a:solidFill>
              </a:rPr>
              <a:t>The 2D convolution is a fairly simple operation at heart: you start with a kernel, which is simply a small matrix of weights. This kernel “slides” over the 2D input data, performing an element wise multiplication with the part of the input it is currently on, and then summing up the results into a single output pixel.</a:t>
            </a:r>
          </a:p>
          <a:p>
            <a:endParaRPr lang="en-US" sz="2000" b="0" dirty="0">
              <a:solidFill>
                <a:schemeClr val="tx1"/>
              </a:solidFill>
            </a:endParaRPr>
          </a:p>
          <a:p>
            <a:r>
              <a:rPr lang="en-US" b="0" dirty="0">
                <a:solidFill>
                  <a:schemeClr val="accent2">
                    <a:lumMod val="75000"/>
                  </a:schemeClr>
                </a:solidFill>
              </a:rPr>
              <a:t>--------</a:t>
            </a:r>
            <a:r>
              <a:rPr lang="en-US" b="0" dirty="0" err="1">
                <a:solidFill>
                  <a:schemeClr val="accent2">
                    <a:lumMod val="75000"/>
                  </a:schemeClr>
                </a:solidFill>
              </a:rPr>
              <a:t>model.add</a:t>
            </a:r>
            <a:r>
              <a:rPr lang="en-US" b="0" dirty="0">
                <a:solidFill>
                  <a:schemeClr val="accent2">
                    <a:lumMod val="75000"/>
                  </a:schemeClr>
                </a:solidFill>
              </a:rPr>
              <a:t>(Conv2D(256,(3,3),padding='same',</a:t>
            </a:r>
            <a:r>
              <a:rPr lang="en-US" b="0" dirty="0" err="1">
                <a:solidFill>
                  <a:schemeClr val="accent2">
                    <a:lumMod val="75000"/>
                  </a:schemeClr>
                </a:solidFill>
              </a:rPr>
              <a:t>kernel_initializer</a:t>
            </a:r>
            <a:r>
              <a:rPr lang="en-US" b="0" dirty="0">
                <a:solidFill>
                  <a:schemeClr val="accent2">
                    <a:lumMod val="75000"/>
                  </a:schemeClr>
                </a:solidFill>
              </a:rPr>
              <a:t>='</a:t>
            </a:r>
            <a:r>
              <a:rPr lang="en-US" b="0" dirty="0" err="1">
                <a:solidFill>
                  <a:schemeClr val="accent2">
                    <a:lumMod val="75000"/>
                  </a:schemeClr>
                </a:solidFill>
              </a:rPr>
              <a:t>he_normal</a:t>
            </a:r>
            <a:r>
              <a:rPr lang="en-US" b="0" dirty="0">
                <a:solidFill>
                  <a:schemeClr val="accent2">
                    <a:lumMod val="75000"/>
                  </a:schemeClr>
                </a:solidFill>
              </a:rPr>
              <a:t>'))</a:t>
            </a:r>
            <a:endParaRPr lang="en-US" sz="2000" b="0" dirty="0">
              <a:solidFill>
                <a:schemeClr val="accent2">
                  <a:lumMod val="75000"/>
                </a:schemeClr>
              </a:solidFill>
            </a:endParaRPr>
          </a:p>
          <a:p>
            <a:endParaRPr lang="en-US" dirty="0"/>
          </a:p>
        </p:txBody>
      </p:sp>
      <p:pic>
        <p:nvPicPr>
          <p:cNvPr id="5" name="Picture 4">
            <a:extLst>
              <a:ext uri="{FF2B5EF4-FFF2-40B4-BE49-F238E27FC236}">
                <a16:creationId xmlns:a16="http://schemas.microsoft.com/office/drawing/2014/main" xmlns="" id="{D6F68E3A-2F2C-481E-B7FB-76DC18EA87A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51720" y="6201308"/>
            <a:ext cx="6984776" cy="36004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32656"/>
            <a:ext cx="6172200" cy="1224136"/>
          </a:xfrm>
        </p:spPr>
        <p:style>
          <a:lnRef idx="1">
            <a:schemeClr val="accent6"/>
          </a:lnRef>
          <a:fillRef idx="3">
            <a:schemeClr val="accent6"/>
          </a:fillRef>
          <a:effectRef idx="2">
            <a:schemeClr val="accent6"/>
          </a:effectRef>
          <a:fontRef idx="minor">
            <a:schemeClr val="lt1"/>
          </a:fontRef>
        </p:style>
        <p:txBody>
          <a:bodyPr/>
          <a:lstStyle/>
          <a:p>
            <a:pPr algn="ctr"/>
            <a:r>
              <a:rPr lang="en-US" dirty="0"/>
              <a:t>Batch Normalization and Max Pooling 2D</a:t>
            </a:r>
          </a:p>
        </p:txBody>
      </p:sp>
      <p:sp>
        <p:nvSpPr>
          <p:cNvPr id="3" name="Subtitle 2"/>
          <p:cNvSpPr>
            <a:spLocks noGrp="1"/>
          </p:cNvSpPr>
          <p:nvPr>
            <p:ph type="subTitle" idx="1"/>
          </p:nvPr>
        </p:nvSpPr>
        <p:spPr>
          <a:xfrm>
            <a:off x="2286000" y="2060848"/>
            <a:ext cx="6172200" cy="4314074"/>
          </a:xfrm>
        </p:spPr>
        <p:txBody>
          <a:bodyPr/>
          <a:lstStyle/>
          <a:p>
            <a:pPr>
              <a:buFont typeface="Wingdings" pitchFamily="2" charset="2"/>
              <a:buChar char="Ø"/>
            </a:pPr>
            <a:r>
              <a:rPr lang="en-US" b="0" dirty="0">
                <a:solidFill>
                  <a:schemeClr val="tx1"/>
                </a:solidFill>
              </a:rPr>
              <a:t>Batch normalization reduces the amount by what the hidden unit values shift around (covariance shift).</a:t>
            </a:r>
          </a:p>
          <a:p>
            <a:endParaRPr lang="en-US" b="0" dirty="0">
              <a:solidFill>
                <a:schemeClr val="tx1"/>
              </a:solidFill>
            </a:endParaRPr>
          </a:p>
          <a:p>
            <a:pPr>
              <a:buFont typeface="Wingdings" pitchFamily="2" charset="2"/>
              <a:buChar char="Ø"/>
            </a:pPr>
            <a:r>
              <a:rPr lang="en-US" b="0" dirty="0">
                <a:solidFill>
                  <a:schemeClr val="tx1"/>
                </a:solidFill>
              </a:rPr>
              <a:t>In case of Max Pooling, a kernel of size n*n is moved across the matrix and for each position the max value is taken and put in the corresponding position of the output matrix.</a:t>
            </a:r>
          </a:p>
          <a:p>
            <a:endParaRPr lang="en-US" dirty="0"/>
          </a:p>
        </p:txBody>
      </p:sp>
      <p:pic>
        <p:nvPicPr>
          <p:cNvPr id="5" name="Picture 4">
            <a:extLst>
              <a:ext uri="{FF2B5EF4-FFF2-40B4-BE49-F238E27FC236}">
                <a16:creationId xmlns:a16="http://schemas.microsoft.com/office/drawing/2014/main" xmlns="" id="{A960F6F7-68C7-49F3-9512-971C2A41CD8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53840" y="4298378"/>
            <a:ext cx="6204360" cy="237098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04664"/>
            <a:ext cx="6172200" cy="1368152"/>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dirty="0"/>
              <a:t>Optimizer, Loss function and Metrics.</a:t>
            </a:r>
            <a:br>
              <a:rPr lang="en-US" dirty="0"/>
            </a:br>
            <a:endParaRPr lang="en-US" dirty="0"/>
          </a:p>
        </p:txBody>
      </p:sp>
      <p:sp>
        <p:nvSpPr>
          <p:cNvPr id="3" name="Subtitle 2"/>
          <p:cNvSpPr>
            <a:spLocks noGrp="1"/>
          </p:cNvSpPr>
          <p:nvPr>
            <p:ph type="subTitle" idx="1"/>
          </p:nvPr>
        </p:nvSpPr>
        <p:spPr>
          <a:xfrm>
            <a:off x="2286000" y="2204864"/>
            <a:ext cx="6172200" cy="4170058"/>
          </a:xfrm>
        </p:spPr>
        <p:style>
          <a:lnRef idx="2">
            <a:schemeClr val="accent3"/>
          </a:lnRef>
          <a:fillRef idx="1">
            <a:schemeClr val="lt1"/>
          </a:fillRef>
          <a:effectRef idx="0">
            <a:schemeClr val="accent3"/>
          </a:effectRef>
          <a:fontRef idx="minor">
            <a:schemeClr val="dk1"/>
          </a:fontRef>
        </p:style>
        <p:txBody>
          <a:bodyPr/>
          <a:lstStyle/>
          <a:p>
            <a:r>
              <a:rPr lang="en-US" dirty="0">
                <a:solidFill>
                  <a:schemeClr val="tx1"/>
                </a:solidFill>
              </a:rPr>
              <a:t>● </a:t>
            </a:r>
            <a:r>
              <a:rPr lang="en-US" b="0" dirty="0">
                <a:solidFill>
                  <a:schemeClr val="tx1"/>
                </a:solidFill>
              </a:rPr>
              <a:t>Loss function used is categorical cross entropy. </a:t>
            </a:r>
          </a:p>
          <a:p>
            <a:r>
              <a:rPr lang="en-US" b="0" dirty="0">
                <a:solidFill>
                  <a:schemeClr val="tx1"/>
                </a:solidFill>
              </a:rPr>
              <a:t>● Loss function simply measures the absolute difference between our prediction and the actual value. </a:t>
            </a:r>
          </a:p>
          <a:p>
            <a:r>
              <a:rPr lang="en-US" b="0" dirty="0">
                <a:solidFill>
                  <a:schemeClr val="tx1"/>
                </a:solidFill>
              </a:rPr>
              <a:t>● Cross-entropy loss, or log loss, measures the performance of a classification model whose output is a probability value between 0 and 1. Cross-entropy loss increases as the predicted probability diverges from the actual label. So predicting a probability of .012 when the actual observation label is 1 would be bad and result in a high loss value.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7467600" cy="1080120"/>
          </a:xfrm>
        </p:spPr>
        <p:style>
          <a:lnRef idx="3">
            <a:schemeClr val="lt1"/>
          </a:lnRef>
          <a:fillRef idx="1">
            <a:schemeClr val="accent3"/>
          </a:fillRef>
          <a:effectRef idx="1">
            <a:schemeClr val="accent3"/>
          </a:effectRef>
          <a:fontRef idx="minor">
            <a:schemeClr val="lt1"/>
          </a:fontRef>
        </p:style>
        <p:txBody>
          <a:bodyPr>
            <a:normAutofit/>
          </a:bodyPr>
          <a:lstStyle/>
          <a:p>
            <a:r>
              <a:rPr lang="en-US" dirty="0"/>
              <a:t>Continue…</a:t>
            </a:r>
          </a:p>
        </p:txBody>
      </p:sp>
      <p:sp>
        <p:nvSpPr>
          <p:cNvPr id="3" name="Content Placeholder 2"/>
          <p:cNvSpPr>
            <a:spLocks noGrp="1"/>
          </p:cNvSpPr>
          <p:nvPr>
            <p:ph sz="quarter" idx="1"/>
          </p:nvPr>
        </p:nvSpPr>
        <p:spPr>
          <a:xfrm>
            <a:off x="457200" y="1988840"/>
            <a:ext cx="7467600" cy="4485112"/>
          </a:xfrm>
        </p:spPr>
        <p:style>
          <a:lnRef idx="2">
            <a:schemeClr val="accent3"/>
          </a:lnRef>
          <a:fillRef idx="1">
            <a:schemeClr val="lt1"/>
          </a:fillRef>
          <a:effectRef idx="0">
            <a:schemeClr val="accent3"/>
          </a:effectRef>
          <a:fontRef idx="minor">
            <a:schemeClr val="dk1"/>
          </a:fontRef>
        </p:style>
        <p:txBody>
          <a:bodyPr/>
          <a:lstStyle/>
          <a:p>
            <a:r>
              <a:rPr lang="en-US" sz="2000" dirty="0"/>
              <a:t> Optimizer used is the Adam() optimizer.</a:t>
            </a:r>
          </a:p>
          <a:p>
            <a:pPr>
              <a:buNone/>
            </a:pPr>
            <a:endParaRPr lang="en-US" sz="2000" dirty="0"/>
          </a:p>
          <a:p>
            <a:r>
              <a:rPr lang="en-US" sz="2000" dirty="0"/>
              <a:t>Adam stands for Adaptive Moment Estimation. Adaptive Moment Estimation (Adam) is another method that computes adaptive learning rates for each parameter. In addition to storing an exponentially decaying average of past squared gradients like </a:t>
            </a:r>
            <a:r>
              <a:rPr lang="en-US" sz="2000" dirty="0" err="1"/>
              <a:t>AdaDelta</a:t>
            </a:r>
            <a:r>
              <a:rPr lang="en-US" sz="2000" dirty="0"/>
              <a:t> ,Adam also keeps an exponentially decaying average of past gradients M(t), similar to momentum:</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pPr algn="ctr"/>
            <a:r>
              <a:rPr lang="en-US" b="1" dirty="0"/>
              <a:t>Validation</a:t>
            </a:r>
            <a:r>
              <a:rPr lang="en-US" dirty="0"/>
              <a:t/>
            </a:r>
            <a:br>
              <a:rPr lang="en-US" dirty="0"/>
            </a:br>
            <a:endParaRPr lang="en-US" dirty="0"/>
          </a:p>
        </p:txBody>
      </p:sp>
      <p:sp>
        <p:nvSpPr>
          <p:cNvPr id="3" name="Content Placeholder 2"/>
          <p:cNvSpPr>
            <a:spLocks noGrp="1"/>
          </p:cNvSpPr>
          <p:nvPr>
            <p:ph sz="quarter" idx="1"/>
          </p:nvPr>
        </p:nvSpPr>
        <p:spPr>
          <a:xfrm>
            <a:off x="457200" y="1772816"/>
            <a:ext cx="7467600" cy="4701136"/>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dirty="0"/>
              <a:t>● </a:t>
            </a:r>
            <a:r>
              <a:rPr lang="en-US" sz="1900" dirty="0"/>
              <a:t>In the validation phase, various </a:t>
            </a:r>
            <a:r>
              <a:rPr lang="en-US" sz="1900" dirty="0" err="1"/>
              <a:t>OpenCV</a:t>
            </a:r>
            <a:r>
              <a:rPr lang="en-US" sz="1900" dirty="0"/>
              <a:t> functions and </a:t>
            </a:r>
            <a:r>
              <a:rPr lang="en-US" sz="1900" dirty="0" err="1"/>
              <a:t>Keras</a:t>
            </a:r>
            <a:r>
              <a:rPr lang="en-US" sz="1900" dirty="0"/>
              <a:t> functions have been used.</a:t>
            </a:r>
          </a:p>
          <a:p>
            <a:pPr>
              <a:buNone/>
            </a:pPr>
            <a:r>
              <a:rPr lang="en-US" sz="1900" dirty="0"/>
              <a:t>● Initially the video frame is stored in a video object. </a:t>
            </a:r>
          </a:p>
          <a:p>
            <a:pPr>
              <a:buNone/>
            </a:pPr>
            <a:r>
              <a:rPr lang="en-US" sz="1900" dirty="0"/>
              <a:t>● An LBP cascade classifier is used to detect facial region of interest </a:t>
            </a:r>
          </a:p>
          <a:p>
            <a:pPr>
              <a:buNone/>
            </a:pPr>
            <a:r>
              <a:rPr lang="en-US" sz="1900" dirty="0"/>
              <a:t>● The image frame is converted into grayscale and resized and reshaped with the help of </a:t>
            </a:r>
            <a:r>
              <a:rPr lang="en-US" sz="1900" dirty="0" err="1"/>
              <a:t>numpy</a:t>
            </a:r>
            <a:r>
              <a:rPr lang="en-US" sz="1900" dirty="0"/>
              <a:t>.</a:t>
            </a:r>
          </a:p>
          <a:p>
            <a:pPr>
              <a:buNone/>
            </a:pPr>
            <a:r>
              <a:rPr lang="en-US" sz="1900" dirty="0"/>
              <a:t>● This resized image is fed to the predictor which is loaded by </a:t>
            </a:r>
            <a:r>
              <a:rPr lang="en-US" sz="1900" dirty="0" err="1"/>
              <a:t>keras.models.load_model</a:t>
            </a:r>
            <a:r>
              <a:rPr lang="en-US" sz="1900" dirty="0"/>
              <a:t>() function. </a:t>
            </a:r>
          </a:p>
          <a:p>
            <a:pPr>
              <a:buNone/>
            </a:pPr>
            <a:r>
              <a:rPr lang="en-US" sz="1900" dirty="0"/>
              <a:t>● The max argument is output. </a:t>
            </a:r>
          </a:p>
          <a:p>
            <a:pPr>
              <a:buNone/>
            </a:pPr>
            <a:r>
              <a:rPr lang="en-US" sz="1900" dirty="0"/>
              <a:t>● A rectangle is drawn around the facial regions and the output is formatted above the rectangular box.</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A4B2F-3559-43E3-9C35-408413E26134}"/>
              </a:ext>
            </a:extLst>
          </p:cNvPr>
          <p:cNvSpPr>
            <a:spLocks noGrp="1"/>
          </p:cNvSpPr>
          <p:nvPr>
            <p:ph type="title"/>
          </p:nvPr>
        </p:nvSpPr>
        <p:spPr>
          <a:xfrm>
            <a:off x="457200" y="274638"/>
            <a:ext cx="7467600" cy="490066"/>
          </a:xfrm>
        </p:spPr>
        <p:txBody>
          <a:bodyPr>
            <a:normAutofit fontScale="90000"/>
          </a:bodyPr>
          <a:lstStyle/>
          <a:p>
            <a:pPr algn="ctr"/>
            <a:r>
              <a:rPr lang="en-US" b="1" dirty="0">
                <a:solidFill>
                  <a:schemeClr val="accent2">
                    <a:lumMod val="75000"/>
                  </a:schemeClr>
                </a:solidFill>
              </a:rPr>
              <a:t>Validation codes</a:t>
            </a:r>
            <a:endParaRPr lang="en-US" dirty="0">
              <a:solidFill>
                <a:schemeClr val="accent2">
                  <a:lumMod val="75000"/>
                </a:schemeClr>
              </a:solidFill>
            </a:endParaRPr>
          </a:p>
        </p:txBody>
      </p:sp>
      <p:pic>
        <p:nvPicPr>
          <p:cNvPr id="5" name="Content Placeholder 4">
            <a:extLst>
              <a:ext uri="{FF2B5EF4-FFF2-40B4-BE49-F238E27FC236}">
                <a16:creationId xmlns:a16="http://schemas.microsoft.com/office/drawing/2014/main" xmlns="" id="{F1B2AAA9-CADC-4C30-871C-76E2D1EEE118}"/>
              </a:ext>
            </a:extLst>
          </p:cNvPr>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703071" y="1681765"/>
            <a:ext cx="6975857" cy="490067"/>
          </a:xfrm>
        </p:spPr>
      </p:pic>
      <p:pic>
        <p:nvPicPr>
          <p:cNvPr id="7" name="Picture 6">
            <a:extLst>
              <a:ext uri="{FF2B5EF4-FFF2-40B4-BE49-F238E27FC236}">
                <a16:creationId xmlns:a16="http://schemas.microsoft.com/office/drawing/2014/main" xmlns="" id="{2D074CEA-61F2-40C7-9ED1-F2D8D48C024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3773" y="2761887"/>
            <a:ext cx="6624736" cy="481126"/>
          </a:xfrm>
          <a:prstGeom prst="rect">
            <a:avLst/>
          </a:prstGeom>
        </p:spPr>
      </p:pic>
      <p:pic>
        <p:nvPicPr>
          <p:cNvPr id="9" name="Picture 8">
            <a:extLst>
              <a:ext uri="{FF2B5EF4-FFF2-40B4-BE49-F238E27FC236}">
                <a16:creationId xmlns:a16="http://schemas.microsoft.com/office/drawing/2014/main" xmlns="" id="{EAA9BC80-78E1-4FE3-BBDE-54CD257D935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23773" y="3933056"/>
            <a:ext cx="7429314" cy="2371471"/>
          </a:xfrm>
          <a:prstGeom prst="rect">
            <a:avLst/>
          </a:prstGeom>
        </p:spPr>
      </p:pic>
    </p:spTree>
    <p:extLst>
      <p:ext uri="{BB962C8B-B14F-4D97-AF65-F5344CB8AC3E}">
        <p14:creationId xmlns:p14="http://schemas.microsoft.com/office/powerpoint/2010/main" xmlns="" val="261624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7467600" cy="936104"/>
          </a:xfrm>
        </p:spPr>
        <p:style>
          <a:lnRef idx="0">
            <a:schemeClr val="accent3"/>
          </a:lnRef>
          <a:fillRef idx="3">
            <a:schemeClr val="accent3"/>
          </a:fillRef>
          <a:effectRef idx="3">
            <a:schemeClr val="accent3"/>
          </a:effectRef>
          <a:fontRef idx="minor">
            <a:schemeClr val="lt1"/>
          </a:fontRef>
        </p:style>
        <p:txBody>
          <a:bodyPr/>
          <a:lstStyle/>
          <a:p>
            <a:pPr algn="ctr"/>
            <a:r>
              <a:rPr lang="en-US" b="1" dirty="0"/>
              <a:t>Team Members</a:t>
            </a:r>
          </a:p>
        </p:txBody>
      </p:sp>
      <p:graphicFrame>
        <p:nvGraphicFramePr>
          <p:cNvPr id="8" name="Content Placeholder 7"/>
          <p:cNvGraphicFramePr>
            <a:graphicFrameLocks noGrp="1"/>
          </p:cNvGraphicFramePr>
          <p:nvPr>
            <p:ph sz="quarter" idx="1"/>
          </p:nvPr>
        </p:nvGraphicFramePr>
        <p:xfrm>
          <a:off x="457200" y="1605280"/>
          <a:ext cx="7467600" cy="4127976"/>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xmlns="" val="20000"/>
                    </a:ext>
                  </a:extLst>
                </a:gridCol>
                <a:gridCol w="3733800">
                  <a:extLst>
                    <a:ext uri="{9D8B030D-6E8A-4147-A177-3AD203B41FA5}">
                      <a16:colId xmlns:a16="http://schemas.microsoft.com/office/drawing/2014/main" xmlns="" val="20001"/>
                    </a:ext>
                  </a:extLst>
                </a:gridCol>
              </a:tblGrid>
              <a:tr h="393141">
                <a:tc>
                  <a:txBody>
                    <a:bodyPr/>
                    <a:lstStyle/>
                    <a:p>
                      <a:r>
                        <a:rPr lang="en-US" dirty="0"/>
                        <a:t>Name</a:t>
                      </a:r>
                    </a:p>
                  </a:txBody>
                  <a:tcPr/>
                </a:tc>
                <a:tc>
                  <a:txBody>
                    <a:bodyPr/>
                    <a:lstStyle/>
                    <a:p>
                      <a:r>
                        <a:rPr lang="en-US" dirty="0"/>
                        <a:t>Project</a:t>
                      </a:r>
                      <a:r>
                        <a:rPr lang="en-US" baseline="0" dirty="0"/>
                        <a:t> Work</a:t>
                      </a:r>
                      <a:endParaRPr lang="en-US" dirty="0"/>
                    </a:p>
                  </a:txBody>
                  <a:tcPr/>
                </a:tc>
                <a:extLst>
                  <a:ext uri="{0D108BD9-81ED-4DB2-BD59-A6C34878D82A}">
                    <a16:rowId xmlns:a16="http://schemas.microsoft.com/office/drawing/2014/main" xmlns="" val="10000"/>
                  </a:ext>
                </a:extLst>
              </a:tr>
              <a:tr h="687996">
                <a:tc>
                  <a:txBody>
                    <a:bodyPr/>
                    <a:lstStyle/>
                    <a:p>
                      <a:pPr>
                        <a:buFont typeface="Wingdings" pitchFamily="2" charset="2"/>
                        <a:buChar char="v"/>
                      </a:pPr>
                      <a:r>
                        <a:rPr lang="en-US" dirty="0" err="1"/>
                        <a:t>Mainak</a:t>
                      </a:r>
                      <a:r>
                        <a:rPr lang="en-US" baseline="0" dirty="0"/>
                        <a:t> Ghosh</a:t>
                      </a:r>
                      <a:endParaRPr lang="en-US" dirty="0"/>
                    </a:p>
                  </a:txBody>
                  <a:tcPr/>
                </a:tc>
                <a:tc>
                  <a:txBody>
                    <a:bodyPr/>
                    <a:lstStyle/>
                    <a:p>
                      <a:r>
                        <a:rPr lang="en-US" baseline="0" dirty="0"/>
                        <a:t>Model Implementation &amp; PPT Presentation</a:t>
                      </a:r>
                      <a:endParaRPr lang="en-US" dirty="0"/>
                    </a:p>
                  </a:txBody>
                  <a:tcPr/>
                </a:tc>
                <a:extLst>
                  <a:ext uri="{0D108BD9-81ED-4DB2-BD59-A6C34878D82A}">
                    <a16:rowId xmlns:a16="http://schemas.microsoft.com/office/drawing/2014/main" xmlns="" val="10001"/>
                  </a:ext>
                </a:extLst>
              </a:tr>
              <a:tr h="687996">
                <a:tc>
                  <a:txBody>
                    <a:bodyPr/>
                    <a:lstStyle/>
                    <a:p>
                      <a:pPr>
                        <a:buFont typeface="Wingdings" pitchFamily="2" charset="2"/>
                        <a:buChar char="v"/>
                      </a:pPr>
                      <a:r>
                        <a:rPr lang="en-US" dirty="0" err="1"/>
                        <a:t>Soumyabrata</a:t>
                      </a:r>
                      <a:r>
                        <a:rPr lang="en-US" dirty="0"/>
                        <a:t> </a:t>
                      </a:r>
                      <a:r>
                        <a:rPr lang="en-US" dirty="0" err="1"/>
                        <a:t>Chakraborty</a:t>
                      </a:r>
                      <a:endParaRPr lang="en-US" dirty="0"/>
                    </a:p>
                  </a:txBody>
                  <a:tcPr/>
                </a:tc>
                <a:tc>
                  <a:txBody>
                    <a:bodyPr/>
                    <a:lstStyle/>
                    <a:p>
                      <a:r>
                        <a:rPr lang="en-US" dirty="0"/>
                        <a:t>Concept Note Making</a:t>
                      </a:r>
                      <a:r>
                        <a:rPr lang="en-US" baseline="0" dirty="0"/>
                        <a:t> and PPT Presentation.</a:t>
                      </a:r>
                      <a:endParaRPr lang="en-US" dirty="0"/>
                    </a:p>
                  </a:txBody>
                  <a:tcPr/>
                </a:tc>
                <a:extLst>
                  <a:ext uri="{0D108BD9-81ED-4DB2-BD59-A6C34878D82A}">
                    <a16:rowId xmlns:a16="http://schemas.microsoft.com/office/drawing/2014/main" xmlns="" val="10002"/>
                  </a:ext>
                </a:extLst>
              </a:tr>
              <a:tr h="687996">
                <a:tc>
                  <a:txBody>
                    <a:bodyPr/>
                    <a:lstStyle/>
                    <a:p>
                      <a:pPr>
                        <a:buFont typeface="Wingdings" pitchFamily="2" charset="2"/>
                        <a:buChar char="v"/>
                      </a:pPr>
                      <a:r>
                        <a:rPr lang="en-US" dirty="0" err="1"/>
                        <a:t>Anisha</a:t>
                      </a:r>
                      <a:r>
                        <a:rPr lang="en-US" dirty="0"/>
                        <a:t> </a:t>
                      </a:r>
                      <a:r>
                        <a:rPr lang="en-US" dirty="0" err="1"/>
                        <a:t>Ghoshal</a:t>
                      </a:r>
                      <a:endParaRPr lang="en-US" dirty="0"/>
                    </a:p>
                  </a:txBody>
                  <a:tcPr/>
                </a:tc>
                <a:tc>
                  <a:txBody>
                    <a:bodyPr/>
                    <a:lstStyle/>
                    <a:p>
                      <a:r>
                        <a:rPr lang="en-US" dirty="0"/>
                        <a:t>Concept Note Making, Data Analysis.</a:t>
                      </a:r>
                    </a:p>
                  </a:txBody>
                  <a:tcPr/>
                </a:tc>
                <a:extLst>
                  <a:ext uri="{0D108BD9-81ED-4DB2-BD59-A6C34878D82A}">
                    <a16:rowId xmlns:a16="http://schemas.microsoft.com/office/drawing/2014/main" xmlns="" val="10003"/>
                  </a:ext>
                </a:extLst>
              </a:tr>
              <a:tr h="982851">
                <a:tc>
                  <a:txBody>
                    <a:bodyPr/>
                    <a:lstStyle/>
                    <a:p>
                      <a:pPr>
                        <a:buFont typeface="Wingdings" pitchFamily="2" charset="2"/>
                        <a:buChar char="v"/>
                      </a:pPr>
                      <a:r>
                        <a:rPr lang="en-US" dirty="0"/>
                        <a:t>Koustav Ghosh</a:t>
                      </a:r>
                    </a:p>
                  </a:txBody>
                  <a:tcPr/>
                </a:tc>
                <a:tc>
                  <a:txBody>
                    <a:bodyPr/>
                    <a:lstStyle/>
                    <a:p>
                      <a:r>
                        <a:rPr lang="en-US" dirty="0"/>
                        <a:t>Exploratory Data Analysis,</a:t>
                      </a:r>
                      <a:r>
                        <a:rPr lang="en-US" baseline="0" dirty="0"/>
                        <a:t> Creation of Model Architecture, PPT Design.</a:t>
                      </a:r>
                      <a:endParaRPr lang="en-US" dirty="0"/>
                    </a:p>
                  </a:txBody>
                  <a:tcPr/>
                </a:tc>
                <a:extLst>
                  <a:ext uri="{0D108BD9-81ED-4DB2-BD59-A6C34878D82A}">
                    <a16:rowId xmlns:a16="http://schemas.microsoft.com/office/drawing/2014/main" xmlns="" val="10004"/>
                  </a:ext>
                </a:extLst>
              </a:tr>
              <a:tr h="687996">
                <a:tc>
                  <a:txBody>
                    <a:bodyPr/>
                    <a:lstStyle/>
                    <a:p>
                      <a:pPr>
                        <a:buFont typeface="Wingdings" pitchFamily="2" charset="2"/>
                        <a:buChar char="v"/>
                      </a:pPr>
                      <a:r>
                        <a:rPr lang="en-US" dirty="0" err="1"/>
                        <a:t>Arpan</a:t>
                      </a:r>
                      <a:r>
                        <a:rPr lang="en-US" dirty="0"/>
                        <a:t> </a:t>
                      </a:r>
                      <a:r>
                        <a:rPr lang="en-US" dirty="0" err="1"/>
                        <a:t>Mukherjee</a:t>
                      </a:r>
                      <a:r>
                        <a:rPr lang="en-US" dirty="0"/>
                        <a:t> </a:t>
                      </a:r>
                    </a:p>
                  </a:txBody>
                  <a:tcPr/>
                </a:tc>
                <a:tc>
                  <a:txBody>
                    <a:bodyPr/>
                    <a:lstStyle/>
                    <a:p>
                      <a:r>
                        <a:rPr lang="en-US" dirty="0"/>
                        <a:t>Concept Note Making, Design,</a:t>
                      </a:r>
                      <a:r>
                        <a:rPr lang="en-US" baseline="0" dirty="0"/>
                        <a:t> Testing.</a:t>
                      </a:r>
                      <a:endParaRPr lang="en-US" dirty="0"/>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7744" y="404664"/>
            <a:ext cx="6172200" cy="1008112"/>
          </a:xfrm>
        </p:spPr>
        <p:style>
          <a:lnRef idx="3">
            <a:schemeClr val="lt1"/>
          </a:lnRef>
          <a:fillRef idx="1">
            <a:schemeClr val="accent1"/>
          </a:fillRef>
          <a:effectRef idx="1">
            <a:schemeClr val="accent1"/>
          </a:effectRef>
          <a:fontRef idx="minor">
            <a:schemeClr val="lt1"/>
          </a:fontRef>
        </p:style>
        <p:txBody>
          <a:bodyPr>
            <a:normAutofit/>
          </a:bodyPr>
          <a:lstStyle/>
          <a:p>
            <a:r>
              <a:rPr lang="en-US" dirty="0"/>
              <a:t>Performance Evaluation</a:t>
            </a:r>
            <a:br>
              <a:rPr lang="en-US" dirty="0"/>
            </a:br>
            <a:endParaRPr lang="en-US" dirty="0"/>
          </a:p>
        </p:txBody>
      </p:sp>
      <p:sp>
        <p:nvSpPr>
          <p:cNvPr id="3" name="Subtitle 2"/>
          <p:cNvSpPr>
            <a:spLocks noGrp="1"/>
          </p:cNvSpPr>
          <p:nvPr>
            <p:ph type="subTitle" idx="1"/>
          </p:nvPr>
        </p:nvSpPr>
        <p:spPr>
          <a:xfrm>
            <a:off x="2286000" y="1772816"/>
            <a:ext cx="6172200" cy="4602106"/>
          </a:xfrm>
        </p:spPr>
        <p:txBody>
          <a:bodyPr/>
          <a:lstStyle/>
          <a:p>
            <a:r>
              <a:rPr lang="en-US" b="0" dirty="0">
                <a:solidFill>
                  <a:schemeClr val="tx1"/>
                </a:solidFill>
              </a:rPr>
              <a:t>The model gives 65-66% accuracy on validation set while training the model. The CNN model learns the representation features of emotions from the training images. Below are few epochs of training process with batch size of 64.</a:t>
            </a:r>
          </a:p>
          <a:p>
            <a:endParaRPr lang="en-US" dirty="0"/>
          </a:p>
        </p:txBody>
      </p:sp>
      <p:pic>
        <p:nvPicPr>
          <p:cNvPr id="5" name="Picture 4">
            <a:extLst>
              <a:ext uri="{FF2B5EF4-FFF2-40B4-BE49-F238E27FC236}">
                <a16:creationId xmlns:a16="http://schemas.microsoft.com/office/drawing/2014/main" xmlns="" id="{7487B7F3-8A79-4782-B790-478C7363275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11760" y="3654724"/>
            <a:ext cx="6369313" cy="280190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pPr algn="ctr"/>
            <a:r>
              <a:rPr lang="en-US" b="1" dirty="0"/>
              <a:t>Conclusion</a:t>
            </a:r>
          </a:p>
        </p:txBody>
      </p:sp>
      <p:sp>
        <p:nvSpPr>
          <p:cNvPr id="3" name="Content Placeholder 2"/>
          <p:cNvSpPr>
            <a:spLocks noGrp="1"/>
          </p:cNvSpPr>
          <p:nvPr>
            <p:ph sz="quarter" idx="1"/>
          </p:nvPr>
        </p:nvSpPr>
        <p:spPr>
          <a:xfrm>
            <a:off x="457200" y="2132856"/>
            <a:ext cx="7467600" cy="4341096"/>
          </a:xfrm>
        </p:spPr>
        <p:txBody>
          <a:bodyPr/>
          <a:lstStyle/>
          <a:p>
            <a:pPr>
              <a:buNone/>
            </a:pPr>
            <a:r>
              <a:rPr lang="en-US" sz="1800" dirty="0"/>
              <a:t>     Finally, this project will helpful for the detection of facial expressions using deep learning convolution neural network and </a:t>
            </a:r>
            <a:r>
              <a:rPr lang="en-US" sz="1800" dirty="0" err="1"/>
              <a:t>Keras</a:t>
            </a:r>
            <a:r>
              <a:rPr lang="en-US" sz="1800" dirty="0"/>
              <a:t> library. Deep learning helps us to create such amazing software by which we can easily detect facial expressions through a webcam in real-time. Here we have used </a:t>
            </a:r>
            <a:r>
              <a:rPr lang="en-US" sz="1800" dirty="0" smtClean="0"/>
              <a:t>35000</a:t>
            </a:r>
            <a:r>
              <a:rPr lang="en-US" sz="1800" dirty="0"/>
              <a:t>+ data sets to execute our program, if we increase the amount of data in the data set then the output will be more accurate. In robot science, this technology helps the </a:t>
            </a:r>
            <a:r>
              <a:rPr lang="en-US" sz="1800" dirty="0" err="1"/>
              <a:t>bot</a:t>
            </a:r>
            <a:r>
              <a:rPr lang="en-US" sz="1800" dirty="0"/>
              <a:t> to easily identify human emotions in real-time and give a quick reply to them.</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776864" cy="5400600"/>
          </a:xfrm>
        </p:spPr>
        <p:txBody>
          <a:bodyPr/>
          <a:lstStyle/>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467544" y="2132856"/>
            <a:ext cx="7271370"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pPr algn="ctr"/>
            <a:r>
              <a:rPr lang="en-US" b="1" dirty="0"/>
              <a:t>Why Emotion Detection?</a:t>
            </a:r>
            <a:endParaRPr lang="en-US" dirty="0"/>
          </a:p>
        </p:txBody>
      </p:sp>
      <p:sp>
        <p:nvSpPr>
          <p:cNvPr id="3" name="Content Placeholder 2"/>
          <p:cNvSpPr>
            <a:spLocks noGrp="1"/>
          </p:cNvSpPr>
          <p:nvPr>
            <p:ph sz="quarter" idx="1"/>
          </p:nvPr>
        </p:nvSpPr>
        <p:spPr>
          <a:xfrm>
            <a:off x="457200" y="1600200"/>
            <a:ext cx="4114800" cy="4572000"/>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endParaRPr lang="en-US" dirty="0"/>
          </a:p>
          <a:p>
            <a:r>
              <a:rPr lang="en-US" dirty="0"/>
              <a:t>The motivation behind choosing this topic specifically lies in the huge investments large corporations do in feedbacks and surveys but fail to get equitable response on their investments.</a:t>
            </a:r>
          </a:p>
          <a:p>
            <a:pPr>
              <a:buNone/>
            </a:pPr>
            <a:endParaRPr lang="en-US" dirty="0"/>
          </a:p>
          <a:p>
            <a:r>
              <a:rPr lang="en-US" dirty="0"/>
              <a:t> Emotion Detection through facial gestures is a technology that aims to improve product and services performance by monitoring customer behavior to certain products or service staff by their evaluation</a:t>
            </a:r>
          </a:p>
          <a:p>
            <a:endParaRPr lang="en-US" dirty="0"/>
          </a:p>
        </p:txBody>
      </p:sp>
      <p:pic>
        <p:nvPicPr>
          <p:cNvPr id="3074" name="Picture 2"/>
          <p:cNvPicPr>
            <a:picLocks noGrp="1" noChangeAspect="1" noChangeArrowheads="1"/>
          </p:cNvPicPr>
          <p:nvPr>
            <p:ph sz="quarter" idx="2"/>
          </p:nvPr>
        </p:nvPicPr>
        <p:blipFill>
          <a:blip r:embed="rId2" cstate="print"/>
          <a:srcRect/>
          <a:stretch>
            <a:fillRect/>
          </a:stretch>
        </p:blipFill>
        <p:spPr bwMode="auto">
          <a:xfrm>
            <a:off x="4644008" y="2276872"/>
            <a:ext cx="3485768" cy="2952328"/>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32656"/>
            <a:ext cx="6172200" cy="1152128"/>
          </a:xfrm>
        </p:spPr>
        <p:style>
          <a:lnRef idx="0">
            <a:schemeClr val="accent2"/>
          </a:lnRef>
          <a:fillRef idx="3">
            <a:schemeClr val="accent2"/>
          </a:fillRef>
          <a:effectRef idx="3">
            <a:schemeClr val="accent2"/>
          </a:effectRef>
          <a:fontRef idx="minor">
            <a:schemeClr val="lt1"/>
          </a:fontRef>
        </p:style>
        <p:txBody>
          <a:bodyPr/>
          <a:lstStyle/>
          <a:p>
            <a:pPr algn="ctr"/>
            <a:r>
              <a:rPr lang="en-US" b="0" dirty="0"/>
              <a:t>Some Companies that make us of emotion detection</a:t>
            </a:r>
            <a:endParaRPr lang="en-US" dirty="0"/>
          </a:p>
        </p:txBody>
      </p:sp>
      <p:sp>
        <p:nvSpPr>
          <p:cNvPr id="3" name="Subtitle 2"/>
          <p:cNvSpPr>
            <a:spLocks noGrp="1"/>
          </p:cNvSpPr>
          <p:nvPr>
            <p:ph type="subTitle" idx="1"/>
          </p:nvPr>
        </p:nvSpPr>
        <p:spPr>
          <a:xfrm>
            <a:off x="2286000" y="1844824"/>
            <a:ext cx="6172200" cy="4530098"/>
          </a:xfrm>
        </p:spPr>
        <p:style>
          <a:lnRef idx="2">
            <a:schemeClr val="accent2"/>
          </a:lnRef>
          <a:fillRef idx="1">
            <a:schemeClr val="lt1"/>
          </a:fillRef>
          <a:effectRef idx="0">
            <a:schemeClr val="accent2"/>
          </a:effectRef>
          <a:fontRef idx="minor">
            <a:schemeClr val="dk1"/>
          </a:fontRef>
        </p:style>
        <p:txBody>
          <a:bodyPr/>
          <a:lstStyle/>
          <a:p>
            <a:pPr>
              <a:buFont typeface="Wingdings" pitchFamily="2" charset="2"/>
              <a:buChar char="ü"/>
            </a:pPr>
            <a:r>
              <a:rPr lang="en-US" b="0" dirty="0">
                <a:solidFill>
                  <a:schemeClr val="tx1"/>
                </a:solidFill>
              </a:rPr>
              <a:t>While Disney uses emotion-detection tech to find out opinion on a completed project, other brands have used it to directly inform advertising and digital marketing.</a:t>
            </a:r>
          </a:p>
          <a:p>
            <a:pPr>
              <a:buFont typeface="Wingdings" pitchFamily="2" charset="2"/>
              <a:buChar char="ü"/>
            </a:pPr>
            <a:r>
              <a:rPr lang="en-US" b="0" dirty="0">
                <a:solidFill>
                  <a:schemeClr val="tx1"/>
                </a:solidFill>
              </a:rPr>
              <a:t> Kellogg’s is just one high-profile example, having used </a:t>
            </a:r>
            <a:r>
              <a:rPr lang="en-US" b="0" dirty="0" err="1">
                <a:solidFill>
                  <a:schemeClr val="tx1"/>
                </a:solidFill>
              </a:rPr>
              <a:t>Affectiva’s</a:t>
            </a:r>
            <a:r>
              <a:rPr lang="en-US" b="0" dirty="0">
                <a:solidFill>
                  <a:schemeClr val="tx1"/>
                </a:solidFill>
              </a:rPr>
              <a:t> software to test audience reaction to ads for its cereal. </a:t>
            </a:r>
          </a:p>
          <a:p>
            <a:pPr>
              <a:buFont typeface="Wingdings" pitchFamily="2" charset="2"/>
              <a:buChar char="ü"/>
            </a:pPr>
            <a:r>
              <a:rPr lang="en-US" b="0" dirty="0">
                <a:solidFill>
                  <a:schemeClr val="tx1"/>
                </a:solidFill>
              </a:rPr>
              <a:t> Unilever does this, using </a:t>
            </a:r>
            <a:r>
              <a:rPr lang="en-US" b="0" dirty="0" err="1">
                <a:solidFill>
                  <a:schemeClr val="tx1"/>
                </a:solidFill>
              </a:rPr>
              <a:t>HireVue’s</a:t>
            </a:r>
            <a:r>
              <a:rPr lang="en-US" b="0" dirty="0">
                <a:solidFill>
                  <a:schemeClr val="tx1"/>
                </a:solidFill>
              </a:rPr>
              <a:t> AI-powered technology to screen prospective candidates based on factors like body language and mood. In doing so, the company is able to find the person whose personality and characteristics are best suited to the job.</a:t>
            </a:r>
            <a:endParaRPr lang="en-US" dirty="0">
              <a:solidFill>
                <a:schemeClr val="tx1"/>
              </a:solidFill>
            </a:endParaRPr>
          </a:p>
        </p:txBody>
      </p:sp>
      <p:pic>
        <p:nvPicPr>
          <p:cNvPr id="5122" name="Picture 2"/>
          <p:cNvPicPr>
            <a:picLocks noChangeAspect="1" noChangeArrowheads="1"/>
          </p:cNvPicPr>
          <p:nvPr/>
        </p:nvPicPr>
        <p:blipFill>
          <a:blip r:embed="rId2" cstate="print"/>
          <a:srcRect/>
          <a:stretch>
            <a:fillRect/>
          </a:stretch>
        </p:blipFill>
        <p:spPr bwMode="auto">
          <a:xfrm>
            <a:off x="2699792" y="5445224"/>
            <a:ext cx="962025" cy="63817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860032" y="5445224"/>
            <a:ext cx="1143000" cy="62865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7020272" y="5373216"/>
            <a:ext cx="742950" cy="77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260648"/>
            <a:ext cx="6318448" cy="1296144"/>
          </a:xfrm>
        </p:spPr>
        <p:style>
          <a:lnRef idx="0">
            <a:schemeClr val="accent4"/>
          </a:lnRef>
          <a:fillRef idx="3">
            <a:schemeClr val="accent4"/>
          </a:fillRef>
          <a:effectRef idx="3">
            <a:schemeClr val="accent4"/>
          </a:effectRef>
          <a:fontRef idx="minor">
            <a:schemeClr val="lt1"/>
          </a:fontRef>
        </p:style>
        <p:txBody>
          <a:bodyPr>
            <a:normAutofit/>
          </a:bodyPr>
          <a:lstStyle/>
          <a:p>
            <a:pPr algn="ctr"/>
            <a:r>
              <a:rPr lang="en-US" dirty="0"/>
              <a:t>Emotion Expression Recognition Using SVM</a:t>
            </a:r>
          </a:p>
        </p:txBody>
      </p:sp>
      <p:sp>
        <p:nvSpPr>
          <p:cNvPr id="3" name="Subtitle 2"/>
          <p:cNvSpPr>
            <a:spLocks noGrp="1"/>
          </p:cNvSpPr>
          <p:nvPr>
            <p:ph type="subTitle" idx="1"/>
          </p:nvPr>
        </p:nvSpPr>
        <p:spPr>
          <a:xfrm>
            <a:off x="2286000" y="1844824"/>
            <a:ext cx="6172200" cy="4530098"/>
          </a:xfrm>
        </p:spPr>
        <p:style>
          <a:lnRef idx="2">
            <a:schemeClr val="accent4"/>
          </a:lnRef>
          <a:fillRef idx="1">
            <a:schemeClr val="lt1"/>
          </a:fillRef>
          <a:effectRef idx="0">
            <a:schemeClr val="accent4"/>
          </a:effectRef>
          <a:fontRef idx="minor">
            <a:schemeClr val="dk1"/>
          </a:fontRef>
        </p:style>
        <p:txBody>
          <a:bodyPr/>
          <a:lstStyle/>
          <a:p>
            <a:pPr algn="ctr"/>
            <a:r>
              <a:rPr lang="en-US" dirty="0">
                <a:solidFill>
                  <a:schemeClr val="tx1"/>
                </a:solidFill>
              </a:rPr>
              <a:t>What are Support Vector Machines?</a:t>
            </a:r>
          </a:p>
          <a:p>
            <a:r>
              <a:rPr lang="en-US" b="0" dirty="0">
                <a:solidFill>
                  <a:schemeClr val="tx1"/>
                </a:solidFill>
              </a:rPr>
              <a:t> SVMs plot the training vectors in high-dimensional feature space, and label each vector with its class. A hyper plane is drawn between the training vectors that </a:t>
            </a:r>
          </a:p>
          <a:p>
            <a:pPr lvl="6" algn="l"/>
            <a:r>
              <a:rPr lang="en-US" sz="1800" dirty="0">
                <a:solidFill>
                  <a:schemeClr val="tx1"/>
                </a:solidFill>
              </a:rPr>
              <a:t>maximizes the distance between the different classes.</a:t>
            </a:r>
          </a:p>
          <a:p>
            <a:pPr lvl="6" algn="l"/>
            <a:r>
              <a:rPr lang="en-US" sz="1800" dirty="0">
                <a:solidFill>
                  <a:schemeClr val="tx1"/>
                </a:solidFill>
              </a:rPr>
              <a:t>The hyper plane is determined through a kernel function (radial basis, linear, polynomial or sigmoid), which is given as input to the classiﬁcation of software.</a:t>
            </a:r>
          </a:p>
          <a:p>
            <a:pPr lvl="1"/>
            <a:endParaRPr lang="en-US" b="0" dirty="0"/>
          </a:p>
          <a:p>
            <a:endParaRPr lang="en-US" b="0" dirty="0"/>
          </a:p>
          <a:p>
            <a:endParaRPr lang="en-US" b="0" dirty="0"/>
          </a:p>
        </p:txBody>
      </p:sp>
      <p:pic>
        <p:nvPicPr>
          <p:cNvPr id="6146" name="Picture 2"/>
          <p:cNvPicPr>
            <a:picLocks noChangeAspect="1" noChangeArrowheads="1"/>
          </p:cNvPicPr>
          <p:nvPr/>
        </p:nvPicPr>
        <p:blipFill>
          <a:blip r:embed="rId2" cstate="print"/>
          <a:srcRect/>
          <a:stretch>
            <a:fillRect/>
          </a:stretch>
        </p:blipFill>
        <p:spPr bwMode="auto">
          <a:xfrm>
            <a:off x="2411760" y="3284984"/>
            <a:ext cx="2664296" cy="2520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pPr algn="ctr"/>
            <a:r>
              <a:rPr lang="en-US" b="1" dirty="0"/>
              <a:t>Facial Expression Detection using Fuzzy </a:t>
            </a:r>
            <a:r>
              <a:rPr lang="en-US" b="1" dirty="0" err="1" smtClean="0"/>
              <a:t>ClassifieR</a:t>
            </a:r>
            <a:endParaRPr lang="en-US" b="1" dirty="0"/>
          </a:p>
        </p:txBody>
      </p:sp>
      <p:sp>
        <p:nvSpPr>
          <p:cNvPr id="3" name="Content Placeholder 2"/>
          <p:cNvSpPr>
            <a:spLocks noGrp="1"/>
          </p:cNvSpPr>
          <p:nvPr>
            <p:ph sz="quarter" idx="1"/>
          </p:nvPr>
        </p:nvSpPr>
        <p:spPr>
          <a:xfrm>
            <a:off x="457200" y="1700808"/>
            <a:ext cx="7467600" cy="4536504"/>
          </a:xfrm>
        </p:spPr>
        <p:style>
          <a:lnRef idx="2">
            <a:schemeClr val="accent2"/>
          </a:lnRef>
          <a:fillRef idx="1">
            <a:schemeClr val="lt1"/>
          </a:fillRef>
          <a:effectRef idx="0">
            <a:schemeClr val="accent2"/>
          </a:effectRef>
          <a:fontRef idx="minor">
            <a:schemeClr val="dk1"/>
          </a:fontRef>
        </p:style>
        <p:txBody>
          <a:bodyPr>
            <a:normAutofit/>
          </a:bodyPr>
          <a:lstStyle/>
          <a:p>
            <a:endParaRPr lang="en-US" dirty="0"/>
          </a:p>
          <a:p>
            <a:r>
              <a:rPr lang="en-US" dirty="0"/>
              <a:t>The algorithm is composed of three main stages: image processing stage and facial feature extraction stage, and emotion detection stage.</a:t>
            </a:r>
          </a:p>
          <a:p>
            <a:r>
              <a:rPr lang="en-US" dirty="0"/>
              <a:t>  In image processing stage, the face region and facial component is extracted by using fuzzy color </a:t>
            </a:r>
            <a:r>
              <a:rPr lang="en-US" dirty="0" err="1"/>
              <a:t>ﬁlter</a:t>
            </a:r>
            <a:r>
              <a:rPr lang="en-US" dirty="0"/>
              <a:t>, virtual face model, and histogram analysis method.</a:t>
            </a:r>
          </a:p>
          <a:p>
            <a:r>
              <a:rPr lang="en-US" dirty="0"/>
              <a:t> The features for emotion detection are extracted from facial component in facial feature extraction stage.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ormAutofit fontScale="90000"/>
          </a:bodyPr>
          <a:lstStyle/>
          <a:p>
            <a:pPr algn="ctr"/>
            <a:r>
              <a:rPr lang="en-US" b="1" dirty="0"/>
              <a:t>Facial Emotion Recognition by https://drive.google.com/file/d/1kmzU </a:t>
            </a:r>
          </a:p>
        </p:txBody>
      </p:sp>
      <p:sp>
        <p:nvSpPr>
          <p:cNvPr id="3" name="Content Placeholder 2"/>
          <p:cNvSpPr>
            <a:spLocks noGrp="1"/>
          </p:cNvSpPr>
          <p:nvPr>
            <p:ph sz="quarter" idx="1"/>
          </p:nvPr>
        </p:nvSpPr>
        <p:spPr>
          <a:xfrm>
            <a:off x="457200" y="1600200"/>
            <a:ext cx="3466728" cy="4572000"/>
          </a:xfrm>
        </p:spPr>
        <p:style>
          <a:lnRef idx="2">
            <a:schemeClr val="accent1"/>
          </a:lnRef>
          <a:fillRef idx="1">
            <a:schemeClr val="lt1"/>
          </a:fillRef>
          <a:effectRef idx="0">
            <a:schemeClr val="accent1"/>
          </a:effectRef>
          <a:fontRef idx="minor">
            <a:schemeClr val="dk1"/>
          </a:fontRef>
        </p:style>
        <p:txBody>
          <a:bodyPr/>
          <a:lstStyle/>
          <a:p>
            <a:r>
              <a:rPr lang="en-US" dirty="0"/>
              <a:t>Steps: </a:t>
            </a:r>
          </a:p>
          <a:p>
            <a:pPr marL="822960" lvl="1" indent="-457200">
              <a:buAutoNum type="arabicPeriod"/>
            </a:pPr>
            <a:r>
              <a:rPr lang="en-US" sz="2400" dirty="0"/>
              <a:t>Data Preprocessing </a:t>
            </a:r>
          </a:p>
          <a:p>
            <a:pPr marL="822960" lvl="1" indent="-457200">
              <a:buAutoNum type="arabicPeriod"/>
            </a:pPr>
            <a:r>
              <a:rPr lang="en-US" sz="2400" dirty="0"/>
              <a:t> Image Augmentation </a:t>
            </a:r>
          </a:p>
          <a:p>
            <a:pPr marL="822960" lvl="1" indent="-457200">
              <a:buAutoNum type="arabicPeriod"/>
            </a:pPr>
            <a:r>
              <a:rPr lang="en-US" sz="2400" dirty="0"/>
              <a:t>Feature Extraction </a:t>
            </a:r>
          </a:p>
          <a:p>
            <a:pPr marL="822960" lvl="1" indent="-457200">
              <a:buAutoNum type="arabicPeriod"/>
            </a:pPr>
            <a:r>
              <a:rPr lang="en-US" sz="2400" dirty="0"/>
              <a:t> Training</a:t>
            </a:r>
          </a:p>
          <a:p>
            <a:pPr marL="822960" lvl="1" indent="-457200">
              <a:buAutoNum type="arabicPeriod"/>
            </a:pPr>
            <a:r>
              <a:rPr lang="en-US" sz="2400" dirty="0"/>
              <a:t> Validation</a:t>
            </a:r>
          </a:p>
        </p:txBody>
      </p:sp>
      <p:pic>
        <p:nvPicPr>
          <p:cNvPr id="6" name="Content Placeholder 5">
            <a:extLst>
              <a:ext uri="{FF2B5EF4-FFF2-40B4-BE49-F238E27FC236}">
                <a16:creationId xmlns:a16="http://schemas.microsoft.com/office/drawing/2014/main" xmlns="" id="{EFB0342E-FD5F-4F18-9885-9475CBA7451C}"/>
              </a:ext>
            </a:extLst>
          </p:cNvPr>
          <p:cNvPicPr>
            <a:picLocks noGrp="1" noChangeAspect="1"/>
          </p:cNvPicPr>
          <p:nvPr>
            <p:ph sz="quarter" idx="2"/>
          </p:nvPr>
        </p:nvPicPr>
        <p:blipFill>
          <a:blip r:embed="rId2">
            <a:extLst>
              <a:ext uri="{28A0092B-C50C-407E-A947-70E740481C1C}">
                <a14:useLocalDpi xmlns:a14="http://schemas.microsoft.com/office/drawing/2010/main" xmlns="" val="0"/>
              </a:ext>
            </a:extLst>
          </a:blip>
          <a:stretch>
            <a:fillRect/>
          </a:stretch>
        </p:blipFill>
        <p:spPr>
          <a:xfrm>
            <a:off x="4427984" y="1711660"/>
            <a:ext cx="3312367" cy="4349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pPr algn="ctr"/>
            <a:r>
              <a:rPr lang="en-US" b="1" dirty="0"/>
              <a:t>Dataset Description</a:t>
            </a:r>
            <a:r>
              <a:rPr lang="en-US" dirty="0"/>
              <a:t> </a:t>
            </a:r>
          </a:p>
        </p:txBody>
      </p:sp>
      <p:sp>
        <p:nvSpPr>
          <p:cNvPr id="3" name="Content Placeholder 2"/>
          <p:cNvSpPr>
            <a:spLocks noGrp="1"/>
          </p:cNvSpPr>
          <p:nvPr>
            <p:ph sz="quarter" idx="1"/>
          </p:nvPr>
        </p:nvSpPr>
        <p:spPr>
          <a:xfrm>
            <a:off x="457200" y="1844824"/>
            <a:ext cx="7467600" cy="4629128"/>
          </a:xfrm>
        </p:spPr>
        <p:style>
          <a:lnRef idx="2">
            <a:schemeClr val="accent2"/>
          </a:lnRef>
          <a:fillRef idx="1">
            <a:schemeClr val="lt1"/>
          </a:fillRef>
          <a:effectRef idx="0">
            <a:schemeClr val="accent2"/>
          </a:effectRef>
          <a:fontRef idx="minor">
            <a:schemeClr val="dk1"/>
          </a:fontRef>
        </p:style>
        <p:txBody>
          <a:bodyPr>
            <a:normAutofit/>
          </a:bodyPr>
          <a:lstStyle/>
          <a:p>
            <a:r>
              <a:rPr lang="en-US" sz="1600" dirty="0"/>
              <a:t>We have downloaded the facial expression recognition (FER) data-set from </a:t>
            </a:r>
            <a:r>
              <a:rPr lang="en-US" sz="1600" dirty="0" err="1"/>
              <a:t>Kaggle</a:t>
            </a:r>
            <a:r>
              <a:rPr lang="en-US" sz="1600" dirty="0"/>
              <a:t> challenge here. The data consists of 48×48 pixel gray scale images of faces. The faces have been automatically registered so that the face is more or less centered and occupies about the same amount of space in each image. The task is to categorize each face based on the emotion shown in the facial expression in to one of seven categories (0=Angry, 1=Disgust, 2=Fear, 3=Happy, 4=Sad, 5=Surprise, 6=Neutral).</a:t>
            </a:r>
          </a:p>
          <a:p>
            <a:endParaRPr lang="en-US" sz="1600" dirty="0"/>
          </a:p>
          <a:p>
            <a:r>
              <a:rPr lang="en-US" sz="1600" i="1" dirty="0">
                <a:solidFill>
                  <a:srgbClr val="0070C0"/>
                </a:solidFill>
              </a:rPr>
              <a:t>Download: https://drive.google.com/file/d/1kmzU</a:t>
            </a:r>
          </a:p>
          <a:p>
            <a:pPr>
              <a:buNone/>
            </a:pPr>
            <a:endParaRPr lang="en-US" sz="1600" dirty="0"/>
          </a:p>
          <a:p>
            <a:r>
              <a:rPr lang="en-US" sz="1600" dirty="0"/>
              <a:t>The training set consists of 35,888 examples. train.csv contains two columns, “emotion” and “pixels”. The “emotion” column contains a numeric code ranging from 0 to 6, inclusive, for the emotion that is present in the image. The “pixels” column contains a string surrounded in quotes for each image. The contents of this string a space-separated pixel values in row major order.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pPr algn="ctr"/>
            <a:r>
              <a:rPr lang="en-US" b="1" dirty="0"/>
              <a:t>Data Preprocessing</a:t>
            </a:r>
          </a:p>
        </p:txBody>
      </p:sp>
      <p:sp>
        <p:nvSpPr>
          <p:cNvPr id="3" name="Content Placeholder 2"/>
          <p:cNvSpPr>
            <a:spLocks noGrp="1"/>
          </p:cNvSpPr>
          <p:nvPr>
            <p:ph sz="quarter" idx="1"/>
          </p:nvPr>
        </p:nvSpPr>
        <p:spPr>
          <a:xfrm>
            <a:off x="457200" y="1700808"/>
            <a:ext cx="7467600" cy="4773144"/>
          </a:xfrm>
        </p:spPr>
        <p:style>
          <a:lnRef idx="2">
            <a:schemeClr val="dk1"/>
          </a:lnRef>
          <a:fillRef idx="1">
            <a:schemeClr val="lt1"/>
          </a:fillRef>
          <a:effectRef idx="0">
            <a:schemeClr val="dk1"/>
          </a:effectRef>
          <a:fontRef idx="minor">
            <a:schemeClr val="dk1"/>
          </a:fontRef>
        </p:style>
        <p:txBody>
          <a:bodyPr>
            <a:normAutofit/>
          </a:bodyPr>
          <a:lstStyle/>
          <a:p>
            <a:r>
              <a:rPr lang="en-US" sz="1800" dirty="0"/>
              <a:t>The fer2013.csv consists of three columns namely emotion, pixels and purpose. </a:t>
            </a:r>
          </a:p>
          <a:p>
            <a:r>
              <a:rPr lang="en-US" sz="1800" dirty="0"/>
              <a:t>The column in pixel first of all is stored in a list format. </a:t>
            </a:r>
          </a:p>
          <a:p>
            <a:r>
              <a:rPr lang="en-US" sz="1800" dirty="0"/>
              <a:t>Since computational complexity is high for computing pixel values in the range of (0-255), the data in pixel field is normalized to values between [0-1]. </a:t>
            </a:r>
          </a:p>
          <a:p>
            <a:r>
              <a:rPr lang="en-US" sz="1800" dirty="0"/>
              <a:t>The face objects stored are reshaped and resized to the mentioned size of 48 X 48. </a:t>
            </a:r>
          </a:p>
          <a:p>
            <a:r>
              <a:rPr lang="en-US" sz="1800" dirty="0"/>
              <a:t>The respective emotion labels and their respective pixel values are stored in objects. </a:t>
            </a:r>
          </a:p>
          <a:p>
            <a:r>
              <a:rPr lang="en-US" sz="1800" dirty="0"/>
              <a:t>We use </a:t>
            </a:r>
            <a:r>
              <a:rPr lang="en-US" sz="1800" dirty="0" err="1"/>
              <a:t>scikit-learn’s</a:t>
            </a:r>
            <a:r>
              <a:rPr lang="en-US" sz="1800" dirty="0"/>
              <a:t> </a:t>
            </a:r>
            <a:r>
              <a:rPr lang="en-US" sz="1800" dirty="0" err="1"/>
              <a:t>train_test_split</a:t>
            </a:r>
            <a:r>
              <a:rPr lang="en-US" sz="1800" dirty="0"/>
              <a:t>() function to split the dataset into training and testing data. The </a:t>
            </a:r>
            <a:r>
              <a:rPr lang="en-US" sz="1800" dirty="0" err="1"/>
              <a:t>test_size</a:t>
            </a:r>
            <a:r>
              <a:rPr lang="en-US" sz="1800" dirty="0"/>
              <a:t> being 0.2 meaning, 20% of data is for validation while 80% of the data will be trained.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771</TotalTime>
  <Words>1343</Words>
  <Application>Microsoft Office PowerPoint</Application>
  <PresentationFormat>On-screen Show (4:3)</PresentationFormat>
  <Paragraphs>112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Detection of emotion from facial expression</vt:lpstr>
      <vt:lpstr>Team Members</vt:lpstr>
      <vt:lpstr>Why Emotion Detection?</vt:lpstr>
      <vt:lpstr>Some Companies that make us of emotion detection</vt:lpstr>
      <vt:lpstr>Emotion Expression Recognition Using SVM</vt:lpstr>
      <vt:lpstr>Facial Expression Detection using Fuzzy ClassifieR</vt:lpstr>
      <vt:lpstr>Facial Emotion Recognition by https://drive.google.com/file/d/1kmzU </vt:lpstr>
      <vt:lpstr>Dataset Description </vt:lpstr>
      <vt:lpstr>Data Preprocessing</vt:lpstr>
      <vt:lpstr>Train and validation</vt:lpstr>
      <vt:lpstr>Data Augmentation</vt:lpstr>
      <vt:lpstr>Slide 12</vt:lpstr>
      <vt:lpstr>Mini-Exception Model for Emotion Recognition </vt:lpstr>
      <vt:lpstr>Convolutional 2D </vt:lpstr>
      <vt:lpstr>Batch Normalization and Max Pooling 2D</vt:lpstr>
      <vt:lpstr>Optimizer, Loss function and Metrics. </vt:lpstr>
      <vt:lpstr>Continue…</vt:lpstr>
      <vt:lpstr>Validation </vt:lpstr>
      <vt:lpstr>Validation codes</vt:lpstr>
      <vt:lpstr>Performance Evaluation </vt:lpstr>
      <vt:lpstr>Conclusion</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emotion from facial expression</dc:title>
  <dc:creator>KOUSTAV</dc:creator>
  <cp:lastModifiedBy>Windows User</cp:lastModifiedBy>
  <cp:revision>42</cp:revision>
  <dcterms:created xsi:type="dcterms:W3CDTF">2021-01-13T13:37:03Z</dcterms:created>
  <dcterms:modified xsi:type="dcterms:W3CDTF">2021-01-15T13:12:35Z</dcterms:modified>
</cp:coreProperties>
</file>