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1" r:id="rId2"/>
    <p:sldId id="256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3" r:id="rId14"/>
    <p:sldId id="284" r:id="rId15"/>
    <p:sldId id="285" r:id="rId16"/>
    <p:sldId id="28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49DCC-2677-49E4-885C-84C0FE0D5E4B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90E17-14A3-4BBF-ADE2-29552548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49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90E17-14A3-4BBF-ADE2-29552548C1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1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C3E8-59A9-4E47-B7EE-03F0B24D8B62}" type="datetime1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AD9E-1315-4B00-94A2-A7D56E65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0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7CC04-9ACF-4538-ADBA-9DCF4B9F1774}" type="datetime1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AD9E-1315-4B00-94A2-A7D56E65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6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1B62-6FE0-4747-83D8-70CEA52E912B}" type="datetime1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AD9E-1315-4B00-94A2-A7D56E65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2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0DA8A-4634-4D57-B008-500928210C4D}" type="datetime1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AD9E-1315-4B00-94A2-A7D56E65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9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2F39-5595-4877-8D8B-711CF821864A}" type="datetime1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AD9E-1315-4B00-94A2-A7D56E65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0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34FE-AA27-4114-B92F-D863FAF4FCD3}" type="datetime1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AD9E-1315-4B00-94A2-A7D56E65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6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0F3B-A783-4615-B485-6587922B88A1}" type="datetime1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AD9E-1315-4B00-94A2-A7D56E65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0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D814-BDBA-4AE7-864D-3E40AC6C7D90}" type="datetime1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AD9E-1315-4B00-94A2-A7D56E65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6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1D63-5513-4060-B7D6-89535841FE5F}" type="datetime1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AD9E-1315-4B00-94A2-A7D56E65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B426-A677-45F2-BF33-C73A0A4E3D8E}" type="datetime1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AD9E-1315-4B00-94A2-A7D56E65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449E-98CA-44A2-B8CD-9A9E2CEE23CA}" type="datetime1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AD9E-1315-4B00-94A2-A7D56E65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0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C392A-4832-4A4C-8AAC-849FCA51673E}" type="datetime1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 A V Prajeesh, SAS, VIT Vellore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4AD9E-1315-4B00-94A2-A7D56E65B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9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7394EAD-247B-BF12-DE99-769D4B825605}"/>
              </a:ext>
            </a:extLst>
          </p:cNvPr>
          <p:cNvSpPr txBox="1"/>
          <p:nvPr/>
        </p:nvSpPr>
        <p:spPr>
          <a:xfrm>
            <a:off x="1197427" y="2027760"/>
            <a:ext cx="72825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dirty="0">
                <a:solidFill>
                  <a:srgbClr val="FF0000"/>
                </a:solidFill>
              </a:rPr>
              <a:t>DCL, TCL and Constraints.</a:t>
            </a:r>
          </a:p>
        </p:txBody>
      </p:sp>
    </p:spTree>
    <p:extLst>
      <p:ext uri="{BB962C8B-B14F-4D97-AF65-F5344CB8AC3E}">
        <p14:creationId xmlns:p14="http://schemas.microsoft.com/office/powerpoint/2010/main" val="3726104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D2AFF3-75C9-DC61-860B-344E8DA0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6292" y="6356351"/>
            <a:ext cx="3086100" cy="365125"/>
          </a:xfrm>
        </p:spPr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711C5B-D002-601D-8E54-A6A446674655}"/>
              </a:ext>
            </a:extLst>
          </p:cNvPr>
          <p:cNvSpPr txBox="1"/>
          <p:nvPr/>
        </p:nvSpPr>
        <p:spPr>
          <a:xfrm>
            <a:off x="742949" y="1410679"/>
            <a:ext cx="74648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CONSTRAINT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pk_order_items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PRIMARY KEY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11B158-7CD5-5478-2E1D-49FE5F158985}"/>
              </a:ext>
            </a:extLst>
          </p:cNvPr>
          <p:cNvSpPr txBox="1"/>
          <p:nvPr/>
        </p:nvSpPr>
        <p:spPr>
          <a:xfrm>
            <a:off x="742949" y="2953437"/>
            <a:ext cx="746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employees MODIFY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PRIMARY KEY;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4908D-1C8D-003A-9B8D-F0D4761A630D}"/>
              </a:ext>
            </a:extLst>
          </p:cNvPr>
          <p:cNvSpPr txBox="1"/>
          <p:nvPr/>
        </p:nvSpPr>
        <p:spPr>
          <a:xfrm>
            <a:off x="742949" y="2491772"/>
            <a:ext cx="6289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Modify an existing column to add a primary key constraint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65D364-5F68-12C7-CC5E-D90E127576FB}"/>
              </a:ext>
            </a:extLst>
          </p:cNvPr>
          <p:cNvSpPr txBox="1"/>
          <p:nvPr/>
        </p:nvSpPr>
        <p:spPr>
          <a:xfrm>
            <a:off x="742948" y="3617464"/>
            <a:ext cx="6659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Define a named primary key constraint during table creation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8B0F55-3CFA-2648-CFBE-95559E2BC1F7}"/>
              </a:ext>
            </a:extLst>
          </p:cNvPr>
          <p:cNvSpPr txBox="1"/>
          <p:nvPr/>
        </p:nvSpPr>
        <p:spPr>
          <a:xfrm>
            <a:off x="710292" y="4145415"/>
            <a:ext cx="77152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departments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NUMBER,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VARCHAR2(50), CONSTRAINT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pk_department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PRIMARY KEY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48BE1E-13C9-6A45-6C93-89F991646D8E}"/>
              </a:ext>
            </a:extLst>
          </p:cNvPr>
          <p:cNvSpPr txBox="1"/>
          <p:nvPr/>
        </p:nvSpPr>
        <p:spPr>
          <a:xfrm>
            <a:off x="742948" y="995180"/>
            <a:ext cx="6125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Add a composite primary key constraint to an existing table.</a:t>
            </a:r>
          </a:p>
        </p:txBody>
      </p:sp>
    </p:spTree>
    <p:extLst>
      <p:ext uri="{BB962C8B-B14F-4D97-AF65-F5344CB8AC3E}">
        <p14:creationId xmlns:p14="http://schemas.microsoft.com/office/powerpoint/2010/main" val="362029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5EFB68-0734-9266-8371-8931E8273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29C1A2-9360-B9C8-E1AE-11FF406295D1}"/>
              </a:ext>
            </a:extLst>
          </p:cNvPr>
          <p:cNvSpPr txBox="1"/>
          <p:nvPr/>
        </p:nvSpPr>
        <p:spPr>
          <a:xfrm>
            <a:off x="609600" y="44087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FOREIGN KEY Constraint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DBD4A1-DA1F-D4A7-D39E-1E89BBD04BB6}"/>
              </a:ext>
            </a:extLst>
          </p:cNvPr>
          <p:cNvSpPr txBox="1"/>
          <p:nvPr/>
        </p:nvSpPr>
        <p:spPr>
          <a:xfrm>
            <a:off x="609600" y="1185090"/>
            <a:ext cx="78377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Ensures the values in a column or a set of columns match values in a primary key or unique key column of another table.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D6B2C9-92FF-3095-4F4D-301D4E483F0C}"/>
              </a:ext>
            </a:extLst>
          </p:cNvPr>
          <p:cNvSpPr txBox="1"/>
          <p:nvPr/>
        </p:nvSpPr>
        <p:spPr>
          <a:xfrm>
            <a:off x="609599" y="2354053"/>
            <a:ext cx="78377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departments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NUMBER(5) PRIMARY KEY,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VARCHAR2(50) NOT NULL );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employees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NUMBER(5) PRIMARY KEY,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VARCHAR2(50) NOT NULL,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VARCHAR2(50) NOT NULL,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NUMBER, CONSTRAINT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fk_department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FOREIGN KEY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REFERENCES departments(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2D4D24-E125-C51C-F573-7735F17E2EF5}"/>
              </a:ext>
            </a:extLst>
          </p:cNvPr>
          <p:cNvSpPr txBox="1"/>
          <p:nvPr/>
        </p:nvSpPr>
        <p:spPr>
          <a:xfrm>
            <a:off x="609599" y="1951167"/>
            <a:ext cx="6444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Define the foreign key constraint when creating the table.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D25619-86CD-27C2-CEA0-E4E75849C4B9}"/>
              </a:ext>
            </a:extLst>
          </p:cNvPr>
          <p:cNvSpPr txBox="1"/>
          <p:nvPr/>
        </p:nvSpPr>
        <p:spPr>
          <a:xfrm>
            <a:off x="609599" y="5318649"/>
            <a:ext cx="80445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employees ADD CONSTRAINT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fk_department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FOREIGN KEY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REFERENCES departments(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5E6EC12D-F498-79E2-5AA6-35375A428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4611078"/>
            <a:ext cx="46867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Add a foreign key constraint to an existing table.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4060786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862EF3-F161-B37F-AF5D-4B6A71FA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3F30E-CDFA-2DF5-512C-4479C4183B93}"/>
              </a:ext>
            </a:extLst>
          </p:cNvPr>
          <p:cNvSpPr txBox="1"/>
          <p:nvPr/>
        </p:nvSpPr>
        <p:spPr>
          <a:xfrm>
            <a:off x="742949" y="905079"/>
            <a:ext cx="72907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NUMBER,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NUMBER, quantity NUMBER, CONSTRAINT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fk_order_product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FOREIGN KEY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REFERENCES orders(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E7EE3-3F7D-202C-29C1-F547742C5A6D}"/>
              </a:ext>
            </a:extLst>
          </p:cNvPr>
          <p:cNvSpPr txBox="1"/>
          <p:nvPr/>
        </p:nvSpPr>
        <p:spPr>
          <a:xfrm>
            <a:off x="742949" y="406178"/>
            <a:ext cx="7658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Define a foreign key that consists of multiple columns when creating the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71C68-5FF5-29EF-054F-4654E6C015C2}"/>
              </a:ext>
            </a:extLst>
          </p:cNvPr>
          <p:cNvSpPr txBox="1"/>
          <p:nvPr/>
        </p:nvSpPr>
        <p:spPr>
          <a:xfrm>
            <a:off x="742949" y="2452692"/>
            <a:ext cx="7290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Add a composite foreign key constraint to an existing table.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694550-D8C1-2351-F11E-BCB91FD73A6A}"/>
              </a:ext>
            </a:extLst>
          </p:cNvPr>
          <p:cNvSpPr txBox="1"/>
          <p:nvPr/>
        </p:nvSpPr>
        <p:spPr>
          <a:xfrm>
            <a:off x="742949" y="2883266"/>
            <a:ext cx="78132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CONSTRAINT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fk_order_product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FOREIGN KEY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REFERENCES orders(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93892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5EB505-06E7-CFA7-1AD5-86B16DD6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A40C2-16E9-8294-1530-19A9D85EF927}"/>
              </a:ext>
            </a:extLst>
          </p:cNvPr>
          <p:cNvSpPr txBox="1"/>
          <p:nvPr/>
        </p:nvSpPr>
        <p:spPr>
          <a:xfrm>
            <a:off x="742950" y="63961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CHECK Constraint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ED7A6-9B8F-89C6-4F26-93A6DD4DB042}"/>
              </a:ext>
            </a:extLst>
          </p:cNvPr>
          <p:cNvSpPr txBox="1"/>
          <p:nvPr/>
        </p:nvSpPr>
        <p:spPr>
          <a:xfrm>
            <a:off x="742949" y="1255263"/>
            <a:ext cx="78241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simple CHECK constraint ensures that the values in a column meet a specific condition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996B1A-5BC2-2A12-A042-1DF242786AB8}"/>
              </a:ext>
            </a:extLst>
          </p:cNvPr>
          <p:cNvSpPr txBox="1"/>
          <p:nvPr/>
        </p:nvSpPr>
        <p:spPr>
          <a:xfrm>
            <a:off x="742950" y="21171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At Table Creation</a:t>
            </a:r>
            <a:r>
              <a:rPr lang="en-US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B270CF-0903-9E6C-2CB4-3C788E5913F7}"/>
              </a:ext>
            </a:extLst>
          </p:cNvPr>
          <p:cNvSpPr txBox="1"/>
          <p:nvPr/>
        </p:nvSpPr>
        <p:spPr>
          <a:xfrm>
            <a:off x="742950" y="2527051"/>
            <a:ext cx="77043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employees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NUMBER PRIMARY KEY,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VARCHAR2(50),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VARCHAR2(50), salary NUMBER, CONSTRAINT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chk_salary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CHECK (salary &gt; 0) 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36D317-BFDA-A2FB-74A5-24A690B81028}"/>
              </a:ext>
            </a:extLst>
          </p:cNvPr>
          <p:cNvSpPr txBox="1"/>
          <p:nvPr/>
        </p:nvSpPr>
        <p:spPr>
          <a:xfrm>
            <a:off x="753835" y="4082649"/>
            <a:ext cx="727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employees ADD CONSTRAINT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chk_salary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CHECK (salary &gt; 0</a:t>
            </a:r>
            <a:r>
              <a:rPr lang="en-US" dirty="0"/>
              <a:t>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3D2985-D074-41CF-8E4E-546E4074EEDF}"/>
              </a:ext>
            </a:extLst>
          </p:cNvPr>
          <p:cNvSpPr txBox="1"/>
          <p:nvPr/>
        </p:nvSpPr>
        <p:spPr>
          <a:xfrm>
            <a:off x="742950" y="373340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After Table Creation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22190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1BB442-BE6C-ED93-C0DF-2798A9A7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2A081-2F13-78C4-9EDE-00765A315C51}"/>
              </a:ext>
            </a:extLst>
          </p:cNvPr>
          <p:cNvSpPr txBox="1"/>
          <p:nvPr/>
        </p:nvSpPr>
        <p:spPr>
          <a:xfrm>
            <a:off x="1023257" y="1130664"/>
            <a:ext cx="7162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orders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NUMBER PRIMARY KEY,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delivery_date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DATE, CONSTRAINT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chk_dates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CHECK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delivery_date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9D6AE-D9CF-8871-A873-E3732FB688BA}"/>
              </a:ext>
            </a:extLst>
          </p:cNvPr>
          <p:cNvSpPr txBox="1"/>
          <p:nvPr/>
        </p:nvSpPr>
        <p:spPr>
          <a:xfrm>
            <a:off x="631371" y="613006"/>
            <a:ext cx="7630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CHECK constraint to enforce a condition that involves multiple columns.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B29988-320A-201C-ECD0-10EE63C68BF7}"/>
              </a:ext>
            </a:extLst>
          </p:cNvPr>
          <p:cNvSpPr txBox="1"/>
          <p:nvPr/>
        </p:nvSpPr>
        <p:spPr>
          <a:xfrm>
            <a:off x="1023256" y="2820177"/>
            <a:ext cx="7238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orders ADD CONSTRAINT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chk_dates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CHECK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delivery_date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E54B37-D7EF-E570-3C3B-5AB995E7CE5E}"/>
              </a:ext>
            </a:extLst>
          </p:cNvPr>
          <p:cNvSpPr txBox="1"/>
          <p:nvPr/>
        </p:nvSpPr>
        <p:spPr>
          <a:xfrm>
            <a:off x="631371" y="225241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After Table Creation: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57360F-4075-8F1A-78FF-E7D81E11FF04}"/>
              </a:ext>
            </a:extLst>
          </p:cNvPr>
          <p:cNvSpPr txBox="1"/>
          <p:nvPr/>
        </p:nvSpPr>
        <p:spPr>
          <a:xfrm>
            <a:off x="631371" y="4253684"/>
            <a:ext cx="77070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products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NUMBER PRIMARY KEY,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VARCHAR2(100), price NUMBER, quantity NUMBER, CONSTRAINT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chk_price_quantity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CHECK (price * quantity &gt; 0) 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B20823-D60E-8D75-6AE5-DA9A27C4E071}"/>
              </a:ext>
            </a:extLst>
          </p:cNvPr>
          <p:cNvSpPr txBox="1"/>
          <p:nvPr/>
        </p:nvSpPr>
        <p:spPr>
          <a:xfrm>
            <a:off x="631371" y="3751097"/>
            <a:ext cx="7151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Complex expressions in a CHECK constraint to validate data.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375F62-B813-8B0D-5C40-EBCD30F1268A}"/>
              </a:ext>
            </a:extLst>
          </p:cNvPr>
          <p:cNvSpPr txBox="1"/>
          <p:nvPr/>
        </p:nvSpPr>
        <p:spPr>
          <a:xfrm>
            <a:off x="742950" y="5892582"/>
            <a:ext cx="7040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products ADD CONSTRAINT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chk_price_quantity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CHECK (price * quantity &gt; 0);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5BB19-FA3D-2B7D-F001-506A6F6ED673}"/>
              </a:ext>
            </a:extLst>
          </p:cNvPr>
          <p:cNvSpPr txBox="1"/>
          <p:nvPr/>
        </p:nvSpPr>
        <p:spPr>
          <a:xfrm>
            <a:off x="742950" y="557046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After Table Creation:</a:t>
            </a:r>
          </a:p>
        </p:txBody>
      </p:sp>
    </p:spTree>
    <p:extLst>
      <p:ext uri="{BB962C8B-B14F-4D97-AF65-F5344CB8AC3E}">
        <p14:creationId xmlns:p14="http://schemas.microsoft.com/office/powerpoint/2010/main" val="3450291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9F6A91-4F8B-449E-1EF3-CB2E9557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24C21-9755-87ED-EE84-A4EBB7CAA5E0}"/>
              </a:ext>
            </a:extLst>
          </p:cNvPr>
          <p:cNvSpPr txBox="1"/>
          <p:nvPr/>
        </p:nvSpPr>
        <p:spPr>
          <a:xfrm>
            <a:off x="533399" y="681335"/>
            <a:ext cx="7358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CHECK constraint to restrict column values to a predefined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F37F9E-39C3-C196-5E1A-F013733A1AA7}"/>
              </a:ext>
            </a:extLst>
          </p:cNvPr>
          <p:cNvSpPr txBox="1"/>
          <p:nvPr/>
        </p:nvSpPr>
        <p:spPr>
          <a:xfrm>
            <a:off x="533398" y="1674674"/>
            <a:ext cx="77615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employees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NUMBER PRIMARY KEY,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VARCHAR2(50),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VARCHAR2(50), status VARCHAR2(10), CONSTRAINT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chk_status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CHECK (status IN ('ACTIVE', 'INACTIVE', 'ON_LEAVE')) 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34B67-1183-4E75-D0BA-B649316C8278}"/>
              </a:ext>
            </a:extLst>
          </p:cNvPr>
          <p:cNvSpPr txBox="1"/>
          <p:nvPr/>
        </p:nvSpPr>
        <p:spPr>
          <a:xfrm>
            <a:off x="568777" y="3885684"/>
            <a:ext cx="7726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employees ADD CONSTRAINT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chk_status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CHECK (status IN ('ACTIVE', 'INACTIVE', 'ON_LEAVE'));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EB5E61-1CEF-2CBF-A925-D5B081786D1E}"/>
              </a:ext>
            </a:extLst>
          </p:cNvPr>
          <p:cNvSpPr txBox="1"/>
          <p:nvPr/>
        </p:nvSpPr>
        <p:spPr>
          <a:xfrm>
            <a:off x="568777" y="34290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After Table Creation:</a:t>
            </a:r>
          </a:p>
        </p:txBody>
      </p:sp>
    </p:spTree>
    <p:extLst>
      <p:ext uri="{BB962C8B-B14F-4D97-AF65-F5344CB8AC3E}">
        <p14:creationId xmlns:p14="http://schemas.microsoft.com/office/powerpoint/2010/main" val="798047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A58394-8FA4-EBB2-3F1C-4EE0C5DE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D1AA1-A1F6-9FA9-A534-C5396DAD07BF}"/>
              </a:ext>
            </a:extLst>
          </p:cNvPr>
          <p:cNvSpPr txBox="1"/>
          <p:nvPr/>
        </p:nvSpPr>
        <p:spPr>
          <a:xfrm>
            <a:off x="315687" y="1150595"/>
            <a:ext cx="85888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Managing the constraint :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disable : alter table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disable constraint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enable : alter table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enable constraint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drop : alter table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drop constraint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3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55228F-42E7-8A40-F1E4-23F52555794F}"/>
              </a:ext>
            </a:extLst>
          </p:cNvPr>
          <p:cNvSpPr txBox="1"/>
          <p:nvPr/>
        </p:nvSpPr>
        <p:spPr>
          <a:xfrm>
            <a:off x="506185" y="1059763"/>
            <a:ext cx="6980465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/>
              <a:t>1. COMMIT</a:t>
            </a:r>
          </a:p>
          <a:p>
            <a:pPr marL="257175" indent="-257175">
              <a:buAutoNum type="alphaLcPeriod"/>
            </a:pPr>
            <a:r>
              <a:rPr lang="en-US" sz="2000" dirty="0"/>
              <a:t>To permanently save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COMMIT;</a:t>
            </a:r>
          </a:p>
          <a:p>
            <a:pPr algn="l"/>
            <a:endParaRPr lang="en-US" sz="2000" dirty="0"/>
          </a:p>
          <a:p>
            <a:pPr algn="l"/>
            <a:r>
              <a:rPr lang="en-US" sz="2000" b="1" dirty="0"/>
              <a:t>2. SAVEPOINT</a:t>
            </a:r>
          </a:p>
          <a:p>
            <a:pPr marL="257175" indent="-257175">
              <a:buAutoNum type="alphaLcPeriod"/>
            </a:pPr>
            <a:r>
              <a:rPr lang="en-US" sz="2000" dirty="0"/>
              <a:t>To make markers in a lengthy transaction</a:t>
            </a:r>
          </a:p>
          <a:p>
            <a:pPr marL="257175" indent="-257175">
              <a:buAutoNum type="alphaLcPeriod"/>
            </a:pPr>
            <a:endParaRPr lang="en-US" sz="2000" dirty="0"/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SAVEPOINT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savepoint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name&gt;;</a:t>
            </a:r>
          </a:p>
          <a:p>
            <a:pPr algn="l"/>
            <a:endParaRPr lang="en-US" sz="2000" dirty="0"/>
          </a:p>
          <a:p>
            <a:pPr algn="l"/>
            <a:r>
              <a:rPr lang="en-US" sz="2000" b="1" dirty="0"/>
              <a:t>3. ROLLBACK</a:t>
            </a:r>
          </a:p>
          <a:p>
            <a:pPr marL="257175" indent="-257175">
              <a:buAutoNum type="alphaLcPeriod"/>
            </a:pPr>
            <a:r>
              <a:rPr lang="en-US" sz="2000" dirty="0"/>
              <a:t>To undo changes till last commit</a:t>
            </a:r>
          </a:p>
          <a:p>
            <a:pPr marL="257175" indent="-257175">
              <a:buAutoNum type="alphaLcPeriod"/>
            </a:pPr>
            <a:endParaRPr lang="en-US" sz="2000" dirty="0"/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ROLLBACK;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b. To undo changes till a marker</a:t>
            </a: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ROLLBACK 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savepoint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savepoint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name&gt;;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7A545-6827-AB80-6C7A-944B4FEF089C}"/>
              </a:ext>
            </a:extLst>
          </p:cNvPr>
          <p:cNvSpPr txBox="1"/>
          <p:nvPr/>
        </p:nvSpPr>
        <p:spPr>
          <a:xfrm>
            <a:off x="506186" y="283846"/>
            <a:ext cx="69804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Transaction Control language (TCL)</a:t>
            </a:r>
          </a:p>
        </p:txBody>
      </p:sp>
    </p:spTree>
    <p:extLst>
      <p:ext uri="{BB962C8B-B14F-4D97-AF65-F5344CB8AC3E}">
        <p14:creationId xmlns:p14="http://schemas.microsoft.com/office/powerpoint/2010/main" val="47842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056A5D44-D863-B8D1-D1E3-CEEAB5E3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10316"/>
            <a:ext cx="3086100" cy="273844"/>
          </a:xfrm>
        </p:spPr>
        <p:txBody>
          <a:bodyPr/>
          <a:lstStyle/>
          <a:p>
            <a:r>
              <a:rPr lang="en-US" dirty="0"/>
              <a:t>Dr A V Prajeesh, SAS, VIT Vellore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42752-5074-13AC-99D0-F988A3CB9B47}"/>
              </a:ext>
            </a:extLst>
          </p:cNvPr>
          <p:cNvSpPr txBox="1"/>
          <p:nvPr/>
        </p:nvSpPr>
        <p:spPr>
          <a:xfrm>
            <a:off x="791935" y="1170447"/>
            <a:ext cx="756012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/>
              <a:t>1.GRANT</a:t>
            </a:r>
          </a:p>
          <a:p>
            <a:pPr algn="l"/>
            <a:endParaRPr lang="en-US" sz="2000" dirty="0"/>
          </a:p>
          <a:p>
            <a:pPr marL="257175" indent="-257175">
              <a:buAutoNum type="alphaLcPeriod"/>
            </a:pPr>
            <a:r>
              <a:rPr lang="en-US" sz="2000" dirty="0"/>
              <a:t>Grant all privileges</a:t>
            </a:r>
          </a:p>
          <a:p>
            <a:pPr marL="257175" indent="-257175">
              <a:buAutoNum type="alphaLcPeriod"/>
            </a:pPr>
            <a:endParaRPr lang="en-US" sz="2000" dirty="0"/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GRANT ALL ON &lt; object name&gt; TO &lt;username&gt;;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b. Grant certain privileges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GRANT &lt;privileges &gt; ON &lt; object name&gt; TO &lt;username&gt;;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c. Grant Execute privilege</a:t>
            </a:r>
          </a:p>
          <a:p>
            <a:pPr algn="l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GRANT EXECUTE ON &lt;function name&gt; TO &lt;username&gt;;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DC1A48-B4BA-EF82-CE0D-D5B0EDC01466}"/>
              </a:ext>
            </a:extLst>
          </p:cNvPr>
          <p:cNvSpPr txBox="1"/>
          <p:nvPr/>
        </p:nvSpPr>
        <p:spPr>
          <a:xfrm>
            <a:off x="631372" y="3565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DCL (Data Control Language)</a:t>
            </a:r>
          </a:p>
        </p:txBody>
      </p:sp>
    </p:spTree>
    <p:extLst>
      <p:ext uri="{BB962C8B-B14F-4D97-AF65-F5344CB8AC3E}">
        <p14:creationId xmlns:p14="http://schemas.microsoft.com/office/powerpoint/2010/main" val="398584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57C3C6-1022-7DE5-71B1-7FAE4D14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5FAF8E-7E21-612B-1B50-037C931B086A}"/>
              </a:ext>
            </a:extLst>
          </p:cNvPr>
          <p:cNvSpPr txBox="1"/>
          <p:nvPr/>
        </p:nvSpPr>
        <p:spPr>
          <a:xfrm>
            <a:off x="533400" y="881955"/>
            <a:ext cx="83166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alibri "/>
              </a:rPr>
              <a:t>d. Setting privileges to ROLE</a:t>
            </a:r>
          </a:p>
          <a:p>
            <a:pPr algn="just"/>
            <a:endParaRPr lang="en-US" sz="2000" dirty="0">
              <a:latin typeface="Calibri "/>
              <a:cs typeface="Courier New" panose="02070309020205020404" pitchFamily="49" charset="0"/>
            </a:endParaRP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GRANT &lt;any DML command&gt; TO &lt;role name&gt;;</a:t>
            </a:r>
          </a:p>
          <a:p>
            <a:pPr algn="just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GRANT &lt;role name&gt; TO &lt;user name&gt;;</a:t>
            </a:r>
          </a:p>
          <a:p>
            <a:pPr algn="just"/>
            <a:endParaRPr lang="en-US" sz="2000" dirty="0">
              <a:latin typeface="Calibri "/>
            </a:endParaRPr>
          </a:p>
          <a:p>
            <a:pPr algn="just"/>
            <a:r>
              <a:rPr lang="en-US" sz="2000" dirty="0">
                <a:latin typeface="Calibri "/>
              </a:rPr>
              <a:t>***User can grant insert , delete , update , select on his tables or views or</a:t>
            </a:r>
          </a:p>
          <a:p>
            <a:pPr algn="just"/>
            <a:r>
              <a:rPr lang="en-US" sz="2000" dirty="0">
                <a:latin typeface="Calibri "/>
              </a:rPr>
              <a:t>materialized views and also grant references to columns.</a:t>
            </a:r>
          </a:p>
          <a:p>
            <a:pPr algn="just"/>
            <a:endParaRPr lang="en-US" sz="2000" dirty="0">
              <a:latin typeface="Calibri "/>
            </a:endParaRPr>
          </a:p>
          <a:p>
            <a:pPr algn="just"/>
            <a:r>
              <a:rPr lang="en-US" sz="2000" dirty="0">
                <a:latin typeface="Calibri "/>
              </a:rPr>
              <a:t>***grant execute permission on procedures, functions, packages, abstract datatypes, libraries, index types and operators.</a:t>
            </a:r>
          </a:p>
          <a:p>
            <a:pPr algn="just"/>
            <a:endParaRPr lang="en-US" sz="2000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103230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49474C-4926-EEDE-114A-8EABEADE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A2C55-2882-09FF-B7AD-DB1E600819C6}"/>
              </a:ext>
            </a:extLst>
          </p:cNvPr>
          <p:cNvSpPr txBox="1"/>
          <p:nvPr/>
        </p:nvSpPr>
        <p:spPr>
          <a:xfrm>
            <a:off x="446312" y="1003050"/>
            <a:ext cx="83166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u="none" strike="noStrike" baseline="0" dirty="0">
                <a:latin typeface="Calibri "/>
              </a:rPr>
              <a:t>REVOKE</a:t>
            </a:r>
          </a:p>
          <a:p>
            <a:pPr algn="l"/>
            <a:endParaRPr lang="en-US" sz="2000" b="1" u="none" strike="noStrike" baseline="0" dirty="0">
              <a:latin typeface="Calibri "/>
            </a:endParaRPr>
          </a:p>
          <a:p>
            <a:pPr algn="l"/>
            <a:r>
              <a:rPr lang="en-US" sz="2000" b="0" u="none" strike="noStrike" baseline="0" dirty="0">
                <a:latin typeface="Calibri "/>
              </a:rPr>
              <a:t>a. </a:t>
            </a:r>
          </a:p>
          <a:p>
            <a:pPr algn="l"/>
            <a:endParaRPr lang="en-US" sz="2000" dirty="0">
              <a:latin typeface="Calibri "/>
              <a:cs typeface="Courier New" panose="02070309020205020404" pitchFamily="49" charset="0"/>
            </a:endParaRPr>
          </a:p>
          <a:p>
            <a:pPr algn="l"/>
            <a:r>
              <a:rPr lang="en-US" sz="2000" b="0" u="none" strike="noStrike" baseline="0" dirty="0">
                <a:latin typeface="Calibri "/>
                <a:cs typeface="Courier New" panose="02070309020205020404" pitchFamily="49" charset="0"/>
              </a:rPr>
              <a:t>REVOKE &lt;privileges &gt; on &lt; object name&gt; FROM &lt;username&gt;;</a:t>
            </a:r>
          </a:p>
          <a:p>
            <a:pPr algn="l"/>
            <a:endParaRPr lang="en-US" sz="2000" b="0" u="none" strike="noStrike" baseline="0" dirty="0">
              <a:latin typeface="Calibri "/>
              <a:cs typeface="Courier New" panose="02070309020205020404" pitchFamily="49" charset="0"/>
            </a:endParaRPr>
          </a:p>
          <a:p>
            <a:pPr algn="l"/>
            <a:r>
              <a:rPr lang="en-US" sz="2000" b="0" u="none" strike="noStrike" baseline="0" dirty="0">
                <a:latin typeface="Calibri "/>
                <a:cs typeface="Courier New" panose="02070309020205020404" pitchFamily="49" charset="0"/>
              </a:rPr>
              <a:t>b. </a:t>
            </a:r>
          </a:p>
          <a:p>
            <a:pPr algn="l"/>
            <a:endParaRPr lang="en-US" sz="2000" dirty="0">
              <a:latin typeface="Calibri "/>
              <a:cs typeface="Courier New" panose="02070309020205020404" pitchFamily="49" charset="0"/>
            </a:endParaRPr>
          </a:p>
          <a:p>
            <a:pPr algn="l"/>
            <a:r>
              <a:rPr lang="en-US" sz="2000" b="0" u="none" strike="noStrike" baseline="0" dirty="0">
                <a:latin typeface="Calibri "/>
                <a:cs typeface="Courier New" panose="02070309020205020404" pitchFamily="49" charset="0"/>
              </a:rPr>
              <a:t>REVOKE SELECT ,UPDATE ON &lt;table&gt; FROM &lt;username&gt;;</a:t>
            </a:r>
            <a:endParaRPr lang="en-US" sz="2000" dirty="0">
              <a:latin typeface="Calibri 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322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09C881-09A6-3463-B144-89291E95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821D11-EA8B-651F-A73C-F14212C4E03A}"/>
              </a:ext>
            </a:extLst>
          </p:cNvPr>
          <p:cNvSpPr txBox="1"/>
          <p:nvPr/>
        </p:nvSpPr>
        <p:spPr>
          <a:xfrm>
            <a:off x="870857" y="1168177"/>
            <a:ext cx="72716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Constraints are used to enforce rules on the data in a database.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0C22D-848D-4320-5325-F75F3A0039B4}"/>
              </a:ext>
            </a:extLst>
          </p:cNvPr>
          <p:cNvSpPr txBox="1"/>
          <p:nvPr/>
        </p:nvSpPr>
        <p:spPr>
          <a:xfrm>
            <a:off x="870857" y="43582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Constraints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94FE34-1992-383A-60E5-40E5685FEFB6}"/>
              </a:ext>
            </a:extLst>
          </p:cNvPr>
          <p:cNvSpPr txBox="1"/>
          <p:nvPr/>
        </p:nvSpPr>
        <p:spPr>
          <a:xfrm>
            <a:off x="870857" y="1921911"/>
            <a:ext cx="76091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These constraints ensure the accuracy and reliability of the data. There are several types of constraints in Oracle SQL: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C527C1-95B8-53CF-2A7D-10955E57203B}"/>
              </a:ext>
            </a:extLst>
          </p:cNvPr>
          <p:cNvSpPr txBox="1"/>
          <p:nvPr/>
        </p:nvSpPr>
        <p:spPr>
          <a:xfrm>
            <a:off x="870857" y="3244334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NOT NULL Constraint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CF5CFC-8FF4-E2F5-D027-A099DDA957AA}"/>
              </a:ext>
            </a:extLst>
          </p:cNvPr>
          <p:cNvSpPr txBox="1"/>
          <p:nvPr/>
        </p:nvSpPr>
        <p:spPr>
          <a:xfrm>
            <a:off x="870857" y="375491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UNIQUE Constraint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C9956E-1509-B633-5760-2B047269E178}"/>
              </a:ext>
            </a:extLst>
          </p:cNvPr>
          <p:cNvSpPr txBox="1"/>
          <p:nvPr/>
        </p:nvSpPr>
        <p:spPr>
          <a:xfrm>
            <a:off x="870857" y="425895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PRIMARY KEY Constraint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CC7DBE-C71D-69BC-ACC9-F6DB790E21D3}"/>
              </a:ext>
            </a:extLst>
          </p:cNvPr>
          <p:cNvSpPr txBox="1"/>
          <p:nvPr/>
        </p:nvSpPr>
        <p:spPr>
          <a:xfrm>
            <a:off x="870857" y="468630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FOREIGN KEY Constraint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A9EBB3-EB88-D9A5-A196-9F1E7008CE96}"/>
              </a:ext>
            </a:extLst>
          </p:cNvPr>
          <p:cNvSpPr txBox="1"/>
          <p:nvPr/>
        </p:nvSpPr>
        <p:spPr>
          <a:xfrm>
            <a:off x="870857" y="511364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CHECK Constraint</a:t>
            </a:r>
          </a:p>
        </p:txBody>
      </p:sp>
    </p:spTree>
    <p:extLst>
      <p:ext uri="{BB962C8B-B14F-4D97-AF65-F5344CB8AC3E}">
        <p14:creationId xmlns:p14="http://schemas.microsoft.com/office/powerpoint/2010/main" val="238873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451C8C-0CEF-3E9E-FCAF-C8BD1121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6EE461-CFF3-AC5F-843D-D62A04305466}"/>
              </a:ext>
            </a:extLst>
          </p:cNvPr>
          <p:cNvSpPr txBox="1"/>
          <p:nvPr/>
        </p:nvSpPr>
        <p:spPr>
          <a:xfrm>
            <a:off x="1045029" y="1603609"/>
            <a:ext cx="54101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Ensures that a column cannot have a NULL value.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6394C-6C14-45DB-6841-4457C4751782}"/>
              </a:ext>
            </a:extLst>
          </p:cNvPr>
          <p:cNvSpPr txBox="1"/>
          <p:nvPr/>
        </p:nvSpPr>
        <p:spPr>
          <a:xfrm>
            <a:off x="642257" y="762391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 NULL Constraint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701441-2A10-2575-8E1C-7AFD05662DB8}"/>
              </a:ext>
            </a:extLst>
          </p:cNvPr>
          <p:cNvSpPr txBox="1"/>
          <p:nvPr/>
        </p:nvSpPr>
        <p:spPr>
          <a:xfrm>
            <a:off x="1001486" y="2597220"/>
            <a:ext cx="7467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employees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NUMBER(5),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VARCHAR2(50),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VARCHAR2(50) NOT NULL 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03F116-706B-3509-3182-CED85C4EAB2D}"/>
              </a:ext>
            </a:extLst>
          </p:cNvPr>
          <p:cNvSpPr txBox="1"/>
          <p:nvPr/>
        </p:nvSpPr>
        <p:spPr>
          <a:xfrm>
            <a:off x="1001485" y="3965801"/>
            <a:ext cx="73260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employees MODIFY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VARCHAR2(50) NOT NULL);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947900-F15D-1CCB-4008-19115F4E219E}"/>
              </a:ext>
            </a:extLst>
          </p:cNvPr>
          <p:cNvSpPr txBox="1"/>
          <p:nvPr/>
        </p:nvSpPr>
        <p:spPr>
          <a:xfrm>
            <a:off x="1001485" y="5147885"/>
            <a:ext cx="69559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employees ADD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middle_name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VARCHAR2(50) NOT NULL);</a:t>
            </a:r>
          </a:p>
        </p:txBody>
      </p:sp>
    </p:spTree>
    <p:extLst>
      <p:ext uri="{BB962C8B-B14F-4D97-AF65-F5344CB8AC3E}">
        <p14:creationId xmlns:p14="http://schemas.microsoft.com/office/powerpoint/2010/main" val="1200140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BEC9EE-F55B-96C6-3D58-3B0383EA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0E7F22-B5D9-FFBF-2BCA-8855789C2117}"/>
              </a:ext>
            </a:extLst>
          </p:cNvPr>
          <p:cNvSpPr txBox="1"/>
          <p:nvPr/>
        </p:nvSpPr>
        <p:spPr>
          <a:xfrm>
            <a:off x="438150" y="24971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UNIQUE Constraint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0AD0B-8861-9F3C-B4AA-4AF64D3D8A9F}"/>
              </a:ext>
            </a:extLst>
          </p:cNvPr>
          <p:cNvSpPr txBox="1"/>
          <p:nvPr/>
        </p:nvSpPr>
        <p:spPr>
          <a:xfrm>
            <a:off x="936171" y="852491"/>
            <a:ext cx="647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Ensures that all values in a column or a set of columns are unique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F2B461-5C11-DFEC-0671-00B655F18875}"/>
              </a:ext>
            </a:extLst>
          </p:cNvPr>
          <p:cNvSpPr txBox="1"/>
          <p:nvPr/>
        </p:nvSpPr>
        <p:spPr>
          <a:xfrm>
            <a:off x="936171" y="1448673"/>
            <a:ext cx="76091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employees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NUMBER(5) UNIQUE, email VARCHAR2(100) UNIQUE 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5F2027-226A-3118-F05A-E74640D84721}"/>
              </a:ext>
            </a:extLst>
          </p:cNvPr>
          <p:cNvSpPr txBox="1"/>
          <p:nvPr/>
        </p:nvSpPr>
        <p:spPr>
          <a:xfrm>
            <a:off x="892628" y="4333407"/>
            <a:ext cx="7489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employees ADD CONSTRAINT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unique_email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UNIQUE(email);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882959-D9F5-5390-88BD-8BB70BAB8B36}"/>
              </a:ext>
            </a:extLst>
          </p:cNvPr>
          <p:cNvSpPr txBox="1"/>
          <p:nvPr/>
        </p:nvSpPr>
        <p:spPr>
          <a:xfrm>
            <a:off x="892628" y="5511184"/>
            <a:ext cx="76091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employees ADD CONSTRAINT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unique_name_email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UNIQUE(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email);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C12359-A569-E86C-378A-9EEF37C970A9}"/>
              </a:ext>
            </a:extLst>
          </p:cNvPr>
          <p:cNvSpPr txBox="1"/>
          <p:nvPr/>
        </p:nvSpPr>
        <p:spPr>
          <a:xfrm>
            <a:off x="892628" y="2425969"/>
            <a:ext cx="76526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column1 datatype, column2 datatype, column3 datatype, ... CONSTRAINT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UNIQUE (column1, column2, column3) 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96E90-BD9D-24A9-687D-69CA2B63BA90}"/>
              </a:ext>
            </a:extLst>
          </p:cNvPr>
          <p:cNvSpPr txBox="1"/>
          <p:nvPr/>
        </p:nvSpPr>
        <p:spPr>
          <a:xfrm>
            <a:off x="936169" y="359569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alibri "/>
                <a:cs typeface="Courier New" panose="02070309020205020404" pitchFamily="49" charset="0"/>
              </a:rPr>
              <a:t>Here </a:t>
            </a:r>
            <a:r>
              <a:rPr lang="en-US" dirty="0" err="1">
                <a:latin typeface="Calibri "/>
                <a:cs typeface="Courier New" panose="02070309020205020404" pitchFamily="49" charset="0"/>
              </a:rPr>
              <a:t>unique_email</a:t>
            </a:r>
            <a:r>
              <a:rPr lang="en-US" dirty="0">
                <a:latin typeface="Calibri "/>
                <a:cs typeface="Courier New" panose="02070309020205020404" pitchFamily="49" charset="0"/>
              </a:rPr>
              <a:t> is the constraint name.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4E134-2FD3-5228-A6D0-A5510DAFF723}"/>
              </a:ext>
            </a:extLst>
          </p:cNvPr>
          <p:cNvSpPr txBox="1"/>
          <p:nvPr/>
        </p:nvSpPr>
        <p:spPr>
          <a:xfrm>
            <a:off x="892628" y="5199359"/>
            <a:ext cx="6825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 "/>
                <a:cs typeface="Courier New" panose="02070309020205020404" pitchFamily="49" charset="0"/>
              </a:rPr>
              <a:t>Here we are adding unique constraint to multiple columns.</a:t>
            </a:r>
          </a:p>
        </p:txBody>
      </p:sp>
    </p:spTree>
    <p:extLst>
      <p:ext uri="{BB962C8B-B14F-4D97-AF65-F5344CB8AC3E}">
        <p14:creationId xmlns:p14="http://schemas.microsoft.com/office/powerpoint/2010/main" val="3198702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22F1BB-B6AA-224E-623E-8BB4BE7D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A V Prajeesh, SAS, VIT Vellore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AD0D9D-41FA-204D-0216-75FF4CE2561A}"/>
              </a:ext>
            </a:extLst>
          </p:cNvPr>
          <p:cNvSpPr txBox="1"/>
          <p:nvPr/>
        </p:nvSpPr>
        <p:spPr>
          <a:xfrm>
            <a:off x="742950" y="56870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PRIMARY KEY Constraint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DEBDF-A789-EB94-E642-E4104D94F335}"/>
              </a:ext>
            </a:extLst>
          </p:cNvPr>
          <p:cNvSpPr txBox="1"/>
          <p:nvPr/>
        </p:nvSpPr>
        <p:spPr>
          <a:xfrm>
            <a:off x="742949" y="1171192"/>
            <a:ext cx="7889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combination of a NOT NULL and UNIQUE constraint. Uniquely identifies each row in a table.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0A334-8DED-C9E1-4B45-4311FB67C083}"/>
              </a:ext>
            </a:extLst>
          </p:cNvPr>
          <p:cNvSpPr txBox="1"/>
          <p:nvPr/>
        </p:nvSpPr>
        <p:spPr>
          <a:xfrm>
            <a:off x="742950" y="2384415"/>
            <a:ext cx="7551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employees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NUMBER(5) PRIMARY KEY,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VARCHAR2(50) NOT NULL,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VARCHAR2(50) NOT NULL 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ED273C-28A3-5EB6-AAC7-99AB146FE94D}"/>
              </a:ext>
            </a:extLst>
          </p:cNvPr>
          <p:cNvSpPr txBox="1"/>
          <p:nvPr/>
        </p:nvSpPr>
        <p:spPr>
          <a:xfrm>
            <a:off x="742950" y="3780749"/>
            <a:ext cx="7334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employees ADD CONSTRAINT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pk_employee_id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PRIMARY KEY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9184A1-707D-A4EA-078D-9065C017AA6C}"/>
              </a:ext>
            </a:extLst>
          </p:cNvPr>
          <p:cNvSpPr txBox="1"/>
          <p:nvPr/>
        </p:nvSpPr>
        <p:spPr>
          <a:xfrm>
            <a:off x="742950" y="4900408"/>
            <a:ext cx="7551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NUMBER,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NUMBER, quantity NUMBER, PRIMARY KEY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31BF9F-7409-E8BF-EDDE-EB72CFA1F5D9}"/>
              </a:ext>
            </a:extLst>
          </p:cNvPr>
          <p:cNvSpPr txBox="1"/>
          <p:nvPr/>
        </p:nvSpPr>
        <p:spPr>
          <a:xfrm>
            <a:off x="752473" y="4563149"/>
            <a:ext cx="7707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Define a primary key that consists of multiple columns when creating the table.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F45843-24D5-9667-E15B-ADEEF62B14DC}"/>
              </a:ext>
            </a:extLst>
          </p:cNvPr>
          <p:cNvSpPr txBox="1"/>
          <p:nvPr/>
        </p:nvSpPr>
        <p:spPr>
          <a:xfrm>
            <a:off x="740226" y="202716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Define the primary key when creating the table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0775E5-5E5B-41F5-EF72-5867C6C380D1}"/>
              </a:ext>
            </a:extLst>
          </p:cNvPr>
          <p:cNvSpPr txBox="1"/>
          <p:nvPr/>
        </p:nvSpPr>
        <p:spPr>
          <a:xfrm>
            <a:off x="752473" y="3442661"/>
            <a:ext cx="5920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Add a primary key constraint to an existing 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F2C616-BE87-4911-4D48-E40001CB2444}"/>
              </a:ext>
            </a:extLst>
          </p:cNvPr>
          <p:cNvSpPr txBox="1"/>
          <p:nvPr/>
        </p:nvSpPr>
        <p:spPr>
          <a:xfrm>
            <a:off x="763357" y="5910943"/>
            <a:ext cx="344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Composite primary key</a:t>
            </a:r>
          </a:p>
        </p:txBody>
      </p:sp>
    </p:spTree>
    <p:extLst>
      <p:ext uri="{BB962C8B-B14F-4D97-AF65-F5344CB8AC3E}">
        <p14:creationId xmlns:p14="http://schemas.microsoft.com/office/powerpoint/2010/main" val="2969604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508</TotalTime>
  <Words>1385</Words>
  <Application>Microsoft Office PowerPoint</Application>
  <PresentationFormat>On-screen Show (4:3)</PresentationFormat>
  <Paragraphs>140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Prajeesh A V</dc:creator>
  <cp:lastModifiedBy>Prajeesh A V</cp:lastModifiedBy>
  <cp:revision>44</cp:revision>
  <cp:lastPrinted>2024-07-26T02:25:25Z</cp:lastPrinted>
  <dcterms:created xsi:type="dcterms:W3CDTF">2024-07-16T08:46:54Z</dcterms:created>
  <dcterms:modified xsi:type="dcterms:W3CDTF">2024-07-26T06:16:36Z</dcterms:modified>
</cp:coreProperties>
</file>