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1" r:id="rId11"/>
    <p:sldId id="274" r:id="rId12"/>
    <p:sldId id="272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BC959-211A-49CC-82F3-C78D4A1359D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D3E95-34F4-4A81-A6D6-E8E431C6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68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11D0-2E39-4789-B8D6-4E065913AE4E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1CA4-EC1A-4C97-B47A-68589920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1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717F-46BB-4692-960E-8BBC955437AB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1CA4-EC1A-4C97-B47A-68589920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0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C4FA-6CAF-49A5-84D1-5378C04018EC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1CA4-EC1A-4C97-B47A-68589920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6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4A03-0379-40D6-A2FF-DDDD959A96AB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1CA4-EC1A-4C97-B47A-68589920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6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013D-7EEA-450C-9A19-A23C2F9BAE12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1CA4-EC1A-4C97-B47A-68589920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6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EDA6-8B7E-4CF2-9EC4-3B6339B09983}" type="datetime1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1CA4-EC1A-4C97-B47A-68589920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9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A31-19ED-4484-9BFD-23B819D07A4B}" type="datetime1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1CA4-EC1A-4C97-B47A-68589920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6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77C9-A664-4A4E-A14C-5D89994BCFAA}" type="datetime1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1CA4-EC1A-4C97-B47A-68589920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2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3EBC-BB49-47BA-95A9-07F4347687BF}" type="datetime1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1CA4-EC1A-4C97-B47A-68589920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1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DDC8-3304-4D76-BF17-6901DCC0EEE0}" type="datetime1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1CA4-EC1A-4C97-B47A-68589920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0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3EA7-FF4D-47F4-BE20-277112C96C6C}" type="datetime1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1CA4-EC1A-4C97-B47A-68589920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5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6132D-9FEE-4BBE-BB46-EF820CE97A8E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 A V Prajeesh, SAS, VIT Vellore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21CA4-EC1A-4C97-B47A-68589920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2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4A289-91B7-6493-9C3D-86C45190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A2BB5-F827-5E38-635F-15FEADEA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1CA4-EC1A-4C97-B47A-68589920F62F}" type="slidenum">
              <a:rPr lang="en-US" smtClean="0"/>
              <a:t>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D04641-7058-4FCA-5B42-E8A35DF8DE98}"/>
              </a:ext>
            </a:extLst>
          </p:cNvPr>
          <p:cNvSpPr txBox="1"/>
          <p:nvPr/>
        </p:nvSpPr>
        <p:spPr>
          <a:xfrm>
            <a:off x="859972" y="1763877"/>
            <a:ext cx="77615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PL/SQL : Introduction and Control Structures</a:t>
            </a:r>
          </a:p>
        </p:txBody>
      </p:sp>
    </p:spTree>
    <p:extLst>
      <p:ext uri="{BB962C8B-B14F-4D97-AF65-F5344CB8AC3E}">
        <p14:creationId xmlns:p14="http://schemas.microsoft.com/office/powerpoint/2010/main" val="1888983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B0EAAB-87DF-8CDC-815D-BE6C4C3270C8}"/>
              </a:ext>
            </a:extLst>
          </p:cNvPr>
          <p:cNvSpPr txBox="1"/>
          <p:nvPr/>
        </p:nvSpPr>
        <p:spPr>
          <a:xfrm>
            <a:off x="468084" y="588055"/>
            <a:ext cx="79356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Add Two Numbers: Write a PL/SQL block to add two numbers and display the result.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Find the Square of a Number: Write a PL/SQL block to find the square of a number and display it.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Calculate the Factorial of a Number: Write a PL/SQL block to calculate the factorial of a number.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Check if a Number is Even or Odd: Write a PL/SQL block to check if a number is even or odd.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Concatenate Two Strings: Write a PL/SQL block to concatenate two strings and display the result.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Calculate the Area of a Rectangle: Write a PL/SQL block to calculate the area of a rectangle.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if a Number is Positive, Negative, or Zero: Write a PL/SQL block to check if a number is positive, negative, or zero.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4CBF9-BF96-48B8-4A03-C1D1EC50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147A6-2E26-6877-B7DD-FE8D3DAD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1CA4-EC1A-4C97-B47A-68589920F6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0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AB681FD-AF16-301A-EE26-10B2C38734B5}"/>
              </a:ext>
            </a:extLst>
          </p:cNvPr>
          <p:cNvSpPr txBox="1"/>
          <p:nvPr/>
        </p:nvSpPr>
        <p:spPr>
          <a:xfrm>
            <a:off x="849086" y="298609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ACCEPT a PROMPT 'Enter value for a: '</a:t>
            </a:r>
          </a:p>
          <a:p>
            <a:r>
              <a:rPr lang="en-US" dirty="0"/>
              <a:t>ACCEPT b PROMPT 'Enter value for b: 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7BABA9-E87E-60F7-EB27-846B578C9AA9}"/>
              </a:ext>
            </a:extLst>
          </p:cNvPr>
          <p:cNvSpPr txBox="1"/>
          <p:nvPr/>
        </p:nvSpPr>
        <p:spPr>
          <a:xfrm>
            <a:off x="849086" y="3577440"/>
            <a:ext cx="60089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SET SERVEROUTPUT ON;</a:t>
            </a:r>
          </a:p>
          <a:p>
            <a:endParaRPr lang="en-US" dirty="0"/>
          </a:p>
          <a:p>
            <a:r>
              <a:rPr lang="en-US" dirty="0"/>
              <a:t>DECLARE</a:t>
            </a:r>
          </a:p>
          <a:p>
            <a:r>
              <a:rPr lang="en-US" dirty="0"/>
              <a:t>   </a:t>
            </a:r>
            <a:r>
              <a:rPr lang="en-US" dirty="0" err="1"/>
              <a:t>v_a</a:t>
            </a:r>
            <a:r>
              <a:rPr lang="en-US" dirty="0"/>
              <a:t> NUMBER := &amp;a;  -- Substitution variable used here</a:t>
            </a:r>
          </a:p>
          <a:p>
            <a:r>
              <a:rPr lang="en-US" dirty="0"/>
              <a:t>   </a:t>
            </a:r>
            <a:r>
              <a:rPr lang="en-US" dirty="0" err="1"/>
              <a:t>v_b</a:t>
            </a:r>
            <a:r>
              <a:rPr lang="en-US" dirty="0"/>
              <a:t> NUMBER := &amp;b;  -- Substitution variable used here</a:t>
            </a:r>
          </a:p>
          <a:p>
            <a:r>
              <a:rPr lang="en-US" dirty="0"/>
              <a:t>   </a:t>
            </a:r>
            <a:r>
              <a:rPr lang="en-US" dirty="0" err="1"/>
              <a:t>v_c</a:t>
            </a:r>
            <a:r>
              <a:rPr lang="en-US" dirty="0"/>
              <a:t> NUMBER;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 </a:t>
            </a:r>
            <a:r>
              <a:rPr lang="en-US" dirty="0" err="1"/>
              <a:t>v_c</a:t>
            </a:r>
            <a:r>
              <a:rPr lang="en-US" dirty="0"/>
              <a:t> := </a:t>
            </a:r>
            <a:r>
              <a:rPr lang="en-US" dirty="0" err="1"/>
              <a:t>v_a</a:t>
            </a:r>
            <a:r>
              <a:rPr lang="en-US" dirty="0"/>
              <a:t> * </a:t>
            </a:r>
            <a:r>
              <a:rPr lang="en-US" dirty="0" err="1"/>
              <a:t>v_b</a:t>
            </a:r>
            <a:r>
              <a:rPr lang="en-US" dirty="0"/>
              <a:t>;</a:t>
            </a:r>
          </a:p>
          <a:p>
            <a:r>
              <a:rPr lang="en-US" dirty="0"/>
              <a:t>   DBMS_OUTPUT.PUT_LINE('The result is ');</a:t>
            </a:r>
          </a:p>
          <a:p>
            <a:r>
              <a:rPr lang="en-US" dirty="0"/>
              <a:t>END;</a:t>
            </a:r>
          </a:p>
          <a:p>
            <a:r>
              <a:rPr lang="en-US" dirty="0"/>
              <a:t>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9F7733-ADB9-D14B-E1EF-647D5CB1D3D8}"/>
              </a:ext>
            </a:extLst>
          </p:cNvPr>
          <p:cNvSpPr txBox="1"/>
          <p:nvPr/>
        </p:nvSpPr>
        <p:spPr>
          <a:xfrm>
            <a:off x="849085" y="382093"/>
            <a:ext cx="6672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1  declare</a:t>
            </a:r>
          </a:p>
          <a:p>
            <a:r>
              <a:rPr lang="en-US" dirty="0"/>
              <a:t>  2  dd number:=2;</a:t>
            </a:r>
          </a:p>
          <a:p>
            <a:r>
              <a:rPr lang="en-US" dirty="0"/>
              <a:t>  3  </a:t>
            </a:r>
            <a:r>
              <a:rPr lang="en-US" dirty="0" err="1"/>
              <a:t>ee</a:t>
            </a:r>
            <a:r>
              <a:rPr lang="en-US" dirty="0"/>
              <a:t> number:=4;</a:t>
            </a:r>
          </a:p>
          <a:p>
            <a:r>
              <a:rPr lang="en-US" dirty="0"/>
              <a:t>  4  cc number;</a:t>
            </a:r>
          </a:p>
          <a:p>
            <a:r>
              <a:rPr lang="en-US" dirty="0"/>
              <a:t>  5  begin</a:t>
            </a:r>
          </a:p>
          <a:p>
            <a:r>
              <a:rPr lang="en-US" dirty="0"/>
              <a:t>  6  cc:=</a:t>
            </a:r>
            <a:r>
              <a:rPr lang="en-US" dirty="0" err="1"/>
              <a:t>dd+ee</a:t>
            </a:r>
            <a:r>
              <a:rPr lang="en-US" dirty="0"/>
              <a:t>;</a:t>
            </a:r>
          </a:p>
          <a:p>
            <a:r>
              <a:rPr lang="en-US" dirty="0"/>
              <a:t>  7  </a:t>
            </a:r>
            <a:r>
              <a:rPr lang="en-US" dirty="0" err="1"/>
              <a:t>dbms_output.put_line</a:t>
            </a:r>
            <a:r>
              <a:rPr lang="en-US" dirty="0"/>
              <a:t>(cc);</a:t>
            </a:r>
          </a:p>
          <a:p>
            <a:r>
              <a:rPr lang="en-US" dirty="0"/>
              <a:t>  8* end;</a:t>
            </a:r>
          </a:p>
        </p:txBody>
      </p:sp>
    </p:spTree>
    <p:extLst>
      <p:ext uri="{BB962C8B-B14F-4D97-AF65-F5344CB8AC3E}">
        <p14:creationId xmlns:p14="http://schemas.microsoft.com/office/powerpoint/2010/main" val="283665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04A90C-55E0-BF95-3312-49FB73C3F87C}"/>
              </a:ext>
            </a:extLst>
          </p:cNvPr>
          <p:cNvSpPr txBox="1"/>
          <p:nvPr/>
        </p:nvSpPr>
        <p:spPr>
          <a:xfrm>
            <a:off x="566057" y="731253"/>
            <a:ext cx="801188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Display the First 10 Natural Numbers: Write a PL/SQL block to display the first 10 natural numbers.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Calculate the Sum of Numbers in a Range: Write a PL/SQL block to calculate the sum of numbers from 1 to 100.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Find the Largest of Three Numbers: Write a PL/SQL block to find the largest of three numbers.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Generate a Multiplication Table for a Number: Write a PL/SQL block to generate a multiplication table for the number 7.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Find the Sum of Even Numbers in a Range: Write a PL/SQL block to find the sum of even numbers from 1 to 20.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Display Fibonacci Series up to a Certain Number: Write a PL/SQL block to display the Fibonacci series up to 100.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90316-8CC0-5AFF-7EEB-1ED12F00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CB56F-8A15-E6C8-D1A5-472AC125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1CA4-EC1A-4C97-B47A-68589920F6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87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488000-9D1F-4BC6-300D-0CB1D1FA19EF}"/>
              </a:ext>
            </a:extLst>
          </p:cNvPr>
          <p:cNvSpPr txBox="1"/>
          <p:nvPr/>
        </p:nvSpPr>
        <p:spPr>
          <a:xfrm>
            <a:off x="476247" y="68609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SQL Statements in PL/SQL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24FEA7-29F5-B844-826B-011A23411DD5}"/>
              </a:ext>
            </a:extLst>
          </p:cNvPr>
          <p:cNvSpPr txBox="1"/>
          <p:nvPr/>
        </p:nvSpPr>
        <p:spPr>
          <a:xfrm>
            <a:off x="476246" y="1189097"/>
            <a:ext cx="76254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You can perform all SQL operations inside a PL/SQL block, including INSERT, UPDATE, DELETE, and SELECT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246DB0-3D05-6817-23B9-F7D35FD8D0A2}"/>
              </a:ext>
            </a:extLst>
          </p:cNvPr>
          <p:cNvSpPr txBox="1"/>
          <p:nvPr/>
        </p:nvSpPr>
        <p:spPr>
          <a:xfrm>
            <a:off x="517068" y="2026099"/>
            <a:ext cx="74703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INSERT INTO employees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salary)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VALUES (1, 'John', 'Doe', 5000);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E9900-B0FE-63BE-A80F-72B6162DCBDC}"/>
              </a:ext>
            </a:extLst>
          </p:cNvPr>
          <p:cNvSpPr txBox="1"/>
          <p:nvPr/>
        </p:nvSpPr>
        <p:spPr>
          <a:xfrm>
            <a:off x="476247" y="379941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Selecting data into a variable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33ACDD-D825-0067-E9AC-9029FF06831D}"/>
              </a:ext>
            </a:extLst>
          </p:cNvPr>
          <p:cNvSpPr txBox="1"/>
          <p:nvPr/>
        </p:nvSpPr>
        <p:spPr>
          <a:xfrm>
            <a:off x="517068" y="4306744"/>
            <a:ext cx="758462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v_salary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SELECT salary INTO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v_salary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FROM employees WHERE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101;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DBMS_OUTPUT.PUT_LINE('Salary: ' ||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v_salary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F2CF701-CC0F-4D7A-8E83-410A95FA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C486FD3-A6B9-7825-F2BF-8970DF77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1CA4-EC1A-4C97-B47A-68589920F6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79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1122E-63DA-C5BB-6FB4-C753885F9779}"/>
              </a:ext>
            </a:extLst>
          </p:cNvPr>
          <p:cNvSpPr txBox="1"/>
          <p:nvPr/>
        </p:nvSpPr>
        <p:spPr>
          <a:xfrm>
            <a:off x="223157" y="1034534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Display All Columns of All Employees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1063A-2622-193C-CF97-9E234ACFE109}"/>
              </a:ext>
            </a:extLst>
          </p:cNvPr>
          <p:cNvSpPr txBox="1"/>
          <p:nvPr/>
        </p:nvSpPr>
        <p:spPr>
          <a:xfrm>
            <a:off x="299357" y="1954296"/>
            <a:ext cx="869768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emp_rec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(SELECT * FROM employees) LOOP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DBMS_OUTPUT.PUT_LINE('ID: ' ||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emp_rec.employee_id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', Name: ' ||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emp_rec.first_name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|| ' ‘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||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emp_rec.last_name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', Salary: ' ||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emp_rec.salary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', Hire Date: ' ||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emp_rec.hire_date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LOOP;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9B822-D105-00DE-D0DA-E3B6B0B5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6DE1AE-33B7-3234-A172-55F5C8B7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1CA4-EC1A-4C97-B47A-68589920F6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46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3E7F3-28B1-639D-8DC1-806E14F32596}"/>
              </a:ext>
            </a:extLst>
          </p:cNvPr>
          <p:cNvSpPr txBox="1"/>
          <p:nvPr/>
        </p:nvSpPr>
        <p:spPr>
          <a:xfrm>
            <a:off x="587828" y="936563"/>
            <a:ext cx="5736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Display Employees with a Specific Salary 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5FA2AC-558E-346A-06E5-9CBBB1D1FD84}"/>
              </a:ext>
            </a:extLst>
          </p:cNvPr>
          <p:cNvSpPr txBox="1"/>
          <p:nvPr/>
        </p:nvSpPr>
        <p:spPr>
          <a:xfrm>
            <a:off x="674913" y="1859340"/>
            <a:ext cx="819694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emp_rec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(SELECT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salary FROM employees WHERE salary BETWEEN 4000 AND 6000) LOOP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DBMS_OUTPUT.PUT_LINE('Name: ' ||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emp_rec.first_name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' ' ||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emp_rec.last_name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|| ', Salary: ' ||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emp_rec.salary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 LOOP;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877A7D-4909-885B-2E86-013090AE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22BCB-8303-1A79-E563-6E74374C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1CA4-EC1A-4C97-B47A-68589920F6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53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E546E4-CCBD-5063-F2D8-325F4745C26C}"/>
              </a:ext>
            </a:extLst>
          </p:cNvPr>
          <p:cNvSpPr txBox="1"/>
          <p:nvPr/>
        </p:nvSpPr>
        <p:spPr>
          <a:xfrm>
            <a:off x="642255" y="762391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Display Employees Ordered by Salary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DAD36-6FA1-9EE2-45E9-EE1285A3B496}"/>
              </a:ext>
            </a:extLst>
          </p:cNvPr>
          <p:cNvSpPr txBox="1"/>
          <p:nvPr/>
        </p:nvSpPr>
        <p:spPr>
          <a:xfrm>
            <a:off x="718455" y="1837569"/>
            <a:ext cx="78703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emp_rec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(SELECT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salary FROM employees ORDER BY salary DESC) LOOP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DBMS_OUTPUT.PUT_LINE('Name: ' ||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emp_rec.first_name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|| ' ' ||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emp_rec.last_name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', Salary: ' ||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emp_rec.salary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 LOOP;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A7020-9692-8A05-A2A9-E07F83C8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62263-ACD6-77AC-AADE-B19AF2E6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1CA4-EC1A-4C97-B47A-68589920F6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90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A585EB-11A3-33EE-73AD-160025F61FB0}"/>
              </a:ext>
            </a:extLst>
          </p:cNvPr>
          <p:cNvSpPr txBox="1"/>
          <p:nvPr/>
        </p:nvSpPr>
        <p:spPr>
          <a:xfrm>
            <a:off x="413657" y="77327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Display Employee with Highest Salary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430E6-54C7-4F05-091F-E07DC60D3FF8}"/>
              </a:ext>
            </a:extLst>
          </p:cNvPr>
          <p:cNvSpPr txBox="1"/>
          <p:nvPr/>
        </p:nvSpPr>
        <p:spPr>
          <a:xfrm>
            <a:off x="435428" y="1627057"/>
            <a:ext cx="827314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v_max_salary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 MAX(salary) INTO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v_max_salary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employees;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emp_rec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(SELECT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employees WHERE salary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v_max_salary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LOOP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DBMS_OUTPUT.PUT_LINE('Highest Salary: ' ||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v_max_salary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|| ', Employee: ' ||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emp_rec.first_name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|| ' ' ||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emp_rec.last_name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 LOOP;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C10CB-117E-5C2F-2126-91A61A64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81D69-9C34-5370-471E-1316B878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1CA4-EC1A-4C97-B47A-68589920F6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69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AD023F-AA15-6649-EBF2-6B504802ABE4}"/>
              </a:ext>
            </a:extLst>
          </p:cNvPr>
          <p:cNvSpPr txBox="1"/>
          <p:nvPr/>
        </p:nvSpPr>
        <p:spPr>
          <a:xfrm>
            <a:off x="642256" y="893020"/>
            <a:ext cx="59980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Display Employees with Names Starting with 'J'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C104D-1E0F-1F4D-EE12-F4613AEA8220}"/>
              </a:ext>
            </a:extLst>
          </p:cNvPr>
          <p:cNvSpPr txBox="1"/>
          <p:nvPr/>
        </p:nvSpPr>
        <p:spPr>
          <a:xfrm>
            <a:off x="642257" y="1997839"/>
            <a:ext cx="788125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emp_rec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(SELECT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employees WHERE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LIKE 'J%') LOOP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DBMS_OUTPUT.PUT_LINE('Name: ' ||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emp_rec.first_name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|| ' ' ||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emp_rec.last_name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 LOOP;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53BFFA-D29D-F074-9260-E59181F8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DF5FE-396B-3D32-65B0-435A0908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1CA4-EC1A-4C97-B47A-68589920F6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6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9B288A-6D6D-8888-717B-5453BE18E4EB}"/>
              </a:ext>
            </a:extLst>
          </p:cNvPr>
          <p:cNvSpPr txBox="1"/>
          <p:nvPr/>
        </p:nvSpPr>
        <p:spPr>
          <a:xfrm>
            <a:off x="566057" y="849477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Display Total Number of Employees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38A87-CECF-D4F1-942E-4F3FE24E724E}"/>
              </a:ext>
            </a:extLst>
          </p:cNvPr>
          <p:cNvSpPr txBox="1"/>
          <p:nvPr/>
        </p:nvSpPr>
        <p:spPr>
          <a:xfrm>
            <a:off x="718457" y="1864196"/>
            <a:ext cx="76417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 COUNT(*) INTO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employees;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DBMS_OUTPUT.PUT_LINE('Total number of employees: ‘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||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0B2FB-B32F-CE14-B0B7-A4102D0A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BDFA82-75C4-EEE4-7F63-F5E00495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1CA4-EC1A-4C97-B47A-68589920F6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4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CE67E7-73D8-0FF8-71EE-69D5D283D84E}"/>
              </a:ext>
            </a:extLst>
          </p:cNvPr>
          <p:cNvSpPr txBox="1"/>
          <p:nvPr/>
        </p:nvSpPr>
        <p:spPr>
          <a:xfrm>
            <a:off x="698046" y="718709"/>
            <a:ext cx="774790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Introduction to PL/SQL</a:t>
            </a:r>
          </a:p>
          <a:p>
            <a:endParaRPr lang="en-US" sz="2400" b="1" dirty="0"/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PL/SQL (Procedural Language/SQL)</a:t>
            </a:r>
            <a:r>
              <a:rPr lang="en-US" sz="2400" dirty="0"/>
              <a:t> is Oracle’s procedural extension of SQL. ( You specify not only what to do like SQL but also How to do)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allows you to write full programs to control logic, process data, and handle transactions within Oracle databases.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Combines SQL for data manipulation and a procedural language for flow control.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F9467-9ADE-ABDC-DA4F-C0DED52D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5B262-E407-13E9-CF3E-478B701A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1CA4-EC1A-4C97-B47A-68589920F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1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1785AB-6B3C-FFBE-7693-2DAC9E2F55FE}"/>
              </a:ext>
            </a:extLst>
          </p:cNvPr>
          <p:cNvSpPr txBox="1"/>
          <p:nvPr/>
        </p:nvSpPr>
        <p:spPr>
          <a:xfrm>
            <a:off x="612322" y="1413808"/>
            <a:ext cx="791935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Efficient Data Processing: </a:t>
            </a:r>
            <a:r>
              <a:rPr lang="en-US" sz="2400" dirty="0"/>
              <a:t>PL/SQL can send entire blocks of SQL statements to the database at once.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Error Handling: </a:t>
            </a:r>
            <a:r>
              <a:rPr lang="en-US" sz="2400" dirty="0"/>
              <a:t>PL/SQL provides robust error handling using EXCEPTION blocks.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Security: </a:t>
            </a:r>
            <a:r>
              <a:rPr lang="en-US" sz="2400" dirty="0"/>
              <a:t>PL/SQL code can be stored in the database, and access can be restricted.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Modularity: </a:t>
            </a:r>
            <a:r>
              <a:rPr lang="en-US" sz="2400" dirty="0"/>
              <a:t>You can write procedures, functions, and packages to promote reusable code.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55F96-F47B-6AF8-4DC3-09FD770FA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919BB-069F-0BA3-9E5B-AA80616D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1CA4-EC1A-4C97-B47A-68589920F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9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1785AB-6B3C-FFBE-7693-2DAC9E2F55FE}"/>
              </a:ext>
            </a:extLst>
          </p:cNvPr>
          <p:cNvSpPr txBox="1"/>
          <p:nvPr/>
        </p:nvSpPr>
        <p:spPr>
          <a:xfrm>
            <a:off x="612322" y="526621"/>
            <a:ext cx="7919357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Basic Structure of a PL/SQL Block</a:t>
            </a:r>
          </a:p>
          <a:p>
            <a:endParaRPr lang="en-US" sz="2000" b="1" dirty="0"/>
          </a:p>
          <a:p>
            <a:r>
              <a:rPr lang="en-US" sz="2000" dirty="0"/>
              <a:t>A PL/SQL block has three sections:</a:t>
            </a:r>
          </a:p>
          <a:p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Declarative Section</a:t>
            </a:r>
            <a:r>
              <a:rPr lang="en-US" sz="2000" dirty="0"/>
              <a:t>: Where variables, constants </a:t>
            </a:r>
            <a:r>
              <a:rPr lang="en-US" sz="2000" dirty="0" err="1"/>
              <a:t>etc</a:t>
            </a:r>
            <a:r>
              <a:rPr lang="en-US" sz="2000" dirty="0"/>
              <a:t> are declared.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Executable Section</a:t>
            </a:r>
            <a:r>
              <a:rPr lang="en-US" sz="2000" dirty="0"/>
              <a:t>: Where the actual logic and SQL queries are written.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Exception Handling Section</a:t>
            </a:r>
            <a:r>
              <a:rPr lang="en-US" sz="2000" dirty="0"/>
              <a:t>: Where errors or exceptions are managed</a:t>
            </a:r>
          </a:p>
          <a:p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BBF0A-F9A3-1FAF-5721-58BA0FCE7BFD}"/>
              </a:ext>
            </a:extLst>
          </p:cNvPr>
          <p:cNvSpPr txBox="1"/>
          <p:nvPr/>
        </p:nvSpPr>
        <p:spPr>
          <a:xfrm>
            <a:off x="612321" y="3631306"/>
            <a:ext cx="82486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-- Declaration of variables and constants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-- Main logic and SQL queries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-- Exception handling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  -- used for running the query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CF3B2-2B87-8FC1-44C8-9C4A8A8E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475D1-3A58-99AD-F161-90F2765D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1CA4-EC1A-4C97-B47A-68589920F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6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1785AB-6B3C-FFBE-7693-2DAC9E2F55FE}"/>
              </a:ext>
            </a:extLst>
          </p:cNvPr>
          <p:cNvSpPr txBox="1"/>
          <p:nvPr/>
        </p:nvSpPr>
        <p:spPr>
          <a:xfrm>
            <a:off x="612322" y="537508"/>
            <a:ext cx="791935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Variables and Data Types </a:t>
            </a:r>
          </a:p>
          <a:p>
            <a:endParaRPr lang="en-US" sz="2000" dirty="0"/>
          </a:p>
          <a:p>
            <a:r>
              <a:rPr lang="en-US" sz="2000" dirty="0"/>
              <a:t>Common datatypes:</a:t>
            </a:r>
          </a:p>
          <a:p>
            <a:endParaRPr lang="en-US" sz="2000" dirty="0"/>
          </a:p>
          <a:p>
            <a:r>
              <a:rPr lang="en-US" sz="2000" dirty="0"/>
              <a:t>Number: For Numeric Values.</a:t>
            </a:r>
          </a:p>
          <a:p>
            <a:r>
              <a:rPr lang="en-US" sz="2000" dirty="0"/>
              <a:t>Varchar2: For Character Strings.</a:t>
            </a:r>
          </a:p>
          <a:p>
            <a:r>
              <a:rPr lang="en-US" sz="2000" dirty="0"/>
              <a:t>Date: For Date And Time Values.</a:t>
            </a:r>
          </a:p>
          <a:p>
            <a:r>
              <a:rPr lang="en-US" sz="2000" dirty="0"/>
              <a:t>Boolean: For True/False Values.</a:t>
            </a:r>
          </a:p>
          <a:p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BBF0A-F9A3-1FAF-5721-58BA0FCE7BFD}"/>
              </a:ext>
            </a:extLst>
          </p:cNvPr>
          <p:cNvSpPr txBox="1"/>
          <p:nvPr/>
        </p:nvSpPr>
        <p:spPr>
          <a:xfrm>
            <a:off x="231321" y="3584496"/>
            <a:ext cx="88147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NUMBER(8,2);   -- Number variable for salary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VARCHAR2(50);    -- String variable for employee name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-- Code goes here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26585-D1EE-28F4-14D3-40D956E5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D8762F-B759-F095-BF1C-441081A8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1CA4-EC1A-4C97-B47A-68589920F6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0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850C8F-13B9-FA28-7467-AB2AEFFA443B}"/>
              </a:ext>
            </a:extLst>
          </p:cNvPr>
          <p:cNvSpPr txBox="1"/>
          <p:nvPr/>
        </p:nvSpPr>
        <p:spPr>
          <a:xfrm>
            <a:off x="468085" y="694737"/>
            <a:ext cx="81125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Control Structures in PL/SQL</a:t>
            </a:r>
          </a:p>
          <a:p>
            <a:endParaRPr lang="en-US" sz="2000" b="1" dirty="0"/>
          </a:p>
          <a:p>
            <a:r>
              <a:rPr lang="en-US" sz="2000" b="1" dirty="0"/>
              <a:t>Control structures</a:t>
            </a:r>
            <a:r>
              <a:rPr lang="en-US" sz="2000" dirty="0"/>
              <a:t> in PL/SQL provide ways to control the flow of execution based on conditions or loops.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F3B6D-BD2A-8AE7-6D59-39168FE52E04}"/>
              </a:ext>
            </a:extLst>
          </p:cNvPr>
          <p:cNvSpPr txBox="1"/>
          <p:nvPr/>
        </p:nvSpPr>
        <p:spPr>
          <a:xfrm>
            <a:off x="498021" y="2381077"/>
            <a:ext cx="54455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Conditional Control: IF Statements</a:t>
            </a:r>
          </a:p>
          <a:p>
            <a:r>
              <a:rPr lang="en-US" sz="2000" b="1" dirty="0"/>
              <a:t>IF-THEN</a:t>
            </a:r>
            <a:r>
              <a:rPr lang="en-US" sz="2000" dirty="0"/>
              <a:t>: Executes statements if a condition is true.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A2BA7D-91A0-26F0-A7E0-7B54D681B678}"/>
              </a:ext>
            </a:extLst>
          </p:cNvPr>
          <p:cNvSpPr txBox="1"/>
          <p:nvPr/>
        </p:nvSpPr>
        <p:spPr>
          <a:xfrm>
            <a:off x="522513" y="3217487"/>
            <a:ext cx="457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condition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-- Statements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34A6C-BE78-DBBD-AEB0-2BDCA3A2BFE9}"/>
              </a:ext>
            </a:extLst>
          </p:cNvPr>
          <p:cNvSpPr txBox="1"/>
          <p:nvPr/>
        </p:nvSpPr>
        <p:spPr>
          <a:xfrm>
            <a:off x="522513" y="4327362"/>
            <a:ext cx="72335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IF-THEN-ELSE</a:t>
            </a:r>
            <a:r>
              <a:rPr lang="en-US" sz="2000" dirty="0"/>
              <a:t>: Adds an alternate path if the condition is false.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EF3EC9-3E01-7132-9834-B36D7DEF568A}"/>
              </a:ext>
            </a:extLst>
          </p:cNvPr>
          <p:cNvSpPr txBox="1"/>
          <p:nvPr/>
        </p:nvSpPr>
        <p:spPr>
          <a:xfrm>
            <a:off x="522513" y="4775303"/>
            <a:ext cx="45720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condition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-- Statements if true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-- Statements if false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IF;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E034B4F-EA00-7B13-F736-3BDAA8DB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985D8FB-530F-5AEB-1C2A-51909B42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1CA4-EC1A-4C97-B47A-68589920F6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1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7F3B6D-BD2A-8AE7-6D59-39168FE52E04}"/>
              </a:ext>
            </a:extLst>
          </p:cNvPr>
          <p:cNvSpPr txBox="1"/>
          <p:nvPr/>
        </p:nvSpPr>
        <p:spPr>
          <a:xfrm>
            <a:off x="498021" y="1259849"/>
            <a:ext cx="54455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IF-THEN-ELSIF-ELSE</a:t>
            </a:r>
            <a:r>
              <a:rPr lang="en-US" sz="2000" dirty="0"/>
              <a:t>: Multiple conditions.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A2BA7D-91A0-26F0-A7E0-7B54D681B678}"/>
              </a:ext>
            </a:extLst>
          </p:cNvPr>
          <p:cNvSpPr txBox="1"/>
          <p:nvPr/>
        </p:nvSpPr>
        <p:spPr>
          <a:xfrm>
            <a:off x="522513" y="1932974"/>
            <a:ext cx="644434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condition1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-- Statements if condition1 is true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ELSIF condition2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-- Statements if condition2 is true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-- Statements if all conditions are false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F6C7B1-2C4A-517E-6A75-2DE2936C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836B17-E74F-939D-75D4-58609C19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1CA4-EC1A-4C97-B47A-68589920F6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67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7F3B6D-BD2A-8AE7-6D59-39168FE52E04}"/>
              </a:ext>
            </a:extLst>
          </p:cNvPr>
          <p:cNvSpPr txBox="1"/>
          <p:nvPr/>
        </p:nvSpPr>
        <p:spPr>
          <a:xfrm>
            <a:off x="498021" y="1227191"/>
            <a:ext cx="54455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Sequential Control: GOTO Statement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A2BA7D-91A0-26F0-A7E0-7B54D681B678}"/>
              </a:ext>
            </a:extLst>
          </p:cNvPr>
          <p:cNvSpPr txBox="1"/>
          <p:nvPr/>
        </p:nvSpPr>
        <p:spPr>
          <a:xfrm>
            <a:off x="514348" y="2425549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-- Statements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GOTO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BB4D46-A47E-8C10-27C3-A5B9EAC21948}"/>
              </a:ext>
            </a:extLst>
          </p:cNvPr>
          <p:cNvSpPr txBox="1"/>
          <p:nvPr/>
        </p:nvSpPr>
        <p:spPr>
          <a:xfrm>
            <a:off x="514348" y="1737324"/>
            <a:ext cx="69967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Transfers control unconditionally to another part of the program.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7BFBFD6-60E8-587C-5522-4B7A3BBB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AA1F12A-644A-F283-29A3-A66597C2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1CA4-EC1A-4C97-B47A-68589920F6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4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7F3B6D-BD2A-8AE7-6D59-39168FE52E04}"/>
              </a:ext>
            </a:extLst>
          </p:cNvPr>
          <p:cNvSpPr txBox="1"/>
          <p:nvPr/>
        </p:nvSpPr>
        <p:spPr>
          <a:xfrm>
            <a:off x="498021" y="530297"/>
            <a:ext cx="544557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Iterative Control: Loops</a:t>
            </a:r>
          </a:p>
          <a:p>
            <a:endParaRPr lang="en-US" sz="2000" b="1" dirty="0"/>
          </a:p>
          <a:p>
            <a:r>
              <a:rPr lang="en-US" sz="2000" b="1" dirty="0"/>
              <a:t>FOR Loop</a:t>
            </a:r>
            <a:r>
              <a:rPr lang="en-US" sz="2000" dirty="0"/>
              <a:t>: Used to iterate over a fixed number of times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A2BA7D-91A0-26F0-A7E0-7B54D681B678}"/>
              </a:ext>
            </a:extLst>
          </p:cNvPr>
          <p:cNvSpPr txBox="1"/>
          <p:nvPr/>
        </p:nvSpPr>
        <p:spPr>
          <a:xfrm>
            <a:off x="514349" y="1945758"/>
            <a:ext cx="58320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1..10 LOOP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DBMS_OUTPUT.PUT_LINE('Value: ' ||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LOOP;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BB4D46-A47E-8C10-27C3-A5B9EAC21948}"/>
              </a:ext>
            </a:extLst>
          </p:cNvPr>
          <p:cNvSpPr txBox="1"/>
          <p:nvPr/>
        </p:nvSpPr>
        <p:spPr>
          <a:xfrm>
            <a:off x="498020" y="3053442"/>
            <a:ext cx="71981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WHILE Loop</a:t>
            </a:r>
            <a:r>
              <a:rPr lang="en-US" sz="2000" dirty="0"/>
              <a:t>: Loops while a condition is true.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33EDA-0112-B55E-1169-FB3097A10629}"/>
              </a:ext>
            </a:extLst>
          </p:cNvPr>
          <p:cNvSpPr txBox="1"/>
          <p:nvPr/>
        </p:nvSpPr>
        <p:spPr>
          <a:xfrm>
            <a:off x="498020" y="3501089"/>
            <a:ext cx="62946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condition LOOP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-- Statements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LOOP;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1F73EB-C028-E193-285C-DCB05DDAAA2E}"/>
              </a:ext>
            </a:extLst>
          </p:cNvPr>
          <p:cNvSpPr txBox="1"/>
          <p:nvPr/>
        </p:nvSpPr>
        <p:spPr>
          <a:xfrm>
            <a:off x="514349" y="4520586"/>
            <a:ext cx="6531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Simple Loop: </a:t>
            </a:r>
            <a:r>
              <a:rPr lang="en-US" sz="2000" dirty="0"/>
              <a:t>Loops indefinitely until EXIT is called.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8C1523-2325-6C1A-F595-B4953C772E4A}"/>
              </a:ext>
            </a:extLst>
          </p:cNvPr>
          <p:cNvSpPr txBox="1"/>
          <p:nvPr/>
        </p:nvSpPr>
        <p:spPr>
          <a:xfrm>
            <a:off x="514348" y="5001983"/>
            <a:ext cx="52768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-- Statements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EXIT WHEN condition;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LOOP;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41FEAB-203E-F5ED-D6FE-9810C257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08E2A-6949-C35A-CDC4-E42C7CFF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1CA4-EC1A-4C97-B47A-68589920F6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4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120</TotalTime>
  <Words>1768</Words>
  <Application>Microsoft Office PowerPoint</Application>
  <PresentationFormat>On-screen Show (4:3)</PresentationFormat>
  <Paragraphs>254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Prajeesh A V</dc:creator>
  <cp:lastModifiedBy>Prajeesh A V</cp:lastModifiedBy>
  <cp:revision>15</cp:revision>
  <cp:lastPrinted>2024-09-07T15:11:12Z</cp:lastPrinted>
  <dcterms:created xsi:type="dcterms:W3CDTF">2024-09-07T14:21:10Z</dcterms:created>
  <dcterms:modified xsi:type="dcterms:W3CDTF">2024-09-10T18:09:28Z</dcterms:modified>
</cp:coreProperties>
</file>