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2" r:id="rId4"/>
    <p:sldId id="257" r:id="rId5"/>
    <p:sldId id="258" r:id="rId6"/>
    <p:sldId id="263" r:id="rId7"/>
    <p:sldId id="259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EF1A-A35F-EE70-7EA8-958AA7EED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16C45-9185-DB17-D65E-3F07EEF03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375D8-3F1F-11D9-F7B0-4334BEFD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2180-DAD0-46B9-A807-983D420A256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8DC0-1BC8-4039-189D-092E8E99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16832-6CC0-3F00-DC99-7747319DF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1193-7F1B-4588-A20A-9769E579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1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301C-3CCD-421B-384B-C0AD1CB6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AD76F-9810-D4C6-DF7E-87B2AA98C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69336-D8BE-48ED-08F6-B56C0FFE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2180-DAD0-46B9-A807-983D420A256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EAA71-340A-2A75-7BC0-87ADD05C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75EEC-B1F7-AEE2-CE2E-03583D31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1193-7F1B-4588-A20A-9769E579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8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39B3D-07C2-5D23-39EB-8D8A48DF1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B39E5-ACBB-8F25-175E-F7256C3E9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3B877-8BCF-60A4-FF69-E943A928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2180-DAD0-46B9-A807-983D420A256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AA7CD-A3DE-AFE7-16D5-F745F857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7EB63-6FFE-0A4F-6B3B-7B3158BB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1193-7F1B-4588-A20A-9769E579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2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6219-A530-7C3F-BE21-4B976890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F39A6-364B-BED6-713E-C1B0702D8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6A9B2-9F13-87B7-9744-1A58727B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2180-DAD0-46B9-A807-983D420A256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8A967-355F-23FC-3A10-5E585751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CB2EF-6AD2-D2A3-24B1-6D22EECE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1193-7F1B-4588-A20A-9769E579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9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31DE-52F0-31C0-2732-63B9B5094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F119C-A3DA-ECED-BDCA-027F30B6E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1968-1483-B320-7197-875ED0C8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2180-DAD0-46B9-A807-983D420A256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E42FF-EF8B-88DF-2265-594AB370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BD036-C3A4-26B1-2FE5-25967A27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1193-7F1B-4588-A20A-9769E579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4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6571-9DDE-418D-C07A-A747E822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4BFA9-5D91-86B9-14B5-123C55298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51FD6-64A3-0FF1-CD11-33AE781E2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04A09-C328-2DC7-1F18-348B7713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2180-DAD0-46B9-A807-983D420A256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3847E-D36A-819B-9AC0-4CC8123E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39519-DB52-DFC3-3DA9-1797CF26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1193-7F1B-4588-A20A-9769E579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8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E532-97E1-7F81-27CA-191DFA7E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2206F-18EB-1B8D-7915-45FE340E6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CBA22-1966-0798-376E-99D51052D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F2A64-FA4F-E4E7-FE04-7947537EF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1A733-6D7F-9229-9136-B172F6AE8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3B43A-193E-2A20-A02B-533741DF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2180-DAD0-46B9-A807-983D420A256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729914-B7FF-E28B-8059-E9014D7C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A7936-1468-D076-F540-D9DFF0C3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1193-7F1B-4588-A20A-9769E579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6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5446-1E1B-6E2A-6430-56DDD358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04F15-9E11-065D-746D-B2E8C1BE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2180-DAD0-46B9-A807-983D420A256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251B0-B69B-A55C-8572-027D16F8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3C0E9-4CBC-6949-9D06-FB8359BF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1193-7F1B-4588-A20A-9769E579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0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1B942E-CFAC-00E0-203C-64B5FF8B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2180-DAD0-46B9-A807-983D420A256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B1697-9546-8DF7-88C0-0B0215BA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B7757-7E4C-5CD7-F98F-0FC016D28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1193-7F1B-4588-A20A-9769E579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9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A3F4-CE52-9FED-7EAE-A6BDDE1E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8B3D6-E052-1E2F-BFE2-5E10F8BF9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D9083-FB32-7688-9824-9E6F91D6A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0FD4D-DB6C-C2DB-C275-67B7C288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2180-DAD0-46B9-A807-983D420A256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D6193-1995-A65D-8CBB-237F9904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C2C61-2EF6-0CBE-6654-75DD35E6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1193-7F1B-4588-A20A-9769E579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2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365D-CEE8-D867-87FC-18B78B3F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B5C67-C0C1-9415-2F8F-19DBEC13F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1AF86-48A8-4890-7907-F1CA3EFC8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93FB7-F7CA-5C20-20C7-36A251C6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22180-DAD0-46B9-A807-983D420A256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AD9AF-EDE2-E0DB-1822-8EC6EEB3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53302-F5F6-3046-159D-25A91A55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51193-7F1B-4588-A20A-9769E579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3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59E5CC-6805-7871-03F7-155529100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87A3C-4F29-19C5-21EE-835FF9A21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87F62-1F10-A61D-807B-0A117A106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22180-DAD0-46B9-A807-983D420A256F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49230-19CB-9DF3-2CE6-610CFD902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19413-9D28-B907-EEDA-4BD856488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1193-7F1B-4588-A20A-9769E5796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8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34DBA4-2B39-AC68-D95C-5B8BB06EF353}"/>
              </a:ext>
            </a:extLst>
          </p:cNvPr>
          <p:cNvSpPr txBox="1"/>
          <p:nvPr/>
        </p:nvSpPr>
        <p:spPr>
          <a:xfrm>
            <a:off x="1034142" y="2488363"/>
            <a:ext cx="97100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The oracle server uses work areas, called private SQL areas, to execute SQL statement and to store processing information. This area is called cursor.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F6D985-0659-5998-8DA0-DD2FB4EA089B}"/>
              </a:ext>
            </a:extLst>
          </p:cNvPr>
          <p:cNvSpPr txBox="1"/>
          <p:nvPr/>
        </p:nvSpPr>
        <p:spPr>
          <a:xfrm>
            <a:off x="1034142" y="457199"/>
            <a:ext cx="5138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Cursors</a:t>
            </a:r>
          </a:p>
        </p:txBody>
      </p:sp>
    </p:spTree>
    <p:extLst>
      <p:ext uri="{BB962C8B-B14F-4D97-AF65-F5344CB8AC3E}">
        <p14:creationId xmlns:p14="http://schemas.microsoft.com/office/powerpoint/2010/main" val="19907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DD2620-A09C-9FA0-59E8-99AA0AA930A2}"/>
              </a:ext>
            </a:extLst>
          </p:cNvPr>
          <p:cNvSpPr txBox="1"/>
          <p:nvPr/>
        </p:nvSpPr>
        <p:spPr>
          <a:xfrm>
            <a:off x="957940" y="1296965"/>
            <a:ext cx="102434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i="0" u="none" strike="noStrike" baseline="0" dirty="0">
                <a:latin typeface="Times New Roman" panose="02020603050405020304" pitchFamily="18" charset="0"/>
              </a:rPr>
              <a:t>A trigger is a PL/SQL block or a PL/SQL procedure associated with a table ,view, schema, or the database. It executes implicitly whenever a particular event takes place.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5AA95-FF06-1303-EF9D-7FC816AFEFF2}"/>
              </a:ext>
            </a:extLst>
          </p:cNvPr>
          <p:cNvSpPr txBox="1"/>
          <p:nvPr/>
        </p:nvSpPr>
        <p:spPr>
          <a:xfrm>
            <a:off x="664029" y="26164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</a:rPr>
              <a:t>T</a:t>
            </a:r>
            <a:r>
              <a:rPr lang="en-US" sz="2800" b="1" i="0" u="none" strike="noStrike" baseline="0" dirty="0">
                <a:latin typeface="Times New Roman" panose="02020603050405020304" pitchFamily="18" charset="0"/>
              </a:rPr>
              <a:t>rigger  </a:t>
            </a:r>
            <a:endParaRPr lang="en-US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1D8073-8E01-1BD4-545E-0929D7B7225C}"/>
              </a:ext>
            </a:extLst>
          </p:cNvPr>
          <p:cNvSpPr txBox="1"/>
          <p:nvPr/>
        </p:nvSpPr>
        <p:spPr>
          <a:xfrm>
            <a:off x="957940" y="3197110"/>
            <a:ext cx="103849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Before Trigger: </a:t>
            </a:r>
            <a:r>
              <a:rPr lang="en-US" sz="2400" dirty="0"/>
              <a:t>Fires before the actual operation (insert, update, delete).</a:t>
            </a:r>
          </a:p>
          <a:p>
            <a:r>
              <a:rPr lang="en-US" sz="2400" b="1" dirty="0"/>
              <a:t>After Trigger: </a:t>
            </a:r>
            <a:r>
              <a:rPr lang="en-US" sz="2400" dirty="0"/>
              <a:t>Fires after the actual operation.</a:t>
            </a:r>
          </a:p>
          <a:p>
            <a:r>
              <a:rPr lang="en-US" sz="2400" b="1" dirty="0"/>
              <a:t>Row-Level Trigger: </a:t>
            </a:r>
            <a:r>
              <a:rPr lang="en-US" sz="2400" dirty="0"/>
              <a:t>Fires once for each row affected by the operation.</a:t>
            </a:r>
          </a:p>
          <a:p>
            <a:r>
              <a:rPr lang="en-US" sz="2400" b="1" dirty="0"/>
              <a:t>Statement-Level Trigger: </a:t>
            </a:r>
            <a:r>
              <a:rPr lang="en-US" sz="2400" dirty="0"/>
              <a:t>Fires once for the operation, regardless of the number of rows affected.</a:t>
            </a:r>
          </a:p>
        </p:txBody>
      </p:sp>
    </p:spTree>
    <p:extLst>
      <p:ext uri="{BB962C8B-B14F-4D97-AF65-F5344CB8AC3E}">
        <p14:creationId xmlns:p14="http://schemas.microsoft.com/office/powerpoint/2010/main" val="219393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E76DF2-7371-6665-B296-DABEBD766386}"/>
              </a:ext>
            </a:extLst>
          </p:cNvPr>
          <p:cNvSpPr txBox="1"/>
          <p:nvPr/>
        </p:nvSpPr>
        <p:spPr>
          <a:xfrm>
            <a:off x="359228" y="965771"/>
            <a:ext cx="535577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declare</a:t>
            </a:r>
          </a:p>
          <a:p>
            <a:r>
              <a:rPr lang="en-US" sz="2400" dirty="0"/>
              <a:t> e1 </a:t>
            </a:r>
            <a:r>
              <a:rPr lang="en-US" sz="2400" dirty="0" err="1"/>
              <a:t>employee.ename%type</a:t>
            </a:r>
            <a:r>
              <a:rPr lang="en-US" sz="2400" dirty="0"/>
              <a:t>;</a:t>
            </a:r>
          </a:p>
          <a:p>
            <a:r>
              <a:rPr lang="en-US" sz="2400" dirty="0"/>
              <a:t> e2 </a:t>
            </a:r>
            <a:r>
              <a:rPr lang="en-US" sz="2400" dirty="0" err="1"/>
              <a:t>employee.dept%type</a:t>
            </a:r>
            <a:r>
              <a:rPr lang="en-US" sz="2400" dirty="0"/>
              <a:t>;</a:t>
            </a:r>
          </a:p>
          <a:p>
            <a:r>
              <a:rPr lang="en-US" sz="2400" dirty="0"/>
              <a:t> e3 </a:t>
            </a:r>
            <a:r>
              <a:rPr lang="en-US" sz="2400" dirty="0" err="1"/>
              <a:t>employee.salary%type</a:t>
            </a:r>
            <a:r>
              <a:rPr lang="en-US" sz="2400" dirty="0"/>
              <a:t>;</a:t>
            </a:r>
          </a:p>
          <a:p>
            <a:r>
              <a:rPr lang="en-US" sz="2400" dirty="0"/>
              <a:t> e4 </a:t>
            </a:r>
            <a:r>
              <a:rPr lang="en-US" sz="2400" dirty="0" err="1"/>
              <a:t>employee.hod%type</a:t>
            </a:r>
            <a:r>
              <a:rPr lang="en-US" sz="2400" dirty="0"/>
              <a:t>;</a:t>
            </a: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cursor</a:t>
            </a:r>
            <a:r>
              <a:rPr lang="en-US" sz="2400" dirty="0"/>
              <a:t> cur1 </a:t>
            </a:r>
            <a:r>
              <a:rPr lang="en-US" sz="2400" dirty="0">
                <a:solidFill>
                  <a:srgbClr val="FF0000"/>
                </a:solidFill>
              </a:rPr>
              <a:t>is</a:t>
            </a:r>
            <a:r>
              <a:rPr lang="en-US" sz="2400" dirty="0"/>
              <a:t> select * from employee;</a:t>
            </a:r>
          </a:p>
          <a:p>
            <a:r>
              <a:rPr lang="en-US" sz="2400" dirty="0"/>
              <a:t> begin</a:t>
            </a: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open</a:t>
            </a:r>
            <a:r>
              <a:rPr lang="en-US" sz="2400" dirty="0"/>
              <a:t> cur1;</a:t>
            </a:r>
          </a:p>
          <a:p>
            <a:r>
              <a:rPr lang="en-US" sz="2400" dirty="0"/>
              <a:t> for </a:t>
            </a:r>
            <a:r>
              <a:rPr lang="en-US" sz="2400" dirty="0" err="1"/>
              <a:t>i</a:t>
            </a:r>
            <a:r>
              <a:rPr lang="en-US" sz="2400" dirty="0"/>
              <a:t> in 1..3 loop</a:t>
            </a: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fetch</a:t>
            </a:r>
            <a:r>
              <a:rPr lang="en-US" sz="2400" dirty="0"/>
              <a:t> cur1 into e1,e2,e3,e4;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dbms_output.put_line</a:t>
            </a:r>
            <a:r>
              <a:rPr lang="en-US" sz="2400" dirty="0"/>
              <a:t>(e1);</a:t>
            </a:r>
          </a:p>
          <a:p>
            <a:r>
              <a:rPr lang="en-US" sz="2400" dirty="0"/>
              <a:t> end loop;</a:t>
            </a:r>
          </a:p>
          <a:p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close</a:t>
            </a:r>
            <a:r>
              <a:rPr lang="en-US" sz="2400" dirty="0"/>
              <a:t> cur1;</a:t>
            </a:r>
          </a:p>
          <a:p>
            <a:r>
              <a:rPr lang="en-US" sz="2400" dirty="0"/>
              <a:t> end;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EDE66A-C686-0507-8FAE-C81F492F6CE2}"/>
              </a:ext>
            </a:extLst>
          </p:cNvPr>
          <p:cNvSpPr txBox="1"/>
          <p:nvPr/>
        </p:nvSpPr>
        <p:spPr>
          <a:xfrm>
            <a:off x="359228" y="187244"/>
            <a:ext cx="110816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Example to fetch the name of all the employees in the table using cursor concept.</a:t>
            </a:r>
          </a:p>
        </p:txBody>
      </p:sp>
    </p:spTree>
    <p:extLst>
      <p:ext uri="{BB962C8B-B14F-4D97-AF65-F5344CB8AC3E}">
        <p14:creationId xmlns:p14="http://schemas.microsoft.com/office/powerpoint/2010/main" val="393520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669B0E-B60E-5578-22E5-39B68CE4AE51}"/>
              </a:ext>
            </a:extLst>
          </p:cNvPr>
          <p:cNvSpPr txBox="1"/>
          <p:nvPr/>
        </p:nvSpPr>
        <p:spPr>
          <a:xfrm>
            <a:off x="729343" y="1477832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DECLARE</a:t>
            </a:r>
          </a:p>
          <a:p>
            <a:r>
              <a:rPr lang="en-US" sz="2400" dirty="0"/>
              <a:t>    CURSOR cur1 IS SELECT * FROM employee;</a:t>
            </a:r>
          </a:p>
          <a:p>
            <a:r>
              <a:rPr lang="en-US" sz="2400" dirty="0"/>
              <a:t>BEGIN</a:t>
            </a:r>
          </a:p>
          <a:p>
            <a:r>
              <a:rPr lang="en-US" sz="2400" dirty="0"/>
              <a:t>    FOR rec IN cur1 LOOP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dbms_output.put_line</a:t>
            </a:r>
            <a:r>
              <a:rPr lang="en-US" sz="2400" dirty="0"/>
              <a:t>(</a:t>
            </a:r>
            <a:r>
              <a:rPr lang="en-US" sz="2400" dirty="0" err="1"/>
              <a:t>rec.ename</a:t>
            </a:r>
            <a:r>
              <a:rPr lang="en-US" sz="2400" dirty="0"/>
              <a:t>);</a:t>
            </a:r>
          </a:p>
          <a:p>
            <a:r>
              <a:rPr lang="en-US" sz="2400" dirty="0"/>
              <a:t>    END LOOP;</a:t>
            </a:r>
          </a:p>
          <a:p>
            <a:r>
              <a:rPr lang="en-US" sz="2400" dirty="0"/>
              <a:t>END;</a:t>
            </a:r>
          </a:p>
          <a:p>
            <a:r>
              <a:rPr lang="en-US" sz="2400" dirty="0"/>
              <a:t>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79445-856E-1E31-9980-1102E786A218}"/>
              </a:ext>
            </a:extLst>
          </p:cNvPr>
          <p:cNvSpPr txBox="1"/>
          <p:nvPr/>
        </p:nvSpPr>
        <p:spPr>
          <a:xfrm>
            <a:off x="7478488" y="63526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* from employee where </a:t>
            </a:r>
            <a:r>
              <a:rPr lang="en-US" dirty="0" err="1"/>
              <a:t>rownum</a:t>
            </a:r>
            <a:r>
              <a:rPr lang="en-US" dirty="0"/>
              <a:t> &lt;4;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5190D2-53F8-F78F-2D71-CA66DF5B6592}"/>
              </a:ext>
            </a:extLst>
          </p:cNvPr>
          <p:cNvSpPr txBox="1"/>
          <p:nvPr/>
        </p:nvSpPr>
        <p:spPr>
          <a:xfrm>
            <a:off x="500744" y="171294"/>
            <a:ext cx="106462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Cursor FOR loop, which automatically handles the opening, fetching, and closing of the cursor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FC3D8E-3DDA-B000-DB7D-93F48708134B}"/>
              </a:ext>
            </a:extLst>
          </p:cNvPr>
          <p:cNvSpPr txBox="1"/>
          <p:nvPr/>
        </p:nvSpPr>
        <p:spPr>
          <a:xfrm>
            <a:off x="7478488" y="59953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Printing the first three records in the table</a:t>
            </a:r>
          </a:p>
        </p:txBody>
      </p:sp>
    </p:spTree>
    <p:extLst>
      <p:ext uri="{BB962C8B-B14F-4D97-AF65-F5344CB8AC3E}">
        <p14:creationId xmlns:p14="http://schemas.microsoft.com/office/powerpoint/2010/main" val="886307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19DFD6-76C7-4428-A3B2-02B5019B2B69}"/>
              </a:ext>
            </a:extLst>
          </p:cNvPr>
          <p:cNvSpPr txBox="1"/>
          <p:nvPr/>
        </p:nvSpPr>
        <p:spPr>
          <a:xfrm>
            <a:off x="653143" y="670955"/>
            <a:ext cx="1068977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Explicit Cursor Attributes: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To determine the status of the cursor, the cursor’s attributes are checked.</a:t>
            </a:r>
          </a:p>
          <a:p>
            <a:pPr algn="l"/>
            <a:endParaRPr lang="en-US" sz="2400" dirty="0">
              <a:latin typeface="Times New Roman" panose="02020603050405020304" pitchFamily="18" charset="0"/>
            </a:endParaRP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Cursors have the following four attributes that can be used in a PL/SQL program.</a:t>
            </a:r>
          </a:p>
          <a:p>
            <a:pPr algn="l"/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%</a:t>
            </a:r>
            <a:r>
              <a:rPr lang="en-US" sz="2400" b="1" i="0" u="none" strike="noStrike" baseline="0" dirty="0" err="1">
                <a:latin typeface="Times New Roman" panose="02020603050405020304" pitchFamily="18" charset="0"/>
              </a:rPr>
              <a:t>isopen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 -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To check if the cursor is opened or not</a:t>
            </a:r>
          </a:p>
          <a:p>
            <a:pPr algn="l"/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%found-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To check if a record is found and can be fetched from the cursor</a:t>
            </a:r>
          </a:p>
          <a:p>
            <a:pPr algn="l"/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%</a:t>
            </a:r>
            <a:r>
              <a:rPr lang="en-US" sz="2400" b="1" i="0" u="none" strike="noStrike" baseline="0" dirty="0" err="1">
                <a:latin typeface="Times New Roman" panose="02020603050405020304" pitchFamily="18" charset="0"/>
              </a:rPr>
              <a:t>rowcount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-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To check for the number of rows fetched from the cursor</a:t>
            </a:r>
          </a:p>
          <a:p>
            <a:pPr algn="l"/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%</a:t>
            </a:r>
            <a:r>
              <a:rPr lang="en-US" sz="2400" b="1" i="0" u="none" strike="noStrike" baseline="0" dirty="0" err="1">
                <a:latin typeface="Times New Roman" panose="02020603050405020304" pitchFamily="18" charset="0"/>
              </a:rPr>
              <a:t>notfound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-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To check if no more records can be fetched from the cursor</a:t>
            </a:r>
          </a:p>
          <a:p>
            <a:pPr algn="l"/>
            <a:endParaRPr lang="en-US" sz="24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%</a:t>
            </a:r>
            <a:r>
              <a:rPr lang="en-US" sz="2400" b="1" i="0" u="none" strike="noStrike" baseline="0" dirty="0" err="1">
                <a:latin typeface="Times New Roman" panose="02020603050405020304" pitchFamily="18" charset="0"/>
              </a:rPr>
              <a:t>isopen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, %found,%</a:t>
            </a:r>
            <a:r>
              <a:rPr lang="en-US" sz="2400" b="1" i="0" u="none" strike="noStrike" baseline="0" dirty="0" err="1">
                <a:latin typeface="Times New Roman" panose="02020603050405020304" pitchFamily="18" charset="0"/>
              </a:rPr>
              <a:t>notfound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 are </a:t>
            </a:r>
            <a:r>
              <a:rPr lang="en-US" sz="2400" b="1" i="0" u="none" strike="noStrike" baseline="0" dirty="0" err="1">
                <a:latin typeface="Times New Roman" panose="02020603050405020304" pitchFamily="18" charset="0"/>
              </a:rPr>
              <a:t>boolean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 attributes which are set to either TRUE or FALSE.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501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41C66D-535A-E4C5-1790-652223A908FE}"/>
              </a:ext>
            </a:extLst>
          </p:cNvPr>
          <p:cNvSpPr txBox="1"/>
          <p:nvPr/>
        </p:nvSpPr>
        <p:spPr>
          <a:xfrm>
            <a:off x="533400" y="785681"/>
            <a:ext cx="1016725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declare</a:t>
            </a:r>
          </a:p>
          <a:p>
            <a:r>
              <a:rPr lang="en-US" sz="2400" dirty="0"/>
              <a:t> e1 </a:t>
            </a:r>
            <a:r>
              <a:rPr lang="en-US" sz="2400" dirty="0" err="1"/>
              <a:t>employee.ename%type</a:t>
            </a:r>
            <a:r>
              <a:rPr lang="en-US" sz="2400" dirty="0"/>
              <a:t>;</a:t>
            </a:r>
          </a:p>
          <a:p>
            <a:r>
              <a:rPr lang="en-US" sz="2400" dirty="0"/>
              <a:t> e2 </a:t>
            </a:r>
            <a:r>
              <a:rPr lang="en-US" sz="2400" dirty="0" err="1"/>
              <a:t>employee.dept%type</a:t>
            </a:r>
            <a:r>
              <a:rPr lang="en-US" sz="2400" dirty="0"/>
              <a:t>;</a:t>
            </a:r>
          </a:p>
          <a:p>
            <a:r>
              <a:rPr lang="en-US" sz="2400" dirty="0"/>
              <a:t> e3 </a:t>
            </a:r>
            <a:r>
              <a:rPr lang="en-US" sz="2400" dirty="0" err="1"/>
              <a:t>employee.salary%type</a:t>
            </a:r>
            <a:r>
              <a:rPr lang="en-US" sz="2400" dirty="0"/>
              <a:t>;</a:t>
            </a:r>
          </a:p>
          <a:p>
            <a:r>
              <a:rPr lang="en-US" sz="2400" dirty="0"/>
              <a:t> e4 </a:t>
            </a:r>
            <a:r>
              <a:rPr lang="en-US" sz="2400" dirty="0" err="1"/>
              <a:t>employee.hod%type</a:t>
            </a:r>
            <a:r>
              <a:rPr lang="en-US" sz="2400" dirty="0"/>
              <a:t>;</a:t>
            </a:r>
          </a:p>
          <a:p>
            <a:r>
              <a:rPr lang="en-US" sz="2400" dirty="0"/>
              <a:t> cursor cur1 is select * from employee;</a:t>
            </a:r>
          </a:p>
          <a:p>
            <a:r>
              <a:rPr lang="en-US" sz="2400" dirty="0"/>
              <a:t> begin</a:t>
            </a:r>
          </a:p>
          <a:p>
            <a:r>
              <a:rPr lang="en-US" sz="2400" dirty="0"/>
              <a:t> open cur1;</a:t>
            </a:r>
          </a:p>
          <a:p>
            <a:r>
              <a:rPr lang="en-US" sz="2400" dirty="0"/>
              <a:t> for </a:t>
            </a:r>
            <a:r>
              <a:rPr lang="en-US" sz="2400" dirty="0" err="1"/>
              <a:t>i</a:t>
            </a:r>
            <a:r>
              <a:rPr lang="en-US" sz="2400" dirty="0"/>
              <a:t> in 1..7 loop</a:t>
            </a:r>
          </a:p>
          <a:p>
            <a:r>
              <a:rPr lang="en-US" sz="2400" dirty="0"/>
              <a:t> fetch cur1 into e1,e2,e3,e4;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dbms_output.put_line</a:t>
            </a:r>
            <a:r>
              <a:rPr lang="en-US" sz="2400" dirty="0"/>
              <a:t>(e1);</a:t>
            </a:r>
          </a:p>
          <a:p>
            <a:r>
              <a:rPr lang="en-US" sz="2400" dirty="0"/>
              <a:t> exit when cur1%rowcount &gt; 3;</a:t>
            </a:r>
          </a:p>
          <a:p>
            <a:r>
              <a:rPr lang="en-US" sz="2400" dirty="0"/>
              <a:t> end loop;</a:t>
            </a:r>
          </a:p>
          <a:p>
            <a:r>
              <a:rPr lang="en-US" sz="2400" dirty="0"/>
              <a:t> close cur1;</a:t>
            </a:r>
          </a:p>
          <a:p>
            <a:r>
              <a:rPr lang="en-US" sz="2400" dirty="0"/>
              <a:t> end;</a:t>
            </a:r>
          </a:p>
          <a:p>
            <a:r>
              <a:rPr lang="en-US" sz="2400" dirty="0"/>
              <a:t>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9946E5-FACF-98AF-750A-70542CD1202A}"/>
              </a:ext>
            </a:extLst>
          </p:cNvPr>
          <p:cNvSpPr txBox="1"/>
          <p:nvPr/>
        </p:nvSpPr>
        <p:spPr>
          <a:xfrm>
            <a:off x="359229" y="187244"/>
            <a:ext cx="40277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Using %</a:t>
            </a:r>
            <a:r>
              <a:rPr lang="en-US" sz="2400" b="1" dirty="0" err="1"/>
              <a:t>rowcount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9837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B8595AA-0DF6-109F-99F5-1F7E7D1F4916}"/>
              </a:ext>
            </a:extLst>
          </p:cNvPr>
          <p:cNvSpPr txBox="1"/>
          <p:nvPr/>
        </p:nvSpPr>
        <p:spPr>
          <a:xfrm>
            <a:off x="664032" y="774794"/>
            <a:ext cx="955765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Declare</a:t>
            </a:r>
          </a:p>
          <a:p>
            <a:r>
              <a:rPr lang="en-US" sz="2400" dirty="0"/>
              <a:t> e1 </a:t>
            </a:r>
            <a:r>
              <a:rPr lang="en-US" sz="2400" dirty="0" err="1"/>
              <a:t>employee.ename%type</a:t>
            </a:r>
            <a:r>
              <a:rPr lang="en-US" sz="2400" dirty="0"/>
              <a:t>;</a:t>
            </a:r>
          </a:p>
          <a:p>
            <a:r>
              <a:rPr lang="en-US" sz="2400" dirty="0"/>
              <a:t> e2 </a:t>
            </a:r>
            <a:r>
              <a:rPr lang="en-US" sz="2400" dirty="0" err="1"/>
              <a:t>employee.dept%type</a:t>
            </a:r>
            <a:r>
              <a:rPr lang="en-US" sz="2400" dirty="0"/>
              <a:t>;</a:t>
            </a:r>
          </a:p>
          <a:p>
            <a:r>
              <a:rPr lang="en-US" sz="2400" dirty="0"/>
              <a:t> e3 </a:t>
            </a:r>
            <a:r>
              <a:rPr lang="en-US" sz="2400" dirty="0" err="1"/>
              <a:t>employee.salary%type</a:t>
            </a:r>
            <a:r>
              <a:rPr lang="en-US" sz="2400" dirty="0"/>
              <a:t>;</a:t>
            </a:r>
          </a:p>
          <a:p>
            <a:r>
              <a:rPr lang="en-US" sz="2400" dirty="0"/>
              <a:t> e4 </a:t>
            </a:r>
            <a:r>
              <a:rPr lang="en-US" sz="2400" dirty="0" err="1"/>
              <a:t>employee.hod%type</a:t>
            </a:r>
            <a:r>
              <a:rPr lang="en-US" sz="2400" dirty="0"/>
              <a:t>;</a:t>
            </a:r>
          </a:p>
          <a:p>
            <a:r>
              <a:rPr lang="en-US" sz="2400" dirty="0"/>
              <a:t> cursor cur1 is select salary from employee where dept = 'mat';</a:t>
            </a:r>
          </a:p>
          <a:p>
            <a:r>
              <a:rPr lang="en-US" sz="2400" dirty="0"/>
              <a:t> begin</a:t>
            </a:r>
          </a:p>
          <a:p>
            <a:r>
              <a:rPr lang="en-US" sz="2400" dirty="0"/>
              <a:t> open cur1;</a:t>
            </a:r>
          </a:p>
          <a:p>
            <a:r>
              <a:rPr lang="en-US" sz="2400" dirty="0"/>
              <a:t> loop </a:t>
            </a:r>
          </a:p>
          <a:p>
            <a:r>
              <a:rPr lang="en-US" sz="2400" dirty="0"/>
              <a:t> fetch cur1 into e3;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dbms_output.put_line</a:t>
            </a:r>
            <a:r>
              <a:rPr lang="en-US" sz="2400" dirty="0"/>
              <a:t>(e3);</a:t>
            </a:r>
          </a:p>
          <a:p>
            <a:r>
              <a:rPr lang="en-US" sz="2400" dirty="0"/>
              <a:t> exit when cur1%notfound;</a:t>
            </a:r>
          </a:p>
          <a:p>
            <a:r>
              <a:rPr lang="en-US" sz="2400" dirty="0"/>
              <a:t> end loop;</a:t>
            </a:r>
          </a:p>
          <a:p>
            <a:r>
              <a:rPr lang="en-US" sz="2400" dirty="0"/>
              <a:t> close cur1;</a:t>
            </a:r>
          </a:p>
          <a:p>
            <a:r>
              <a:rPr lang="en-US" sz="2400" dirty="0"/>
              <a:t> end;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514490-0823-FD29-7A28-CA078EDF59C8}"/>
              </a:ext>
            </a:extLst>
          </p:cNvPr>
          <p:cNvSpPr txBox="1"/>
          <p:nvPr/>
        </p:nvSpPr>
        <p:spPr>
          <a:xfrm>
            <a:off x="664033" y="128464"/>
            <a:ext cx="40277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Using %</a:t>
            </a:r>
            <a:r>
              <a:rPr lang="en-US" sz="2400" b="1" dirty="0" err="1"/>
              <a:t>notfound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2358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41F8DB-4B43-6F85-39ED-F2CDD7267DD3}"/>
              </a:ext>
            </a:extLst>
          </p:cNvPr>
          <p:cNvSpPr txBox="1"/>
          <p:nvPr/>
        </p:nvSpPr>
        <p:spPr>
          <a:xfrm>
            <a:off x="642256" y="183444"/>
            <a:ext cx="9601199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DECLARE</a:t>
            </a:r>
          </a:p>
          <a:p>
            <a:r>
              <a:rPr lang="en-US" sz="2400" dirty="0"/>
              <a:t>    e1 </a:t>
            </a:r>
            <a:r>
              <a:rPr lang="en-US" sz="2400" dirty="0" err="1"/>
              <a:t>employee.ename%type</a:t>
            </a:r>
            <a:r>
              <a:rPr lang="en-US" sz="2400" dirty="0"/>
              <a:t>;</a:t>
            </a:r>
          </a:p>
          <a:p>
            <a:r>
              <a:rPr lang="en-US" sz="2400" dirty="0"/>
              <a:t>    e2 </a:t>
            </a:r>
            <a:r>
              <a:rPr lang="en-US" sz="2400" dirty="0" err="1"/>
              <a:t>employee.dept%type</a:t>
            </a:r>
            <a:r>
              <a:rPr lang="en-US" sz="2400" dirty="0"/>
              <a:t>;</a:t>
            </a:r>
          </a:p>
          <a:p>
            <a:r>
              <a:rPr lang="en-US" sz="2400" dirty="0"/>
              <a:t>    e3 </a:t>
            </a:r>
            <a:r>
              <a:rPr lang="en-US" sz="2400" dirty="0" err="1"/>
              <a:t>employee.salary%type</a:t>
            </a:r>
            <a:r>
              <a:rPr lang="en-US" sz="2400" dirty="0"/>
              <a:t>;</a:t>
            </a:r>
          </a:p>
          <a:p>
            <a:r>
              <a:rPr lang="en-US" sz="2400" dirty="0"/>
              <a:t>    e4 </a:t>
            </a:r>
            <a:r>
              <a:rPr lang="en-US" sz="2400" dirty="0" err="1"/>
              <a:t>employee.hod%type</a:t>
            </a:r>
            <a:r>
              <a:rPr lang="en-US" sz="2400" dirty="0"/>
              <a:t>;</a:t>
            </a:r>
          </a:p>
          <a:p>
            <a:r>
              <a:rPr lang="en-US" sz="2400" dirty="0"/>
              <a:t>    CURSOR cur1 IS   SELECT salary  FROM employee   WHERE dept = 'mat';</a:t>
            </a:r>
          </a:p>
          <a:p>
            <a:r>
              <a:rPr lang="en-US" sz="2400" dirty="0"/>
              <a:t>BEGIN</a:t>
            </a:r>
          </a:p>
          <a:p>
            <a:r>
              <a:rPr lang="en-US" sz="2400" dirty="0"/>
              <a:t>    OPEN cur1;</a:t>
            </a:r>
          </a:p>
          <a:p>
            <a:r>
              <a:rPr lang="en-US" sz="2400" dirty="0"/>
              <a:t>    LOOP</a:t>
            </a:r>
          </a:p>
          <a:p>
            <a:r>
              <a:rPr lang="en-US" sz="2400" dirty="0"/>
              <a:t>        FETCH cur1 INTO e3;</a:t>
            </a:r>
          </a:p>
          <a:p>
            <a:r>
              <a:rPr lang="en-US" sz="2400" dirty="0"/>
              <a:t>        IF cur1%FOUND THEN</a:t>
            </a:r>
          </a:p>
          <a:p>
            <a:r>
              <a:rPr lang="en-US" sz="2400" dirty="0"/>
              <a:t>            </a:t>
            </a:r>
            <a:r>
              <a:rPr lang="en-US" sz="2400" dirty="0" err="1"/>
              <a:t>dbms_output.put_line</a:t>
            </a:r>
            <a:r>
              <a:rPr lang="en-US" sz="2400" dirty="0"/>
              <a:t>('Salary: ' || e3);</a:t>
            </a:r>
          </a:p>
          <a:p>
            <a:r>
              <a:rPr lang="en-US" sz="2400" dirty="0"/>
              <a:t>        ELSE</a:t>
            </a:r>
          </a:p>
          <a:p>
            <a:r>
              <a:rPr lang="en-US" sz="2400" dirty="0"/>
              <a:t>            EXIT;</a:t>
            </a:r>
          </a:p>
          <a:p>
            <a:r>
              <a:rPr lang="en-US" sz="2400" dirty="0"/>
              <a:t>        END IF;</a:t>
            </a:r>
          </a:p>
          <a:p>
            <a:r>
              <a:rPr lang="en-US" sz="2400" dirty="0"/>
              <a:t>    END LOOP;</a:t>
            </a:r>
          </a:p>
          <a:p>
            <a:r>
              <a:rPr lang="en-US" sz="2400" dirty="0"/>
              <a:t>    CLOSE cur1;</a:t>
            </a:r>
          </a:p>
          <a:p>
            <a:r>
              <a:rPr lang="en-US" sz="2400" dirty="0"/>
              <a:t>END;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39F38-60F7-C088-BA64-32350F88B0B5}"/>
              </a:ext>
            </a:extLst>
          </p:cNvPr>
          <p:cNvSpPr txBox="1"/>
          <p:nvPr/>
        </p:nvSpPr>
        <p:spPr>
          <a:xfrm>
            <a:off x="7565572" y="612004"/>
            <a:ext cx="379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%found attribute used</a:t>
            </a:r>
          </a:p>
        </p:txBody>
      </p:sp>
    </p:spTree>
    <p:extLst>
      <p:ext uri="{BB962C8B-B14F-4D97-AF65-F5344CB8AC3E}">
        <p14:creationId xmlns:p14="http://schemas.microsoft.com/office/powerpoint/2010/main" val="94214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A6CF47-8785-30C5-D218-50DBE2AE938B}"/>
              </a:ext>
            </a:extLst>
          </p:cNvPr>
          <p:cNvSpPr txBox="1"/>
          <p:nvPr/>
        </p:nvSpPr>
        <p:spPr>
          <a:xfrm>
            <a:off x="653143" y="81681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Cursor with parameters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977FD7-E0C7-2462-6AA0-63D2C765323C}"/>
              </a:ext>
            </a:extLst>
          </p:cNvPr>
          <p:cNvSpPr txBox="1"/>
          <p:nvPr/>
        </p:nvSpPr>
        <p:spPr>
          <a:xfrm>
            <a:off x="669471" y="1656194"/>
            <a:ext cx="108530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Passing the parameter values to the cursor in a cursor FOR loop. This means that you can open and close an explicit cursor several times in a block, returning a different active set on each occasion.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656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B6E2F1-D4AA-0616-E8C6-B21427514BEF}"/>
              </a:ext>
            </a:extLst>
          </p:cNvPr>
          <p:cNvSpPr txBox="1"/>
          <p:nvPr/>
        </p:nvSpPr>
        <p:spPr>
          <a:xfrm>
            <a:off x="402770" y="570477"/>
            <a:ext cx="11615059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DECLARE</a:t>
            </a:r>
          </a:p>
          <a:p>
            <a:r>
              <a:rPr lang="en-US" sz="2000" dirty="0"/>
              <a:t>    a </a:t>
            </a:r>
            <a:r>
              <a:rPr lang="en-US" sz="2000" dirty="0" err="1"/>
              <a:t>employee.ename%type</a:t>
            </a:r>
            <a:r>
              <a:rPr lang="en-US" sz="2000" dirty="0"/>
              <a:t>;</a:t>
            </a:r>
          </a:p>
          <a:p>
            <a:r>
              <a:rPr lang="en-US" sz="2000" dirty="0"/>
              <a:t>    b </a:t>
            </a:r>
            <a:r>
              <a:rPr lang="en-US" sz="2000" dirty="0" err="1"/>
              <a:t>employee.ename%type</a:t>
            </a:r>
            <a:r>
              <a:rPr lang="en-US" sz="2000" dirty="0"/>
              <a:t>;</a:t>
            </a:r>
          </a:p>
          <a:p>
            <a:r>
              <a:rPr lang="en-US" sz="2000" dirty="0"/>
              <a:t>    c </a:t>
            </a:r>
            <a:r>
              <a:rPr lang="en-US" sz="2000" dirty="0" err="1"/>
              <a:t>employee.ename%type</a:t>
            </a:r>
            <a:r>
              <a:rPr lang="en-US" sz="2000" dirty="0"/>
              <a:t>;</a:t>
            </a:r>
          </a:p>
          <a:p>
            <a:r>
              <a:rPr lang="en-US" sz="2000" dirty="0"/>
              <a:t>    e3 </a:t>
            </a:r>
            <a:r>
              <a:rPr lang="en-US" sz="2000" dirty="0" err="1"/>
              <a:t>employee.salary%type</a:t>
            </a:r>
            <a:r>
              <a:rPr lang="en-US" sz="2000" dirty="0"/>
              <a:t>;</a:t>
            </a:r>
          </a:p>
          <a:p>
            <a:r>
              <a:rPr lang="en-US" sz="2000" dirty="0"/>
              <a:t>CURSOR cur1(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employee.ename%type</a:t>
            </a:r>
            <a:r>
              <a:rPr lang="en-US" sz="2000" dirty="0"/>
              <a:t>)  IS  SELECT </a:t>
            </a:r>
            <a:r>
              <a:rPr lang="en-US" sz="2000" dirty="0" err="1"/>
              <a:t>ename</a:t>
            </a:r>
            <a:r>
              <a:rPr lang="en-US" sz="2000" dirty="0"/>
              <a:t>, salary FROM employee  WHERE </a:t>
            </a:r>
            <a:r>
              <a:rPr lang="en-US" sz="2000" dirty="0" err="1"/>
              <a:t>ename</a:t>
            </a:r>
            <a:r>
              <a:rPr lang="en-US" sz="2000" dirty="0"/>
              <a:t> = </a:t>
            </a:r>
            <a:r>
              <a:rPr lang="en-US" sz="2000" dirty="0" err="1"/>
              <a:t>en</a:t>
            </a:r>
            <a:r>
              <a:rPr lang="en-US" sz="2000" dirty="0"/>
              <a:t>;</a:t>
            </a:r>
          </a:p>
          <a:p>
            <a:r>
              <a:rPr lang="en-US" sz="2000" dirty="0"/>
              <a:t>BEGIN</a:t>
            </a:r>
          </a:p>
          <a:p>
            <a:r>
              <a:rPr lang="en-US" sz="2000" dirty="0"/>
              <a:t>    a := '&amp;a';</a:t>
            </a:r>
          </a:p>
          <a:p>
            <a:r>
              <a:rPr lang="en-US" sz="2000" dirty="0"/>
              <a:t>    OPEN cur1(a);</a:t>
            </a:r>
          </a:p>
          <a:p>
            <a:r>
              <a:rPr lang="en-US" sz="2000" dirty="0"/>
              <a:t>    FETCH cur1 INTO b,e3;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dbms_output.put_line</a:t>
            </a:r>
            <a:r>
              <a:rPr lang="en-US" sz="2000" dirty="0"/>
              <a:t>('Salary: of ' || b || ' is ' || e3);</a:t>
            </a:r>
          </a:p>
          <a:p>
            <a:r>
              <a:rPr lang="en-US" sz="2000" dirty="0"/>
              <a:t>    CLOSE cur1;</a:t>
            </a:r>
          </a:p>
          <a:p>
            <a:r>
              <a:rPr lang="en-US" sz="2000" dirty="0"/>
              <a:t>    c := '&amp;c';</a:t>
            </a:r>
          </a:p>
          <a:p>
            <a:r>
              <a:rPr lang="en-US" sz="2000" dirty="0"/>
              <a:t>    open cur1(c);</a:t>
            </a:r>
          </a:p>
          <a:p>
            <a:r>
              <a:rPr lang="en-US" sz="2000" dirty="0"/>
              <a:t>    FETCH cur1 INTO c,e3;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dbms_output.put_line</a:t>
            </a:r>
            <a:r>
              <a:rPr lang="en-US" sz="2000" dirty="0"/>
              <a:t>('Salary: of ' || c || ' is ' || e3);</a:t>
            </a:r>
          </a:p>
          <a:p>
            <a:r>
              <a:rPr lang="en-US" sz="2000" dirty="0"/>
              <a:t>    CLOSE cur1;</a:t>
            </a:r>
          </a:p>
          <a:p>
            <a:r>
              <a:rPr lang="en-US" sz="2000" dirty="0"/>
              <a:t>END;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086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896</Words>
  <Application>Microsoft Office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Prajeesh A V</dc:creator>
  <cp:lastModifiedBy>Prajeesh A V</cp:lastModifiedBy>
  <cp:revision>22</cp:revision>
  <dcterms:created xsi:type="dcterms:W3CDTF">2024-10-04T11:34:32Z</dcterms:created>
  <dcterms:modified xsi:type="dcterms:W3CDTF">2024-10-05T08:34:32Z</dcterms:modified>
</cp:coreProperties>
</file>