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5" r:id="rId2"/>
    <p:sldId id="274" r:id="rId3"/>
    <p:sldId id="275" r:id="rId4"/>
    <p:sldId id="276" r:id="rId5"/>
    <p:sldId id="277" r:id="rId6"/>
    <p:sldId id="272" r:id="rId7"/>
    <p:sldId id="278" r:id="rId8"/>
    <p:sldId id="279" r:id="rId9"/>
    <p:sldId id="292" r:id="rId10"/>
    <p:sldId id="280" r:id="rId11"/>
    <p:sldId id="282" r:id="rId12"/>
    <p:sldId id="281" r:id="rId13"/>
    <p:sldId id="256" r:id="rId14"/>
    <p:sldId id="257" r:id="rId15"/>
    <p:sldId id="286" r:id="rId16"/>
    <p:sldId id="258" r:id="rId17"/>
    <p:sldId id="259" r:id="rId18"/>
    <p:sldId id="285" r:id="rId19"/>
    <p:sldId id="273" r:id="rId20"/>
    <p:sldId id="287" r:id="rId21"/>
    <p:sldId id="288" r:id="rId22"/>
    <p:sldId id="260" r:id="rId23"/>
    <p:sldId id="261" r:id="rId24"/>
    <p:sldId id="262" r:id="rId25"/>
    <p:sldId id="263" r:id="rId26"/>
    <p:sldId id="266" r:id="rId27"/>
    <p:sldId id="267" r:id="rId28"/>
    <p:sldId id="268" r:id="rId29"/>
    <p:sldId id="290" r:id="rId30"/>
    <p:sldId id="289" r:id="rId31"/>
    <p:sldId id="264" r:id="rId32"/>
    <p:sldId id="291" r:id="rId33"/>
    <p:sldId id="271" r:id="rId34"/>
    <p:sldId id="27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9E1E5-07EE-4A14-9180-027336B1107D}"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9F952-FE8D-4BCE-A51E-B8C536894A12}" type="slidenum">
              <a:rPr lang="en-US" smtClean="0"/>
              <a:t>‹#›</a:t>
            </a:fld>
            <a:endParaRPr lang="en-US"/>
          </a:p>
        </p:txBody>
      </p:sp>
    </p:spTree>
    <p:extLst>
      <p:ext uri="{BB962C8B-B14F-4D97-AF65-F5344CB8AC3E}">
        <p14:creationId xmlns:p14="http://schemas.microsoft.com/office/powerpoint/2010/main" val="374593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F9F952-FE8D-4BCE-A51E-B8C536894A12}" type="slidenum">
              <a:rPr lang="en-US" smtClean="0"/>
              <a:t>17</a:t>
            </a:fld>
            <a:endParaRPr lang="en-US"/>
          </a:p>
        </p:txBody>
      </p:sp>
    </p:spTree>
    <p:extLst>
      <p:ext uri="{BB962C8B-B14F-4D97-AF65-F5344CB8AC3E}">
        <p14:creationId xmlns:p14="http://schemas.microsoft.com/office/powerpoint/2010/main" val="395071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DE62C-848B-3FED-9E5C-82E8D7AB22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EC759-2A71-A423-9C12-FFAD7F4A0F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1FC33C-BD5A-08F5-AAC4-44BA0F3F36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B71873-9BC7-D32A-C1EF-92CAE4EDF7AE}"/>
              </a:ext>
            </a:extLst>
          </p:cNvPr>
          <p:cNvSpPr>
            <a:spLocks noGrp="1"/>
          </p:cNvSpPr>
          <p:nvPr>
            <p:ph type="sldNum" sz="quarter" idx="5"/>
          </p:nvPr>
        </p:nvSpPr>
        <p:spPr/>
        <p:txBody>
          <a:bodyPr/>
          <a:lstStyle/>
          <a:p>
            <a:fld id="{18F9F952-FE8D-4BCE-A51E-B8C536894A12}" type="slidenum">
              <a:rPr lang="en-US" smtClean="0"/>
              <a:t>18</a:t>
            </a:fld>
            <a:endParaRPr lang="en-US"/>
          </a:p>
        </p:txBody>
      </p:sp>
    </p:spTree>
    <p:extLst>
      <p:ext uri="{BB962C8B-B14F-4D97-AF65-F5344CB8AC3E}">
        <p14:creationId xmlns:p14="http://schemas.microsoft.com/office/powerpoint/2010/main" val="127819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7FC63-C37A-C632-8649-9775978C48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7A8032-7EC3-40A1-7EBB-71835FC852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26C200-997E-AB4C-B1A5-1D858A7EEB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632A44-8A00-C375-7BCF-8CA094E4F1AB}"/>
              </a:ext>
            </a:extLst>
          </p:cNvPr>
          <p:cNvSpPr>
            <a:spLocks noGrp="1"/>
          </p:cNvSpPr>
          <p:nvPr>
            <p:ph type="sldNum" sz="quarter" idx="5"/>
          </p:nvPr>
        </p:nvSpPr>
        <p:spPr/>
        <p:txBody>
          <a:bodyPr/>
          <a:lstStyle/>
          <a:p>
            <a:fld id="{18F9F952-FE8D-4BCE-A51E-B8C536894A12}" type="slidenum">
              <a:rPr lang="en-US" smtClean="0"/>
              <a:t>19</a:t>
            </a:fld>
            <a:endParaRPr lang="en-US"/>
          </a:p>
        </p:txBody>
      </p:sp>
    </p:spTree>
    <p:extLst>
      <p:ext uri="{BB962C8B-B14F-4D97-AF65-F5344CB8AC3E}">
        <p14:creationId xmlns:p14="http://schemas.microsoft.com/office/powerpoint/2010/main" val="14187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996A1-BED3-6716-9E22-B691656330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D781CB-9BEE-7F61-47F2-5FEA030AF5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03B769-0C51-35E0-1873-3EC264A9ED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25BE5E-D8C2-4384-49F3-07AD984A5DE3}"/>
              </a:ext>
            </a:extLst>
          </p:cNvPr>
          <p:cNvSpPr>
            <a:spLocks noGrp="1"/>
          </p:cNvSpPr>
          <p:nvPr>
            <p:ph type="sldNum" sz="quarter" idx="5"/>
          </p:nvPr>
        </p:nvSpPr>
        <p:spPr/>
        <p:txBody>
          <a:bodyPr/>
          <a:lstStyle/>
          <a:p>
            <a:fld id="{18F9F952-FE8D-4BCE-A51E-B8C536894A12}" type="slidenum">
              <a:rPr lang="en-US" smtClean="0"/>
              <a:t>20</a:t>
            </a:fld>
            <a:endParaRPr lang="en-US"/>
          </a:p>
        </p:txBody>
      </p:sp>
    </p:spTree>
    <p:extLst>
      <p:ext uri="{BB962C8B-B14F-4D97-AF65-F5344CB8AC3E}">
        <p14:creationId xmlns:p14="http://schemas.microsoft.com/office/powerpoint/2010/main" val="192647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A914-A5CD-3A9D-6521-9A9A9A73B2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6A66AE-8707-DF21-C417-A477A45FC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5319F9-0347-2322-87C8-F82E7F7CB8C3}"/>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5" name="Footer Placeholder 4">
            <a:extLst>
              <a:ext uri="{FF2B5EF4-FFF2-40B4-BE49-F238E27FC236}">
                <a16:creationId xmlns:a16="http://schemas.microsoft.com/office/drawing/2014/main" id="{8DBB3551-6832-7E8B-7D3C-1D127EF01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34B33-8AEF-2EA3-6647-296F326BE841}"/>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355569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FE2A-A31E-47A3-0446-04F70AD148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52E140-7F72-3261-4D70-6BCEB13FD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FD125-F386-8688-225C-CE622F90624D}"/>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5" name="Footer Placeholder 4">
            <a:extLst>
              <a:ext uri="{FF2B5EF4-FFF2-40B4-BE49-F238E27FC236}">
                <a16:creationId xmlns:a16="http://schemas.microsoft.com/office/drawing/2014/main" id="{E0BB92B2-918A-8706-903B-B4E31EA5B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38EF0-61BA-8229-13CC-4BB9973536B1}"/>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114466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16FA6-3AD9-0768-0693-9B7D8E66C8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063723-6C8F-C0DB-7909-CFE95A94C2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8F241-4524-3A18-B33B-7F6DCA0018D0}"/>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5" name="Footer Placeholder 4">
            <a:extLst>
              <a:ext uri="{FF2B5EF4-FFF2-40B4-BE49-F238E27FC236}">
                <a16:creationId xmlns:a16="http://schemas.microsoft.com/office/drawing/2014/main" id="{6F89920A-9E34-2386-0EAC-83715F638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66A20-B1A5-B5D7-89D5-47CA5EEABAE7}"/>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202015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E0DE-B977-56D9-979C-C99FE92BA7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6B750F-A11F-05D0-7A1F-BC8EFF631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50954-0CCA-B12F-D783-CE1F7CB80BD4}"/>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5" name="Footer Placeholder 4">
            <a:extLst>
              <a:ext uri="{FF2B5EF4-FFF2-40B4-BE49-F238E27FC236}">
                <a16:creationId xmlns:a16="http://schemas.microsoft.com/office/drawing/2014/main" id="{F6AEDEA3-4CAC-E6B7-BC85-20312386A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B0254-EAC2-370D-5539-2F2AAD90FE34}"/>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242965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F648-70B1-45BA-7F32-5047B54BBA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928C7B-5786-372B-85EF-DBCBD8145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7E7FE5-0705-7210-9136-1668E1C8722E}"/>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5" name="Footer Placeholder 4">
            <a:extLst>
              <a:ext uri="{FF2B5EF4-FFF2-40B4-BE49-F238E27FC236}">
                <a16:creationId xmlns:a16="http://schemas.microsoft.com/office/drawing/2014/main" id="{853865AA-E6DA-22E5-9FED-423093A28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51029-47D3-1BDC-101E-0B0B1AA81AB1}"/>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152457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26CA-C656-EC25-9507-125966E42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C0E3A-3548-216F-51D6-0566FF3DF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837357-2987-3841-BF70-19935D99C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A10886-C50E-54C5-637C-936AE8A11E76}"/>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6" name="Footer Placeholder 5">
            <a:extLst>
              <a:ext uri="{FF2B5EF4-FFF2-40B4-BE49-F238E27FC236}">
                <a16:creationId xmlns:a16="http://schemas.microsoft.com/office/drawing/2014/main" id="{BEE1D9A2-EEF4-B930-EF3A-5F2ED4A42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0F97D-778B-271B-876F-D45860566354}"/>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270834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F851-437F-505D-C9E8-95CC4C4A62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CF4FFF-FEEB-0A3C-C334-690146AAD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76E214-3CBA-6DF6-240A-94FEBCC03F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CCCB0-00C3-9554-7896-959B1F104A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44256-B917-9490-0558-21583417D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037D7-1258-1A16-5F1E-63A90BDA7F36}"/>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8" name="Footer Placeholder 7">
            <a:extLst>
              <a:ext uri="{FF2B5EF4-FFF2-40B4-BE49-F238E27FC236}">
                <a16:creationId xmlns:a16="http://schemas.microsoft.com/office/drawing/2014/main" id="{45F5E966-99A3-739A-73F7-133D2FB72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7E860-FD76-5B6A-F2F4-74147AAE79D5}"/>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205609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2499-D7CA-4F42-291E-057A5B6893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1F1433-007D-0659-4FD6-3ABC701E13DB}"/>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4" name="Footer Placeholder 3">
            <a:extLst>
              <a:ext uri="{FF2B5EF4-FFF2-40B4-BE49-F238E27FC236}">
                <a16:creationId xmlns:a16="http://schemas.microsoft.com/office/drawing/2014/main" id="{231F7F57-4363-BA12-355D-CDEC6CC1BF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75040-8829-ACB1-3CE6-C9C188FE77C1}"/>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112431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C25DD-72D1-6519-9317-6CEBF0F60098}"/>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3" name="Footer Placeholder 2">
            <a:extLst>
              <a:ext uri="{FF2B5EF4-FFF2-40B4-BE49-F238E27FC236}">
                <a16:creationId xmlns:a16="http://schemas.microsoft.com/office/drawing/2014/main" id="{DDE0281A-ECCB-CA01-2F1A-5C1373E464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A6E04-84A5-8A1B-A65C-7E20BAF1F606}"/>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153630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D33C-5304-650C-6837-2AC96D7DE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1B1D88-5415-6B0F-272D-C095D7F5E8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D9A85-3E75-D3E0-4673-74F16B76B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A38F1-49B0-19E1-0896-0F4B8F883AFA}"/>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6" name="Footer Placeholder 5">
            <a:extLst>
              <a:ext uri="{FF2B5EF4-FFF2-40B4-BE49-F238E27FC236}">
                <a16:creationId xmlns:a16="http://schemas.microsoft.com/office/drawing/2014/main" id="{D7084448-5745-54E8-CAE5-E83D13131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15FDC-CB8D-BA1E-A1E0-B7121102303C}"/>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1626390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5924-AEFE-2C03-44FD-C78D076D9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DE481-A64A-1AC7-994A-24A4A15891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C3FBB2-B37F-4A28-32FF-72618EE94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9BE29-84D6-93B3-4BB8-C409EE8480CC}"/>
              </a:ext>
            </a:extLst>
          </p:cNvPr>
          <p:cNvSpPr>
            <a:spLocks noGrp="1"/>
          </p:cNvSpPr>
          <p:nvPr>
            <p:ph type="dt" sz="half" idx="10"/>
          </p:nvPr>
        </p:nvSpPr>
        <p:spPr/>
        <p:txBody>
          <a:bodyPr/>
          <a:lstStyle/>
          <a:p>
            <a:fld id="{2AB5D825-A7E9-4BF0-9754-650F1CF97D0E}" type="datetimeFigureOut">
              <a:rPr lang="en-US" smtClean="0"/>
              <a:t>11/4/2024</a:t>
            </a:fld>
            <a:endParaRPr lang="en-US"/>
          </a:p>
        </p:txBody>
      </p:sp>
      <p:sp>
        <p:nvSpPr>
          <p:cNvPr id="6" name="Footer Placeholder 5">
            <a:extLst>
              <a:ext uri="{FF2B5EF4-FFF2-40B4-BE49-F238E27FC236}">
                <a16:creationId xmlns:a16="http://schemas.microsoft.com/office/drawing/2014/main" id="{01C1CF94-AAEB-05D8-6544-8F87A9F1C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60661-76DF-B5BA-C808-049C988BDC33}"/>
              </a:ext>
            </a:extLst>
          </p:cNvPr>
          <p:cNvSpPr>
            <a:spLocks noGrp="1"/>
          </p:cNvSpPr>
          <p:nvPr>
            <p:ph type="sldNum" sz="quarter" idx="12"/>
          </p:nvPr>
        </p:nvSpPr>
        <p:spPr/>
        <p:txBody>
          <a:bodyPr/>
          <a:lstStyle/>
          <a:p>
            <a:fld id="{2F6A5F04-D74B-46E2-8F1E-F5BC1F2F4511}" type="slidenum">
              <a:rPr lang="en-US" smtClean="0"/>
              <a:t>‹#›</a:t>
            </a:fld>
            <a:endParaRPr lang="en-US"/>
          </a:p>
        </p:txBody>
      </p:sp>
    </p:spTree>
    <p:extLst>
      <p:ext uri="{BB962C8B-B14F-4D97-AF65-F5344CB8AC3E}">
        <p14:creationId xmlns:p14="http://schemas.microsoft.com/office/powerpoint/2010/main" val="3868749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43901B-0803-52DF-4639-740BF84D2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AB829-708E-4942-8632-56D0E7AB2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91D0F-29DC-F3AD-CF97-29BEF68CD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5D825-A7E9-4BF0-9754-650F1CF97D0E}" type="datetimeFigureOut">
              <a:rPr lang="en-US" smtClean="0"/>
              <a:t>11/4/2024</a:t>
            </a:fld>
            <a:endParaRPr lang="en-US"/>
          </a:p>
        </p:txBody>
      </p:sp>
      <p:sp>
        <p:nvSpPr>
          <p:cNvPr id="5" name="Footer Placeholder 4">
            <a:extLst>
              <a:ext uri="{FF2B5EF4-FFF2-40B4-BE49-F238E27FC236}">
                <a16:creationId xmlns:a16="http://schemas.microsoft.com/office/drawing/2014/main" id="{44211787-27F6-FD61-D6C9-14298467A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9DD0E9-46E2-BE1C-08E0-1A87447B8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A5F04-D74B-46E2-8F1E-F5BC1F2F4511}" type="slidenum">
              <a:rPr lang="en-US" smtClean="0"/>
              <a:t>‹#›</a:t>
            </a:fld>
            <a:endParaRPr lang="en-US"/>
          </a:p>
        </p:txBody>
      </p:sp>
    </p:spTree>
    <p:extLst>
      <p:ext uri="{BB962C8B-B14F-4D97-AF65-F5344CB8AC3E}">
        <p14:creationId xmlns:p14="http://schemas.microsoft.com/office/powerpoint/2010/main" val="926050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ongodb.com/docs/mongodb-shell/" TargetMode="External"/><Relationship Id="rId2" Type="http://schemas.openxmlformats.org/officeDocument/2006/relationships/hyperlink" Target="https://www.mongodb.com/try/download/community" TargetMode="External"/><Relationship Id="rId1" Type="http://schemas.openxmlformats.org/officeDocument/2006/relationships/slideLayout" Target="../slideLayouts/slideLayout2.xml"/><Relationship Id="rId4" Type="http://schemas.openxmlformats.org/officeDocument/2006/relationships/hyperlink" Target="https://www.mongodb.com/try/download/compa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49E92D-CDBF-340A-2B28-FCF2BED86C71}"/>
              </a:ext>
            </a:extLst>
          </p:cNvPr>
          <p:cNvSpPr txBox="1"/>
          <p:nvPr/>
        </p:nvSpPr>
        <p:spPr>
          <a:xfrm>
            <a:off x="2596243" y="2590801"/>
            <a:ext cx="6999514" cy="1200329"/>
          </a:xfrm>
          <a:prstGeom prst="rect">
            <a:avLst/>
          </a:prstGeom>
          <a:noFill/>
        </p:spPr>
        <p:txBody>
          <a:bodyPr wrap="square" rtlCol="0">
            <a:spAutoFit/>
          </a:bodyPr>
          <a:lstStyle/>
          <a:p>
            <a:r>
              <a:rPr lang="en-US" sz="3600" b="1" dirty="0"/>
              <a:t>MongoDB: Basics, Methods and Operators</a:t>
            </a:r>
          </a:p>
        </p:txBody>
      </p:sp>
    </p:spTree>
    <p:extLst>
      <p:ext uri="{BB962C8B-B14F-4D97-AF65-F5344CB8AC3E}">
        <p14:creationId xmlns:p14="http://schemas.microsoft.com/office/powerpoint/2010/main" val="311081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62754-3548-C7F2-B68E-CCD6906F2F9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B07BD93-BE9D-5A95-8DE1-3D607F031B38}"/>
              </a:ext>
            </a:extLst>
          </p:cNvPr>
          <p:cNvSpPr txBox="1"/>
          <p:nvPr/>
        </p:nvSpPr>
        <p:spPr>
          <a:xfrm>
            <a:off x="829490" y="699478"/>
            <a:ext cx="10276115" cy="1384995"/>
          </a:xfrm>
          <a:prstGeom prst="rect">
            <a:avLst/>
          </a:prstGeom>
          <a:noFill/>
        </p:spPr>
        <p:txBody>
          <a:bodyPr wrap="square">
            <a:spAutoFit/>
          </a:bodyPr>
          <a:lstStyle/>
          <a:p>
            <a:r>
              <a:rPr lang="en-US" sz="2800" dirty="0"/>
              <a:t>MongoDB Shell is a JavaScript based interface which allows you to run various CRUD (Create, Read, Update, and Delete) and administrative operations.</a:t>
            </a:r>
          </a:p>
        </p:txBody>
      </p:sp>
      <p:sp>
        <p:nvSpPr>
          <p:cNvPr id="4" name="TextBox 3">
            <a:extLst>
              <a:ext uri="{FF2B5EF4-FFF2-40B4-BE49-F238E27FC236}">
                <a16:creationId xmlns:a16="http://schemas.microsoft.com/office/drawing/2014/main" id="{6BF0472A-9244-F98D-70D7-2A282CD1A410}"/>
              </a:ext>
            </a:extLst>
          </p:cNvPr>
          <p:cNvSpPr txBox="1"/>
          <p:nvPr/>
        </p:nvSpPr>
        <p:spPr>
          <a:xfrm>
            <a:off x="829490" y="2754744"/>
            <a:ext cx="8497389" cy="523220"/>
          </a:xfrm>
          <a:prstGeom prst="rect">
            <a:avLst/>
          </a:prstGeom>
          <a:noFill/>
        </p:spPr>
        <p:txBody>
          <a:bodyPr wrap="square" rtlCol="0">
            <a:spAutoFit/>
          </a:bodyPr>
          <a:lstStyle/>
          <a:p>
            <a:r>
              <a:rPr lang="en-US" sz="2800" b="1" dirty="0" err="1"/>
              <a:t>db.help</a:t>
            </a:r>
            <a:r>
              <a:rPr lang="en-US" sz="2800" b="1" dirty="0"/>
              <a:t>, Show </a:t>
            </a:r>
            <a:r>
              <a:rPr lang="en-US" sz="2800" b="1" dirty="0" err="1"/>
              <a:t>dbs</a:t>
            </a:r>
            <a:r>
              <a:rPr lang="en-US" sz="2800" b="1" dirty="0"/>
              <a:t>, use </a:t>
            </a:r>
            <a:r>
              <a:rPr lang="en-US" sz="2800" b="1" dirty="0" err="1"/>
              <a:t>db</a:t>
            </a:r>
            <a:r>
              <a:rPr lang="en-US" sz="2800" b="1" dirty="0"/>
              <a:t>, show collections</a:t>
            </a:r>
          </a:p>
        </p:txBody>
      </p:sp>
      <p:sp>
        <p:nvSpPr>
          <p:cNvPr id="8" name="TextBox 7">
            <a:extLst>
              <a:ext uri="{FF2B5EF4-FFF2-40B4-BE49-F238E27FC236}">
                <a16:creationId xmlns:a16="http://schemas.microsoft.com/office/drawing/2014/main" id="{FF2524C2-2CD2-8668-ADE3-240C91B2CF92}"/>
              </a:ext>
            </a:extLst>
          </p:cNvPr>
          <p:cNvSpPr txBox="1"/>
          <p:nvPr/>
        </p:nvSpPr>
        <p:spPr>
          <a:xfrm>
            <a:off x="914399" y="4138414"/>
            <a:ext cx="6096000" cy="523220"/>
          </a:xfrm>
          <a:prstGeom prst="rect">
            <a:avLst/>
          </a:prstGeom>
          <a:noFill/>
        </p:spPr>
        <p:txBody>
          <a:bodyPr wrap="square">
            <a:spAutoFit/>
          </a:bodyPr>
          <a:lstStyle/>
          <a:p>
            <a:r>
              <a:rPr lang="en-US" sz="2800" dirty="0"/>
              <a:t>MongoDB Inc Compass : GUI</a:t>
            </a:r>
          </a:p>
        </p:txBody>
      </p:sp>
    </p:spTree>
    <p:extLst>
      <p:ext uri="{BB962C8B-B14F-4D97-AF65-F5344CB8AC3E}">
        <p14:creationId xmlns:p14="http://schemas.microsoft.com/office/powerpoint/2010/main" val="149311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5A46B-E00A-D944-90B8-9B44568672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FF5EBDB-30FC-7B2D-D918-B84FD2966AE1}"/>
              </a:ext>
            </a:extLst>
          </p:cNvPr>
          <p:cNvPicPr>
            <a:picLocks noChangeAspect="1"/>
          </p:cNvPicPr>
          <p:nvPr/>
        </p:nvPicPr>
        <p:blipFill>
          <a:blip r:embed="rId2"/>
          <a:stretch>
            <a:fillRect/>
          </a:stretch>
        </p:blipFill>
        <p:spPr>
          <a:xfrm>
            <a:off x="950457" y="961339"/>
            <a:ext cx="9846297" cy="3620821"/>
          </a:xfrm>
          <a:prstGeom prst="rect">
            <a:avLst/>
          </a:prstGeom>
        </p:spPr>
      </p:pic>
    </p:spTree>
    <p:extLst>
      <p:ext uri="{BB962C8B-B14F-4D97-AF65-F5344CB8AC3E}">
        <p14:creationId xmlns:p14="http://schemas.microsoft.com/office/powerpoint/2010/main" val="335790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BDB10-FB29-7717-9D3E-3E4148E69A8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CF1E47A-CB2B-F4CD-7299-A7D9C8F151BC}"/>
              </a:ext>
            </a:extLst>
          </p:cNvPr>
          <p:cNvPicPr>
            <a:picLocks noChangeAspect="1"/>
          </p:cNvPicPr>
          <p:nvPr/>
        </p:nvPicPr>
        <p:blipFill>
          <a:blip r:embed="rId2"/>
          <a:stretch>
            <a:fillRect/>
          </a:stretch>
        </p:blipFill>
        <p:spPr>
          <a:xfrm>
            <a:off x="586615" y="821663"/>
            <a:ext cx="8987351" cy="1925861"/>
          </a:xfrm>
          <a:prstGeom prst="rect">
            <a:avLst/>
          </a:prstGeom>
        </p:spPr>
      </p:pic>
      <p:pic>
        <p:nvPicPr>
          <p:cNvPr id="3" name="Picture 2">
            <a:extLst>
              <a:ext uri="{FF2B5EF4-FFF2-40B4-BE49-F238E27FC236}">
                <a16:creationId xmlns:a16="http://schemas.microsoft.com/office/drawing/2014/main" id="{45A1BD3F-D92A-312E-3627-CFE119FADFDC}"/>
              </a:ext>
            </a:extLst>
          </p:cNvPr>
          <p:cNvPicPr>
            <a:picLocks noChangeAspect="1"/>
          </p:cNvPicPr>
          <p:nvPr/>
        </p:nvPicPr>
        <p:blipFill>
          <a:blip r:embed="rId3"/>
          <a:stretch>
            <a:fillRect/>
          </a:stretch>
        </p:blipFill>
        <p:spPr>
          <a:xfrm>
            <a:off x="708535" y="3124023"/>
            <a:ext cx="10586521" cy="2596057"/>
          </a:xfrm>
          <a:prstGeom prst="rect">
            <a:avLst/>
          </a:prstGeom>
        </p:spPr>
      </p:pic>
    </p:spTree>
    <p:extLst>
      <p:ext uri="{BB962C8B-B14F-4D97-AF65-F5344CB8AC3E}">
        <p14:creationId xmlns:p14="http://schemas.microsoft.com/office/powerpoint/2010/main" val="33032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1708D-4693-CBCB-7135-11E87A82FEE0}"/>
              </a:ext>
            </a:extLst>
          </p:cNvPr>
          <p:cNvSpPr txBox="1"/>
          <p:nvPr/>
        </p:nvSpPr>
        <p:spPr>
          <a:xfrm>
            <a:off x="587829" y="4125135"/>
            <a:ext cx="6096000" cy="2677656"/>
          </a:xfrm>
          <a:prstGeom prst="rect">
            <a:avLst/>
          </a:prstGeom>
          <a:noFill/>
        </p:spPr>
        <p:txBody>
          <a:bodyPr wrap="square">
            <a:spAutoFit/>
          </a:bodyPr>
          <a:lstStyle/>
          <a:p>
            <a:r>
              <a:rPr lang="en-US" sz="2400" dirty="0"/>
              <a:t>{  "title": my first book, `</a:t>
            </a:r>
          </a:p>
          <a:p>
            <a:r>
              <a:rPr lang="en-US" sz="2400" dirty="0"/>
              <a:t> "author": </a:t>
            </a:r>
            <a:r>
              <a:rPr lang="en-US" sz="2400" dirty="0" err="1"/>
              <a:t>arun</a:t>
            </a:r>
            <a:r>
              <a:rPr lang="en-US" sz="2400" dirty="0"/>
              <a:t>,  </a:t>
            </a:r>
          </a:p>
          <a:p>
            <a:r>
              <a:rPr lang="en-US" sz="2400" dirty="0"/>
              <a:t>"pages": 345,  </a:t>
            </a:r>
          </a:p>
          <a:p>
            <a:r>
              <a:rPr lang="en-US" sz="2400" dirty="0"/>
              <a:t>"genres":["</a:t>
            </a:r>
            <a:r>
              <a:rPr lang="en-US" sz="2400" dirty="0" err="1"/>
              <a:t>comedy","tragedy</a:t>
            </a:r>
            <a:r>
              <a:rPr lang="en-US" sz="2400" dirty="0"/>
              <a:t>"],  </a:t>
            </a:r>
          </a:p>
          <a:p>
            <a:r>
              <a:rPr lang="en-US" sz="2400" dirty="0"/>
              <a:t>"rating":9</a:t>
            </a:r>
          </a:p>
          <a:p>
            <a:r>
              <a:rPr lang="en-US" sz="2400" dirty="0"/>
              <a:t>}</a:t>
            </a:r>
          </a:p>
          <a:p>
            <a:endParaRPr lang="en-US" sz="2400" dirty="0"/>
          </a:p>
        </p:txBody>
      </p:sp>
      <p:sp>
        <p:nvSpPr>
          <p:cNvPr id="6" name="TextBox 5">
            <a:extLst>
              <a:ext uri="{FF2B5EF4-FFF2-40B4-BE49-F238E27FC236}">
                <a16:creationId xmlns:a16="http://schemas.microsoft.com/office/drawing/2014/main" id="{5959535A-FFF0-A80A-63E4-CF76479E9E29}"/>
              </a:ext>
            </a:extLst>
          </p:cNvPr>
          <p:cNvSpPr txBox="1"/>
          <p:nvPr/>
        </p:nvSpPr>
        <p:spPr>
          <a:xfrm>
            <a:off x="587828" y="2978494"/>
            <a:ext cx="11604171" cy="584775"/>
          </a:xfrm>
          <a:prstGeom prst="rect">
            <a:avLst/>
          </a:prstGeom>
          <a:noFill/>
        </p:spPr>
        <p:txBody>
          <a:bodyPr wrap="square" rtlCol="0">
            <a:spAutoFit/>
          </a:bodyPr>
          <a:lstStyle/>
          <a:p>
            <a:r>
              <a:rPr lang="en-US" sz="3200" b="1" dirty="0"/>
              <a:t>Add a single document to your collection Books in compass</a:t>
            </a:r>
          </a:p>
        </p:txBody>
      </p:sp>
      <p:sp>
        <p:nvSpPr>
          <p:cNvPr id="7" name="TextBox 6">
            <a:extLst>
              <a:ext uri="{FF2B5EF4-FFF2-40B4-BE49-F238E27FC236}">
                <a16:creationId xmlns:a16="http://schemas.microsoft.com/office/drawing/2014/main" id="{3B1D6597-6BD3-8DE7-8E03-B87599165949}"/>
              </a:ext>
            </a:extLst>
          </p:cNvPr>
          <p:cNvSpPr txBox="1"/>
          <p:nvPr/>
        </p:nvSpPr>
        <p:spPr>
          <a:xfrm>
            <a:off x="587829" y="424541"/>
            <a:ext cx="6509657" cy="584775"/>
          </a:xfrm>
          <a:prstGeom prst="rect">
            <a:avLst/>
          </a:prstGeom>
          <a:noFill/>
        </p:spPr>
        <p:txBody>
          <a:bodyPr wrap="square" rtlCol="0">
            <a:spAutoFit/>
          </a:bodyPr>
          <a:lstStyle/>
          <a:p>
            <a:r>
              <a:rPr lang="en-US" sz="3200" b="1" dirty="0"/>
              <a:t>Add new </a:t>
            </a:r>
            <a:r>
              <a:rPr lang="en-US" sz="3200" b="1" dirty="0" err="1"/>
              <a:t>db</a:t>
            </a:r>
            <a:endParaRPr lang="en-US" sz="3200" b="1" dirty="0"/>
          </a:p>
        </p:txBody>
      </p:sp>
      <p:sp>
        <p:nvSpPr>
          <p:cNvPr id="9" name="TextBox 8">
            <a:extLst>
              <a:ext uri="{FF2B5EF4-FFF2-40B4-BE49-F238E27FC236}">
                <a16:creationId xmlns:a16="http://schemas.microsoft.com/office/drawing/2014/main" id="{A6D4384D-D2B5-483B-4457-15AB9E17395A}"/>
              </a:ext>
            </a:extLst>
          </p:cNvPr>
          <p:cNvSpPr txBox="1"/>
          <p:nvPr/>
        </p:nvSpPr>
        <p:spPr>
          <a:xfrm>
            <a:off x="587829" y="871249"/>
            <a:ext cx="6096000" cy="461665"/>
          </a:xfrm>
          <a:prstGeom prst="rect">
            <a:avLst/>
          </a:prstGeom>
          <a:noFill/>
        </p:spPr>
        <p:txBody>
          <a:bodyPr wrap="square">
            <a:spAutoFit/>
          </a:bodyPr>
          <a:lstStyle/>
          <a:p>
            <a:r>
              <a:rPr lang="en-US" sz="2400" dirty="0"/>
              <a:t>test&gt; use Bookstore</a:t>
            </a:r>
          </a:p>
        </p:txBody>
      </p:sp>
      <p:sp>
        <p:nvSpPr>
          <p:cNvPr id="11" name="TextBox 10">
            <a:extLst>
              <a:ext uri="{FF2B5EF4-FFF2-40B4-BE49-F238E27FC236}">
                <a16:creationId xmlns:a16="http://schemas.microsoft.com/office/drawing/2014/main" id="{2E10C03E-BF0C-303F-13BB-29093E07794A}"/>
              </a:ext>
            </a:extLst>
          </p:cNvPr>
          <p:cNvSpPr txBox="1"/>
          <p:nvPr/>
        </p:nvSpPr>
        <p:spPr>
          <a:xfrm>
            <a:off x="587829" y="2340624"/>
            <a:ext cx="6096000" cy="461665"/>
          </a:xfrm>
          <a:prstGeom prst="rect">
            <a:avLst/>
          </a:prstGeom>
          <a:noFill/>
        </p:spPr>
        <p:txBody>
          <a:bodyPr wrap="square">
            <a:spAutoFit/>
          </a:bodyPr>
          <a:lstStyle/>
          <a:p>
            <a:r>
              <a:rPr lang="en-US" sz="2400" dirty="0"/>
              <a:t>Bookstore&gt; </a:t>
            </a:r>
            <a:r>
              <a:rPr lang="en-US" sz="2400" dirty="0" err="1"/>
              <a:t>db.createCollection</a:t>
            </a:r>
            <a:r>
              <a:rPr lang="en-US" sz="2400" dirty="0"/>
              <a:t>(“Books")</a:t>
            </a:r>
          </a:p>
        </p:txBody>
      </p:sp>
      <p:sp>
        <p:nvSpPr>
          <p:cNvPr id="12" name="TextBox 11">
            <a:extLst>
              <a:ext uri="{FF2B5EF4-FFF2-40B4-BE49-F238E27FC236}">
                <a16:creationId xmlns:a16="http://schemas.microsoft.com/office/drawing/2014/main" id="{98DCE8E1-0CD6-BC87-7164-2674E0F1B97B}"/>
              </a:ext>
            </a:extLst>
          </p:cNvPr>
          <p:cNvSpPr txBox="1"/>
          <p:nvPr/>
        </p:nvSpPr>
        <p:spPr>
          <a:xfrm>
            <a:off x="587829" y="1812860"/>
            <a:ext cx="6509657" cy="584775"/>
          </a:xfrm>
          <a:prstGeom prst="rect">
            <a:avLst/>
          </a:prstGeom>
          <a:noFill/>
        </p:spPr>
        <p:txBody>
          <a:bodyPr wrap="square" rtlCol="0">
            <a:spAutoFit/>
          </a:bodyPr>
          <a:lstStyle/>
          <a:p>
            <a:r>
              <a:rPr lang="en-US" sz="3200" b="1" dirty="0"/>
              <a:t>Create a new collection in your DB</a:t>
            </a:r>
          </a:p>
        </p:txBody>
      </p:sp>
    </p:spTree>
    <p:extLst>
      <p:ext uri="{BB962C8B-B14F-4D97-AF65-F5344CB8AC3E}">
        <p14:creationId xmlns:p14="http://schemas.microsoft.com/office/powerpoint/2010/main" val="116358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8B8685-B6B8-9B4C-05E4-F7AA304DA5E1}"/>
              </a:ext>
            </a:extLst>
          </p:cNvPr>
          <p:cNvSpPr txBox="1"/>
          <p:nvPr/>
        </p:nvSpPr>
        <p:spPr>
          <a:xfrm>
            <a:off x="446314" y="197346"/>
            <a:ext cx="8697686" cy="6463308"/>
          </a:xfrm>
          <a:prstGeom prst="rect">
            <a:avLst/>
          </a:prstGeom>
          <a:noFill/>
        </p:spPr>
        <p:txBody>
          <a:bodyPr wrap="square">
            <a:spAutoFit/>
          </a:bodyPr>
          <a:lstStyle/>
          <a:p>
            <a:r>
              <a:rPr lang="en-US" b="1" dirty="0"/>
              <a:t>[</a:t>
            </a:r>
          </a:p>
          <a:p>
            <a:r>
              <a:rPr lang="en-US" b="1" dirty="0"/>
              <a:t>  {</a:t>
            </a:r>
          </a:p>
          <a:p>
            <a:r>
              <a:rPr lang="en-US" b="1" dirty="0"/>
              <a:t>    "title": "My First Story",</a:t>
            </a:r>
          </a:p>
          <a:p>
            <a:r>
              <a:rPr lang="en-US" b="1" dirty="0"/>
              <a:t>    "author": "Arun",</a:t>
            </a:r>
          </a:p>
          <a:p>
            <a:r>
              <a:rPr lang="en-US" b="1" dirty="0"/>
              <a:t>    "pages": 320,</a:t>
            </a:r>
          </a:p>
          <a:p>
            <a:r>
              <a:rPr lang="en-US" b="1" dirty="0"/>
              <a:t>    "genres": ["comedy"],</a:t>
            </a:r>
          </a:p>
          <a:p>
            <a:r>
              <a:rPr lang="en-US" b="1" dirty="0"/>
              <a:t>    "rating": 9</a:t>
            </a:r>
          </a:p>
          <a:p>
            <a:r>
              <a:rPr lang="en-US" b="1" dirty="0"/>
              <a:t>  },</a:t>
            </a:r>
          </a:p>
          <a:p>
            <a:r>
              <a:rPr lang="en-US" b="1" dirty="0"/>
              <a:t>  {</a:t>
            </a:r>
          </a:p>
          <a:p>
            <a:r>
              <a:rPr lang="en-US" b="1" dirty="0"/>
              <a:t>    "title": "A Laugh and a Tear",</a:t>
            </a:r>
          </a:p>
          <a:p>
            <a:r>
              <a:rPr lang="en-US" b="1" dirty="0"/>
              <a:t>    "author": "Arun",</a:t>
            </a:r>
          </a:p>
          <a:p>
            <a:r>
              <a:rPr lang="en-US" b="1" dirty="0"/>
              <a:t>    "pages": 355,</a:t>
            </a:r>
          </a:p>
          <a:p>
            <a:r>
              <a:rPr lang="en-US" b="1" dirty="0"/>
              <a:t>    "genres": ["comedy", "drama"],</a:t>
            </a:r>
          </a:p>
          <a:p>
            <a:r>
              <a:rPr lang="en-US" b="1" dirty="0"/>
              <a:t>    "rating": 8</a:t>
            </a:r>
          </a:p>
          <a:p>
            <a:r>
              <a:rPr lang="en-US" b="1" dirty="0"/>
              <a:t>  },</a:t>
            </a:r>
          </a:p>
          <a:p>
            <a:r>
              <a:rPr lang="en-US" b="1" dirty="0"/>
              <a:t>  {</a:t>
            </a:r>
          </a:p>
          <a:p>
            <a:r>
              <a:rPr lang="en-US" b="1" dirty="0"/>
              <a:t>    "title": "Tragicomic Tales",</a:t>
            </a:r>
          </a:p>
          <a:p>
            <a:r>
              <a:rPr lang="en-US" b="1" dirty="0"/>
              <a:t>    "author": "Arun",</a:t>
            </a:r>
          </a:p>
          <a:p>
            <a:r>
              <a:rPr lang="en-US" b="1" dirty="0"/>
              <a:t>    "pages": 340,</a:t>
            </a:r>
          </a:p>
          <a:p>
            <a:r>
              <a:rPr lang="en-US" b="1" dirty="0"/>
              <a:t>    "genres": ["tragedy", "comedy"],</a:t>
            </a:r>
          </a:p>
          <a:p>
            <a:r>
              <a:rPr lang="en-US" b="1" dirty="0"/>
              <a:t>    "rating": 9.5</a:t>
            </a:r>
          </a:p>
          <a:p>
            <a:r>
              <a:rPr lang="en-US" b="1" dirty="0"/>
              <a:t>  }</a:t>
            </a:r>
          </a:p>
          <a:p>
            <a:r>
              <a:rPr lang="en-US" b="1" dirty="0"/>
              <a:t>]</a:t>
            </a:r>
          </a:p>
        </p:txBody>
      </p:sp>
      <p:sp>
        <p:nvSpPr>
          <p:cNvPr id="8" name="TextBox 7">
            <a:extLst>
              <a:ext uri="{FF2B5EF4-FFF2-40B4-BE49-F238E27FC236}">
                <a16:creationId xmlns:a16="http://schemas.microsoft.com/office/drawing/2014/main" id="{0B871960-543B-09B9-B4F6-93A9AAD5AFE6}"/>
              </a:ext>
            </a:extLst>
          </p:cNvPr>
          <p:cNvSpPr txBox="1"/>
          <p:nvPr/>
        </p:nvSpPr>
        <p:spPr>
          <a:xfrm>
            <a:off x="5388429" y="2688772"/>
            <a:ext cx="6509657" cy="830997"/>
          </a:xfrm>
          <a:prstGeom prst="rect">
            <a:avLst/>
          </a:prstGeom>
          <a:noFill/>
        </p:spPr>
        <p:txBody>
          <a:bodyPr wrap="square" rtlCol="0">
            <a:spAutoFit/>
          </a:bodyPr>
          <a:lstStyle/>
          <a:p>
            <a:r>
              <a:rPr lang="en-US" sz="2400" b="1" dirty="0"/>
              <a:t>Add a multiple document to your collection Books in compass</a:t>
            </a:r>
          </a:p>
        </p:txBody>
      </p:sp>
    </p:spTree>
    <p:extLst>
      <p:ext uri="{BB962C8B-B14F-4D97-AF65-F5344CB8AC3E}">
        <p14:creationId xmlns:p14="http://schemas.microsoft.com/office/powerpoint/2010/main" val="1391354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BAD85D-E484-B61D-6EA9-2E1F391BABC1}"/>
              </a:ext>
            </a:extLst>
          </p:cNvPr>
          <p:cNvPicPr>
            <a:picLocks noChangeAspect="1"/>
          </p:cNvPicPr>
          <p:nvPr/>
        </p:nvPicPr>
        <p:blipFill>
          <a:blip r:embed="rId2"/>
          <a:stretch>
            <a:fillRect/>
          </a:stretch>
        </p:blipFill>
        <p:spPr>
          <a:xfrm>
            <a:off x="659692" y="584189"/>
            <a:ext cx="4415309" cy="635011"/>
          </a:xfrm>
          <a:prstGeom prst="rect">
            <a:avLst/>
          </a:prstGeom>
        </p:spPr>
      </p:pic>
      <p:pic>
        <p:nvPicPr>
          <p:cNvPr id="11" name="Picture 10">
            <a:extLst>
              <a:ext uri="{FF2B5EF4-FFF2-40B4-BE49-F238E27FC236}">
                <a16:creationId xmlns:a16="http://schemas.microsoft.com/office/drawing/2014/main" id="{C30C4128-A356-7792-3101-5330E53DB987}"/>
              </a:ext>
            </a:extLst>
          </p:cNvPr>
          <p:cNvPicPr>
            <a:picLocks noChangeAspect="1"/>
          </p:cNvPicPr>
          <p:nvPr/>
        </p:nvPicPr>
        <p:blipFill>
          <a:blip r:embed="rId3"/>
          <a:stretch>
            <a:fillRect/>
          </a:stretch>
        </p:blipFill>
        <p:spPr>
          <a:xfrm>
            <a:off x="785340" y="1948765"/>
            <a:ext cx="9745065" cy="3131235"/>
          </a:xfrm>
          <a:prstGeom prst="rect">
            <a:avLst/>
          </a:prstGeom>
        </p:spPr>
      </p:pic>
    </p:spTree>
    <p:extLst>
      <p:ext uri="{BB962C8B-B14F-4D97-AF65-F5344CB8AC3E}">
        <p14:creationId xmlns:p14="http://schemas.microsoft.com/office/powerpoint/2010/main" val="187216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A472A8-706B-195F-C90C-FDBEA9D44544}"/>
              </a:ext>
            </a:extLst>
          </p:cNvPr>
          <p:cNvSpPr txBox="1"/>
          <p:nvPr/>
        </p:nvSpPr>
        <p:spPr>
          <a:xfrm>
            <a:off x="805540" y="1440584"/>
            <a:ext cx="9884228" cy="1569660"/>
          </a:xfrm>
          <a:prstGeom prst="rect">
            <a:avLst/>
          </a:prstGeom>
          <a:noFill/>
        </p:spPr>
        <p:txBody>
          <a:bodyPr wrap="square">
            <a:spAutoFit/>
          </a:bodyPr>
          <a:lstStyle/>
          <a:p>
            <a:r>
              <a:rPr lang="en-US" sz="2400" dirty="0"/>
              <a:t>bookstore&gt; use Bookstore</a:t>
            </a:r>
          </a:p>
          <a:p>
            <a:r>
              <a:rPr lang="en-US" sz="2400" dirty="0"/>
              <a:t>switched to </a:t>
            </a:r>
            <a:r>
              <a:rPr lang="en-US" sz="2400" dirty="0" err="1"/>
              <a:t>db</a:t>
            </a:r>
            <a:r>
              <a:rPr lang="en-US" sz="2400" dirty="0"/>
              <a:t> Bookstore</a:t>
            </a:r>
          </a:p>
          <a:p>
            <a:r>
              <a:rPr lang="en-US" sz="2400" dirty="0"/>
              <a:t>Bookstore&gt; </a:t>
            </a:r>
            <a:r>
              <a:rPr lang="en-US" sz="2400" dirty="0" err="1"/>
              <a:t>db.books.insertOne</a:t>
            </a:r>
            <a:r>
              <a:rPr lang="en-US" sz="2400" dirty="0"/>
              <a:t>({</a:t>
            </a:r>
            <a:r>
              <a:rPr lang="en-US" sz="2400" dirty="0" err="1"/>
              <a:t>title:"The</a:t>
            </a:r>
            <a:r>
              <a:rPr lang="en-US" sz="2400" dirty="0"/>
              <a:t> man of </a:t>
            </a:r>
            <a:r>
              <a:rPr lang="en-US" sz="2400" dirty="0" err="1"/>
              <a:t>glory",author</a:t>
            </a:r>
            <a:r>
              <a:rPr lang="en-US" sz="2400" dirty="0"/>
              <a:t>: "Raj", pages: 456, rating:6})</a:t>
            </a:r>
          </a:p>
        </p:txBody>
      </p:sp>
      <p:sp>
        <p:nvSpPr>
          <p:cNvPr id="9" name="TextBox 8">
            <a:extLst>
              <a:ext uri="{FF2B5EF4-FFF2-40B4-BE49-F238E27FC236}">
                <a16:creationId xmlns:a16="http://schemas.microsoft.com/office/drawing/2014/main" id="{430A32D2-B3C2-A8AE-2E0C-B97F77276835}"/>
              </a:ext>
            </a:extLst>
          </p:cNvPr>
          <p:cNvSpPr txBox="1"/>
          <p:nvPr/>
        </p:nvSpPr>
        <p:spPr>
          <a:xfrm>
            <a:off x="805540" y="665009"/>
            <a:ext cx="9481459" cy="461665"/>
          </a:xfrm>
          <a:prstGeom prst="rect">
            <a:avLst/>
          </a:prstGeom>
          <a:noFill/>
        </p:spPr>
        <p:txBody>
          <a:bodyPr wrap="square" rtlCol="0">
            <a:spAutoFit/>
          </a:bodyPr>
          <a:lstStyle/>
          <a:p>
            <a:r>
              <a:rPr lang="en-US" sz="2400" b="1" dirty="0"/>
              <a:t>Insert new document to your collection</a:t>
            </a:r>
          </a:p>
        </p:txBody>
      </p:sp>
      <p:sp>
        <p:nvSpPr>
          <p:cNvPr id="2" name="TextBox 1">
            <a:extLst>
              <a:ext uri="{FF2B5EF4-FFF2-40B4-BE49-F238E27FC236}">
                <a16:creationId xmlns:a16="http://schemas.microsoft.com/office/drawing/2014/main" id="{132C2AE4-5ED7-399E-5BF0-E060110CFF11}"/>
              </a:ext>
            </a:extLst>
          </p:cNvPr>
          <p:cNvSpPr txBox="1"/>
          <p:nvPr/>
        </p:nvSpPr>
        <p:spPr>
          <a:xfrm>
            <a:off x="775060" y="4493632"/>
            <a:ext cx="10994573" cy="1938992"/>
          </a:xfrm>
          <a:prstGeom prst="rect">
            <a:avLst/>
          </a:prstGeom>
          <a:noFill/>
        </p:spPr>
        <p:txBody>
          <a:bodyPr wrap="square">
            <a:spAutoFit/>
          </a:bodyPr>
          <a:lstStyle/>
          <a:p>
            <a:r>
              <a:rPr lang="en-US" sz="2400" dirty="0"/>
              <a:t>Bookstore&gt; </a:t>
            </a:r>
            <a:r>
              <a:rPr lang="en-US" sz="2400" dirty="0" err="1"/>
              <a:t>db.Books.insertMany</a:t>
            </a:r>
            <a:r>
              <a:rPr lang="en-US" sz="2400" dirty="0"/>
              <a:t>([{ "title": "The Comic </a:t>
            </a:r>
            <a:r>
              <a:rPr lang="en-US" sz="2400" dirty="0" err="1"/>
              <a:t>Melody","author</a:t>
            </a:r>
            <a:r>
              <a:rPr lang="en-US" sz="2400" dirty="0"/>
              <a:t>": "</a:t>
            </a:r>
            <a:r>
              <a:rPr lang="en-US" sz="2400" dirty="0" err="1"/>
              <a:t>Arun","pages</a:t>
            </a:r>
            <a:r>
              <a:rPr lang="en-US" sz="2400" dirty="0"/>
              <a:t>": 340,"genres": ["comedy"],"rating": 8.5},{"title": "Drama in the </a:t>
            </a:r>
            <a:r>
              <a:rPr lang="en-US" sz="2400" dirty="0" err="1"/>
              <a:t>Clouds","author</a:t>
            </a:r>
            <a:r>
              <a:rPr lang="en-US" sz="2400" dirty="0"/>
              <a:t>": "</a:t>
            </a:r>
            <a:r>
              <a:rPr lang="en-US" sz="2400" dirty="0" err="1"/>
              <a:t>Arun","pages</a:t>
            </a:r>
            <a:r>
              <a:rPr lang="en-US" sz="2400" dirty="0"/>
              <a:t>": 365,"genres": ["drama"],"rating": 7.9},{"title": "Life in </a:t>
            </a:r>
            <a:r>
              <a:rPr lang="en-US" sz="2400" dirty="0" err="1"/>
              <a:t>Laughter","author</a:t>
            </a:r>
            <a:r>
              <a:rPr lang="en-US" sz="2400" dirty="0"/>
              <a:t>": "Arun", "pages": 360, "genres": ["comedy", "drama"], "rating": 8 }])</a:t>
            </a:r>
          </a:p>
        </p:txBody>
      </p:sp>
      <p:sp>
        <p:nvSpPr>
          <p:cNvPr id="21" name="TextBox 20">
            <a:extLst>
              <a:ext uri="{FF2B5EF4-FFF2-40B4-BE49-F238E27FC236}">
                <a16:creationId xmlns:a16="http://schemas.microsoft.com/office/drawing/2014/main" id="{022CCBE5-F048-05D7-FA46-56AA256323A9}"/>
              </a:ext>
            </a:extLst>
          </p:cNvPr>
          <p:cNvSpPr txBox="1"/>
          <p:nvPr/>
        </p:nvSpPr>
        <p:spPr>
          <a:xfrm>
            <a:off x="805540" y="3718057"/>
            <a:ext cx="8765180" cy="461665"/>
          </a:xfrm>
          <a:prstGeom prst="rect">
            <a:avLst/>
          </a:prstGeom>
          <a:noFill/>
        </p:spPr>
        <p:txBody>
          <a:bodyPr wrap="square" rtlCol="0">
            <a:spAutoFit/>
          </a:bodyPr>
          <a:lstStyle/>
          <a:p>
            <a:r>
              <a:rPr lang="en-US" sz="2400" b="1" dirty="0"/>
              <a:t>Insert multiple documents to your collection</a:t>
            </a:r>
          </a:p>
        </p:txBody>
      </p:sp>
    </p:spTree>
    <p:extLst>
      <p:ext uri="{BB962C8B-B14F-4D97-AF65-F5344CB8AC3E}">
        <p14:creationId xmlns:p14="http://schemas.microsoft.com/office/powerpoint/2010/main" val="175551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E13401-B888-A032-7FC9-76C57AEC7E65}"/>
              </a:ext>
            </a:extLst>
          </p:cNvPr>
          <p:cNvSpPr txBox="1"/>
          <p:nvPr/>
        </p:nvSpPr>
        <p:spPr>
          <a:xfrm>
            <a:off x="575546" y="3735010"/>
            <a:ext cx="11040907" cy="400110"/>
          </a:xfrm>
          <a:prstGeom prst="rect">
            <a:avLst/>
          </a:prstGeom>
          <a:noFill/>
        </p:spPr>
        <p:txBody>
          <a:bodyPr wrap="square">
            <a:spAutoFit/>
          </a:bodyPr>
          <a:lstStyle/>
          <a:p>
            <a:r>
              <a:rPr lang="en-US" sz="2000" dirty="0"/>
              <a:t>Bookstore&gt; </a:t>
            </a:r>
            <a:r>
              <a:rPr lang="en-US" sz="2000" dirty="0" err="1"/>
              <a:t>db.Books.find</a:t>
            </a:r>
            <a:r>
              <a:rPr lang="en-US" sz="2000" dirty="0"/>
              <a:t>()  // list documents available in the collection.</a:t>
            </a:r>
          </a:p>
        </p:txBody>
      </p:sp>
      <p:pic>
        <p:nvPicPr>
          <p:cNvPr id="17" name="Picture 16">
            <a:extLst>
              <a:ext uri="{FF2B5EF4-FFF2-40B4-BE49-F238E27FC236}">
                <a16:creationId xmlns:a16="http://schemas.microsoft.com/office/drawing/2014/main" id="{4A7D8FA7-6E01-B4C0-2D0F-A2FE1864611A}"/>
              </a:ext>
            </a:extLst>
          </p:cNvPr>
          <p:cNvPicPr>
            <a:picLocks noChangeAspect="1"/>
          </p:cNvPicPr>
          <p:nvPr/>
        </p:nvPicPr>
        <p:blipFill>
          <a:blip r:embed="rId3"/>
          <a:stretch>
            <a:fillRect/>
          </a:stretch>
        </p:blipFill>
        <p:spPr>
          <a:xfrm>
            <a:off x="399138" y="347298"/>
            <a:ext cx="9515159" cy="2861478"/>
          </a:xfrm>
          <a:prstGeom prst="rect">
            <a:avLst/>
          </a:prstGeom>
        </p:spPr>
      </p:pic>
      <p:pic>
        <p:nvPicPr>
          <p:cNvPr id="22" name="Picture 21">
            <a:extLst>
              <a:ext uri="{FF2B5EF4-FFF2-40B4-BE49-F238E27FC236}">
                <a16:creationId xmlns:a16="http://schemas.microsoft.com/office/drawing/2014/main" id="{ECAE7004-0B7D-53DE-E97F-2CA530F44E40}"/>
              </a:ext>
            </a:extLst>
          </p:cNvPr>
          <p:cNvPicPr>
            <a:picLocks noChangeAspect="1"/>
          </p:cNvPicPr>
          <p:nvPr/>
        </p:nvPicPr>
        <p:blipFill>
          <a:blip r:embed="rId4"/>
          <a:stretch>
            <a:fillRect/>
          </a:stretch>
        </p:blipFill>
        <p:spPr>
          <a:xfrm>
            <a:off x="543555" y="4602444"/>
            <a:ext cx="6187628" cy="1178596"/>
          </a:xfrm>
          <a:prstGeom prst="rect">
            <a:avLst/>
          </a:prstGeom>
        </p:spPr>
      </p:pic>
    </p:spTree>
    <p:extLst>
      <p:ext uri="{BB962C8B-B14F-4D97-AF65-F5344CB8AC3E}">
        <p14:creationId xmlns:p14="http://schemas.microsoft.com/office/powerpoint/2010/main" val="2266510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CD1AC-08CB-F476-C551-FA07B063B61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616625E-9F6C-3A44-B7DD-F48157EA8840}"/>
              </a:ext>
            </a:extLst>
          </p:cNvPr>
          <p:cNvSpPr txBox="1"/>
          <p:nvPr/>
        </p:nvSpPr>
        <p:spPr>
          <a:xfrm>
            <a:off x="480420" y="1295811"/>
            <a:ext cx="10646229" cy="461665"/>
          </a:xfrm>
          <a:prstGeom prst="rect">
            <a:avLst/>
          </a:prstGeom>
          <a:noFill/>
        </p:spPr>
        <p:txBody>
          <a:bodyPr wrap="square">
            <a:spAutoFit/>
          </a:bodyPr>
          <a:lstStyle/>
          <a:p>
            <a:r>
              <a:rPr lang="en-US" sz="2400" dirty="0"/>
              <a:t>Bookstore&gt; </a:t>
            </a:r>
            <a:r>
              <a:rPr lang="en-US" sz="2400" dirty="0" err="1"/>
              <a:t>db.Books.find</a:t>
            </a:r>
            <a:r>
              <a:rPr lang="en-US" sz="2400" dirty="0"/>
              <a:t>()  // list documents available in the collection.</a:t>
            </a:r>
          </a:p>
        </p:txBody>
      </p:sp>
      <p:sp>
        <p:nvSpPr>
          <p:cNvPr id="10" name="TextBox 9">
            <a:extLst>
              <a:ext uri="{FF2B5EF4-FFF2-40B4-BE49-F238E27FC236}">
                <a16:creationId xmlns:a16="http://schemas.microsoft.com/office/drawing/2014/main" id="{85C7D92A-2CC6-AC53-21B9-922A281EAB40}"/>
              </a:ext>
            </a:extLst>
          </p:cNvPr>
          <p:cNvSpPr txBox="1"/>
          <p:nvPr/>
        </p:nvSpPr>
        <p:spPr>
          <a:xfrm>
            <a:off x="480421" y="2149956"/>
            <a:ext cx="9144001" cy="461665"/>
          </a:xfrm>
          <a:prstGeom prst="rect">
            <a:avLst/>
          </a:prstGeom>
          <a:noFill/>
        </p:spPr>
        <p:txBody>
          <a:bodyPr wrap="square">
            <a:spAutoFit/>
          </a:bodyPr>
          <a:lstStyle/>
          <a:p>
            <a:r>
              <a:rPr lang="en-US" sz="2400" dirty="0"/>
              <a:t>Bookstore&gt; </a:t>
            </a:r>
            <a:r>
              <a:rPr lang="en-US" sz="2400" dirty="0" err="1"/>
              <a:t>db.Books.find</a:t>
            </a:r>
            <a:r>
              <a:rPr lang="en-US" sz="2400" dirty="0"/>
              <a:t>({rating:9}) // get the documents with rating 9</a:t>
            </a:r>
          </a:p>
        </p:txBody>
      </p:sp>
      <p:sp>
        <p:nvSpPr>
          <p:cNvPr id="12" name="TextBox 11">
            <a:extLst>
              <a:ext uri="{FF2B5EF4-FFF2-40B4-BE49-F238E27FC236}">
                <a16:creationId xmlns:a16="http://schemas.microsoft.com/office/drawing/2014/main" id="{06BE4B13-9FA2-8828-FA53-18F3C88AB6C7}"/>
              </a:ext>
            </a:extLst>
          </p:cNvPr>
          <p:cNvSpPr txBox="1"/>
          <p:nvPr/>
        </p:nvSpPr>
        <p:spPr>
          <a:xfrm>
            <a:off x="480420" y="2888229"/>
            <a:ext cx="11419117" cy="830997"/>
          </a:xfrm>
          <a:prstGeom prst="rect">
            <a:avLst/>
          </a:prstGeom>
          <a:noFill/>
        </p:spPr>
        <p:txBody>
          <a:bodyPr wrap="square">
            <a:spAutoFit/>
          </a:bodyPr>
          <a:lstStyle/>
          <a:p>
            <a:r>
              <a:rPr lang="en-US" sz="2400" dirty="0"/>
              <a:t>Bookstore&gt; </a:t>
            </a:r>
            <a:r>
              <a:rPr lang="en-US" sz="2400" dirty="0" err="1"/>
              <a:t>db.Books.find</a:t>
            </a:r>
            <a:r>
              <a:rPr lang="en-US" sz="2400" dirty="0"/>
              <a:t>({author: "Arun", rating:9}) // get the documents with rating 9 and author name Arun</a:t>
            </a:r>
          </a:p>
        </p:txBody>
      </p:sp>
      <p:sp>
        <p:nvSpPr>
          <p:cNvPr id="14" name="TextBox 13">
            <a:extLst>
              <a:ext uri="{FF2B5EF4-FFF2-40B4-BE49-F238E27FC236}">
                <a16:creationId xmlns:a16="http://schemas.microsoft.com/office/drawing/2014/main" id="{D2AD9E87-A824-5DA8-70C3-C9DFDB3FAA0F}"/>
              </a:ext>
            </a:extLst>
          </p:cNvPr>
          <p:cNvSpPr txBox="1"/>
          <p:nvPr/>
        </p:nvSpPr>
        <p:spPr>
          <a:xfrm>
            <a:off x="480420" y="3963163"/>
            <a:ext cx="11201402" cy="830997"/>
          </a:xfrm>
          <a:prstGeom prst="rect">
            <a:avLst/>
          </a:prstGeom>
          <a:noFill/>
        </p:spPr>
        <p:txBody>
          <a:bodyPr wrap="square">
            <a:spAutoFit/>
          </a:bodyPr>
          <a:lstStyle/>
          <a:p>
            <a:r>
              <a:rPr lang="en-US" sz="2400" dirty="0"/>
              <a:t>Bookstore&gt; </a:t>
            </a:r>
            <a:r>
              <a:rPr lang="en-US" sz="2400" dirty="0" err="1"/>
              <a:t>db.Books.find</a:t>
            </a:r>
            <a:r>
              <a:rPr lang="en-US" sz="2400" dirty="0"/>
              <a:t>({rating: 9},{title:1,author:1}) // only if I want title and author details of rating 9 books</a:t>
            </a:r>
          </a:p>
        </p:txBody>
      </p:sp>
      <p:sp>
        <p:nvSpPr>
          <p:cNvPr id="16" name="TextBox 15">
            <a:extLst>
              <a:ext uri="{FF2B5EF4-FFF2-40B4-BE49-F238E27FC236}">
                <a16:creationId xmlns:a16="http://schemas.microsoft.com/office/drawing/2014/main" id="{BAFD76AE-563C-FD84-66FF-770E4C5C5561}"/>
              </a:ext>
            </a:extLst>
          </p:cNvPr>
          <p:cNvSpPr txBox="1"/>
          <p:nvPr/>
        </p:nvSpPr>
        <p:spPr>
          <a:xfrm>
            <a:off x="480420" y="5117456"/>
            <a:ext cx="11419116" cy="461665"/>
          </a:xfrm>
          <a:prstGeom prst="rect">
            <a:avLst/>
          </a:prstGeom>
          <a:noFill/>
        </p:spPr>
        <p:txBody>
          <a:bodyPr wrap="square">
            <a:spAutoFit/>
          </a:bodyPr>
          <a:lstStyle/>
          <a:p>
            <a:r>
              <a:rPr lang="en-US" sz="2400" dirty="0"/>
              <a:t>Bookstore&gt; </a:t>
            </a:r>
            <a:r>
              <a:rPr lang="en-US" sz="2400" dirty="0" err="1"/>
              <a:t>db.Books.find</a:t>
            </a:r>
            <a:r>
              <a:rPr lang="en-US" sz="2400" dirty="0"/>
              <a:t>({},{title:1}) // find all titles of books within the collection</a:t>
            </a:r>
          </a:p>
        </p:txBody>
      </p:sp>
    </p:spTree>
    <p:extLst>
      <p:ext uri="{BB962C8B-B14F-4D97-AF65-F5344CB8AC3E}">
        <p14:creationId xmlns:p14="http://schemas.microsoft.com/office/powerpoint/2010/main" val="3625326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A054C-806C-0904-73A7-D4C1AA56591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CAD108EB-5606-8633-4450-D089EA5284DE}"/>
              </a:ext>
            </a:extLst>
          </p:cNvPr>
          <p:cNvSpPr txBox="1"/>
          <p:nvPr/>
        </p:nvSpPr>
        <p:spPr>
          <a:xfrm>
            <a:off x="653140" y="675696"/>
            <a:ext cx="10842173" cy="830997"/>
          </a:xfrm>
          <a:prstGeom prst="rect">
            <a:avLst/>
          </a:prstGeom>
          <a:noFill/>
        </p:spPr>
        <p:txBody>
          <a:bodyPr wrap="square">
            <a:spAutoFit/>
          </a:bodyPr>
          <a:lstStyle/>
          <a:p>
            <a:r>
              <a:rPr lang="en-US" sz="2400" dirty="0"/>
              <a:t>Bookstore&gt; </a:t>
            </a:r>
            <a:r>
              <a:rPr lang="en-US" sz="2400" dirty="0" err="1"/>
              <a:t>db.Books.findOne</a:t>
            </a:r>
            <a:r>
              <a:rPr lang="en-US" sz="2400" dirty="0"/>
              <a:t>({_</a:t>
            </a:r>
            <a:r>
              <a:rPr lang="en-US" sz="2400" dirty="0" err="1"/>
              <a:t>id:ObjectId</a:t>
            </a:r>
            <a:r>
              <a:rPr lang="en-US" sz="2400" dirty="0"/>
              <a:t>("6711f406dc25875a0286b024")}) // find one document with specific id</a:t>
            </a:r>
          </a:p>
        </p:txBody>
      </p:sp>
      <p:sp>
        <p:nvSpPr>
          <p:cNvPr id="20" name="TextBox 19">
            <a:extLst>
              <a:ext uri="{FF2B5EF4-FFF2-40B4-BE49-F238E27FC236}">
                <a16:creationId xmlns:a16="http://schemas.microsoft.com/office/drawing/2014/main" id="{4F7F4476-5AFA-D956-0795-EC979E0451FD}"/>
              </a:ext>
            </a:extLst>
          </p:cNvPr>
          <p:cNvSpPr txBox="1"/>
          <p:nvPr/>
        </p:nvSpPr>
        <p:spPr>
          <a:xfrm>
            <a:off x="653139" y="1805422"/>
            <a:ext cx="10308775" cy="461665"/>
          </a:xfrm>
          <a:prstGeom prst="rect">
            <a:avLst/>
          </a:prstGeom>
          <a:noFill/>
        </p:spPr>
        <p:txBody>
          <a:bodyPr wrap="square">
            <a:spAutoFit/>
          </a:bodyPr>
          <a:lstStyle/>
          <a:p>
            <a:r>
              <a:rPr lang="en-US" sz="2400" dirty="0"/>
              <a:t>Bookstore&gt; </a:t>
            </a:r>
            <a:r>
              <a:rPr lang="en-US" sz="2400" dirty="0" err="1"/>
              <a:t>db.Books.find</a:t>
            </a:r>
            <a:r>
              <a:rPr lang="en-US" sz="2400" dirty="0"/>
              <a:t>({rating:9}).count() // no of books with rating 9</a:t>
            </a:r>
          </a:p>
        </p:txBody>
      </p:sp>
      <p:sp>
        <p:nvSpPr>
          <p:cNvPr id="23" name="TextBox 22">
            <a:extLst>
              <a:ext uri="{FF2B5EF4-FFF2-40B4-BE49-F238E27FC236}">
                <a16:creationId xmlns:a16="http://schemas.microsoft.com/office/drawing/2014/main" id="{8A7EA9B1-C66E-10F4-7746-119A79A5035A}"/>
              </a:ext>
            </a:extLst>
          </p:cNvPr>
          <p:cNvSpPr txBox="1"/>
          <p:nvPr/>
        </p:nvSpPr>
        <p:spPr>
          <a:xfrm>
            <a:off x="653139" y="2766225"/>
            <a:ext cx="9949547" cy="461665"/>
          </a:xfrm>
          <a:prstGeom prst="rect">
            <a:avLst/>
          </a:prstGeom>
          <a:noFill/>
        </p:spPr>
        <p:txBody>
          <a:bodyPr wrap="square">
            <a:spAutoFit/>
          </a:bodyPr>
          <a:lstStyle/>
          <a:p>
            <a:r>
              <a:rPr lang="en-US" sz="2400" dirty="0"/>
              <a:t>Bookstore&gt; </a:t>
            </a:r>
            <a:r>
              <a:rPr lang="en-US" sz="2400" dirty="0" err="1"/>
              <a:t>db.Books.find</a:t>
            </a:r>
            <a:r>
              <a:rPr lang="en-US" sz="2400" dirty="0"/>
              <a:t>().limit(3)  // get information of 3 books </a:t>
            </a:r>
          </a:p>
        </p:txBody>
      </p:sp>
      <p:sp>
        <p:nvSpPr>
          <p:cNvPr id="25" name="TextBox 24">
            <a:extLst>
              <a:ext uri="{FF2B5EF4-FFF2-40B4-BE49-F238E27FC236}">
                <a16:creationId xmlns:a16="http://schemas.microsoft.com/office/drawing/2014/main" id="{96A7822C-E388-8C4C-9E98-014ED278AB4B}"/>
              </a:ext>
            </a:extLst>
          </p:cNvPr>
          <p:cNvSpPr txBox="1"/>
          <p:nvPr/>
        </p:nvSpPr>
        <p:spPr>
          <a:xfrm>
            <a:off x="653139" y="3575855"/>
            <a:ext cx="11288490" cy="830997"/>
          </a:xfrm>
          <a:prstGeom prst="rect">
            <a:avLst/>
          </a:prstGeom>
          <a:noFill/>
        </p:spPr>
        <p:txBody>
          <a:bodyPr wrap="square">
            <a:spAutoFit/>
          </a:bodyPr>
          <a:lstStyle/>
          <a:p>
            <a:r>
              <a:rPr lang="en-US" sz="2400" dirty="0"/>
              <a:t>Bookstore&gt; </a:t>
            </a:r>
            <a:r>
              <a:rPr lang="en-US" sz="2400" dirty="0" err="1"/>
              <a:t>db.Books.find</a:t>
            </a:r>
            <a:r>
              <a:rPr lang="en-US" sz="2400" dirty="0"/>
              <a:t>().sort({rating:1}) // sort the books information by rating ascending order</a:t>
            </a:r>
          </a:p>
        </p:txBody>
      </p:sp>
      <p:sp>
        <p:nvSpPr>
          <p:cNvPr id="26" name="TextBox 25">
            <a:extLst>
              <a:ext uri="{FF2B5EF4-FFF2-40B4-BE49-F238E27FC236}">
                <a16:creationId xmlns:a16="http://schemas.microsoft.com/office/drawing/2014/main" id="{F4A5846F-648B-32A6-B649-34AA5EB39E5F}"/>
              </a:ext>
            </a:extLst>
          </p:cNvPr>
          <p:cNvSpPr txBox="1"/>
          <p:nvPr/>
        </p:nvSpPr>
        <p:spPr>
          <a:xfrm>
            <a:off x="653138" y="4679405"/>
            <a:ext cx="11005461" cy="830997"/>
          </a:xfrm>
          <a:prstGeom prst="rect">
            <a:avLst/>
          </a:prstGeom>
          <a:noFill/>
        </p:spPr>
        <p:txBody>
          <a:bodyPr wrap="square">
            <a:spAutoFit/>
          </a:bodyPr>
          <a:lstStyle/>
          <a:p>
            <a:r>
              <a:rPr lang="en-US" sz="2400" dirty="0"/>
              <a:t>Bookstore&gt; </a:t>
            </a:r>
            <a:r>
              <a:rPr lang="en-US" sz="2400" dirty="0" err="1"/>
              <a:t>db.Books.find</a:t>
            </a:r>
            <a:r>
              <a:rPr lang="en-US" sz="2400" dirty="0"/>
              <a:t>().sort({rating:-1}) // sort the books information by rating descending order</a:t>
            </a:r>
          </a:p>
        </p:txBody>
      </p:sp>
      <p:sp>
        <p:nvSpPr>
          <p:cNvPr id="2" name="TextBox 1">
            <a:extLst>
              <a:ext uri="{FF2B5EF4-FFF2-40B4-BE49-F238E27FC236}">
                <a16:creationId xmlns:a16="http://schemas.microsoft.com/office/drawing/2014/main" id="{EE3526D1-2FA0-1DC8-8DE4-8364D6A541F8}"/>
              </a:ext>
            </a:extLst>
          </p:cNvPr>
          <p:cNvSpPr txBox="1"/>
          <p:nvPr/>
        </p:nvSpPr>
        <p:spPr>
          <a:xfrm>
            <a:off x="696682" y="5782955"/>
            <a:ext cx="8708574" cy="461665"/>
          </a:xfrm>
          <a:prstGeom prst="rect">
            <a:avLst/>
          </a:prstGeom>
          <a:noFill/>
        </p:spPr>
        <p:txBody>
          <a:bodyPr wrap="square">
            <a:spAutoFit/>
          </a:bodyPr>
          <a:lstStyle/>
          <a:p>
            <a:r>
              <a:rPr lang="en-US" sz="2400" dirty="0"/>
              <a:t>Bookstore&gt; </a:t>
            </a:r>
            <a:r>
              <a:rPr lang="en-US" sz="2400" dirty="0" err="1"/>
              <a:t>db.Books.find</a:t>
            </a:r>
            <a:r>
              <a:rPr lang="en-US" sz="2400" dirty="0"/>
              <a:t>().sort({rating:1}).limit(2)</a:t>
            </a:r>
          </a:p>
        </p:txBody>
      </p:sp>
    </p:spTree>
    <p:extLst>
      <p:ext uri="{BB962C8B-B14F-4D97-AF65-F5344CB8AC3E}">
        <p14:creationId xmlns:p14="http://schemas.microsoft.com/office/powerpoint/2010/main" val="111862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AA299E-2810-ED27-C05A-581602052140}"/>
              </a:ext>
            </a:extLst>
          </p:cNvPr>
          <p:cNvSpPr txBox="1"/>
          <p:nvPr/>
        </p:nvSpPr>
        <p:spPr>
          <a:xfrm>
            <a:off x="696685" y="833735"/>
            <a:ext cx="10613571" cy="4401205"/>
          </a:xfrm>
          <a:prstGeom prst="rect">
            <a:avLst/>
          </a:prstGeom>
          <a:noFill/>
        </p:spPr>
        <p:txBody>
          <a:bodyPr wrap="square">
            <a:spAutoFit/>
          </a:bodyPr>
          <a:lstStyle/>
          <a:p>
            <a:r>
              <a:rPr lang="en-US" sz="2800" dirty="0"/>
              <a:t>What is a NoSQL database? </a:t>
            </a:r>
          </a:p>
          <a:p>
            <a:endParaRPr lang="en-US" sz="2800" dirty="0"/>
          </a:p>
          <a:p>
            <a:r>
              <a:rPr lang="en-US" sz="2800" dirty="0"/>
              <a:t>The NoSQL databases, sometimes also called non-SQL, </a:t>
            </a:r>
            <a:r>
              <a:rPr lang="en-US" sz="2800" b="1" dirty="0"/>
              <a:t>non-relational</a:t>
            </a:r>
            <a:r>
              <a:rPr lang="en-US" sz="2800" dirty="0"/>
              <a:t>, or </a:t>
            </a:r>
            <a:r>
              <a:rPr lang="en-US" sz="2800" b="1" dirty="0"/>
              <a:t>not only SQL databases </a:t>
            </a:r>
            <a:r>
              <a:rPr lang="en-US" sz="2800" dirty="0"/>
              <a:t>are those that have a </a:t>
            </a:r>
            <a:r>
              <a:rPr lang="en-US" sz="2800" b="1" dirty="0"/>
              <a:t>different mechanism </a:t>
            </a:r>
            <a:r>
              <a:rPr lang="en-US" sz="2800" dirty="0"/>
              <a:t>to store and retrieve data other than the tabular relations which are used in relational databases. </a:t>
            </a:r>
          </a:p>
          <a:p>
            <a:endParaRPr lang="en-US" sz="2800" dirty="0"/>
          </a:p>
          <a:p>
            <a:r>
              <a:rPr lang="en-US" sz="2800" dirty="0"/>
              <a:t>These types of databases have existed long ago but the term NoSQL is new, coined because of the requirements of today's companies that work on big, real-time data, and AI applications</a:t>
            </a:r>
          </a:p>
        </p:txBody>
      </p:sp>
    </p:spTree>
    <p:extLst>
      <p:ext uri="{BB962C8B-B14F-4D97-AF65-F5344CB8AC3E}">
        <p14:creationId xmlns:p14="http://schemas.microsoft.com/office/powerpoint/2010/main" val="2235742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2AB27-1D32-8EA6-8F31-62EAE7255B9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C3A1B6-811E-25E3-DC22-F9E6D3633771}"/>
              </a:ext>
            </a:extLst>
          </p:cNvPr>
          <p:cNvPicPr>
            <a:picLocks noChangeAspect="1"/>
          </p:cNvPicPr>
          <p:nvPr/>
        </p:nvPicPr>
        <p:blipFill>
          <a:blip r:embed="rId3"/>
          <a:stretch>
            <a:fillRect/>
          </a:stretch>
        </p:blipFill>
        <p:spPr>
          <a:xfrm>
            <a:off x="471012" y="754815"/>
            <a:ext cx="8794908" cy="3099246"/>
          </a:xfrm>
          <a:prstGeom prst="rect">
            <a:avLst/>
          </a:prstGeom>
        </p:spPr>
      </p:pic>
      <p:sp>
        <p:nvSpPr>
          <p:cNvPr id="5" name="TextBox 4">
            <a:extLst>
              <a:ext uri="{FF2B5EF4-FFF2-40B4-BE49-F238E27FC236}">
                <a16:creationId xmlns:a16="http://schemas.microsoft.com/office/drawing/2014/main" id="{FE852F3D-943B-0F07-AB67-83B70F481732}"/>
              </a:ext>
            </a:extLst>
          </p:cNvPr>
          <p:cNvSpPr txBox="1"/>
          <p:nvPr/>
        </p:nvSpPr>
        <p:spPr>
          <a:xfrm>
            <a:off x="616106" y="4142155"/>
            <a:ext cx="11098374" cy="830997"/>
          </a:xfrm>
          <a:prstGeom prst="rect">
            <a:avLst/>
          </a:prstGeom>
          <a:noFill/>
        </p:spPr>
        <p:txBody>
          <a:bodyPr wrap="square">
            <a:spAutoFit/>
          </a:bodyPr>
          <a:lstStyle/>
          <a:p>
            <a:r>
              <a:rPr lang="en-US" sz="2400" dirty="0"/>
              <a:t>Bookstore&gt; </a:t>
            </a:r>
            <a:r>
              <a:rPr lang="en-US" sz="2400" dirty="0" err="1"/>
              <a:t>db.Books.updateOne</a:t>
            </a:r>
            <a:r>
              <a:rPr lang="en-US" sz="2400" dirty="0"/>
              <a:t>({</a:t>
            </a:r>
            <a:r>
              <a:rPr lang="en-US" sz="2400" dirty="0" err="1"/>
              <a:t>title:'Drama</a:t>
            </a:r>
            <a:r>
              <a:rPr lang="en-US" sz="2400" dirty="0"/>
              <a:t> in the Clouds'},{$set:{pages:400}}) // set the pages to 400 for the specified book</a:t>
            </a:r>
          </a:p>
        </p:txBody>
      </p:sp>
      <p:sp>
        <p:nvSpPr>
          <p:cNvPr id="7" name="TextBox 6">
            <a:extLst>
              <a:ext uri="{FF2B5EF4-FFF2-40B4-BE49-F238E27FC236}">
                <a16:creationId xmlns:a16="http://schemas.microsoft.com/office/drawing/2014/main" id="{6B86FEFA-7C9E-1F69-D37A-F677E073AF95}"/>
              </a:ext>
            </a:extLst>
          </p:cNvPr>
          <p:cNvSpPr txBox="1"/>
          <p:nvPr/>
        </p:nvSpPr>
        <p:spPr>
          <a:xfrm>
            <a:off x="616106" y="5275593"/>
            <a:ext cx="10976454" cy="461665"/>
          </a:xfrm>
          <a:prstGeom prst="rect">
            <a:avLst/>
          </a:prstGeom>
          <a:noFill/>
        </p:spPr>
        <p:txBody>
          <a:bodyPr wrap="square">
            <a:spAutoFit/>
          </a:bodyPr>
          <a:lstStyle/>
          <a:p>
            <a:r>
              <a:rPr lang="en-US" sz="2400" dirty="0"/>
              <a:t>Bookstore&gt; </a:t>
            </a:r>
            <a:r>
              <a:rPr lang="en-US" sz="2400" dirty="0" err="1"/>
              <a:t>db.Books.updateMany</a:t>
            </a:r>
            <a:r>
              <a:rPr lang="en-US" sz="2400" dirty="0"/>
              <a:t>({rating:8},{$</a:t>
            </a:r>
            <a:r>
              <a:rPr lang="en-US" sz="2400" dirty="0" err="1"/>
              <a:t>inc</a:t>
            </a:r>
            <a:r>
              <a:rPr lang="en-US" sz="2400" dirty="0"/>
              <a:t>:{pages:10}}) // first thing is filter</a:t>
            </a:r>
          </a:p>
        </p:txBody>
      </p:sp>
    </p:spTree>
    <p:extLst>
      <p:ext uri="{BB962C8B-B14F-4D97-AF65-F5344CB8AC3E}">
        <p14:creationId xmlns:p14="http://schemas.microsoft.com/office/powerpoint/2010/main" val="659103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1835E3-DAB3-1B74-45D1-C171116C0C8F}"/>
              </a:ext>
            </a:extLst>
          </p:cNvPr>
          <p:cNvPicPr>
            <a:picLocks noChangeAspect="1"/>
          </p:cNvPicPr>
          <p:nvPr/>
        </p:nvPicPr>
        <p:blipFill>
          <a:blip r:embed="rId2"/>
          <a:stretch>
            <a:fillRect/>
          </a:stretch>
        </p:blipFill>
        <p:spPr>
          <a:xfrm>
            <a:off x="549806" y="431131"/>
            <a:ext cx="6226913" cy="2026218"/>
          </a:xfrm>
          <a:prstGeom prst="rect">
            <a:avLst/>
          </a:prstGeom>
        </p:spPr>
      </p:pic>
      <p:pic>
        <p:nvPicPr>
          <p:cNvPr id="9" name="Picture 8">
            <a:extLst>
              <a:ext uri="{FF2B5EF4-FFF2-40B4-BE49-F238E27FC236}">
                <a16:creationId xmlns:a16="http://schemas.microsoft.com/office/drawing/2014/main" id="{615640C5-9E6A-03C2-A22A-E0AF1883E06F}"/>
              </a:ext>
            </a:extLst>
          </p:cNvPr>
          <p:cNvPicPr>
            <a:picLocks noChangeAspect="1"/>
          </p:cNvPicPr>
          <p:nvPr/>
        </p:nvPicPr>
        <p:blipFill>
          <a:blip r:embed="rId3"/>
          <a:stretch>
            <a:fillRect/>
          </a:stretch>
        </p:blipFill>
        <p:spPr>
          <a:xfrm>
            <a:off x="803201" y="2791074"/>
            <a:ext cx="4175199" cy="1897818"/>
          </a:xfrm>
          <a:prstGeom prst="rect">
            <a:avLst/>
          </a:prstGeom>
        </p:spPr>
      </p:pic>
      <p:pic>
        <p:nvPicPr>
          <p:cNvPr id="13" name="Picture 12">
            <a:extLst>
              <a:ext uri="{FF2B5EF4-FFF2-40B4-BE49-F238E27FC236}">
                <a16:creationId xmlns:a16="http://schemas.microsoft.com/office/drawing/2014/main" id="{881DF9A1-082B-CAD3-7723-17B8114B1B53}"/>
              </a:ext>
            </a:extLst>
          </p:cNvPr>
          <p:cNvPicPr>
            <a:picLocks noChangeAspect="1"/>
          </p:cNvPicPr>
          <p:nvPr/>
        </p:nvPicPr>
        <p:blipFill>
          <a:blip r:embed="rId4"/>
          <a:stretch>
            <a:fillRect/>
          </a:stretch>
        </p:blipFill>
        <p:spPr>
          <a:xfrm>
            <a:off x="5903520" y="2791074"/>
            <a:ext cx="4967679" cy="2164939"/>
          </a:xfrm>
          <a:prstGeom prst="rect">
            <a:avLst/>
          </a:prstGeom>
        </p:spPr>
      </p:pic>
      <p:sp>
        <p:nvSpPr>
          <p:cNvPr id="15" name="TextBox 14">
            <a:extLst>
              <a:ext uri="{FF2B5EF4-FFF2-40B4-BE49-F238E27FC236}">
                <a16:creationId xmlns:a16="http://schemas.microsoft.com/office/drawing/2014/main" id="{FD1F90EE-0672-3498-C206-A51BD8319A5E}"/>
              </a:ext>
            </a:extLst>
          </p:cNvPr>
          <p:cNvSpPr txBox="1"/>
          <p:nvPr/>
        </p:nvSpPr>
        <p:spPr>
          <a:xfrm>
            <a:off x="904240" y="5388094"/>
            <a:ext cx="6096000" cy="400110"/>
          </a:xfrm>
          <a:prstGeom prst="rect">
            <a:avLst/>
          </a:prstGeom>
          <a:noFill/>
        </p:spPr>
        <p:txBody>
          <a:bodyPr wrap="square">
            <a:spAutoFit/>
          </a:bodyPr>
          <a:lstStyle/>
          <a:p>
            <a:r>
              <a:rPr lang="en-US" sz="2000" dirty="0" err="1"/>
              <a:t>db.books.deleteMany</a:t>
            </a:r>
            <a:r>
              <a:rPr lang="en-US" sz="2000" dirty="0"/>
              <a:t>({}) // delete all documents</a:t>
            </a:r>
          </a:p>
        </p:txBody>
      </p:sp>
    </p:spTree>
    <p:extLst>
      <p:ext uri="{BB962C8B-B14F-4D97-AF65-F5344CB8AC3E}">
        <p14:creationId xmlns:p14="http://schemas.microsoft.com/office/powerpoint/2010/main" val="972156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1B3F0CF-6591-0DFB-E3ED-31E81ED15B10}"/>
              </a:ext>
            </a:extLst>
          </p:cNvPr>
          <p:cNvSpPr txBox="1"/>
          <p:nvPr/>
        </p:nvSpPr>
        <p:spPr>
          <a:xfrm>
            <a:off x="511626" y="708491"/>
            <a:ext cx="11680371" cy="5940088"/>
          </a:xfrm>
          <a:prstGeom prst="rect">
            <a:avLst/>
          </a:prstGeom>
          <a:noFill/>
        </p:spPr>
        <p:txBody>
          <a:bodyPr wrap="square">
            <a:spAutoFit/>
          </a:bodyPr>
          <a:lstStyle/>
          <a:p>
            <a:r>
              <a:rPr lang="en-US" sz="2000" dirty="0"/>
              <a:t>[</a:t>
            </a:r>
          </a:p>
          <a:p>
            <a:r>
              <a:rPr lang="en-US" sz="2000" dirty="0"/>
              <a:t>  {</a:t>
            </a:r>
          </a:p>
          <a:p>
            <a:r>
              <a:rPr lang="en-US" sz="2000" dirty="0"/>
              <a:t>    "title": "The Man of Glory",</a:t>
            </a:r>
          </a:p>
          <a:p>
            <a:r>
              <a:rPr lang="en-US" sz="2000" dirty="0"/>
              <a:t>    "author": "Raj",</a:t>
            </a:r>
          </a:p>
          <a:p>
            <a:r>
              <a:rPr lang="en-US" sz="2000" dirty="0"/>
              <a:t>    "pages": 456,</a:t>
            </a:r>
          </a:p>
          <a:p>
            <a:r>
              <a:rPr lang="en-US" sz="2000" dirty="0"/>
              <a:t>    "genres": ["historical", "drama"],</a:t>
            </a:r>
          </a:p>
          <a:p>
            <a:r>
              <a:rPr lang="en-US" sz="2000" dirty="0"/>
              <a:t>    "rating": 6,</a:t>
            </a:r>
          </a:p>
          <a:p>
            <a:r>
              <a:rPr lang="en-US" sz="2000" dirty="0"/>
              <a:t>    "reviews": [</a:t>
            </a:r>
            <a:endParaRPr lang="en-US" sz="2000" dirty="0">
              <a:solidFill>
                <a:srgbClr val="FF0000"/>
              </a:solidFill>
            </a:endParaRPr>
          </a:p>
          <a:p>
            <a:r>
              <a:rPr lang="en-US" sz="2000" dirty="0">
                <a:solidFill>
                  <a:srgbClr val="FF0000"/>
                </a:solidFill>
              </a:rPr>
              <a:t>      {</a:t>
            </a:r>
          </a:p>
          <a:p>
            <a:r>
              <a:rPr lang="en-US" sz="2000" dirty="0">
                <a:solidFill>
                  <a:srgbClr val="FF0000"/>
                </a:solidFill>
              </a:rPr>
              <a:t>        "name": "Alice",</a:t>
            </a:r>
          </a:p>
          <a:p>
            <a:r>
              <a:rPr lang="en-US" sz="2000" dirty="0">
                <a:solidFill>
                  <a:srgbClr val="FF0000"/>
                </a:solidFill>
              </a:rPr>
              <a:t>        "review": "A captivating story with deep character development, but a bit lengthy."</a:t>
            </a:r>
          </a:p>
          <a:p>
            <a:r>
              <a:rPr lang="en-US" sz="2000" dirty="0">
                <a:solidFill>
                  <a:srgbClr val="FF0000"/>
                </a:solidFill>
              </a:rPr>
              <a:t>      },</a:t>
            </a:r>
          </a:p>
          <a:p>
            <a:r>
              <a:rPr lang="en-US" sz="2000" dirty="0">
                <a:solidFill>
                  <a:srgbClr val="FF0000"/>
                </a:solidFill>
              </a:rPr>
              <a:t>      {</a:t>
            </a:r>
          </a:p>
          <a:p>
            <a:r>
              <a:rPr lang="en-US" sz="2000" dirty="0">
                <a:solidFill>
                  <a:srgbClr val="FF0000"/>
                </a:solidFill>
              </a:rPr>
              <a:t>        "name": "John",</a:t>
            </a:r>
          </a:p>
          <a:p>
            <a:r>
              <a:rPr lang="en-US" sz="2000" dirty="0">
                <a:solidFill>
                  <a:srgbClr val="FF0000"/>
                </a:solidFill>
              </a:rPr>
              <a:t>        "review": "Good historical context, but the pace was slow at times."</a:t>
            </a:r>
          </a:p>
          <a:p>
            <a:r>
              <a:rPr lang="en-US" sz="2000" dirty="0">
                <a:solidFill>
                  <a:srgbClr val="FF0000"/>
                </a:solidFill>
              </a:rPr>
              <a:t>      }</a:t>
            </a:r>
          </a:p>
          <a:p>
            <a:r>
              <a:rPr lang="en-US" sz="2000" dirty="0">
                <a:solidFill>
                  <a:srgbClr val="FF0000"/>
                </a:solidFill>
              </a:rPr>
              <a:t>    ]</a:t>
            </a:r>
          </a:p>
          <a:p>
            <a:r>
              <a:rPr lang="en-US" sz="2000" dirty="0"/>
              <a:t>  },</a:t>
            </a:r>
          </a:p>
          <a:p>
            <a:r>
              <a:rPr lang="en-US" sz="2000" dirty="0"/>
              <a:t>  </a:t>
            </a:r>
          </a:p>
        </p:txBody>
      </p:sp>
      <p:sp>
        <p:nvSpPr>
          <p:cNvPr id="10" name="TextBox 9">
            <a:extLst>
              <a:ext uri="{FF2B5EF4-FFF2-40B4-BE49-F238E27FC236}">
                <a16:creationId xmlns:a16="http://schemas.microsoft.com/office/drawing/2014/main" id="{0EFECEF3-3F4C-F2FF-A1A7-638C41D3D3E6}"/>
              </a:ext>
            </a:extLst>
          </p:cNvPr>
          <p:cNvSpPr txBox="1"/>
          <p:nvPr/>
        </p:nvSpPr>
        <p:spPr>
          <a:xfrm>
            <a:off x="511626" y="212927"/>
            <a:ext cx="3265714" cy="523220"/>
          </a:xfrm>
          <a:prstGeom prst="rect">
            <a:avLst/>
          </a:prstGeom>
          <a:noFill/>
        </p:spPr>
        <p:txBody>
          <a:bodyPr wrap="square" rtlCol="0">
            <a:spAutoFit/>
          </a:bodyPr>
          <a:lstStyle/>
          <a:p>
            <a:r>
              <a:rPr lang="en-US" sz="2800" b="1" dirty="0"/>
              <a:t>Nested documents</a:t>
            </a:r>
          </a:p>
        </p:txBody>
      </p:sp>
    </p:spTree>
    <p:extLst>
      <p:ext uri="{BB962C8B-B14F-4D97-AF65-F5344CB8AC3E}">
        <p14:creationId xmlns:p14="http://schemas.microsoft.com/office/powerpoint/2010/main" val="87393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3DE00-7B8F-BD42-3184-E8F5108F51E8}"/>
              </a:ext>
            </a:extLst>
          </p:cNvPr>
          <p:cNvSpPr txBox="1"/>
          <p:nvPr/>
        </p:nvSpPr>
        <p:spPr>
          <a:xfrm>
            <a:off x="478972" y="169219"/>
            <a:ext cx="11484428" cy="7109639"/>
          </a:xfrm>
          <a:prstGeom prst="rect">
            <a:avLst/>
          </a:prstGeom>
          <a:noFill/>
        </p:spPr>
        <p:txBody>
          <a:bodyPr wrap="square">
            <a:spAutoFit/>
          </a:bodyPr>
          <a:lstStyle/>
          <a:p>
            <a:r>
              <a:rPr lang="en-US" sz="2400" dirty="0"/>
              <a:t>{</a:t>
            </a:r>
          </a:p>
          <a:p>
            <a:r>
              <a:rPr lang="en-US" sz="2400" dirty="0"/>
              <a:t>    "title": "A Laugh and a Tear",</a:t>
            </a:r>
          </a:p>
          <a:p>
            <a:r>
              <a:rPr lang="en-US" sz="2400" dirty="0"/>
              <a:t>    "author": "Arun",</a:t>
            </a:r>
          </a:p>
          <a:p>
            <a:r>
              <a:rPr lang="en-US" sz="2400" dirty="0"/>
              <a:t>    "pages": 355,</a:t>
            </a:r>
          </a:p>
          <a:p>
            <a:r>
              <a:rPr lang="en-US" sz="2400" dirty="0"/>
              <a:t>    "genres": ["comedy", "drama"],</a:t>
            </a:r>
          </a:p>
          <a:p>
            <a:r>
              <a:rPr lang="en-US" sz="2400" dirty="0"/>
              <a:t>    "rating": 8,</a:t>
            </a:r>
          </a:p>
          <a:p>
            <a:r>
              <a:rPr lang="en-US" sz="2400" dirty="0"/>
              <a:t>    "reviews": [</a:t>
            </a:r>
          </a:p>
          <a:p>
            <a:r>
              <a:rPr lang="en-US" sz="2400" dirty="0"/>
              <a:t>      {</a:t>
            </a:r>
          </a:p>
          <a:p>
            <a:r>
              <a:rPr lang="en-US" sz="2400" dirty="0"/>
              <a:t>        "name": "Emily",</a:t>
            </a:r>
          </a:p>
          <a:p>
            <a:r>
              <a:rPr lang="en-US" sz="2400" dirty="0"/>
              <a:t>        "review": "Hilarious and heartfelt at the same time! A great balance of comedy and emotion."</a:t>
            </a:r>
          </a:p>
          <a:p>
            <a:r>
              <a:rPr lang="en-US" sz="2400" dirty="0"/>
              <a:t>      },</a:t>
            </a:r>
          </a:p>
          <a:p>
            <a:r>
              <a:rPr lang="en-US" sz="2400" dirty="0"/>
              <a:t>      {</a:t>
            </a:r>
          </a:p>
          <a:p>
            <a:r>
              <a:rPr lang="en-US" sz="2400" dirty="0"/>
              <a:t>        "name": "Michael",</a:t>
            </a:r>
          </a:p>
          <a:p>
            <a:r>
              <a:rPr lang="en-US" sz="2400" dirty="0"/>
              <a:t>        "review": "Some parts were touching, but the humor didn't always land for me."</a:t>
            </a:r>
          </a:p>
          <a:p>
            <a:r>
              <a:rPr lang="en-US" sz="2400" dirty="0"/>
              <a:t>      }</a:t>
            </a:r>
          </a:p>
          <a:p>
            <a:r>
              <a:rPr lang="en-US" sz="2400" dirty="0"/>
              <a:t>    ]</a:t>
            </a:r>
          </a:p>
          <a:p>
            <a:r>
              <a:rPr lang="en-US" sz="2400" dirty="0"/>
              <a:t>  },</a:t>
            </a:r>
          </a:p>
          <a:p>
            <a:r>
              <a:rPr lang="en-US" sz="2400" dirty="0"/>
              <a:t>  </a:t>
            </a:r>
          </a:p>
        </p:txBody>
      </p:sp>
    </p:spTree>
    <p:extLst>
      <p:ext uri="{BB962C8B-B14F-4D97-AF65-F5344CB8AC3E}">
        <p14:creationId xmlns:p14="http://schemas.microsoft.com/office/powerpoint/2010/main" val="178462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6CB047-2E33-A79A-145E-4C9AD3EF5E55}"/>
              </a:ext>
            </a:extLst>
          </p:cNvPr>
          <p:cNvSpPr txBox="1"/>
          <p:nvPr/>
        </p:nvSpPr>
        <p:spPr>
          <a:xfrm>
            <a:off x="342900" y="188139"/>
            <a:ext cx="11506200" cy="7109639"/>
          </a:xfrm>
          <a:prstGeom prst="rect">
            <a:avLst/>
          </a:prstGeom>
          <a:noFill/>
        </p:spPr>
        <p:txBody>
          <a:bodyPr wrap="square">
            <a:spAutoFit/>
          </a:bodyPr>
          <a:lstStyle/>
          <a:p>
            <a:r>
              <a:rPr lang="en-US" sz="2400" dirty="0"/>
              <a:t>{</a:t>
            </a:r>
          </a:p>
          <a:p>
            <a:r>
              <a:rPr lang="en-US" sz="2400" dirty="0"/>
              <a:t>    "title": "The Great Adventure",</a:t>
            </a:r>
          </a:p>
          <a:p>
            <a:r>
              <a:rPr lang="en-US" sz="2400" dirty="0"/>
              <a:t>    "author": "Sara",</a:t>
            </a:r>
          </a:p>
          <a:p>
            <a:r>
              <a:rPr lang="en-US" sz="2400" dirty="0"/>
              <a:t>    "pages": 275,</a:t>
            </a:r>
          </a:p>
          <a:p>
            <a:r>
              <a:rPr lang="en-US" sz="2400" dirty="0"/>
              <a:t>    "genres": ["adventure", "fiction"],</a:t>
            </a:r>
          </a:p>
          <a:p>
            <a:r>
              <a:rPr lang="en-US" sz="2400" dirty="0"/>
              <a:t>    "rating": 9,</a:t>
            </a:r>
          </a:p>
          <a:p>
            <a:r>
              <a:rPr lang="en-US" sz="2400" dirty="0"/>
              <a:t>    "reviews": [</a:t>
            </a:r>
          </a:p>
          <a:p>
            <a:r>
              <a:rPr lang="en-US" sz="2400" dirty="0"/>
              <a:t>      {</a:t>
            </a:r>
          </a:p>
          <a:p>
            <a:r>
              <a:rPr lang="en-US" sz="2400" dirty="0"/>
              <a:t>        "name": "James",</a:t>
            </a:r>
          </a:p>
          <a:p>
            <a:r>
              <a:rPr lang="en-US" sz="2400" dirty="0"/>
              <a:t>        "review": "A thrilling and adventurous ride from start to finish. Couldn't put it down!"</a:t>
            </a:r>
          </a:p>
          <a:p>
            <a:r>
              <a:rPr lang="en-US" sz="2400" dirty="0"/>
              <a:t>      },</a:t>
            </a:r>
          </a:p>
          <a:p>
            <a:r>
              <a:rPr lang="en-US" sz="2400" dirty="0"/>
              <a:t>      {</a:t>
            </a:r>
          </a:p>
          <a:p>
            <a:r>
              <a:rPr lang="en-US" sz="2400" dirty="0"/>
              <a:t>        "name": "Sophia",</a:t>
            </a:r>
          </a:p>
          <a:p>
            <a:r>
              <a:rPr lang="en-US" sz="2400" dirty="0"/>
              <a:t>        "review": "Amazing world-building and plot twists, but I wished for more character depth."</a:t>
            </a:r>
          </a:p>
          <a:p>
            <a:r>
              <a:rPr lang="en-US" sz="2400" dirty="0"/>
              <a:t>      }</a:t>
            </a:r>
          </a:p>
          <a:p>
            <a:r>
              <a:rPr lang="en-US" sz="2400" dirty="0"/>
              <a:t>    ]</a:t>
            </a:r>
          </a:p>
          <a:p>
            <a:r>
              <a:rPr lang="en-US" sz="2400" dirty="0"/>
              <a:t>  },</a:t>
            </a:r>
          </a:p>
          <a:p>
            <a:endParaRPr lang="en-US" sz="2400" dirty="0"/>
          </a:p>
        </p:txBody>
      </p:sp>
    </p:spTree>
    <p:extLst>
      <p:ext uri="{BB962C8B-B14F-4D97-AF65-F5344CB8AC3E}">
        <p14:creationId xmlns:p14="http://schemas.microsoft.com/office/powerpoint/2010/main" val="3393772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06D772-8337-6D90-5A39-02692FF1ACCA}"/>
              </a:ext>
            </a:extLst>
          </p:cNvPr>
          <p:cNvSpPr txBox="1"/>
          <p:nvPr/>
        </p:nvSpPr>
        <p:spPr>
          <a:xfrm>
            <a:off x="620485" y="109085"/>
            <a:ext cx="10755085" cy="6740307"/>
          </a:xfrm>
          <a:prstGeom prst="rect">
            <a:avLst/>
          </a:prstGeom>
          <a:noFill/>
        </p:spPr>
        <p:txBody>
          <a:bodyPr wrap="square">
            <a:spAutoFit/>
          </a:bodyPr>
          <a:lstStyle/>
          <a:p>
            <a:r>
              <a:rPr lang="en-US" sz="2400" dirty="0"/>
              <a:t> {</a:t>
            </a:r>
          </a:p>
          <a:p>
            <a:r>
              <a:rPr lang="en-US" sz="2400" dirty="0"/>
              <a:t>    "title": "Mystery of the Lost Island",</a:t>
            </a:r>
          </a:p>
          <a:p>
            <a:r>
              <a:rPr lang="en-US" sz="2400" dirty="0"/>
              <a:t>    "author": "David",</a:t>
            </a:r>
          </a:p>
          <a:p>
            <a:r>
              <a:rPr lang="en-US" sz="2400" dirty="0"/>
              <a:t>    "pages": 312,</a:t>
            </a:r>
          </a:p>
          <a:p>
            <a:r>
              <a:rPr lang="en-US" sz="2400" dirty="0"/>
              <a:t>    "genres": ["mystery", "thriller"],</a:t>
            </a:r>
          </a:p>
          <a:p>
            <a:r>
              <a:rPr lang="en-US" sz="2400" dirty="0"/>
              <a:t>    "rating": 7,</a:t>
            </a:r>
          </a:p>
          <a:p>
            <a:r>
              <a:rPr lang="en-US" sz="2400" dirty="0"/>
              <a:t>    "reviews": [</a:t>
            </a:r>
          </a:p>
          <a:p>
            <a:r>
              <a:rPr lang="en-US" sz="2400" dirty="0"/>
              <a:t>      {</a:t>
            </a:r>
          </a:p>
          <a:p>
            <a:r>
              <a:rPr lang="en-US" sz="2400" dirty="0"/>
              <a:t>        "name": "Lucas",</a:t>
            </a:r>
          </a:p>
          <a:p>
            <a:r>
              <a:rPr lang="en-US" sz="2400" dirty="0"/>
              <a:t>        "review": "Great mystery, but the ending felt a bit rushed."</a:t>
            </a:r>
          </a:p>
          <a:p>
            <a:r>
              <a:rPr lang="en-US" sz="2400" dirty="0"/>
              <a:t>      },</a:t>
            </a:r>
          </a:p>
          <a:p>
            <a:r>
              <a:rPr lang="en-US" sz="2400" dirty="0"/>
              <a:t>      {</a:t>
            </a:r>
          </a:p>
          <a:p>
            <a:r>
              <a:rPr lang="en-US" sz="2400" dirty="0"/>
              <a:t>        "name": "Olivia",</a:t>
            </a:r>
          </a:p>
          <a:p>
            <a:r>
              <a:rPr lang="en-US" sz="2400" dirty="0"/>
              <a:t>        "review": "I was hooked throughout, though the clues were a bit predictable."</a:t>
            </a:r>
          </a:p>
          <a:p>
            <a:r>
              <a:rPr lang="en-US" sz="2400" dirty="0"/>
              <a:t>      }</a:t>
            </a:r>
          </a:p>
          <a:p>
            <a:r>
              <a:rPr lang="en-US" sz="2400" dirty="0"/>
              <a:t>    ]</a:t>
            </a:r>
          </a:p>
          <a:p>
            <a:r>
              <a:rPr lang="en-US" sz="2400" dirty="0"/>
              <a:t>  }</a:t>
            </a:r>
          </a:p>
          <a:p>
            <a:r>
              <a:rPr lang="en-US" sz="2400" dirty="0"/>
              <a:t>]</a:t>
            </a:r>
          </a:p>
        </p:txBody>
      </p:sp>
    </p:spTree>
    <p:extLst>
      <p:ext uri="{BB962C8B-B14F-4D97-AF65-F5344CB8AC3E}">
        <p14:creationId xmlns:p14="http://schemas.microsoft.com/office/powerpoint/2010/main" val="55712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727EC3-2519-4CDE-7602-47F34BDF2FFA}"/>
              </a:ext>
            </a:extLst>
          </p:cNvPr>
          <p:cNvSpPr txBox="1"/>
          <p:nvPr/>
        </p:nvSpPr>
        <p:spPr>
          <a:xfrm>
            <a:off x="658948" y="816767"/>
            <a:ext cx="10363199" cy="2431435"/>
          </a:xfrm>
          <a:prstGeom prst="rect">
            <a:avLst/>
          </a:prstGeom>
          <a:noFill/>
        </p:spPr>
        <p:txBody>
          <a:bodyPr wrap="square">
            <a:spAutoFit/>
          </a:bodyPr>
          <a:lstStyle/>
          <a:p>
            <a:r>
              <a:rPr lang="en-US" sz="3200" b="1" dirty="0"/>
              <a:t>Database Methods</a:t>
            </a:r>
          </a:p>
          <a:p>
            <a:endParaRPr lang="en-US" sz="2400" dirty="0"/>
          </a:p>
          <a:p>
            <a:r>
              <a:rPr lang="en-US" sz="2400" dirty="0" err="1"/>
              <a:t>db.createCollection</a:t>
            </a:r>
            <a:r>
              <a:rPr lang="en-US" sz="2400" dirty="0"/>
              <a:t>(): Creates a new collection.</a:t>
            </a:r>
          </a:p>
          <a:p>
            <a:r>
              <a:rPr lang="en-US" sz="2400" dirty="0" err="1"/>
              <a:t>db.getCollectionNames</a:t>
            </a:r>
            <a:r>
              <a:rPr lang="en-US" sz="2400" dirty="0"/>
              <a:t>(): Lists all collections in the current database.</a:t>
            </a:r>
          </a:p>
          <a:p>
            <a:r>
              <a:rPr lang="en-US" sz="2400" dirty="0" err="1"/>
              <a:t>db.dropDatabase</a:t>
            </a:r>
            <a:r>
              <a:rPr lang="en-US" sz="2400" dirty="0"/>
              <a:t>(): Deletes the current database.</a:t>
            </a:r>
          </a:p>
          <a:p>
            <a:r>
              <a:rPr lang="en-US" sz="2400" dirty="0" err="1"/>
              <a:t>db.stats</a:t>
            </a:r>
            <a:r>
              <a:rPr lang="en-US" sz="2400" dirty="0"/>
              <a:t>(): Displays statistics about the current database.</a:t>
            </a:r>
          </a:p>
        </p:txBody>
      </p:sp>
    </p:spTree>
    <p:extLst>
      <p:ext uri="{BB962C8B-B14F-4D97-AF65-F5344CB8AC3E}">
        <p14:creationId xmlns:p14="http://schemas.microsoft.com/office/powerpoint/2010/main" val="1016590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885E30-7B5D-56BC-F77E-687B2A8743A6}"/>
              </a:ext>
            </a:extLst>
          </p:cNvPr>
          <p:cNvSpPr txBox="1"/>
          <p:nvPr/>
        </p:nvSpPr>
        <p:spPr>
          <a:xfrm>
            <a:off x="299719" y="822037"/>
            <a:ext cx="12845143" cy="5509200"/>
          </a:xfrm>
          <a:prstGeom prst="rect">
            <a:avLst/>
          </a:prstGeom>
          <a:noFill/>
        </p:spPr>
        <p:txBody>
          <a:bodyPr wrap="square">
            <a:spAutoFit/>
          </a:bodyPr>
          <a:lstStyle/>
          <a:p>
            <a:r>
              <a:rPr lang="en-US" sz="3200" b="1" dirty="0"/>
              <a:t>Collection Methods</a:t>
            </a:r>
          </a:p>
          <a:p>
            <a:endParaRPr lang="en-US" sz="3200" b="1" dirty="0"/>
          </a:p>
          <a:p>
            <a:r>
              <a:rPr lang="en-US" sz="2400" dirty="0" err="1"/>
              <a:t>db.collection.insertOne</a:t>
            </a:r>
            <a:r>
              <a:rPr lang="en-US" sz="2400" dirty="0"/>
              <a:t>(): Inserts a single document into the collection.</a:t>
            </a:r>
          </a:p>
          <a:p>
            <a:r>
              <a:rPr lang="en-US" sz="2400" dirty="0" err="1"/>
              <a:t>db.collection.insertMany</a:t>
            </a:r>
            <a:r>
              <a:rPr lang="en-US" sz="2400" dirty="0"/>
              <a:t>(): Inserts multiple documents into the collection.</a:t>
            </a:r>
          </a:p>
          <a:p>
            <a:r>
              <a:rPr lang="en-US" sz="2400" dirty="0" err="1"/>
              <a:t>db.collection.find</a:t>
            </a:r>
            <a:r>
              <a:rPr lang="en-US" sz="2400" dirty="0"/>
              <a:t>(): Queries documents in the collection.</a:t>
            </a:r>
          </a:p>
          <a:p>
            <a:r>
              <a:rPr lang="en-US" sz="2400" dirty="0" err="1"/>
              <a:t>db.collection.findOne</a:t>
            </a:r>
            <a:r>
              <a:rPr lang="en-US" sz="2400" dirty="0"/>
              <a:t>(): Returns one document that matches the query.</a:t>
            </a:r>
          </a:p>
          <a:p>
            <a:r>
              <a:rPr lang="en-US" sz="2400" dirty="0" err="1"/>
              <a:t>db.collection.updateOne</a:t>
            </a:r>
            <a:r>
              <a:rPr lang="en-US" sz="2400" dirty="0"/>
              <a:t>(): Updates a single document that matches the query.</a:t>
            </a:r>
          </a:p>
          <a:p>
            <a:r>
              <a:rPr lang="en-US" sz="2400" dirty="0" err="1"/>
              <a:t>db.collection.updateMany</a:t>
            </a:r>
            <a:r>
              <a:rPr lang="en-US" sz="2400" dirty="0"/>
              <a:t>(): Updates multiple documents that match the query.</a:t>
            </a:r>
          </a:p>
          <a:p>
            <a:r>
              <a:rPr lang="en-US" sz="2400" dirty="0" err="1"/>
              <a:t>db.collection.replaceOne</a:t>
            </a:r>
            <a:r>
              <a:rPr lang="en-US" sz="2400" dirty="0"/>
              <a:t>(): Replaces a single document.</a:t>
            </a:r>
          </a:p>
          <a:p>
            <a:r>
              <a:rPr lang="en-US" sz="2400" dirty="0" err="1"/>
              <a:t>db.collection.deleteOne</a:t>
            </a:r>
            <a:r>
              <a:rPr lang="en-US" sz="2400" dirty="0"/>
              <a:t>(): Deletes a single document that matches the query.</a:t>
            </a:r>
          </a:p>
          <a:p>
            <a:r>
              <a:rPr lang="en-US" sz="2400" dirty="0" err="1"/>
              <a:t>db.collection.deleteMany</a:t>
            </a:r>
            <a:r>
              <a:rPr lang="en-US" sz="2400" dirty="0"/>
              <a:t>(): Deletes multiple documents that match the query.</a:t>
            </a:r>
          </a:p>
          <a:p>
            <a:r>
              <a:rPr lang="en-US" sz="2400" dirty="0" err="1"/>
              <a:t>db.collection.drop</a:t>
            </a:r>
            <a:r>
              <a:rPr lang="en-US" sz="2400" dirty="0"/>
              <a:t>(): Deletes the collection.</a:t>
            </a:r>
          </a:p>
          <a:p>
            <a:r>
              <a:rPr lang="en-US" sz="2400" dirty="0" err="1"/>
              <a:t>db.collection.countDocuments</a:t>
            </a:r>
            <a:r>
              <a:rPr lang="en-US" sz="2400" dirty="0"/>
              <a:t>(): Returns the count of documents in a collection.</a:t>
            </a:r>
          </a:p>
          <a:p>
            <a:r>
              <a:rPr lang="en-US" sz="2400" dirty="0"/>
              <a:t>.</a:t>
            </a:r>
          </a:p>
        </p:txBody>
      </p:sp>
    </p:spTree>
    <p:extLst>
      <p:ext uri="{BB962C8B-B14F-4D97-AF65-F5344CB8AC3E}">
        <p14:creationId xmlns:p14="http://schemas.microsoft.com/office/powerpoint/2010/main" val="72263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BD699A-61F6-CD6F-16CA-7334E51AFFDC}"/>
              </a:ext>
            </a:extLst>
          </p:cNvPr>
          <p:cNvSpPr txBox="1"/>
          <p:nvPr/>
        </p:nvSpPr>
        <p:spPr>
          <a:xfrm>
            <a:off x="723900" y="161168"/>
            <a:ext cx="10744200" cy="1015663"/>
          </a:xfrm>
          <a:prstGeom prst="rect">
            <a:avLst/>
          </a:prstGeom>
          <a:noFill/>
        </p:spPr>
        <p:txBody>
          <a:bodyPr wrap="square">
            <a:spAutoFit/>
          </a:bodyPr>
          <a:lstStyle/>
          <a:p>
            <a:r>
              <a:rPr lang="en-US" sz="3600" b="1" dirty="0"/>
              <a:t>MongoDB Operators: </a:t>
            </a:r>
            <a:r>
              <a:rPr lang="en-US" sz="3200" b="1" dirty="0"/>
              <a:t>Comparison Operators</a:t>
            </a:r>
          </a:p>
          <a:p>
            <a:endParaRPr lang="en-US" sz="2400" dirty="0"/>
          </a:p>
        </p:txBody>
      </p:sp>
      <p:pic>
        <p:nvPicPr>
          <p:cNvPr id="3" name="Picture 2">
            <a:extLst>
              <a:ext uri="{FF2B5EF4-FFF2-40B4-BE49-F238E27FC236}">
                <a16:creationId xmlns:a16="http://schemas.microsoft.com/office/drawing/2014/main" id="{AD520B49-73C8-DEBF-2831-CA81D93030B8}"/>
              </a:ext>
            </a:extLst>
          </p:cNvPr>
          <p:cNvPicPr>
            <a:picLocks noChangeAspect="1"/>
          </p:cNvPicPr>
          <p:nvPr/>
        </p:nvPicPr>
        <p:blipFill>
          <a:blip r:embed="rId2"/>
          <a:stretch>
            <a:fillRect/>
          </a:stretch>
        </p:blipFill>
        <p:spPr>
          <a:xfrm>
            <a:off x="368299" y="1176830"/>
            <a:ext cx="11349177" cy="4461969"/>
          </a:xfrm>
          <a:prstGeom prst="rect">
            <a:avLst/>
          </a:prstGeom>
        </p:spPr>
      </p:pic>
    </p:spTree>
    <p:extLst>
      <p:ext uri="{BB962C8B-B14F-4D97-AF65-F5344CB8AC3E}">
        <p14:creationId xmlns:p14="http://schemas.microsoft.com/office/powerpoint/2010/main" val="24701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5D8833-216F-47F8-0137-B6870F01027F}"/>
              </a:ext>
            </a:extLst>
          </p:cNvPr>
          <p:cNvPicPr>
            <a:picLocks noChangeAspect="1"/>
          </p:cNvPicPr>
          <p:nvPr/>
        </p:nvPicPr>
        <p:blipFill>
          <a:blip r:embed="rId2"/>
          <a:stretch>
            <a:fillRect/>
          </a:stretch>
        </p:blipFill>
        <p:spPr>
          <a:xfrm>
            <a:off x="592296" y="410121"/>
            <a:ext cx="11071384" cy="6109134"/>
          </a:xfrm>
          <a:prstGeom prst="rect">
            <a:avLst/>
          </a:prstGeom>
        </p:spPr>
      </p:pic>
    </p:spTree>
    <p:extLst>
      <p:ext uri="{BB962C8B-B14F-4D97-AF65-F5344CB8AC3E}">
        <p14:creationId xmlns:p14="http://schemas.microsoft.com/office/powerpoint/2010/main" val="347795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770B3E-A233-E044-F895-4CF437E1CBCF}"/>
              </a:ext>
            </a:extLst>
          </p:cNvPr>
          <p:cNvSpPr txBox="1"/>
          <p:nvPr/>
        </p:nvSpPr>
        <p:spPr>
          <a:xfrm>
            <a:off x="979714" y="950464"/>
            <a:ext cx="10352314" cy="954107"/>
          </a:xfrm>
          <a:prstGeom prst="rect">
            <a:avLst/>
          </a:prstGeom>
          <a:noFill/>
        </p:spPr>
        <p:txBody>
          <a:bodyPr wrap="square">
            <a:spAutoFit/>
          </a:bodyPr>
          <a:lstStyle/>
          <a:p>
            <a:r>
              <a:rPr lang="en-US" sz="2800" dirty="0"/>
              <a:t>MongoDB uses JSON-like data structures that are different from what we use in RDBMS, so it is also called a NoSQL database</a:t>
            </a:r>
          </a:p>
        </p:txBody>
      </p:sp>
      <p:sp>
        <p:nvSpPr>
          <p:cNvPr id="7" name="TextBox 6">
            <a:extLst>
              <a:ext uri="{FF2B5EF4-FFF2-40B4-BE49-F238E27FC236}">
                <a16:creationId xmlns:a16="http://schemas.microsoft.com/office/drawing/2014/main" id="{36EE03ED-929C-502D-C805-E33F49BD899B}"/>
              </a:ext>
            </a:extLst>
          </p:cNvPr>
          <p:cNvSpPr txBox="1"/>
          <p:nvPr/>
        </p:nvSpPr>
        <p:spPr>
          <a:xfrm>
            <a:off x="925285" y="2690336"/>
            <a:ext cx="10352314" cy="2677656"/>
          </a:xfrm>
          <a:prstGeom prst="rect">
            <a:avLst/>
          </a:prstGeom>
          <a:noFill/>
        </p:spPr>
        <p:txBody>
          <a:bodyPr wrap="square">
            <a:spAutoFit/>
          </a:bodyPr>
          <a:lstStyle/>
          <a:p>
            <a:r>
              <a:rPr lang="en-US" sz="2800" dirty="0"/>
              <a:t>Types of NoSQL database management systems </a:t>
            </a:r>
          </a:p>
          <a:p>
            <a:endParaRPr lang="en-US" sz="2800" dirty="0"/>
          </a:p>
          <a:p>
            <a:pPr marL="457200" indent="-457200">
              <a:buFont typeface="Arial" panose="020B0604020202020204" pitchFamily="34" charset="0"/>
              <a:buChar char="•"/>
            </a:pPr>
            <a:r>
              <a:rPr lang="en-US" sz="2800" dirty="0"/>
              <a:t>Key-value paired databases </a:t>
            </a:r>
          </a:p>
          <a:p>
            <a:pPr marL="457200" indent="-457200">
              <a:buFont typeface="Arial" panose="020B0604020202020204" pitchFamily="34" charset="0"/>
              <a:buChar char="•"/>
            </a:pPr>
            <a:r>
              <a:rPr lang="en-US" sz="2800" dirty="0"/>
              <a:t>Column-oriented databases </a:t>
            </a:r>
          </a:p>
          <a:p>
            <a:pPr marL="457200" indent="-457200">
              <a:buFont typeface="Arial" panose="020B0604020202020204" pitchFamily="34" charset="0"/>
              <a:buChar char="•"/>
            </a:pPr>
            <a:r>
              <a:rPr lang="en-US" sz="2800" dirty="0"/>
              <a:t>Document-oriented databases </a:t>
            </a:r>
          </a:p>
          <a:p>
            <a:pPr marL="457200" indent="-457200">
              <a:buFont typeface="Arial" panose="020B0604020202020204" pitchFamily="34" charset="0"/>
              <a:buChar char="•"/>
            </a:pPr>
            <a:r>
              <a:rPr lang="en-US" sz="2800" dirty="0"/>
              <a:t>Graph databases</a:t>
            </a:r>
          </a:p>
        </p:txBody>
      </p:sp>
    </p:spTree>
    <p:extLst>
      <p:ext uri="{BB962C8B-B14F-4D97-AF65-F5344CB8AC3E}">
        <p14:creationId xmlns:p14="http://schemas.microsoft.com/office/powerpoint/2010/main" val="3330264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E2C64-B9B0-62B2-5AA3-E2FF86D1944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75D88CE-215F-A602-C213-EA504E9D9163}"/>
              </a:ext>
            </a:extLst>
          </p:cNvPr>
          <p:cNvSpPr txBox="1"/>
          <p:nvPr/>
        </p:nvSpPr>
        <p:spPr>
          <a:xfrm>
            <a:off x="233836" y="665392"/>
            <a:ext cx="10744200" cy="1446550"/>
          </a:xfrm>
          <a:prstGeom prst="rect">
            <a:avLst/>
          </a:prstGeom>
          <a:noFill/>
        </p:spPr>
        <p:txBody>
          <a:bodyPr wrap="square">
            <a:spAutoFit/>
          </a:bodyPr>
          <a:lstStyle/>
          <a:p>
            <a:r>
              <a:rPr lang="en-US" sz="3200" b="1" dirty="0"/>
              <a:t>Logical</a:t>
            </a:r>
          </a:p>
          <a:p>
            <a:r>
              <a:rPr lang="en-US" sz="3200" b="1" dirty="0"/>
              <a:t>Operators</a:t>
            </a:r>
          </a:p>
          <a:p>
            <a:endParaRPr lang="en-US" sz="2400" dirty="0"/>
          </a:p>
        </p:txBody>
      </p:sp>
      <p:grpSp>
        <p:nvGrpSpPr>
          <p:cNvPr id="7" name="Group 6">
            <a:extLst>
              <a:ext uri="{FF2B5EF4-FFF2-40B4-BE49-F238E27FC236}">
                <a16:creationId xmlns:a16="http://schemas.microsoft.com/office/drawing/2014/main" id="{1B5BB6A2-2A4C-C1AC-6306-367E728F4605}"/>
              </a:ext>
            </a:extLst>
          </p:cNvPr>
          <p:cNvGrpSpPr/>
          <p:nvPr/>
        </p:nvGrpSpPr>
        <p:grpSpPr>
          <a:xfrm>
            <a:off x="2423004" y="102506"/>
            <a:ext cx="9677556" cy="6755494"/>
            <a:chOff x="1112364" y="642018"/>
            <a:chExt cx="9677556" cy="6755494"/>
          </a:xfrm>
        </p:grpSpPr>
        <p:pic>
          <p:nvPicPr>
            <p:cNvPr id="3" name="Picture 2">
              <a:extLst>
                <a:ext uri="{FF2B5EF4-FFF2-40B4-BE49-F238E27FC236}">
                  <a16:creationId xmlns:a16="http://schemas.microsoft.com/office/drawing/2014/main" id="{EFCE3E73-B687-5C14-C8C4-BE6139D4FA8C}"/>
                </a:ext>
              </a:extLst>
            </p:cNvPr>
            <p:cNvPicPr>
              <a:picLocks noChangeAspect="1"/>
            </p:cNvPicPr>
            <p:nvPr/>
          </p:nvPicPr>
          <p:blipFill>
            <a:blip r:embed="rId2"/>
            <a:stretch>
              <a:fillRect/>
            </a:stretch>
          </p:blipFill>
          <p:spPr>
            <a:xfrm>
              <a:off x="1112364" y="642018"/>
              <a:ext cx="9677556" cy="5865492"/>
            </a:xfrm>
            <a:prstGeom prst="rect">
              <a:avLst/>
            </a:prstGeom>
          </p:spPr>
        </p:pic>
        <p:pic>
          <p:nvPicPr>
            <p:cNvPr id="5" name="Picture 4">
              <a:extLst>
                <a:ext uri="{FF2B5EF4-FFF2-40B4-BE49-F238E27FC236}">
                  <a16:creationId xmlns:a16="http://schemas.microsoft.com/office/drawing/2014/main" id="{D18C8A52-9FBA-5350-61A9-7C8D5EE053DE}"/>
                </a:ext>
              </a:extLst>
            </p:cNvPr>
            <p:cNvPicPr>
              <a:picLocks noChangeAspect="1"/>
            </p:cNvPicPr>
            <p:nvPr/>
          </p:nvPicPr>
          <p:blipFill>
            <a:blip r:embed="rId3"/>
            <a:stretch>
              <a:fillRect/>
            </a:stretch>
          </p:blipFill>
          <p:spPr>
            <a:xfrm>
              <a:off x="1197459" y="6107439"/>
              <a:ext cx="9368941" cy="1290073"/>
            </a:xfrm>
            <a:prstGeom prst="rect">
              <a:avLst/>
            </a:prstGeom>
          </p:spPr>
        </p:pic>
      </p:grpSp>
    </p:spTree>
    <p:extLst>
      <p:ext uri="{BB962C8B-B14F-4D97-AF65-F5344CB8AC3E}">
        <p14:creationId xmlns:p14="http://schemas.microsoft.com/office/powerpoint/2010/main" val="2280310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DEB3E8-6F08-7B0F-7BFA-5B9B2142F980}"/>
              </a:ext>
            </a:extLst>
          </p:cNvPr>
          <p:cNvSpPr txBox="1"/>
          <p:nvPr/>
        </p:nvSpPr>
        <p:spPr>
          <a:xfrm>
            <a:off x="859972" y="500741"/>
            <a:ext cx="3773132" cy="584775"/>
          </a:xfrm>
          <a:prstGeom prst="rect">
            <a:avLst/>
          </a:prstGeom>
          <a:noFill/>
        </p:spPr>
        <p:txBody>
          <a:bodyPr wrap="square" rtlCol="0">
            <a:spAutoFit/>
          </a:bodyPr>
          <a:lstStyle/>
          <a:p>
            <a:r>
              <a:rPr lang="en-US" sz="3200" b="1" dirty="0"/>
              <a:t>Operators</a:t>
            </a:r>
          </a:p>
        </p:txBody>
      </p:sp>
      <p:sp>
        <p:nvSpPr>
          <p:cNvPr id="6" name="TextBox 5">
            <a:extLst>
              <a:ext uri="{FF2B5EF4-FFF2-40B4-BE49-F238E27FC236}">
                <a16:creationId xmlns:a16="http://schemas.microsoft.com/office/drawing/2014/main" id="{E2D2C6F2-0098-EB5F-981E-702CFAF871CD}"/>
              </a:ext>
            </a:extLst>
          </p:cNvPr>
          <p:cNvSpPr txBox="1"/>
          <p:nvPr/>
        </p:nvSpPr>
        <p:spPr>
          <a:xfrm>
            <a:off x="859971" y="1295791"/>
            <a:ext cx="10346535" cy="461665"/>
          </a:xfrm>
          <a:prstGeom prst="rect">
            <a:avLst/>
          </a:prstGeom>
          <a:noFill/>
        </p:spPr>
        <p:txBody>
          <a:bodyPr wrap="square">
            <a:spAutoFit/>
          </a:bodyPr>
          <a:lstStyle/>
          <a:p>
            <a:r>
              <a:rPr lang="en-US" sz="2400" dirty="0"/>
              <a:t>Bookstore&gt; </a:t>
            </a:r>
            <a:r>
              <a:rPr lang="en-US" sz="2400" dirty="0" err="1"/>
              <a:t>db.Books.find</a:t>
            </a:r>
            <a:r>
              <a:rPr lang="en-US" sz="2400" dirty="0"/>
              <a:t>({rating: {$gt:9}})  # rating greater than 9</a:t>
            </a:r>
          </a:p>
        </p:txBody>
      </p:sp>
      <p:sp>
        <p:nvSpPr>
          <p:cNvPr id="8" name="TextBox 7">
            <a:extLst>
              <a:ext uri="{FF2B5EF4-FFF2-40B4-BE49-F238E27FC236}">
                <a16:creationId xmlns:a16="http://schemas.microsoft.com/office/drawing/2014/main" id="{9762CA10-50F7-D7DA-E848-6C84A5767169}"/>
              </a:ext>
            </a:extLst>
          </p:cNvPr>
          <p:cNvSpPr txBox="1"/>
          <p:nvPr/>
        </p:nvSpPr>
        <p:spPr>
          <a:xfrm>
            <a:off x="881740" y="1901278"/>
            <a:ext cx="7362211" cy="461665"/>
          </a:xfrm>
          <a:prstGeom prst="rect">
            <a:avLst/>
          </a:prstGeom>
          <a:noFill/>
        </p:spPr>
        <p:txBody>
          <a:bodyPr wrap="square">
            <a:spAutoFit/>
          </a:bodyPr>
          <a:lstStyle/>
          <a:p>
            <a:r>
              <a:rPr lang="en-US" sz="2400" dirty="0"/>
              <a:t>Bookstore&gt; </a:t>
            </a:r>
            <a:r>
              <a:rPr lang="en-US" sz="2400" dirty="0" err="1"/>
              <a:t>db.Books.find</a:t>
            </a:r>
            <a:r>
              <a:rPr lang="en-US" sz="2400" dirty="0"/>
              <a:t>({rating: {$lt:8}})</a:t>
            </a:r>
          </a:p>
        </p:txBody>
      </p:sp>
      <p:sp>
        <p:nvSpPr>
          <p:cNvPr id="9" name="TextBox 8">
            <a:extLst>
              <a:ext uri="{FF2B5EF4-FFF2-40B4-BE49-F238E27FC236}">
                <a16:creationId xmlns:a16="http://schemas.microsoft.com/office/drawing/2014/main" id="{0D0D3DDD-9CD4-8848-699D-A2E40C287AB8}"/>
              </a:ext>
            </a:extLst>
          </p:cNvPr>
          <p:cNvSpPr txBox="1"/>
          <p:nvPr/>
        </p:nvSpPr>
        <p:spPr>
          <a:xfrm>
            <a:off x="859968" y="2529909"/>
            <a:ext cx="10570032" cy="461665"/>
          </a:xfrm>
          <a:prstGeom prst="rect">
            <a:avLst/>
          </a:prstGeom>
          <a:noFill/>
        </p:spPr>
        <p:txBody>
          <a:bodyPr wrap="square">
            <a:spAutoFit/>
          </a:bodyPr>
          <a:lstStyle/>
          <a:p>
            <a:r>
              <a:rPr lang="en-US" sz="2400" dirty="0"/>
              <a:t>Bookstore&gt; </a:t>
            </a:r>
            <a:r>
              <a:rPr lang="en-US" sz="2400" dirty="0" err="1"/>
              <a:t>db.Books.find</a:t>
            </a:r>
            <a:r>
              <a:rPr lang="en-US" sz="2400" dirty="0"/>
              <a:t>({rating: {$lte:8}}) # less than or equal to 8</a:t>
            </a:r>
          </a:p>
        </p:txBody>
      </p:sp>
      <p:sp>
        <p:nvSpPr>
          <p:cNvPr id="11" name="TextBox 10">
            <a:extLst>
              <a:ext uri="{FF2B5EF4-FFF2-40B4-BE49-F238E27FC236}">
                <a16:creationId xmlns:a16="http://schemas.microsoft.com/office/drawing/2014/main" id="{F6C8384B-50A8-8E23-56C1-4BAD00E994FE}"/>
              </a:ext>
            </a:extLst>
          </p:cNvPr>
          <p:cNvSpPr txBox="1"/>
          <p:nvPr/>
        </p:nvSpPr>
        <p:spPr>
          <a:xfrm>
            <a:off x="859968" y="3169702"/>
            <a:ext cx="10846115" cy="461665"/>
          </a:xfrm>
          <a:prstGeom prst="rect">
            <a:avLst/>
          </a:prstGeom>
          <a:noFill/>
        </p:spPr>
        <p:txBody>
          <a:bodyPr wrap="square">
            <a:spAutoFit/>
          </a:bodyPr>
          <a:lstStyle/>
          <a:p>
            <a:r>
              <a:rPr lang="en-US" sz="2400" dirty="0"/>
              <a:t>Bookstore&gt; </a:t>
            </a:r>
            <a:r>
              <a:rPr lang="en-US" sz="2400" dirty="0" err="1"/>
              <a:t>db.Books.find</a:t>
            </a:r>
            <a:r>
              <a:rPr lang="en-US" sz="2400" dirty="0"/>
              <a:t>({rating: {$lt:8}, pages: {$gt:50}})  #more check conditions</a:t>
            </a:r>
          </a:p>
        </p:txBody>
      </p:sp>
      <p:sp>
        <p:nvSpPr>
          <p:cNvPr id="13" name="TextBox 12">
            <a:extLst>
              <a:ext uri="{FF2B5EF4-FFF2-40B4-BE49-F238E27FC236}">
                <a16:creationId xmlns:a16="http://schemas.microsoft.com/office/drawing/2014/main" id="{8E67E33F-0C83-157E-7D7E-E55DB8268072}"/>
              </a:ext>
            </a:extLst>
          </p:cNvPr>
          <p:cNvSpPr txBox="1"/>
          <p:nvPr/>
        </p:nvSpPr>
        <p:spPr>
          <a:xfrm>
            <a:off x="859969" y="3974854"/>
            <a:ext cx="10570032" cy="461665"/>
          </a:xfrm>
          <a:prstGeom prst="rect">
            <a:avLst/>
          </a:prstGeom>
          <a:noFill/>
        </p:spPr>
        <p:txBody>
          <a:bodyPr wrap="square">
            <a:spAutoFit/>
          </a:bodyPr>
          <a:lstStyle/>
          <a:p>
            <a:r>
              <a:rPr lang="en-US" sz="2400" dirty="0"/>
              <a:t>Bookstore&gt; </a:t>
            </a:r>
            <a:r>
              <a:rPr lang="en-US" sz="2400" dirty="0" err="1"/>
              <a:t>db.Books.find</a:t>
            </a:r>
            <a:r>
              <a:rPr lang="en-US" sz="2400" dirty="0"/>
              <a:t>({$or: [{rating:9},{rating:9.5}]})  # or operator</a:t>
            </a:r>
          </a:p>
        </p:txBody>
      </p:sp>
      <p:sp>
        <p:nvSpPr>
          <p:cNvPr id="15" name="TextBox 14">
            <a:extLst>
              <a:ext uri="{FF2B5EF4-FFF2-40B4-BE49-F238E27FC236}">
                <a16:creationId xmlns:a16="http://schemas.microsoft.com/office/drawing/2014/main" id="{A1A7F7B5-0276-124F-58F0-205ECD658871}"/>
              </a:ext>
            </a:extLst>
          </p:cNvPr>
          <p:cNvSpPr txBox="1"/>
          <p:nvPr/>
        </p:nvSpPr>
        <p:spPr>
          <a:xfrm>
            <a:off x="859968" y="4737242"/>
            <a:ext cx="11818981" cy="461665"/>
          </a:xfrm>
          <a:prstGeom prst="rect">
            <a:avLst/>
          </a:prstGeom>
          <a:noFill/>
        </p:spPr>
        <p:txBody>
          <a:bodyPr wrap="square">
            <a:spAutoFit/>
          </a:bodyPr>
          <a:lstStyle/>
          <a:p>
            <a:r>
              <a:rPr lang="en-US" sz="2400" dirty="0"/>
              <a:t>Bookstore&gt; </a:t>
            </a:r>
            <a:r>
              <a:rPr lang="en-US" sz="2400" dirty="0" err="1"/>
              <a:t>db.Books.find</a:t>
            </a:r>
            <a:r>
              <a:rPr lang="en-US" sz="2400" dirty="0"/>
              <a:t>({$and: [{rating:9},{genres: "tragedy"}]})</a:t>
            </a:r>
          </a:p>
        </p:txBody>
      </p:sp>
      <p:sp>
        <p:nvSpPr>
          <p:cNvPr id="17" name="TextBox 16">
            <a:extLst>
              <a:ext uri="{FF2B5EF4-FFF2-40B4-BE49-F238E27FC236}">
                <a16:creationId xmlns:a16="http://schemas.microsoft.com/office/drawing/2014/main" id="{9294E219-AB3F-E88F-E006-749920888770}"/>
              </a:ext>
            </a:extLst>
          </p:cNvPr>
          <p:cNvSpPr txBox="1"/>
          <p:nvPr/>
        </p:nvSpPr>
        <p:spPr>
          <a:xfrm>
            <a:off x="849084" y="5543173"/>
            <a:ext cx="10765973" cy="461665"/>
          </a:xfrm>
          <a:prstGeom prst="rect">
            <a:avLst/>
          </a:prstGeom>
          <a:noFill/>
        </p:spPr>
        <p:txBody>
          <a:bodyPr wrap="square">
            <a:spAutoFit/>
          </a:bodyPr>
          <a:lstStyle/>
          <a:p>
            <a:r>
              <a:rPr lang="en-US" sz="2400" dirty="0"/>
              <a:t>Bookstore&gt; </a:t>
            </a:r>
            <a:r>
              <a:rPr lang="en-US" sz="2400" dirty="0" err="1"/>
              <a:t>db.Books.find</a:t>
            </a:r>
            <a:r>
              <a:rPr lang="en-US" sz="2400" dirty="0"/>
              <a:t>({$or: [{pages:{$</a:t>
            </a:r>
            <a:r>
              <a:rPr lang="en-US" sz="2400" dirty="0" err="1"/>
              <a:t>lt</a:t>
            </a:r>
            <a:r>
              <a:rPr lang="en-US" sz="2400" dirty="0"/>
              <a:t>: 400}},{pages:{$</a:t>
            </a:r>
            <a:r>
              <a:rPr lang="en-US" sz="2400" dirty="0" err="1"/>
              <a:t>gt</a:t>
            </a:r>
            <a:r>
              <a:rPr lang="en-US" sz="2400" dirty="0"/>
              <a:t>: 320}}]})</a:t>
            </a:r>
          </a:p>
        </p:txBody>
      </p:sp>
    </p:spTree>
    <p:extLst>
      <p:ext uri="{BB962C8B-B14F-4D97-AF65-F5344CB8AC3E}">
        <p14:creationId xmlns:p14="http://schemas.microsoft.com/office/powerpoint/2010/main" val="335681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1635E5D-BD09-1506-B58F-8AFF5B622BEC}"/>
              </a:ext>
            </a:extLst>
          </p:cNvPr>
          <p:cNvSpPr txBox="1"/>
          <p:nvPr/>
        </p:nvSpPr>
        <p:spPr>
          <a:xfrm>
            <a:off x="473529" y="307455"/>
            <a:ext cx="11244942" cy="954107"/>
          </a:xfrm>
          <a:prstGeom prst="rect">
            <a:avLst/>
          </a:prstGeom>
          <a:noFill/>
        </p:spPr>
        <p:txBody>
          <a:bodyPr wrap="square">
            <a:spAutoFit/>
          </a:bodyPr>
          <a:lstStyle/>
          <a:p>
            <a:r>
              <a:rPr lang="en-US" sz="3200" b="1" dirty="0"/>
              <a:t>Array Operators</a:t>
            </a:r>
          </a:p>
          <a:p>
            <a:endParaRPr lang="en-US" sz="2400" dirty="0"/>
          </a:p>
        </p:txBody>
      </p:sp>
      <p:pic>
        <p:nvPicPr>
          <p:cNvPr id="5" name="Picture 4">
            <a:extLst>
              <a:ext uri="{FF2B5EF4-FFF2-40B4-BE49-F238E27FC236}">
                <a16:creationId xmlns:a16="http://schemas.microsoft.com/office/drawing/2014/main" id="{21DB5683-49B6-33E6-0E4C-CA4F3E04C714}"/>
              </a:ext>
            </a:extLst>
          </p:cNvPr>
          <p:cNvPicPr>
            <a:picLocks noChangeAspect="1"/>
          </p:cNvPicPr>
          <p:nvPr/>
        </p:nvPicPr>
        <p:blipFill>
          <a:blip r:embed="rId2"/>
          <a:stretch>
            <a:fillRect/>
          </a:stretch>
        </p:blipFill>
        <p:spPr>
          <a:xfrm>
            <a:off x="824714" y="1019777"/>
            <a:ext cx="10287787" cy="2227367"/>
          </a:xfrm>
          <a:prstGeom prst="rect">
            <a:avLst/>
          </a:prstGeom>
        </p:spPr>
      </p:pic>
      <p:sp>
        <p:nvSpPr>
          <p:cNvPr id="10" name="TextBox 9">
            <a:extLst>
              <a:ext uri="{FF2B5EF4-FFF2-40B4-BE49-F238E27FC236}">
                <a16:creationId xmlns:a16="http://schemas.microsoft.com/office/drawing/2014/main" id="{A5AB3CFC-689D-7596-41F1-EA9363F1B1BA}"/>
              </a:ext>
            </a:extLst>
          </p:cNvPr>
          <p:cNvSpPr txBox="1"/>
          <p:nvPr/>
        </p:nvSpPr>
        <p:spPr>
          <a:xfrm>
            <a:off x="260169" y="5604846"/>
            <a:ext cx="12115801" cy="830997"/>
          </a:xfrm>
          <a:prstGeom prst="rect">
            <a:avLst/>
          </a:prstGeom>
          <a:noFill/>
        </p:spPr>
        <p:txBody>
          <a:bodyPr wrap="square">
            <a:spAutoFit/>
          </a:bodyPr>
          <a:lstStyle/>
          <a:p>
            <a:r>
              <a:rPr lang="en-US" sz="2400" dirty="0"/>
              <a:t>Bookstore&gt; </a:t>
            </a:r>
            <a:r>
              <a:rPr lang="en-US" sz="2400" dirty="0" err="1"/>
              <a:t>db.Books.find</a:t>
            </a:r>
            <a:r>
              <a:rPr lang="en-US" sz="2400" dirty="0"/>
              <a:t>({genres: {$all: ["</a:t>
            </a:r>
            <a:r>
              <a:rPr lang="en-US" sz="2400" dirty="0" err="1"/>
              <a:t>tragedy","comedy</a:t>
            </a:r>
            <a:r>
              <a:rPr lang="en-US" sz="2400" dirty="0"/>
              <a:t>"]}}) -- Books containing genres both tragedy and comedy</a:t>
            </a:r>
          </a:p>
        </p:txBody>
      </p:sp>
      <p:pic>
        <p:nvPicPr>
          <p:cNvPr id="12" name="Picture 11">
            <a:extLst>
              <a:ext uri="{FF2B5EF4-FFF2-40B4-BE49-F238E27FC236}">
                <a16:creationId xmlns:a16="http://schemas.microsoft.com/office/drawing/2014/main" id="{F4B03651-14CD-827C-154E-4B72272974B8}"/>
              </a:ext>
            </a:extLst>
          </p:cNvPr>
          <p:cNvPicPr>
            <a:picLocks noChangeAspect="1"/>
          </p:cNvPicPr>
          <p:nvPr/>
        </p:nvPicPr>
        <p:blipFill>
          <a:blip r:embed="rId3"/>
          <a:stretch>
            <a:fillRect/>
          </a:stretch>
        </p:blipFill>
        <p:spPr>
          <a:xfrm>
            <a:off x="899644" y="3092999"/>
            <a:ext cx="10056646" cy="2194773"/>
          </a:xfrm>
          <a:prstGeom prst="rect">
            <a:avLst/>
          </a:prstGeom>
        </p:spPr>
      </p:pic>
    </p:spTree>
    <p:extLst>
      <p:ext uri="{BB962C8B-B14F-4D97-AF65-F5344CB8AC3E}">
        <p14:creationId xmlns:p14="http://schemas.microsoft.com/office/powerpoint/2010/main" val="1559711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27FBD9-6668-B5EE-8A32-1AD3318EEF98}"/>
              </a:ext>
            </a:extLst>
          </p:cNvPr>
          <p:cNvSpPr txBox="1"/>
          <p:nvPr/>
        </p:nvSpPr>
        <p:spPr>
          <a:xfrm>
            <a:off x="315683" y="633328"/>
            <a:ext cx="6517626" cy="584775"/>
          </a:xfrm>
          <a:prstGeom prst="rect">
            <a:avLst/>
          </a:prstGeom>
          <a:noFill/>
        </p:spPr>
        <p:txBody>
          <a:bodyPr wrap="square">
            <a:spAutoFit/>
          </a:bodyPr>
          <a:lstStyle/>
          <a:p>
            <a:r>
              <a:rPr lang="en-US" sz="3200" b="1" dirty="0"/>
              <a:t>Filters to query based on arrays</a:t>
            </a:r>
          </a:p>
        </p:txBody>
      </p:sp>
      <p:sp>
        <p:nvSpPr>
          <p:cNvPr id="7" name="TextBox 6">
            <a:extLst>
              <a:ext uri="{FF2B5EF4-FFF2-40B4-BE49-F238E27FC236}">
                <a16:creationId xmlns:a16="http://schemas.microsoft.com/office/drawing/2014/main" id="{D68F2D93-D598-C451-FA10-057F35CC11B3}"/>
              </a:ext>
            </a:extLst>
          </p:cNvPr>
          <p:cNvSpPr txBox="1"/>
          <p:nvPr/>
        </p:nvSpPr>
        <p:spPr>
          <a:xfrm>
            <a:off x="315684" y="1840078"/>
            <a:ext cx="10532949" cy="461665"/>
          </a:xfrm>
          <a:prstGeom prst="rect">
            <a:avLst/>
          </a:prstGeom>
          <a:noFill/>
        </p:spPr>
        <p:txBody>
          <a:bodyPr wrap="square">
            <a:spAutoFit/>
          </a:bodyPr>
          <a:lstStyle/>
          <a:p>
            <a:r>
              <a:rPr lang="en-US" sz="2400" dirty="0"/>
              <a:t>Bookstore&gt; </a:t>
            </a:r>
            <a:r>
              <a:rPr lang="en-US" sz="2400" dirty="0" err="1"/>
              <a:t>db.Books.find</a:t>
            </a:r>
            <a:r>
              <a:rPr lang="en-US" sz="2400" dirty="0"/>
              <a:t>({genres: "tragedy"})  -- Books containing genre is tragedy </a:t>
            </a:r>
          </a:p>
        </p:txBody>
      </p:sp>
      <p:sp>
        <p:nvSpPr>
          <p:cNvPr id="9" name="TextBox 8">
            <a:extLst>
              <a:ext uri="{FF2B5EF4-FFF2-40B4-BE49-F238E27FC236}">
                <a16:creationId xmlns:a16="http://schemas.microsoft.com/office/drawing/2014/main" id="{32E938E8-40C6-F311-90AD-EC23CEC973C2}"/>
              </a:ext>
            </a:extLst>
          </p:cNvPr>
          <p:cNvSpPr txBox="1"/>
          <p:nvPr/>
        </p:nvSpPr>
        <p:spPr>
          <a:xfrm>
            <a:off x="315685" y="2580305"/>
            <a:ext cx="11487316" cy="461665"/>
          </a:xfrm>
          <a:prstGeom prst="rect">
            <a:avLst/>
          </a:prstGeom>
          <a:noFill/>
        </p:spPr>
        <p:txBody>
          <a:bodyPr wrap="square">
            <a:spAutoFit/>
          </a:bodyPr>
          <a:lstStyle/>
          <a:p>
            <a:r>
              <a:rPr lang="en-US" sz="2400" dirty="0"/>
              <a:t>Bookstore&gt; </a:t>
            </a:r>
            <a:r>
              <a:rPr lang="en-US" sz="2400" dirty="0" err="1"/>
              <a:t>db.Books.find</a:t>
            </a:r>
            <a:r>
              <a:rPr lang="en-US" sz="2400" dirty="0"/>
              <a:t>({genres: ["tragedy"]}) -- Books containing only genre is tragedy </a:t>
            </a:r>
          </a:p>
        </p:txBody>
      </p:sp>
      <p:sp>
        <p:nvSpPr>
          <p:cNvPr id="15" name="TextBox 14">
            <a:extLst>
              <a:ext uri="{FF2B5EF4-FFF2-40B4-BE49-F238E27FC236}">
                <a16:creationId xmlns:a16="http://schemas.microsoft.com/office/drawing/2014/main" id="{8DE371C7-8E5C-6DA4-9771-059BEC5C0BF8}"/>
              </a:ext>
            </a:extLst>
          </p:cNvPr>
          <p:cNvSpPr txBox="1"/>
          <p:nvPr/>
        </p:nvSpPr>
        <p:spPr>
          <a:xfrm>
            <a:off x="315683" y="4441372"/>
            <a:ext cx="12115801" cy="830997"/>
          </a:xfrm>
          <a:prstGeom prst="rect">
            <a:avLst/>
          </a:prstGeom>
          <a:noFill/>
        </p:spPr>
        <p:txBody>
          <a:bodyPr wrap="square">
            <a:spAutoFit/>
          </a:bodyPr>
          <a:lstStyle/>
          <a:p>
            <a:r>
              <a:rPr lang="en-US" sz="2400" dirty="0"/>
              <a:t>Bookstore&gt; </a:t>
            </a:r>
            <a:r>
              <a:rPr lang="en-US" sz="2400" dirty="0" err="1"/>
              <a:t>db.myCollection.find</a:t>
            </a:r>
            <a:r>
              <a:rPr lang="en-US" sz="2400" dirty="0"/>
              <a:t>({"</a:t>
            </a:r>
            <a:r>
              <a:rPr lang="en-US" sz="2400" dirty="0" err="1"/>
              <a:t>reviews.name":"James</a:t>
            </a:r>
            <a:r>
              <a:rPr lang="en-US" sz="2400" dirty="0"/>
              <a:t>"}) – The details of the books with review written by James</a:t>
            </a:r>
          </a:p>
        </p:txBody>
      </p:sp>
      <p:sp>
        <p:nvSpPr>
          <p:cNvPr id="2" name="TextBox 1">
            <a:extLst>
              <a:ext uri="{FF2B5EF4-FFF2-40B4-BE49-F238E27FC236}">
                <a16:creationId xmlns:a16="http://schemas.microsoft.com/office/drawing/2014/main" id="{F4018F5A-CEB0-AE10-348B-BBE020D9543C}"/>
              </a:ext>
            </a:extLst>
          </p:cNvPr>
          <p:cNvSpPr txBox="1"/>
          <p:nvPr/>
        </p:nvSpPr>
        <p:spPr>
          <a:xfrm>
            <a:off x="315684" y="3454179"/>
            <a:ext cx="12115801" cy="830997"/>
          </a:xfrm>
          <a:prstGeom prst="rect">
            <a:avLst/>
          </a:prstGeom>
          <a:noFill/>
        </p:spPr>
        <p:txBody>
          <a:bodyPr wrap="square">
            <a:spAutoFit/>
          </a:bodyPr>
          <a:lstStyle/>
          <a:p>
            <a:r>
              <a:rPr lang="en-US" sz="2400" dirty="0"/>
              <a:t>Bookstore&gt; </a:t>
            </a:r>
            <a:r>
              <a:rPr lang="en-US" sz="2400" dirty="0" err="1"/>
              <a:t>db.Books.find</a:t>
            </a:r>
            <a:r>
              <a:rPr lang="en-US" sz="2400" dirty="0"/>
              <a:t>({genres: {$all: ["</a:t>
            </a:r>
            <a:r>
              <a:rPr lang="en-US" sz="2400" dirty="0" err="1"/>
              <a:t>tragedy","comedy</a:t>
            </a:r>
            <a:r>
              <a:rPr lang="en-US" sz="2400" dirty="0"/>
              <a:t>"]}}) -- Books containing genres both tragedy and comedy</a:t>
            </a:r>
          </a:p>
        </p:txBody>
      </p:sp>
    </p:spTree>
    <p:extLst>
      <p:ext uri="{BB962C8B-B14F-4D97-AF65-F5344CB8AC3E}">
        <p14:creationId xmlns:p14="http://schemas.microsoft.com/office/powerpoint/2010/main" val="3704907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13C001-4906-F9FB-EEC6-86A11927069B}"/>
              </a:ext>
            </a:extLst>
          </p:cNvPr>
          <p:cNvSpPr txBox="1"/>
          <p:nvPr/>
        </p:nvSpPr>
        <p:spPr>
          <a:xfrm>
            <a:off x="315686" y="459385"/>
            <a:ext cx="11500394" cy="5755422"/>
          </a:xfrm>
          <a:prstGeom prst="rect">
            <a:avLst/>
          </a:prstGeom>
          <a:noFill/>
        </p:spPr>
        <p:txBody>
          <a:bodyPr wrap="square">
            <a:spAutoFit/>
          </a:bodyPr>
          <a:lstStyle/>
          <a:p>
            <a:r>
              <a:rPr lang="en-US" sz="3200" b="1" dirty="0"/>
              <a:t>Annexure: Update Operators</a:t>
            </a:r>
          </a:p>
          <a:p>
            <a:endParaRPr lang="en-US" sz="2400" dirty="0"/>
          </a:p>
          <a:p>
            <a:r>
              <a:rPr lang="en-US" sz="2400" dirty="0"/>
              <a:t>$set: Sets the value of a field in a document.</a:t>
            </a:r>
          </a:p>
          <a:p>
            <a:r>
              <a:rPr lang="en-US" sz="2400" dirty="0"/>
              <a:t>$unset: Removes the specified field from a document.</a:t>
            </a:r>
          </a:p>
          <a:p>
            <a:r>
              <a:rPr lang="en-US" sz="2400" dirty="0"/>
              <a:t>$</a:t>
            </a:r>
            <a:r>
              <a:rPr lang="en-US" sz="2400" dirty="0" err="1"/>
              <a:t>inc</a:t>
            </a:r>
            <a:r>
              <a:rPr lang="en-US" sz="2400" dirty="0"/>
              <a:t>: Increments the value of a field by a specified amount.</a:t>
            </a:r>
          </a:p>
          <a:p>
            <a:r>
              <a:rPr lang="en-US" sz="2400" dirty="0"/>
              <a:t>$rename: Renames a field.</a:t>
            </a:r>
          </a:p>
          <a:p>
            <a:r>
              <a:rPr lang="en-US" sz="2400" dirty="0"/>
              <a:t>$push: Adds an item to an array.</a:t>
            </a:r>
          </a:p>
          <a:p>
            <a:r>
              <a:rPr lang="en-US" sz="2400" dirty="0"/>
              <a:t>$pop: Removes the first or last item of an array.</a:t>
            </a:r>
          </a:p>
          <a:p>
            <a:r>
              <a:rPr lang="en-US" sz="2400" dirty="0"/>
              <a:t>$pull: Removes items from an array that match a specified condition.</a:t>
            </a:r>
          </a:p>
          <a:p>
            <a:r>
              <a:rPr lang="en-US" sz="2400" dirty="0"/>
              <a:t>$</a:t>
            </a:r>
            <a:r>
              <a:rPr lang="en-US" sz="2400" dirty="0" err="1"/>
              <a:t>addToSet</a:t>
            </a:r>
            <a:r>
              <a:rPr lang="en-US" sz="2400" dirty="0"/>
              <a:t>: Adds an item to an array only if it doesn't already exist.</a:t>
            </a:r>
          </a:p>
          <a:p>
            <a:r>
              <a:rPr lang="en-US" sz="2400" dirty="0"/>
              <a:t>$</a:t>
            </a:r>
            <a:r>
              <a:rPr lang="en-US" sz="2400" dirty="0" err="1"/>
              <a:t>mul</a:t>
            </a:r>
            <a:r>
              <a:rPr lang="en-US" sz="2400" dirty="0"/>
              <a:t>: Multiplies the value of a field by a specified amount.</a:t>
            </a:r>
          </a:p>
          <a:p>
            <a:r>
              <a:rPr lang="en-US" sz="2400" dirty="0"/>
              <a:t>$min: Updates the field to a specified value if the specified value is less than the current value.</a:t>
            </a:r>
          </a:p>
          <a:p>
            <a:r>
              <a:rPr lang="en-US" sz="2400" dirty="0"/>
              <a:t>$max: Updates the field to a specified value if the specified value is greater than the current value.</a:t>
            </a:r>
          </a:p>
        </p:txBody>
      </p:sp>
    </p:spTree>
    <p:extLst>
      <p:ext uri="{BB962C8B-B14F-4D97-AF65-F5344CB8AC3E}">
        <p14:creationId xmlns:p14="http://schemas.microsoft.com/office/powerpoint/2010/main" val="79737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429717-BB76-16EC-BAC5-E52A89A547E2}"/>
              </a:ext>
            </a:extLst>
          </p:cNvPr>
          <p:cNvSpPr txBox="1"/>
          <p:nvPr/>
        </p:nvSpPr>
        <p:spPr>
          <a:xfrm>
            <a:off x="402771" y="348570"/>
            <a:ext cx="10624458" cy="6370975"/>
          </a:xfrm>
          <a:prstGeom prst="rect">
            <a:avLst/>
          </a:prstGeom>
          <a:noFill/>
        </p:spPr>
        <p:txBody>
          <a:bodyPr wrap="square">
            <a:spAutoFit/>
          </a:bodyPr>
          <a:lstStyle/>
          <a:p>
            <a:r>
              <a:rPr lang="en-US" sz="2400" b="1" dirty="0"/>
              <a:t>Key-value paired databases </a:t>
            </a:r>
            <a:r>
              <a:rPr lang="en-US" sz="2400" dirty="0"/>
              <a:t>These are the simplest NoSQL databases. Here, the data is stored as a name (or key) with its value. Some key-value paired databases also have the feature to give the data type such as int or float. Examples of key-value paired databases are: Berkeley DB Redis </a:t>
            </a:r>
          </a:p>
          <a:p>
            <a:endParaRPr lang="en-US" sz="2400" dirty="0"/>
          </a:p>
          <a:p>
            <a:r>
              <a:rPr lang="en-US" sz="2400" b="1" dirty="0"/>
              <a:t>Column-oriented databases </a:t>
            </a:r>
            <a:r>
              <a:rPr lang="en-US" sz="2400" dirty="0"/>
              <a:t>These types of NoSQL databases allow you to store the columns of data instead of rows. These are very effective in handling the queries of large data sets. Examples of column-oriented databases are: Cassandra HBase </a:t>
            </a:r>
          </a:p>
          <a:p>
            <a:endParaRPr lang="en-US" sz="2400" dirty="0"/>
          </a:p>
          <a:p>
            <a:r>
              <a:rPr lang="en-US" sz="2400" b="1" dirty="0"/>
              <a:t>Document databases </a:t>
            </a:r>
            <a:r>
              <a:rPr lang="en-US" sz="2400" dirty="0"/>
              <a:t>These databases pair each key with a data structure called to document and these documents then contain key-value pairs, key-array pairs, and nested documents. Examples of document databases are: MongoDB Couchbase </a:t>
            </a:r>
          </a:p>
          <a:p>
            <a:endParaRPr lang="en-US" sz="2400" dirty="0"/>
          </a:p>
          <a:p>
            <a:r>
              <a:rPr lang="en-US" sz="2400" b="1" dirty="0"/>
              <a:t>Graph databases </a:t>
            </a:r>
            <a:r>
              <a:rPr lang="en-US" sz="2400" dirty="0"/>
              <a:t>These databases are useful in storing data that are inter-connected as nodes just like a graph. These databases add an extra layer of highlighting the relationship among the documents. Examples of document databases are: </a:t>
            </a:r>
            <a:r>
              <a:rPr lang="en-US" sz="2400" dirty="0" err="1"/>
              <a:t>OrientDB</a:t>
            </a:r>
            <a:r>
              <a:rPr lang="en-US" sz="2400" dirty="0"/>
              <a:t> Neo4j</a:t>
            </a:r>
          </a:p>
        </p:txBody>
      </p:sp>
    </p:spTree>
    <p:extLst>
      <p:ext uri="{BB962C8B-B14F-4D97-AF65-F5344CB8AC3E}">
        <p14:creationId xmlns:p14="http://schemas.microsoft.com/office/powerpoint/2010/main" val="49255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D4126A-DE21-617C-3A6E-23F33DDD8D0B}"/>
              </a:ext>
            </a:extLst>
          </p:cNvPr>
          <p:cNvSpPr txBox="1"/>
          <p:nvPr/>
        </p:nvSpPr>
        <p:spPr>
          <a:xfrm>
            <a:off x="620485" y="243512"/>
            <a:ext cx="10951029" cy="6370975"/>
          </a:xfrm>
          <a:prstGeom prst="rect">
            <a:avLst/>
          </a:prstGeom>
          <a:noFill/>
        </p:spPr>
        <p:txBody>
          <a:bodyPr wrap="square">
            <a:spAutoFit/>
          </a:bodyPr>
          <a:lstStyle/>
          <a:p>
            <a:pPr algn="just"/>
            <a:r>
              <a:rPr lang="en-US" sz="3600" b="1" dirty="0"/>
              <a:t>MongoDB </a:t>
            </a:r>
          </a:p>
          <a:p>
            <a:pPr algn="just"/>
            <a:endParaRPr lang="en-US" sz="3600" b="1" dirty="0"/>
          </a:p>
          <a:p>
            <a:pPr algn="just"/>
            <a:r>
              <a:rPr lang="en-US" sz="2800" b="1" dirty="0"/>
              <a:t>MongoDB Database: </a:t>
            </a:r>
            <a:r>
              <a:rPr lang="en-US" sz="2800" dirty="0"/>
              <a:t>A single MongoDB server consists of various databases where each database is a physical container of collections.</a:t>
            </a:r>
          </a:p>
          <a:p>
            <a:pPr algn="just"/>
            <a:endParaRPr lang="en-US" sz="2800" dirty="0"/>
          </a:p>
          <a:p>
            <a:pPr algn="just"/>
            <a:r>
              <a:rPr lang="en-US" sz="2800" b="1" dirty="0"/>
              <a:t>MongoDB Collection: </a:t>
            </a:r>
            <a:r>
              <a:rPr lang="en-US" sz="2800" dirty="0"/>
              <a:t>A </a:t>
            </a:r>
            <a:r>
              <a:rPr lang="en-US" sz="2800" b="1" dirty="0"/>
              <a:t>collection </a:t>
            </a:r>
            <a:r>
              <a:rPr lang="en-US" sz="2800" dirty="0"/>
              <a:t>in MongoDB is </a:t>
            </a:r>
            <a:r>
              <a:rPr lang="en-US" sz="2800" b="1" dirty="0"/>
              <a:t>equivalent to a database table </a:t>
            </a:r>
            <a:r>
              <a:rPr lang="en-US" sz="2800" dirty="0"/>
              <a:t>of the SQL-based databases and it exists within a single database. It includes a group of MongoDB documents. </a:t>
            </a:r>
          </a:p>
          <a:p>
            <a:pPr algn="just"/>
            <a:endParaRPr lang="en-US" sz="2800" dirty="0"/>
          </a:p>
          <a:p>
            <a:pPr algn="just"/>
            <a:r>
              <a:rPr lang="en-US" sz="2800" b="1" dirty="0"/>
              <a:t>MongoDB Document: </a:t>
            </a:r>
            <a:r>
              <a:rPr lang="en-US" sz="2800" dirty="0"/>
              <a:t>A document can be defined as an instance of a MongoDB collection. It includes a set of key-value pairs. All the documents include a dynamic schema which means the documents that comprise of the same collection do not need to have the same set of fields and structure.</a:t>
            </a:r>
          </a:p>
        </p:txBody>
      </p:sp>
    </p:spTree>
    <p:extLst>
      <p:ext uri="{BB962C8B-B14F-4D97-AF65-F5344CB8AC3E}">
        <p14:creationId xmlns:p14="http://schemas.microsoft.com/office/powerpoint/2010/main" val="358397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6CB825-0BA4-AA83-213A-98774267DDAD}"/>
              </a:ext>
            </a:extLst>
          </p:cNvPr>
          <p:cNvSpPr txBox="1"/>
          <p:nvPr/>
        </p:nvSpPr>
        <p:spPr>
          <a:xfrm>
            <a:off x="664027" y="1036484"/>
            <a:ext cx="11136086" cy="4939237"/>
          </a:xfrm>
          <a:prstGeom prst="rect">
            <a:avLst/>
          </a:prstGeom>
          <a:noFill/>
        </p:spPr>
        <p:txBody>
          <a:bodyPr wrap="square">
            <a:spAutoFit/>
          </a:bodyPr>
          <a:lstStyle/>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Use this link to download the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mongodb</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community edition and </a:t>
            </a:r>
            <a:r>
              <a:rPr lang="en-US" sz="2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install like a service,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download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msi</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file for installation</a:t>
            </a:r>
          </a:p>
          <a:p>
            <a:pPr marL="0" marR="0">
              <a:lnSpc>
                <a:spcPct val="107000"/>
              </a:lnSpc>
              <a:spcBef>
                <a:spcPts val="0"/>
              </a:spcBef>
              <a:spcAft>
                <a:spcPts val="800"/>
              </a:spcAft>
            </a:pPr>
            <a:r>
              <a:rPr lang="en-US" sz="2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Try MongoDB Community Edition | MongoDB</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Also download and install, </a:t>
            </a:r>
            <a:r>
              <a:rPr lang="en-US" sz="2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use .</a:t>
            </a:r>
            <a:r>
              <a:rPr lang="en-US" sz="2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msi</a:t>
            </a:r>
            <a:r>
              <a:rPr lang="en-US" sz="2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file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Welcome to MongoDB Shell (</a:t>
            </a:r>
            <a:r>
              <a:rPr lang="en-US" sz="28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mongosh</a:t>
            </a:r>
            <a:r>
              <a:rPr lang="en-US" sz="2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 - MongoDB Shell</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Also download and install .exe file</a:t>
            </a:r>
          </a:p>
          <a:p>
            <a:pPr marL="0" marR="0">
              <a:lnSpc>
                <a:spcPct val="107000"/>
              </a:lnSpc>
              <a:spcBef>
                <a:spcPts val="0"/>
              </a:spcBef>
              <a:spcAft>
                <a:spcPts val="800"/>
              </a:spcAft>
            </a:pPr>
            <a:r>
              <a:rPr lang="en-US" sz="2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MongoDB Compass Download (GUI) | MongoDB</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053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35292-2C21-0968-5EF6-294B03B9ADA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48C0AA5-1DB8-DB63-9BA3-D05060BE6EF7}"/>
              </a:ext>
            </a:extLst>
          </p:cNvPr>
          <p:cNvSpPr txBox="1"/>
          <p:nvPr/>
        </p:nvSpPr>
        <p:spPr>
          <a:xfrm>
            <a:off x="827314" y="678827"/>
            <a:ext cx="10297886" cy="5632311"/>
          </a:xfrm>
          <a:prstGeom prst="rect">
            <a:avLst/>
          </a:prstGeom>
          <a:noFill/>
        </p:spPr>
        <p:txBody>
          <a:bodyPr wrap="square">
            <a:spAutoFit/>
          </a:bodyPr>
          <a:lstStyle/>
          <a:p>
            <a:pPr algn="just"/>
            <a:r>
              <a:rPr lang="en-US" sz="2400" dirty="0"/>
              <a:t>A </a:t>
            </a:r>
            <a:r>
              <a:rPr lang="en-US" sz="2400" b="1" dirty="0"/>
              <a:t>collection</a:t>
            </a:r>
            <a:r>
              <a:rPr lang="en-US" sz="2400" dirty="0"/>
              <a:t> in MongoDB is a grouping of MongoDB documents that hold data, usually dynamic in nature, because collection does not enforce a schema. A </a:t>
            </a:r>
            <a:r>
              <a:rPr lang="en-US" sz="2400" b="1" dirty="0"/>
              <a:t>collection is equivalent to a table </a:t>
            </a:r>
            <a:r>
              <a:rPr lang="en-US" sz="2400" dirty="0"/>
              <a:t>in RDBMS. </a:t>
            </a:r>
          </a:p>
          <a:p>
            <a:pPr algn="just"/>
            <a:endParaRPr lang="en-US" sz="2400" dirty="0"/>
          </a:p>
          <a:p>
            <a:pPr algn="just"/>
            <a:r>
              <a:rPr lang="en-US" sz="2400" dirty="0"/>
              <a:t>The important aspect of collection is that it allows </a:t>
            </a:r>
            <a:r>
              <a:rPr lang="en-US" sz="2400" b="1" dirty="0"/>
              <a:t>dynamic schema</a:t>
            </a:r>
            <a:r>
              <a:rPr lang="en-US" sz="2400" dirty="0"/>
              <a:t>, which means that a </a:t>
            </a:r>
            <a:r>
              <a:rPr lang="en-US" sz="2400" b="1" dirty="0"/>
              <a:t>collection can hold documents that could be different in terms of their structure. </a:t>
            </a:r>
          </a:p>
          <a:p>
            <a:pPr algn="just"/>
            <a:endParaRPr lang="en-US" sz="2400" dirty="0"/>
          </a:p>
          <a:p>
            <a:pPr algn="just"/>
            <a:r>
              <a:rPr lang="en-US" sz="2400" dirty="0"/>
              <a:t>In RDBMS, we know that schema (or structure) is enforced by the table and thus, the data in the rows should be consistent in terms of the number of columns and column type as defined in a table while creating an it. </a:t>
            </a:r>
          </a:p>
          <a:p>
            <a:pPr algn="just"/>
            <a:endParaRPr lang="en-US" sz="2400" dirty="0"/>
          </a:p>
          <a:p>
            <a:pPr algn="just"/>
            <a:r>
              <a:rPr lang="en-US" sz="2400" dirty="0"/>
              <a:t>In MongoDB, collection can hold multiple documents which can have different documents with different data in terms of key-value or field-value pairs and data types</a:t>
            </a:r>
          </a:p>
        </p:txBody>
      </p:sp>
    </p:spTree>
    <p:extLst>
      <p:ext uri="{BB962C8B-B14F-4D97-AF65-F5344CB8AC3E}">
        <p14:creationId xmlns:p14="http://schemas.microsoft.com/office/powerpoint/2010/main" val="400223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465EFD-D091-0929-7DD6-07F10B90E889}"/>
              </a:ext>
            </a:extLst>
          </p:cNvPr>
          <p:cNvPicPr>
            <a:picLocks noChangeAspect="1"/>
          </p:cNvPicPr>
          <p:nvPr/>
        </p:nvPicPr>
        <p:blipFill>
          <a:blip r:embed="rId2"/>
          <a:stretch>
            <a:fillRect/>
          </a:stretch>
        </p:blipFill>
        <p:spPr>
          <a:xfrm>
            <a:off x="451460" y="1127499"/>
            <a:ext cx="7764161" cy="4260929"/>
          </a:xfrm>
          <a:prstGeom prst="rect">
            <a:avLst/>
          </a:prstGeom>
        </p:spPr>
      </p:pic>
      <p:pic>
        <p:nvPicPr>
          <p:cNvPr id="7" name="Picture 6">
            <a:extLst>
              <a:ext uri="{FF2B5EF4-FFF2-40B4-BE49-F238E27FC236}">
                <a16:creationId xmlns:a16="http://schemas.microsoft.com/office/drawing/2014/main" id="{036E9220-1359-97A8-34B6-5307DCEAF4F6}"/>
              </a:ext>
            </a:extLst>
          </p:cNvPr>
          <p:cNvPicPr>
            <a:picLocks noChangeAspect="1"/>
          </p:cNvPicPr>
          <p:nvPr/>
        </p:nvPicPr>
        <p:blipFill>
          <a:blip r:embed="rId3"/>
          <a:stretch>
            <a:fillRect/>
          </a:stretch>
        </p:blipFill>
        <p:spPr>
          <a:xfrm>
            <a:off x="9581429" y="1333814"/>
            <a:ext cx="2159111" cy="3848298"/>
          </a:xfrm>
          <a:prstGeom prst="rect">
            <a:avLst/>
          </a:prstGeom>
        </p:spPr>
      </p:pic>
    </p:spTree>
    <p:extLst>
      <p:ext uri="{BB962C8B-B14F-4D97-AF65-F5344CB8AC3E}">
        <p14:creationId xmlns:p14="http://schemas.microsoft.com/office/powerpoint/2010/main" val="187896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A4975B-0D3E-1D17-68FB-D9ADEF8DFADA}"/>
              </a:ext>
            </a:extLst>
          </p:cNvPr>
          <p:cNvSpPr txBox="1"/>
          <p:nvPr/>
        </p:nvSpPr>
        <p:spPr>
          <a:xfrm>
            <a:off x="497840" y="47576"/>
            <a:ext cx="10922000" cy="7017306"/>
          </a:xfrm>
          <a:prstGeom prst="rect">
            <a:avLst/>
          </a:prstGeom>
          <a:noFill/>
        </p:spPr>
        <p:txBody>
          <a:bodyPr wrap="square">
            <a:spAutoFit/>
          </a:bodyPr>
          <a:lstStyle/>
          <a:p>
            <a:r>
              <a:rPr lang="en-US" dirty="0"/>
              <a:t>{</a:t>
            </a:r>
          </a:p>
          <a:p>
            <a:r>
              <a:rPr lang="en-US" dirty="0"/>
              <a:t>    "_id": </a:t>
            </a:r>
            <a:r>
              <a:rPr lang="en-US" dirty="0" err="1"/>
              <a:t>ObjectId</a:t>
            </a:r>
            <a:r>
              <a:rPr lang="en-US" dirty="0"/>
              <a:t>("1"),			// Document 1:  No fixed schema</a:t>
            </a:r>
          </a:p>
          <a:p>
            <a:r>
              <a:rPr lang="en-US" dirty="0"/>
              <a:t>    "</a:t>
            </a:r>
            <a:r>
              <a:rPr lang="en-US" dirty="0" err="1"/>
              <a:t>booking_id</a:t>
            </a:r>
            <a:r>
              <a:rPr lang="en-US" dirty="0"/>
              <a:t>": "B1001",</a:t>
            </a:r>
          </a:p>
          <a:p>
            <a:r>
              <a:rPr lang="en-US" dirty="0"/>
              <a:t>    "</a:t>
            </a:r>
            <a:r>
              <a:rPr lang="en-US" dirty="0" err="1"/>
              <a:t>customer_name</a:t>
            </a:r>
            <a:r>
              <a:rPr lang="en-US" dirty="0"/>
              <a:t>": "Alice Johnson",</a:t>
            </a:r>
          </a:p>
          <a:p>
            <a:r>
              <a:rPr lang="en-US" dirty="0"/>
              <a:t>    "</a:t>
            </a:r>
            <a:r>
              <a:rPr lang="en-US" dirty="0" err="1"/>
              <a:t>contact_info</a:t>
            </a:r>
            <a:r>
              <a:rPr lang="en-US" dirty="0"/>
              <a:t>": {</a:t>
            </a:r>
          </a:p>
          <a:p>
            <a:r>
              <a:rPr lang="en-US" dirty="0"/>
              <a:t>        "email": "alice@example.com",</a:t>
            </a:r>
          </a:p>
          <a:p>
            <a:r>
              <a:rPr lang="en-US" dirty="0"/>
              <a:t>        "phone": "123-456-7890"</a:t>
            </a:r>
          </a:p>
          <a:p>
            <a:r>
              <a:rPr lang="en-US" dirty="0"/>
              <a:t>    },</a:t>
            </a:r>
          </a:p>
          <a:p>
            <a:r>
              <a:rPr lang="en-US" dirty="0"/>
              <a:t>    "</a:t>
            </a:r>
            <a:r>
              <a:rPr lang="en-US" dirty="0" err="1"/>
              <a:t>bus_route</a:t>
            </a:r>
            <a:r>
              <a:rPr lang="en-US" dirty="0"/>
              <a:t>": "New York to Boston",</a:t>
            </a:r>
          </a:p>
          <a:p>
            <a:r>
              <a:rPr lang="en-US" dirty="0"/>
              <a:t>    "</a:t>
            </a:r>
            <a:r>
              <a:rPr lang="en-US" dirty="0" err="1"/>
              <a:t>booking_date</a:t>
            </a:r>
            <a:r>
              <a:rPr lang="en-US" dirty="0"/>
              <a:t>": "2024-11-04",</a:t>
            </a:r>
          </a:p>
          <a:p>
            <a:r>
              <a:rPr lang="en-US" dirty="0"/>
              <a:t>    "</a:t>
            </a:r>
            <a:r>
              <a:rPr lang="en-US" dirty="0" err="1"/>
              <a:t>seat_number</a:t>
            </a:r>
            <a:r>
              <a:rPr lang="en-US" dirty="0"/>
              <a:t>": "12A"</a:t>
            </a:r>
          </a:p>
          <a:p>
            <a:r>
              <a:rPr lang="en-US" dirty="0"/>
              <a:t>}</a:t>
            </a:r>
          </a:p>
          <a:p>
            <a:r>
              <a:rPr lang="en-US" dirty="0"/>
              <a:t>{</a:t>
            </a:r>
          </a:p>
          <a:p>
            <a:r>
              <a:rPr lang="en-US" dirty="0"/>
              <a:t>    "_id": </a:t>
            </a:r>
            <a:r>
              <a:rPr lang="en-US" dirty="0" err="1"/>
              <a:t>ObjectId</a:t>
            </a:r>
            <a:r>
              <a:rPr lang="en-US" dirty="0"/>
              <a:t>("2"),			// Document 2</a:t>
            </a:r>
          </a:p>
          <a:p>
            <a:r>
              <a:rPr lang="en-US" dirty="0"/>
              <a:t>    "</a:t>
            </a:r>
            <a:r>
              <a:rPr lang="en-US" dirty="0" err="1"/>
              <a:t>booking_id</a:t>
            </a:r>
            <a:r>
              <a:rPr lang="en-US" dirty="0"/>
              <a:t>": "B1002",</a:t>
            </a:r>
          </a:p>
          <a:p>
            <a:r>
              <a:rPr lang="en-US" dirty="0"/>
              <a:t>    "</a:t>
            </a:r>
            <a:r>
              <a:rPr lang="en-US" dirty="0" err="1"/>
              <a:t>customer_name</a:t>
            </a:r>
            <a:r>
              <a:rPr lang="en-US" dirty="0"/>
              <a:t>": "Bob Smith",</a:t>
            </a:r>
          </a:p>
          <a:p>
            <a:r>
              <a:rPr lang="en-US" dirty="0"/>
              <a:t>    "</a:t>
            </a:r>
            <a:r>
              <a:rPr lang="en-US" dirty="0" err="1"/>
              <a:t>contact_info</a:t>
            </a:r>
            <a:r>
              <a:rPr lang="en-US" dirty="0"/>
              <a:t>": {</a:t>
            </a:r>
          </a:p>
          <a:p>
            <a:r>
              <a:rPr lang="en-US" dirty="0"/>
              <a:t>        "email": "bob@example.com"</a:t>
            </a:r>
          </a:p>
          <a:p>
            <a:r>
              <a:rPr lang="en-US" dirty="0"/>
              <a:t>    },</a:t>
            </a:r>
          </a:p>
          <a:p>
            <a:r>
              <a:rPr lang="en-US" dirty="0"/>
              <a:t>    "</a:t>
            </a:r>
            <a:r>
              <a:rPr lang="en-US" dirty="0" err="1"/>
              <a:t>bus_route</a:t>
            </a:r>
            <a:r>
              <a:rPr lang="en-US" dirty="0"/>
              <a:t>": "San Francisco to Los Angeles",</a:t>
            </a:r>
          </a:p>
          <a:p>
            <a:r>
              <a:rPr lang="en-US" dirty="0"/>
              <a:t>    "</a:t>
            </a:r>
            <a:r>
              <a:rPr lang="en-US" dirty="0" err="1"/>
              <a:t>booking_date</a:t>
            </a:r>
            <a:r>
              <a:rPr lang="en-US" dirty="0"/>
              <a:t>": "2024-11-04",</a:t>
            </a:r>
          </a:p>
          <a:p>
            <a:r>
              <a:rPr lang="en-US" dirty="0"/>
              <a:t>    "</a:t>
            </a:r>
            <a:r>
              <a:rPr lang="en-US" dirty="0" err="1"/>
              <a:t>seat_number</a:t>
            </a:r>
            <a:r>
              <a:rPr lang="en-US" dirty="0"/>
              <a:t>": "15B",</a:t>
            </a:r>
          </a:p>
          <a:p>
            <a:r>
              <a:rPr lang="en-US" dirty="0"/>
              <a:t>    "</a:t>
            </a:r>
            <a:r>
              <a:rPr lang="en-US" dirty="0" err="1"/>
              <a:t>additional_requests</a:t>
            </a:r>
            <a:r>
              <a:rPr lang="en-US" dirty="0"/>
              <a:t>": ["Window seat", "Extra legroom"]</a:t>
            </a:r>
          </a:p>
          <a:p>
            <a:r>
              <a:rPr lang="en-US" dirty="0"/>
              <a:t>}</a:t>
            </a:r>
          </a:p>
          <a:p>
            <a:endParaRPr lang="en-US" dirty="0"/>
          </a:p>
        </p:txBody>
      </p:sp>
    </p:spTree>
    <p:extLst>
      <p:ext uri="{BB962C8B-B14F-4D97-AF65-F5344CB8AC3E}">
        <p14:creationId xmlns:p14="http://schemas.microsoft.com/office/powerpoint/2010/main" val="582108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2585</Words>
  <Application>Microsoft Office PowerPoint</Application>
  <PresentationFormat>Widescreen</PresentationFormat>
  <Paragraphs>253</Paragraphs>
  <Slides>34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23</cp:revision>
  <dcterms:created xsi:type="dcterms:W3CDTF">2024-10-18T05:16:59Z</dcterms:created>
  <dcterms:modified xsi:type="dcterms:W3CDTF">2024-11-04T05:10:24Z</dcterms:modified>
</cp:coreProperties>
</file>