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13" r:id="rId2"/>
    <p:sldId id="315" r:id="rId3"/>
    <p:sldId id="316" r:id="rId4"/>
    <p:sldId id="317" r:id="rId5"/>
    <p:sldId id="318" r:id="rId6"/>
    <p:sldId id="319" r:id="rId7"/>
    <p:sldId id="320" r:id="rId8"/>
    <p:sldId id="321" r:id="rId9"/>
    <p:sldId id="322" r:id="rId10"/>
    <p:sldId id="323" r:id="rId11"/>
    <p:sldId id="324" r:id="rId12"/>
    <p:sldId id="32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61F63-B53F-42F3-956E-CA78E298E7E0}" type="datetimeFigureOut">
              <a:rPr lang="en-US" smtClean="0"/>
              <a:t>8/8/2024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3F6474-2A2D-4E7D-A370-0D6952CCFCBC}" type="slidenum">
              <a:rPr lang="en-US" smtClean="0"/>
              <a:t>‹#›</a:t>
            </a:fld>
            <a:endParaRPr lang="en-US"/>
          </a:p>
        </p:txBody>
      </p:sp>
    </p:spTree>
    <p:extLst>
      <p:ext uri="{BB962C8B-B14F-4D97-AF65-F5344CB8AC3E}">
        <p14:creationId xmlns:p14="http://schemas.microsoft.com/office/powerpoint/2010/main" val="65404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C41DB-ACE2-4111-ACDB-B29F09DA2AF2}" type="datetime1">
              <a:rPr lang="en-US" smtClean="0"/>
              <a:t>8/8/2024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1236359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14B6DD-ADF1-4668-8D85-17833AD6BA0A}" type="datetime1">
              <a:rPr lang="en-US" smtClean="0"/>
              <a:t>8/8/2024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180887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E4B61-4F18-4935-96B8-F9A0D74A2EC0}" type="datetime1">
              <a:rPr lang="en-US" smtClean="0"/>
              <a:t>8/8/2024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4291211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9CBAB-E429-4452-80C1-FCF4704874AE}" type="datetime1">
              <a:rPr lang="en-US" smtClean="0"/>
              <a:t>8/8/2024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228478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3D3E3-96E5-4F29-A89F-500127404BC4}" type="datetime1">
              <a:rPr lang="en-US" smtClean="0"/>
              <a:t>8/8/2024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355658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9A494F-62D7-4DE8-B044-847BEB9F3775}" type="datetime1">
              <a:rPr lang="en-US" smtClean="0"/>
              <a:t>8/8/2024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537842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D2BBE4-182D-4C10-BF66-477C6E275293}" type="datetime1">
              <a:rPr lang="en-US" smtClean="0"/>
              <a:t>8/8/2024</a:t>
            </a:fld>
            <a:endParaRPr lang="en-US"/>
          </a:p>
        </p:txBody>
      </p:sp>
      <p:sp>
        <p:nvSpPr>
          <p:cNvPr id="8" name="Footer Placeholder 7"/>
          <p:cNvSpPr>
            <a:spLocks noGrp="1"/>
          </p:cNvSpPr>
          <p:nvPr>
            <p:ph type="ftr" sz="quarter" idx="11"/>
          </p:nvPr>
        </p:nvSpPr>
        <p:spPr/>
        <p:txBody>
          <a:bodyPr/>
          <a:lstStyle/>
          <a:p>
            <a:r>
              <a:rPr lang="en-US"/>
              <a:t>Dr A V Prajeesh, SAS, VIT Vellore</a:t>
            </a:r>
          </a:p>
        </p:txBody>
      </p:sp>
      <p:sp>
        <p:nvSpPr>
          <p:cNvPr id="9" name="Slide Number Placeholder 8"/>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84571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A8AAF1-5D62-42E7-8CF4-FCF0FF69E601}" type="datetime1">
              <a:rPr lang="en-US" smtClean="0"/>
              <a:t>8/8/2024</a:t>
            </a:fld>
            <a:endParaRPr lang="en-US"/>
          </a:p>
        </p:txBody>
      </p:sp>
      <p:sp>
        <p:nvSpPr>
          <p:cNvPr id="4" name="Footer Placeholder 3"/>
          <p:cNvSpPr>
            <a:spLocks noGrp="1"/>
          </p:cNvSpPr>
          <p:nvPr>
            <p:ph type="ftr" sz="quarter" idx="11"/>
          </p:nvPr>
        </p:nvSpPr>
        <p:spPr/>
        <p:txBody>
          <a:bodyPr/>
          <a:lstStyle/>
          <a:p>
            <a:r>
              <a:rPr lang="en-US"/>
              <a:t>Dr A V Prajeesh, SAS, VIT Vellore</a:t>
            </a:r>
          </a:p>
        </p:txBody>
      </p:sp>
      <p:sp>
        <p:nvSpPr>
          <p:cNvPr id="5" name="Slide Number Placeholder 4"/>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239269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2A42A-DB48-4073-97FC-7138B73E8E0F}" type="datetime1">
              <a:rPr lang="en-US" smtClean="0"/>
              <a:t>8/8/2024</a:t>
            </a:fld>
            <a:endParaRPr lang="en-US"/>
          </a:p>
        </p:txBody>
      </p:sp>
      <p:sp>
        <p:nvSpPr>
          <p:cNvPr id="3" name="Footer Placeholder 2"/>
          <p:cNvSpPr>
            <a:spLocks noGrp="1"/>
          </p:cNvSpPr>
          <p:nvPr>
            <p:ph type="ftr" sz="quarter" idx="11"/>
          </p:nvPr>
        </p:nvSpPr>
        <p:spPr/>
        <p:txBody>
          <a:bodyPr/>
          <a:lstStyle/>
          <a:p>
            <a:r>
              <a:rPr lang="en-US"/>
              <a:t>Dr A V Prajeesh, SAS, VIT Vellore</a:t>
            </a:r>
          </a:p>
        </p:txBody>
      </p:sp>
      <p:sp>
        <p:nvSpPr>
          <p:cNvPr id="4" name="Slide Number Placeholder 3"/>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195784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3FD064-A8DA-4E2B-9BFF-160DFFFA585F}" type="datetime1">
              <a:rPr lang="en-US" smtClean="0"/>
              <a:t>8/8/2024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4158383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B9CE50-FA02-4B46-AD57-D9E1728DE0A5}" type="datetime1">
              <a:rPr lang="en-US" smtClean="0"/>
              <a:t>8/8/2024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EDAF0646-5530-44DC-889E-C83590D50832}" type="slidenum">
              <a:rPr lang="en-US" smtClean="0"/>
              <a:t>‹#›</a:t>
            </a:fld>
            <a:endParaRPr lang="en-US"/>
          </a:p>
        </p:txBody>
      </p:sp>
    </p:spTree>
    <p:extLst>
      <p:ext uri="{BB962C8B-B14F-4D97-AF65-F5344CB8AC3E}">
        <p14:creationId xmlns:p14="http://schemas.microsoft.com/office/powerpoint/2010/main" val="98869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FF7C1A-5C63-430B-884A-F9BDF3D749EF}" type="datetime1">
              <a:rPr lang="en-US" smtClean="0"/>
              <a:t>8/8/2024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 V Prajeesh, SAS, VIT Vellore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F0646-5530-44DC-889E-C83590D50832}" type="slidenum">
              <a:rPr lang="en-US" smtClean="0"/>
              <a:t>‹#›</a:t>
            </a:fld>
            <a:endParaRPr lang="en-US"/>
          </a:p>
        </p:txBody>
      </p:sp>
    </p:spTree>
    <p:extLst>
      <p:ext uri="{BB962C8B-B14F-4D97-AF65-F5344CB8AC3E}">
        <p14:creationId xmlns:p14="http://schemas.microsoft.com/office/powerpoint/2010/main" val="738239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7EAAFAB-04FE-9E1A-9FBB-2E00FE0B6E8F}"/>
              </a:ext>
            </a:extLst>
          </p:cNvPr>
          <p:cNvSpPr txBox="1"/>
          <p:nvPr/>
        </p:nvSpPr>
        <p:spPr>
          <a:xfrm>
            <a:off x="1567543" y="1219200"/>
            <a:ext cx="4724400" cy="646331"/>
          </a:xfrm>
          <a:prstGeom prst="rect">
            <a:avLst/>
          </a:prstGeom>
          <a:noFill/>
        </p:spPr>
        <p:txBody>
          <a:bodyPr wrap="square" rtlCol="0">
            <a:spAutoFit/>
          </a:bodyPr>
          <a:lstStyle/>
          <a:p>
            <a:r>
              <a:rPr lang="en-US" sz="3600" dirty="0"/>
              <a:t>Joins and Subqueries</a:t>
            </a:r>
          </a:p>
        </p:txBody>
      </p:sp>
      <p:sp>
        <p:nvSpPr>
          <p:cNvPr id="13" name="Footer Placeholder 12">
            <a:extLst>
              <a:ext uri="{FF2B5EF4-FFF2-40B4-BE49-F238E27FC236}">
                <a16:creationId xmlns:a16="http://schemas.microsoft.com/office/drawing/2014/main" id="{726113C4-CF94-BB6F-5618-398845F5D9C4}"/>
              </a:ext>
            </a:extLst>
          </p:cNvPr>
          <p:cNvSpPr>
            <a:spLocks noGrp="1"/>
          </p:cNvSpPr>
          <p:nvPr>
            <p:ph type="ftr" sz="quarter" idx="11"/>
          </p:nvPr>
        </p:nvSpPr>
        <p:spPr/>
        <p:txBody>
          <a:bodyPr/>
          <a:lstStyle/>
          <a:p>
            <a:r>
              <a:rPr lang="en-US">
                <a:solidFill>
                  <a:schemeClr val="tx1"/>
                </a:solidFill>
              </a:rPr>
              <a:t>Dr A V Prajeesh, SAS, VIT Vellore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7E500F-2800-0237-403E-DE9F87945085}"/>
              </a:ext>
            </a:extLst>
          </p:cNvPr>
          <p:cNvSpPr txBox="1"/>
          <p:nvPr/>
        </p:nvSpPr>
        <p:spPr>
          <a:xfrm>
            <a:off x="500743" y="710976"/>
            <a:ext cx="4572000" cy="923330"/>
          </a:xfrm>
          <a:prstGeom prst="rect">
            <a:avLst/>
          </a:prstGeom>
          <a:noFill/>
        </p:spPr>
        <p:txBody>
          <a:bodyPr wrap="square">
            <a:spAutoFit/>
          </a:bodyPr>
          <a:lstStyle/>
          <a:p>
            <a:r>
              <a:rPr lang="en-US" b="1" dirty="0"/>
              <a:t>Single-column Subquery</a:t>
            </a:r>
          </a:p>
          <a:p>
            <a:endParaRPr lang="en-US" b="1" dirty="0"/>
          </a:p>
          <a:p>
            <a:r>
              <a:rPr lang="en-US" dirty="0"/>
              <a:t>A subquery that returns a single column.</a:t>
            </a:r>
          </a:p>
        </p:txBody>
      </p:sp>
      <p:sp>
        <p:nvSpPr>
          <p:cNvPr id="5" name="TextBox 4">
            <a:extLst>
              <a:ext uri="{FF2B5EF4-FFF2-40B4-BE49-F238E27FC236}">
                <a16:creationId xmlns:a16="http://schemas.microsoft.com/office/drawing/2014/main" id="{7C84A049-5F7D-850B-E001-274DCB82F199}"/>
              </a:ext>
            </a:extLst>
          </p:cNvPr>
          <p:cNvSpPr txBox="1"/>
          <p:nvPr/>
        </p:nvSpPr>
        <p:spPr>
          <a:xfrm>
            <a:off x="500742" y="1853976"/>
            <a:ext cx="8273143" cy="369332"/>
          </a:xfrm>
          <a:prstGeom prst="rect">
            <a:avLst/>
          </a:prstGeom>
          <a:noFill/>
        </p:spPr>
        <p:txBody>
          <a:bodyPr wrap="square">
            <a:spAutoFit/>
          </a:bodyPr>
          <a:lstStyle/>
          <a:p>
            <a:r>
              <a:rPr lang="en-US" dirty="0"/>
              <a:t>Retrieve the names of employees who work in the same department as 'John Smith'.</a:t>
            </a:r>
          </a:p>
        </p:txBody>
      </p:sp>
      <p:sp>
        <p:nvSpPr>
          <p:cNvPr id="7" name="TextBox 6">
            <a:extLst>
              <a:ext uri="{FF2B5EF4-FFF2-40B4-BE49-F238E27FC236}">
                <a16:creationId xmlns:a16="http://schemas.microsoft.com/office/drawing/2014/main" id="{8CA12AAC-0DC7-F9D6-2936-10BA56A3FD1B}"/>
              </a:ext>
            </a:extLst>
          </p:cNvPr>
          <p:cNvSpPr txBox="1"/>
          <p:nvPr/>
        </p:nvSpPr>
        <p:spPr>
          <a:xfrm>
            <a:off x="500742" y="2635906"/>
            <a:ext cx="7990115" cy="646331"/>
          </a:xfrm>
          <a:prstGeom prst="rect">
            <a:avLst/>
          </a:prstGeom>
          <a:noFill/>
        </p:spPr>
        <p:txBody>
          <a:bodyPr wrap="square">
            <a:spAutoFit/>
          </a:bodyPr>
          <a:lstStyle/>
          <a:p>
            <a:r>
              <a:rPr lang="en-US" dirty="0"/>
              <a:t>SELECT name FROM employees WHERE </a:t>
            </a:r>
            <a:r>
              <a:rPr lang="en-US" dirty="0" err="1"/>
              <a:t>department_id</a:t>
            </a:r>
            <a:r>
              <a:rPr lang="en-US" dirty="0"/>
              <a:t> = (SELECT </a:t>
            </a:r>
            <a:r>
              <a:rPr lang="en-US" dirty="0" err="1"/>
              <a:t>department_id</a:t>
            </a:r>
            <a:r>
              <a:rPr lang="en-US" dirty="0"/>
              <a:t> FROM employees WHERE name = 'John Smith');</a:t>
            </a:r>
          </a:p>
        </p:txBody>
      </p:sp>
      <p:sp>
        <p:nvSpPr>
          <p:cNvPr id="9" name="TextBox 8">
            <a:extLst>
              <a:ext uri="{FF2B5EF4-FFF2-40B4-BE49-F238E27FC236}">
                <a16:creationId xmlns:a16="http://schemas.microsoft.com/office/drawing/2014/main" id="{9619005B-92A3-6B74-21AD-F4A7732BDC84}"/>
              </a:ext>
            </a:extLst>
          </p:cNvPr>
          <p:cNvSpPr txBox="1"/>
          <p:nvPr/>
        </p:nvSpPr>
        <p:spPr>
          <a:xfrm>
            <a:off x="500742" y="3575764"/>
            <a:ext cx="8273142" cy="1754326"/>
          </a:xfrm>
          <a:prstGeom prst="rect">
            <a:avLst/>
          </a:prstGeom>
          <a:noFill/>
        </p:spPr>
        <p:txBody>
          <a:bodyPr wrap="square">
            <a:spAutoFit/>
          </a:bodyPr>
          <a:lstStyle/>
          <a:p>
            <a:r>
              <a:rPr lang="en-US" b="1" dirty="0"/>
              <a:t>Multi-column Subquery</a:t>
            </a:r>
          </a:p>
          <a:p>
            <a:endParaRPr lang="en-US" b="1" dirty="0"/>
          </a:p>
          <a:p>
            <a:r>
              <a:rPr lang="en-US" dirty="0"/>
              <a:t>A subquery that returns multiple columns.</a:t>
            </a:r>
          </a:p>
          <a:p>
            <a:endParaRPr lang="en-US" dirty="0"/>
          </a:p>
          <a:p>
            <a:r>
              <a:rPr lang="en-US" dirty="0"/>
              <a:t>Retrieve the names and salaries of employees who have the same salary and department as 'Jane Doe'.</a:t>
            </a:r>
          </a:p>
        </p:txBody>
      </p:sp>
      <p:sp>
        <p:nvSpPr>
          <p:cNvPr id="11" name="TextBox 10">
            <a:extLst>
              <a:ext uri="{FF2B5EF4-FFF2-40B4-BE49-F238E27FC236}">
                <a16:creationId xmlns:a16="http://schemas.microsoft.com/office/drawing/2014/main" id="{C2535712-FD12-154D-9389-DDDD022B0853}"/>
              </a:ext>
            </a:extLst>
          </p:cNvPr>
          <p:cNvSpPr txBox="1"/>
          <p:nvPr/>
        </p:nvSpPr>
        <p:spPr>
          <a:xfrm>
            <a:off x="500742" y="5509736"/>
            <a:ext cx="8273141" cy="646331"/>
          </a:xfrm>
          <a:prstGeom prst="rect">
            <a:avLst/>
          </a:prstGeom>
          <a:noFill/>
        </p:spPr>
        <p:txBody>
          <a:bodyPr wrap="square">
            <a:spAutoFit/>
          </a:bodyPr>
          <a:lstStyle/>
          <a:p>
            <a:r>
              <a:rPr lang="en-US" dirty="0"/>
              <a:t>SELECT name, salary FROM employees WHERE (salary, </a:t>
            </a:r>
            <a:r>
              <a:rPr lang="en-US" dirty="0" err="1"/>
              <a:t>department_id</a:t>
            </a:r>
            <a:r>
              <a:rPr lang="en-US" dirty="0"/>
              <a:t>) = (SELECT salary, </a:t>
            </a:r>
            <a:r>
              <a:rPr lang="en-US" dirty="0" err="1"/>
              <a:t>department_id</a:t>
            </a:r>
            <a:r>
              <a:rPr lang="en-US" dirty="0"/>
              <a:t> FROM employees WHERE name = 'Jane Doe');</a:t>
            </a:r>
          </a:p>
        </p:txBody>
      </p:sp>
      <p:sp>
        <p:nvSpPr>
          <p:cNvPr id="12" name="Footer Placeholder 11">
            <a:extLst>
              <a:ext uri="{FF2B5EF4-FFF2-40B4-BE49-F238E27FC236}">
                <a16:creationId xmlns:a16="http://schemas.microsoft.com/office/drawing/2014/main" id="{01AE2D75-14B8-9546-4F64-425DCA952661}"/>
              </a:ext>
            </a:extLst>
          </p:cNvPr>
          <p:cNvSpPr>
            <a:spLocks noGrp="1"/>
          </p:cNvSpPr>
          <p:nvPr>
            <p:ph type="ftr" sz="quarter" idx="11"/>
          </p:nvPr>
        </p:nvSpPr>
        <p:spPr/>
        <p:txBody>
          <a:bodyPr/>
          <a:lstStyle/>
          <a:p>
            <a:r>
              <a:rPr lang="en-US">
                <a:solidFill>
                  <a:schemeClr val="tx1"/>
                </a:solidFill>
              </a:rPr>
              <a:t>Dr A V Prajeesh, SAS, VIT Vellore</a:t>
            </a:r>
          </a:p>
        </p:txBody>
      </p:sp>
    </p:spTree>
    <p:extLst>
      <p:ext uri="{BB962C8B-B14F-4D97-AF65-F5344CB8AC3E}">
        <p14:creationId xmlns:p14="http://schemas.microsoft.com/office/powerpoint/2010/main" val="2119146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BBAB0-3C74-1278-4CC9-CCD00E39B577}"/>
              </a:ext>
            </a:extLst>
          </p:cNvPr>
          <p:cNvSpPr txBox="1"/>
          <p:nvPr/>
        </p:nvSpPr>
        <p:spPr>
          <a:xfrm>
            <a:off x="609599" y="629456"/>
            <a:ext cx="8120743" cy="1200329"/>
          </a:xfrm>
          <a:prstGeom prst="rect">
            <a:avLst/>
          </a:prstGeom>
          <a:noFill/>
        </p:spPr>
        <p:txBody>
          <a:bodyPr wrap="square">
            <a:spAutoFit/>
          </a:bodyPr>
          <a:lstStyle/>
          <a:p>
            <a:r>
              <a:rPr lang="en-US" b="1" dirty="0"/>
              <a:t>Correlated Subquery</a:t>
            </a:r>
          </a:p>
          <a:p>
            <a:endParaRPr lang="en-US" b="1" dirty="0"/>
          </a:p>
          <a:p>
            <a:r>
              <a:rPr lang="en-US" dirty="0"/>
              <a:t>A subquery that references columns from the outer query. It is executed once for each row of the outer query.</a:t>
            </a:r>
          </a:p>
        </p:txBody>
      </p:sp>
      <p:sp>
        <p:nvSpPr>
          <p:cNvPr id="5" name="TextBox 4">
            <a:extLst>
              <a:ext uri="{FF2B5EF4-FFF2-40B4-BE49-F238E27FC236}">
                <a16:creationId xmlns:a16="http://schemas.microsoft.com/office/drawing/2014/main" id="{42092637-8A8B-346A-48B4-478882DF8ACE}"/>
              </a:ext>
            </a:extLst>
          </p:cNvPr>
          <p:cNvSpPr txBox="1"/>
          <p:nvPr/>
        </p:nvSpPr>
        <p:spPr>
          <a:xfrm>
            <a:off x="609599" y="2106053"/>
            <a:ext cx="8273144" cy="646331"/>
          </a:xfrm>
          <a:prstGeom prst="rect">
            <a:avLst/>
          </a:prstGeom>
          <a:noFill/>
        </p:spPr>
        <p:txBody>
          <a:bodyPr wrap="square">
            <a:spAutoFit/>
          </a:bodyPr>
          <a:lstStyle/>
          <a:p>
            <a:r>
              <a:rPr lang="en-US" dirty="0"/>
              <a:t>Retrieve the names of employees whose salary is greater than the average salary of their respective department</a:t>
            </a:r>
          </a:p>
        </p:txBody>
      </p:sp>
      <p:sp>
        <p:nvSpPr>
          <p:cNvPr id="7" name="TextBox 6">
            <a:extLst>
              <a:ext uri="{FF2B5EF4-FFF2-40B4-BE49-F238E27FC236}">
                <a16:creationId xmlns:a16="http://schemas.microsoft.com/office/drawing/2014/main" id="{634EB0ED-1F75-4EA0-0AB9-D18ADE69A9F7}"/>
              </a:ext>
            </a:extLst>
          </p:cNvPr>
          <p:cNvSpPr txBox="1"/>
          <p:nvPr/>
        </p:nvSpPr>
        <p:spPr>
          <a:xfrm>
            <a:off x="609599" y="3126158"/>
            <a:ext cx="7228115" cy="1754326"/>
          </a:xfrm>
          <a:prstGeom prst="rect">
            <a:avLst/>
          </a:prstGeom>
          <a:noFill/>
        </p:spPr>
        <p:txBody>
          <a:bodyPr wrap="square">
            <a:spAutoFit/>
          </a:bodyPr>
          <a:lstStyle/>
          <a:p>
            <a:r>
              <a:rPr lang="en-US" dirty="0"/>
              <a:t>select e1.ename,e1.salary </a:t>
            </a:r>
          </a:p>
          <a:p>
            <a:r>
              <a:rPr lang="en-US" dirty="0"/>
              <a:t>from employee e1 </a:t>
            </a:r>
          </a:p>
          <a:p>
            <a:r>
              <a:rPr lang="en-US" dirty="0"/>
              <a:t>where e1.salary &gt;( </a:t>
            </a:r>
          </a:p>
          <a:p>
            <a:r>
              <a:rPr lang="en-US" dirty="0"/>
              <a:t>		select avg(e2.salary) </a:t>
            </a:r>
          </a:p>
          <a:p>
            <a:r>
              <a:rPr lang="en-US" dirty="0"/>
              <a:t>		from employee e2 </a:t>
            </a:r>
          </a:p>
          <a:p>
            <a:r>
              <a:rPr lang="en-US" dirty="0"/>
              <a:t>		where e1.dept = e2.dept);</a:t>
            </a:r>
          </a:p>
        </p:txBody>
      </p:sp>
      <p:sp>
        <p:nvSpPr>
          <p:cNvPr id="8" name="Footer Placeholder 7">
            <a:extLst>
              <a:ext uri="{FF2B5EF4-FFF2-40B4-BE49-F238E27FC236}">
                <a16:creationId xmlns:a16="http://schemas.microsoft.com/office/drawing/2014/main" id="{8F014CF6-88EA-D265-ABDC-E15BCEB2B38E}"/>
              </a:ext>
            </a:extLst>
          </p:cNvPr>
          <p:cNvSpPr>
            <a:spLocks noGrp="1"/>
          </p:cNvSpPr>
          <p:nvPr>
            <p:ph type="ftr" sz="quarter" idx="11"/>
          </p:nvPr>
        </p:nvSpPr>
        <p:spPr/>
        <p:txBody>
          <a:bodyPr/>
          <a:lstStyle/>
          <a:p>
            <a:r>
              <a:rPr lang="en-US">
                <a:solidFill>
                  <a:schemeClr val="tx1"/>
                </a:solidFill>
              </a:rPr>
              <a:t>Dr A V Prajeesh, SAS, VIT Vellore</a:t>
            </a:r>
          </a:p>
        </p:txBody>
      </p:sp>
      <p:sp>
        <p:nvSpPr>
          <p:cNvPr id="6" name="TextBox 5">
            <a:extLst>
              <a:ext uri="{FF2B5EF4-FFF2-40B4-BE49-F238E27FC236}">
                <a16:creationId xmlns:a16="http://schemas.microsoft.com/office/drawing/2014/main" id="{2C9861D0-31A2-7B54-FF02-07BC54401CCF}"/>
              </a:ext>
            </a:extLst>
          </p:cNvPr>
          <p:cNvSpPr txBox="1"/>
          <p:nvPr/>
        </p:nvSpPr>
        <p:spPr>
          <a:xfrm>
            <a:off x="609598" y="4967150"/>
            <a:ext cx="7946573" cy="923330"/>
          </a:xfrm>
          <a:prstGeom prst="rect">
            <a:avLst/>
          </a:prstGeom>
          <a:noFill/>
        </p:spPr>
        <p:txBody>
          <a:bodyPr wrap="square">
            <a:spAutoFit/>
          </a:bodyPr>
          <a:lstStyle/>
          <a:p>
            <a:pPr algn="just"/>
            <a:r>
              <a:rPr lang="en-US" dirty="0"/>
              <a:t>For each row in the outer query, the subquery is executed to find the average salary within the same department as that row. The outer query then checks if the current row’s salary is greater than the average salary returned by the subquery.</a:t>
            </a:r>
          </a:p>
        </p:txBody>
      </p:sp>
    </p:spTree>
    <p:extLst>
      <p:ext uri="{BB962C8B-B14F-4D97-AF65-F5344CB8AC3E}">
        <p14:creationId xmlns:p14="http://schemas.microsoft.com/office/powerpoint/2010/main" val="240802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E3CAF9-E807-7D52-5320-7699E52AFD13}"/>
              </a:ext>
            </a:extLst>
          </p:cNvPr>
          <p:cNvSpPr txBox="1"/>
          <p:nvPr/>
        </p:nvSpPr>
        <p:spPr>
          <a:xfrm>
            <a:off x="435428" y="598438"/>
            <a:ext cx="8022771" cy="2031325"/>
          </a:xfrm>
          <a:prstGeom prst="rect">
            <a:avLst/>
          </a:prstGeom>
          <a:noFill/>
        </p:spPr>
        <p:txBody>
          <a:bodyPr wrap="square">
            <a:spAutoFit/>
          </a:bodyPr>
          <a:lstStyle/>
          <a:p>
            <a:r>
              <a:rPr lang="en-US" b="1" dirty="0"/>
              <a:t>Non-correlated Subquery</a:t>
            </a:r>
          </a:p>
          <a:p>
            <a:endParaRPr lang="en-US" b="1" dirty="0"/>
          </a:p>
          <a:p>
            <a:r>
              <a:rPr lang="en-US" dirty="0"/>
              <a:t>A subquery that does not reference columns from the outer query. It is executed once and its result is used by the outer query.</a:t>
            </a:r>
          </a:p>
          <a:p>
            <a:endParaRPr lang="en-US" b="1" dirty="0"/>
          </a:p>
          <a:p>
            <a:r>
              <a:rPr lang="en-US" dirty="0"/>
              <a:t>Retrieve the names of employees who have a salary greater than the average salary of all employees.</a:t>
            </a:r>
          </a:p>
        </p:txBody>
      </p:sp>
      <p:sp>
        <p:nvSpPr>
          <p:cNvPr id="5" name="TextBox 4">
            <a:extLst>
              <a:ext uri="{FF2B5EF4-FFF2-40B4-BE49-F238E27FC236}">
                <a16:creationId xmlns:a16="http://schemas.microsoft.com/office/drawing/2014/main" id="{30FD4FD5-5A48-9FAF-274F-A02C611BDB5E}"/>
              </a:ext>
            </a:extLst>
          </p:cNvPr>
          <p:cNvSpPr txBox="1"/>
          <p:nvPr/>
        </p:nvSpPr>
        <p:spPr>
          <a:xfrm>
            <a:off x="332014" y="3429000"/>
            <a:ext cx="8479971" cy="369332"/>
          </a:xfrm>
          <a:prstGeom prst="rect">
            <a:avLst/>
          </a:prstGeom>
          <a:noFill/>
        </p:spPr>
        <p:txBody>
          <a:bodyPr wrap="square">
            <a:spAutoFit/>
          </a:bodyPr>
          <a:lstStyle/>
          <a:p>
            <a:r>
              <a:rPr lang="en-US" dirty="0"/>
              <a:t>SELECT name FROM employees WHERE salary &gt; (SELECT AVG(salary) FROM employees);</a:t>
            </a:r>
          </a:p>
        </p:txBody>
      </p:sp>
      <p:sp>
        <p:nvSpPr>
          <p:cNvPr id="6" name="Footer Placeholder 5">
            <a:extLst>
              <a:ext uri="{FF2B5EF4-FFF2-40B4-BE49-F238E27FC236}">
                <a16:creationId xmlns:a16="http://schemas.microsoft.com/office/drawing/2014/main" id="{CADAC444-A988-A553-3FCF-31342518ADD5}"/>
              </a:ext>
            </a:extLst>
          </p:cNvPr>
          <p:cNvSpPr>
            <a:spLocks noGrp="1"/>
          </p:cNvSpPr>
          <p:nvPr>
            <p:ph type="ftr" sz="quarter" idx="11"/>
          </p:nvPr>
        </p:nvSpPr>
        <p:spPr/>
        <p:txBody>
          <a:bodyPr/>
          <a:lstStyle/>
          <a:p>
            <a:r>
              <a:rPr lang="en-US" dirty="0">
                <a:solidFill>
                  <a:schemeClr val="tx1"/>
                </a:solidFill>
              </a:rPr>
              <a:t>Dr A V Prajeesh, SAS, VIT Vellore</a:t>
            </a:r>
          </a:p>
        </p:txBody>
      </p:sp>
    </p:spTree>
    <p:extLst>
      <p:ext uri="{BB962C8B-B14F-4D97-AF65-F5344CB8AC3E}">
        <p14:creationId xmlns:p14="http://schemas.microsoft.com/office/powerpoint/2010/main" val="348280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D879BE-A431-E50D-B00B-E3962948F2D1}"/>
              </a:ext>
            </a:extLst>
          </p:cNvPr>
          <p:cNvSpPr txBox="1"/>
          <p:nvPr/>
        </p:nvSpPr>
        <p:spPr>
          <a:xfrm>
            <a:off x="416378" y="916413"/>
            <a:ext cx="8022772" cy="646331"/>
          </a:xfrm>
          <a:prstGeom prst="rect">
            <a:avLst/>
          </a:prstGeom>
          <a:noFill/>
        </p:spPr>
        <p:txBody>
          <a:bodyPr wrap="square">
            <a:spAutoFit/>
          </a:bodyPr>
          <a:lstStyle/>
          <a:p>
            <a:r>
              <a:rPr lang="en-US" dirty="0"/>
              <a:t>Joins are used in SQL to combine rows from two or more tables based on a related column between them. </a:t>
            </a:r>
          </a:p>
        </p:txBody>
      </p:sp>
      <p:sp>
        <p:nvSpPr>
          <p:cNvPr id="5" name="TextBox 4">
            <a:extLst>
              <a:ext uri="{FF2B5EF4-FFF2-40B4-BE49-F238E27FC236}">
                <a16:creationId xmlns:a16="http://schemas.microsoft.com/office/drawing/2014/main" id="{565B7F71-70A9-2A93-C0A3-7B5D6DEA5AED}"/>
              </a:ext>
            </a:extLst>
          </p:cNvPr>
          <p:cNvSpPr txBox="1"/>
          <p:nvPr/>
        </p:nvSpPr>
        <p:spPr>
          <a:xfrm>
            <a:off x="560614" y="2168213"/>
            <a:ext cx="7255329" cy="923330"/>
          </a:xfrm>
          <a:prstGeom prst="rect">
            <a:avLst/>
          </a:prstGeom>
          <a:noFill/>
        </p:spPr>
        <p:txBody>
          <a:bodyPr wrap="square">
            <a:spAutoFit/>
          </a:bodyPr>
          <a:lstStyle/>
          <a:p>
            <a:r>
              <a:rPr lang="en-US" b="1" dirty="0"/>
              <a:t>INNER JOIN</a:t>
            </a:r>
          </a:p>
          <a:p>
            <a:endParaRPr lang="en-US" b="1" dirty="0"/>
          </a:p>
          <a:p>
            <a:r>
              <a:rPr lang="en-US" dirty="0"/>
              <a:t>Returns records that have matching values in both tables</a:t>
            </a:r>
          </a:p>
        </p:txBody>
      </p:sp>
      <p:sp>
        <p:nvSpPr>
          <p:cNvPr id="7" name="TextBox 6">
            <a:extLst>
              <a:ext uri="{FF2B5EF4-FFF2-40B4-BE49-F238E27FC236}">
                <a16:creationId xmlns:a16="http://schemas.microsoft.com/office/drawing/2014/main" id="{B599D1A9-D44B-11CC-E86B-5CCDC6580041}"/>
              </a:ext>
            </a:extLst>
          </p:cNvPr>
          <p:cNvSpPr txBox="1"/>
          <p:nvPr/>
        </p:nvSpPr>
        <p:spPr>
          <a:xfrm>
            <a:off x="560614" y="3558180"/>
            <a:ext cx="7734300" cy="584775"/>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SELECT a.column1, b.column2 FROM table1 a INNER JOIN table2 b ON </a:t>
            </a:r>
            <a:r>
              <a:rPr lang="en-US" sz="1600" dirty="0" err="1">
                <a:latin typeface="Courier New" panose="02070309020205020404" pitchFamily="49" charset="0"/>
                <a:cs typeface="Courier New" panose="02070309020205020404" pitchFamily="49" charset="0"/>
              </a:rPr>
              <a:t>a.common_column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b.common_colum</a:t>
            </a:r>
            <a:r>
              <a:rPr lang="en-US" sz="1600" dirty="0">
                <a:latin typeface="Courier New" panose="02070309020205020404" pitchFamily="49" charset="0"/>
                <a:cs typeface="Courier New" panose="02070309020205020404" pitchFamily="49" charset="0"/>
              </a:rPr>
              <a:t> where </a:t>
            </a:r>
            <a:r>
              <a:rPr lang="en-US" sz="1600" dirty="0" err="1">
                <a:latin typeface="Courier New" panose="02070309020205020404" pitchFamily="49" charset="0"/>
                <a:cs typeface="Courier New" panose="02070309020205020404" pitchFamily="49" charset="0"/>
              </a:rPr>
              <a:t>some_condition</a:t>
            </a:r>
            <a:r>
              <a:rPr lang="en-US" sz="1600" dirty="0">
                <a:latin typeface="Courier New" panose="02070309020205020404" pitchFamily="49" charset="0"/>
                <a:cs typeface="Courier New" panose="02070309020205020404" pitchFamily="49" charset="0"/>
              </a:rPr>
              <a:t>;</a:t>
            </a:r>
          </a:p>
        </p:txBody>
      </p:sp>
      <p:sp>
        <p:nvSpPr>
          <p:cNvPr id="8" name="Footer Placeholder 7">
            <a:extLst>
              <a:ext uri="{FF2B5EF4-FFF2-40B4-BE49-F238E27FC236}">
                <a16:creationId xmlns:a16="http://schemas.microsoft.com/office/drawing/2014/main" id="{061EBFB2-31EF-1BC4-072F-28F240FD0FE2}"/>
              </a:ext>
            </a:extLst>
          </p:cNvPr>
          <p:cNvSpPr>
            <a:spLocks noGrp="1"/>
          </p:cNvSpPr>
          <p:nvPr>
            <p:ph type="ftr" sz="quarter" idx="11"/>
          </p:nvPr>
        </p:nvSpPr>
        <p:spPr/>
        <p:txBody>
          <a:bodyPr/>
          <a:lstStyle/>
          <a:p>
            <a:r>
              <a:rPr lang="en-US">
                <a:solidFill>
                  <a:schemeClr val="tx1"/>
                </a:solidFill>
              </a:rPr>
              <a:t>Dr A V Prajeesh, SAS, VIT Vellore</a:t>
            </a:r>
          </a:p>
        </p:txBody>
      </p:sp>
    </p:spTree>
    <p:extLst>
      <p:ext uri="{BB962C8B-B14F-4D97-AF65-F5344CB8AC3E}">
        <p14:creationId xmlns:p14="http://schemas.microsoft.com/office/powerpoint/2010/main" val="240627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EBDD6E-71B4-B344-0B6C-A98675B32361}"/>
              </a:ext>
            </a:extLst>
          </p:cNvPr>
          <p:cNvSpPr txBox="1"/>
          <p:nvPr/>
        </p:nvSpPr>
        <p:spPr>
          <a:xfrm>
            <a:off x="653143" y="1718495"/>
            <a:ext cx="7935686" cy="1200329"/>
          </a:xfrm>
          <a:prstGeom prst="rect">
            <a:avLst/>
          </a:prstGeom>
          <a:noFill/>
        </p:spPr>
        <p:txBody>
          <a:bodyPr wrap="square">
            <a:spAutoFit/>
          </a:bodyPr>
          <a:lstStyle/>
          <a:p>
            <a:pPr algn="just"/>
            <a:r>
              <a:rPr lang="en-US" b="1" dirty="0"/>
              <a:t>LEFT JOIN (LEFT OUTER JOIN)</a:t>
            </a:r>
          </a:p>
          <a:p>
            <a:pPr algn="just"/>
            <a:endParaRPr lang="en-US" dirty="0"/>
          </a:p>
          <a:p>
            <a:pPr algn="just"/>
            <a:r>
              <a:rPr lang="en-US" dirty="0"/>
              <a:t>Returns all records from the left table, and the matched records from the right table. The result is NULL from the right side if there is no match.</a:t>
            </a:r>
          </a:p>
        </p:txBody>
      </p:sp>
      <p:sp>
        <p:nvSpPr>
          <p:cNvPr id="6" name="TextBox 5">
            <a:extLst>
              <a:ext uri="{FF2B5EF4-FFF2-40B4-BE49-F238E27FC236}">
                <a16:creationId xmlns:a16="http://schemas.microsoft.com/office/drawing/2014/main" id="{C210F89F-EE4B-0B16-29A1-72EFF57FAEEC}"/>
              </a:ext>
            </a:extLst>
          </p:cNvPr>
          <p:cNvSpPr txBox="1"/>
          <p:nvPr/>
        </p:nvSpPr>
        <p:spPr>
          <a:xfrm>
            <a:off x="653143" y="3547296"/>
            <a:ext cx="7859486" cy="584775"/>
          </a:xfrm>
          <a:prstGeom prst="rect">
            <a:avLst/>
          </a:prstGeom>
          <a:noFill/>
        </p:spPr>
        <p:txBody>
          <a:bodyPr wrap="square">
            <a:spAutoFit/>
          </a:bodyPr>
          <a:lstStyle/>
          <a:p>
            <a:r>
              <a:rPr lang="en-US" sz="1600" dirty="0">
                <a:latin typeface="Courier New" panose="02070309020205020404" pitchFamily="49" charset="0"/>
                <a:cs typeface="Courier New" panose="02070309020205020404" pitchFamily="49" charset="0"/>
              </a:rPr>
              <a:t>SELECT a.column1, b.column2 FROM table1 a LEFT JOIN table2 b ON </a:t>
            </a:r>
            <a:r>
              <a:rPr lang="en-US" sz="1600" dirty="0" err="1">
                <a:latin typeface="Courier New" panose="02070309020205020404" pitchFamily="49" charset="0"/>
                <a:cs typeface="Courier New" panose="02070309020205020404" pitchFamily="49" charset="0"/>
              </a:rPr>
              <a:t>a.common_column</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b.common_column</a:t>
            </a:r>
            <a:r>
              <a:rPr lang="en-US" sz="1600" dirty="0">
                <a:latin typeface="Courier New" panose="02070309020205020404" pitchFamily="49" charset="0"/>
                <a:cs typeface="Courier New" panose="02070309020205020404" pitchFamily="49" charset="0"/>
              </a:rPr>
              <a:t>;</a:t>
            </a:r>
          </a:p>
        </p:txBody>
      </p:sp>
      <p:sp>
        <p:nvSpPr>
          <p:cNvPr id="7" name="Footer Placeholder 6">
            <a:extLst>
              <a:ext uri="{FF2B5EF4-FFF2-40B4-BE49-F238E27FC236}">
                <a16:creationId xmlns:a16="http://schemas.microsoft.com/office/drawing/2014/main" id="{9EA92BC2-223B-0E3C-EB7F-3A8912160BCE}"/>
              </a:ext>
            </a:extLst>
          </p:cNvPr>
          <p:cNvSpPr>
            <a:spLocks noGrp="1"/>
          </p:cNvSpPr>
          <p:nvPr>
            <p:ph type="ftr" sz="quarter" idx="11"/>
          </p:nvPr>
        </p:nvSpPr>
        <p:spPr/>
        <p:txBody>
          <a:bodyPr/>
          <a:lstStyle/>
          <a:p>
            <a:r>
              <a:rPr lang="en-US">
                <a:solidFill>
                  <a:schemeClr val="tx1"/>
                </a:solidFill>
              </a:rPr>
              <a:t>Dr A V Prajeesh, SAS, VIT Vellore</a:t>
            </a:r>
          </a:p>
        </p:txBody>
      </p:sp>
    </p:spTree>
    <p:extLst>
      <p:ext uri="{BB962C8B-B14F-4D97-AF65-F5344CB8AC3E}">
        <p14:creationId xmlns:p14="http://schemas.microsoft.com/office/powerpoint/2010/main" val="234082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EB37DD-42AB-776C-CAE7-A223DAFEC09D}"/>
              </a:ext>
            </a:extLst>
          </p:cNvPr>
          <p:cNvSpPr txBox="1"/>
          <p:nvPr/>
        </p:nvSpPr>
        <p:spPr>
          <a:xfrm>
            <a:off x="653143" y="4015380"/>
            <a:ext cx="7968342" cy="646331"/>
          </a:xfrm>
          <a:prstGeom prst="rect">
            <a:avLst/>
          </a:prstGeom>
          <a:noFill/>
        </p:spPr>
        <p:txBody>
          <a:bodyPr wrap="square">
            <a:spAutoFit/>
          </a:bodyPr>
          <a:lstStyle/>
          <a:p>
            <a:r>
              <a:rPr lang="en-US" dirty="0"/>
              <a:t>SELECT a.column1, b.column2 FROM table1 a RIGHT JOIN table2 b ON </a:t>
            </a:r>
            <a:r>
              <a:rPr lang="en-US" dirty="0" err="1"/>
              <a:t>a.common_column</a:t>
            </a:r>
            <a:r>
              <a:rPr lang="en-US" dirty="0"/>
              <a:t> = </a:t>
            </a:r>
            <a:r>
              <a:rPr lang="en-US" dirty="0" err="1"/>
              <a:t>b.common_column</a:t>
            </a:r>
            <a:r>
              <a:rPr lang="en-US" dirty="0"/>
              <a:t>;</a:t>
            </a:r>
          </a:p>
        </p:txBody>
      </p:sp>
      <p:sp>
        <p:nvSpPr>
          <p:cNvPr id="6" name="TextBox 5">
            <a:extLst>
              <a:ext uri="{FF2B5EF4-FFF2-40B4-BE49-F238E27FC236}">
                <a16:creationId xmlns:a16="http://schemas.microsoft.com/office/drawing/2014/main" id="{F5390AF0-2BD5-9B80-64B4-D3F53E1F2E20}"/>
              </a:ext>
            </a:extLst>
          </p:cNvPr>
          <p:cNvSpPr txBox="1"/>
          <p:nvPr/>
        </p:nvSpPr>
        <p:spPr>
          <a:xfrm>
            <a:off x="489856" y="2338980"/>
            <a:ext cx="8131629" cy="646331"/>
          </a:xfrm>
          <a:prstGeom prst="rect">
            <a:avLst/>
          </a:prstGeom>
          <a:noFill/>
        </p:spPr>
        <p:txBody>
          <a:bodyPr wrap="square">
            <a:spAutoFit/>
          </a:bodyPr>
          <a:lstStyle/>
          <a:p>
            <a:r>
              <a:rPr lang="en-US" dirty="0"/>
              <a:t>Returns all records from the right table, and the matched records from the left table. The result is NULL from the left side if there is no match.</a:t>
            </a:r>
          </a:p>
        </p:txBody>
      </p:sp>
      <p:sp>
        <p:nvSpPr>
          <p:cNvPr id="8" name="TextBox 7">
            <a:extLst>
              <a:ext uri="{FF2B5EF4-FFF2-40B4-BE49-F238E27FC236}">
                <a16:creationId xmlns:a16="http://schemas.microsoft.com/office/drawing/2014/main" id="{70B98ABF-8560-C040-6FC7-1B9254D42C0E}"/>
              </a:ext>
            </a:extLst>
          </p:cNvPr>
          <p:cNvSpPr txBox="1"/>
          <p:nvPr/>
        </p:nvSpPr>
        <p:spPr>
          <a:xfrm>
            <a:off x="489856" y="1653962"/>
            <a:ext cx="4572000" cy="369332"/>
          </a:xfrm>
          <a:prstGeom prst="rect">
            <a:avLst/>
          </a:prstGeom>
          <a:noFill/>
        </p:spPr>
        <p:txBody>
          <a:bodyPr wrap="square">
            <a:spAutoFit/>
          </a:bodyPr>
          <a:lstStyle/>
          <a:p>
            <a:r>
              <a:rPr lang="en-US" b="1" dirty="0"/>
              <a:t>RIGHT JOIN (RIGHT OUTER JOIN)</a:t>
            </a:r>
          </a:p>
        </p:txBody>
      </p:sp>
      <p:sp>
        <p:nvSpPr>
          <p:cNvPr id="9" name="Footer Placeholder 8">
            <a:extLst>
              <a:ext uri="{FF2B5EF4-FFF2-40B4-BE49-F238E27FC236}">
                <a16:creationId xmlns:a16="http://schemas.microsoft.com/office/drawing/2014/main" id="{9A3AF89C-E6D9-EBF6-7BF7-7A1C625CC91D}"/>
              </a:ext>
            </a:extLst>
          </p:cNvPr>
          <p:cNvSpPr>
            <a:spLocks noGrp="1"/>
          </p:cNvSpPr>
          <p:nvPr>
            <p:ph type="ftr" sz="quarter" idx="11"/>
          </p:nvPr>
        </p:nvSpPr>
        <p:spPr/>
        <p:txBody>
          <a:bodyPr/>
          <a:lstStyle/>
          <a:p>
            <a:r>
              <a:rPr lang="en-US">
                <a:solidFill>
                  <a:schemeClr val="tx1"/>
                </a:solidFill>
              </a:rPr>
              <a:t>Dr A V Prajeesh, SAS, VIT Vellore</a:t>
            </a:r>
          </a:p>
        </p:txBody>
      </p:sp>
    </p:spTree>
    <p:extLst>
      <p:ext uri="{BB962C8B-B14F-4D97-AF65-F5344CB8AC3E}">
        <p14:creationId xmlns:p14="http://schemas.microsoft.com/office/powerpoint/2010/main" val="3201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D59E75-FC52-500A-B4E6-5815B8A68372}"/>
              </a:ext>
            </a:extLst>
          </p:cNvPr>
          <p:cNvSpPr txBox="1"/>
          <p:nvPr/>
        </p:nvSpPr>
        <p:spPr>
          <a:xfrm>
            <a:off x="587828" y="1827351"/>
            <a:ext cx="7935686" cy="1200329"/>
          </a:xfrm>
          <a:prstGeom prst="rect">
            <a:avLst/>
          </a:prstGeom>
          <a:noFill/>
        </p:spPr>
        <p:txBody>
          <a:bodyPr wrap="square">
            <a:spAutoFit/>
          </a:bodyPr>
          <a:lstStyle/>
          <a:p>
            <a:r>
              <a:rPr lang="en-US" b="1" dirty="0"/>
              <a:t>FULL JOIN (FULL OUTER JOIN)</a:t>
            </a:r>
          </a:p>
          <a:p>
            <a:endParaRPr lang="en-US" dirty="0"/>
          </a:p>
          <a:p>
            <a:r>
              <a:rPr lang="en-US" dirty="0"/>
              <a:t>Returns all records when there is a match in either left or right table. The result is NULL from one side when there is no match.</a:t>
            </a:r>
          </a:p>
        </p:txBody>
      </p:sp>
      <p:sp>
        <p:nvSpPr>
          <p:cNvPr id="6" name="TextBox 5">
            <a:extLst>
              <a:ext uri="{FF2B5EF4-FFF2-40B4-BE49-F238E27FC236}">
                <a16:creationId xmlns:a16="http://schemas.microsoft.com/office/drawing/2014/main" id="{77EDDA35-E832-361D-0B00-EA56DE1D3636}"/>
              </a:ext>
            </a:extLst>
          </p:cNvPr>
          <p:cNvSpPr txBox="1"/>
          <p:nvPr/>
        </p:nvSpPr>
        <p:spPr>
          <a:xfrm>
            <a:off x="664029" y="4211322"/>
            <a:ext cx="7696200" cy="646331"/>
          </a:xfrm>
          <a:prstGeom prst="rect">
            <a:avLst/>
          </a:prstGeom>
          <a:noFill/>
        </p:spPr>
        <p:txBody>
          <a:bodyPr wrap="square">
            <a:spAutoFit/>
          </a:bodyPr>
          <a:lstStyle/>
          <a:p>
            <a:r>
              <a:rPr lang="en-US" dirty="0"/>
              <a:t>SELECT a.column1, b.column2 FROM table1 a FULL JOIN table2 b ON </a:t>
            </a:r>
            <a:r>
              <a:rPr lang="en-US" dirty="0" err="1"/>
              <a:t>a.common_column</a:t>
            </a:r>
            <a:r>
              <a:rPr lang="en-US" dirty="0"/>
              <a:t> = </a:t>
            </a:r>
            <a:r>
              <a:rPr lang="en-US" dirty="0" err="1"/>
              <a:t>b.common_column</a:t>
            </a:r>
            <a:r>
              <a:rPr lang="en-US" dirty="0"/>
              <a:t>;</a:t>
            </a:r>
          </a:p>
        </p:txBody>
      </p:sp>
      <p:sp>
        <p:nvSpPr>
          <p:cNvPr id="7" name="Footer Placeholder 6">
            <a:extLst>
              <a:ext uri="{FF2B5EF4-FFF2-40B4-BE49-F238E27FC236}">
                <a16:creationId xmlns:a16="http://schemas.microsoft.com/office/drawing/2014/main" id="{2FCA8D69-388D-E34E-E3FB-246444D44798}"/>
              </a:ext>
            </a:extLst>
          </p:cNvPr>
          <p:cNvSpPr>
            <a:spLocks noGrp="1"/>
          </p:cNvSpPr>
          <p:nvPr>
            <p:ph type="ftr" sz="quarter" idx="11"/>
          </p:nvPr>
        </p:nvSpPr>
        <p:spPr/>
        <p:txBody>
          <a:bodyPr/>
          <a:lstStyle/>
          <a:p>
            <a:r>
              <a:rPr lang="en-US">
                <a:solidFill>
                  <a:schemeClr val="tx1"/>
                </a:solidFill>
              </a:rPr>
              <a:t>Dr A V Prajeesh, SAS, VIT Vellore</a:t>
            </a:r>
          </a:p>
        </p:txBody>
      </p:sp>
    </p:spTree>
    <p:extLst>
      <p:ext uri="{BB962C8B-B14F-4D97-AF65-F5344CB8AC3E}">
        <p14:creationId xmlns:p14="http://schemas.microsoft.com/office/powerpoint/2010/main" val="344904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21480-847E-0304-D625-3FCC50BFF1DD}"/>
              </a:ext>
            </a:extLst>
          </p:cNvPr>
          <p:cNvSpPr txBox="1"/>
          <p:nvPr/>
        </p:nvSpPr>
        <p:spPr>
          <a:xfrm>
            <a:off x="653141" y="790192"/>
            <a:ext cx="5486401" cy="923330"/>
          </a:xfrm>
          <a:prstGeom prst="rect">
            <a:avLst/>
          </a:prstGeom>
          <a:noFill/>
        </p:spPr>
        <p:txBody>
          <a:bodyPr wrap="square">
            <a:spAutoFit/>
          </a:bodyPr>
          <a:lstStyle/>
          <a:p>
            <a:r>
              <a:rPr lang="en-US" b="1" dirty="0"/>
              <a:t>CROSS JOIN</a:t>
            </a:r>
          </a:p>
          <a:p>
            <a:endParaRPr lang="en-US" dirty="0"/>
          </a:p>
          <a:p>
            <a:r>
              <a:rPr lang="en-US" dirty="0"/>
              <a:t>Returns the Cartesian product of the two tables.</a:t>
            </a:r>
          </a:p>
        </p:txBody>
      </p:sp>
      <p:sp>
        <p:nvSpPr>
          <p:cNvPr id="5" name="TextBox 4">
            <a:extLst>
              <a:ext uri="{FF2B5EF4-FFF2-40B4-BE49-F238E27FC236}">
                <a16:creationId xmlns:a16="http://schemas.microsoft.com/office/drawing/2014/main" id="{FB3FF75C-41D3-EB73-6B19-70F4886327E1}"/>
              </a:ext>
            </a:extLst>
          </p:cNvPr>
          <p:cNvSpPr txBox="1"/>
          <p:nvPr/>
        </p:nvSpPr>
        <p:spPr>
          <a:xfrm>
            <a:off x="653141" y="2161792"/>
            <a:ext cx="7500257" cy="369332"/>
          </a:xfrm>
          <a:prstGeom prst="rect">
            <a:avLst/>
          </a:prstGeom>
          <a:noFill/>
        </p:spPr>
        <p:txBody>
          <a:bodyPr wrap="square">
            <a:spAutoFit/>
          </a:bodyPr>
          <a:lstStyle/>
          <a:p>
            <a:r>
              <a:rPr lang="en-US" dirty="0"/>
              <a:t>SELECT a.column1, b.column2 FROM table1 a CROSS JOIN table2 b;</a:t>
            </a:r>
          </a:p>
        </p:txBody>
      </p:sp>
      <p:sp>
        <p:nvSpPr>
          <p:cNvPr id="7" name="TextBox 6">
            <a:extLst>
              <a:ext uri="{FF2B5EF4-FFF2-40B4-BE49-F238E27FC236}">
                <a16:creationId xmlns:a16="http://schemas.microsoft.com/office/drawing/2014/main" id="{BA8CE224-8FA1-4A34-F486-31C0A1858738}"/>
              </a:ext>
            </a:extLst>
          </p:cNvPr>
          <p:cNvSpPr txBox="1"/>
          <p:nvPr/>
        </p:nvSpPr>
        <p:spPr>
          <a:xfrm>
            <a:off x="685799" y="3283021"/>
            <a:ext cx="7870372" cy="923330"/>
          </a:xfrm>
          <a:prstGeom prst="rect">
            <a:avLst/>
          </a:prstGeom>
          <a:noFill/>
        </p:spPr>
        <p:txBody>
          <a:bodyPr wrap="square">
            <a:spAutoFit/>
          </a:bodyPr>
          <a:lstStyle/>
          <a:p>
            <a:r>
              <a:rPr lang="en-US" b="1" dirty="0"/>
              <a:t>SELF JOIN</a:t>
            </a:r>
          </a:p>
          <a:p>
            <a:endParaRPr lang="en-US" dirty="0"/>
          </a:p>
          <a:p>
            <a:r>
              <a:rPr lang="en-US" dirty="0"/>
              <a:t>A join of a table to itself. Often used with aliases to distinguish the instances.</a:t>
            </a:r>
          </a:p>
        </p:txBody>
      </p:sp>
      <p:sp>
        <p:nvSpPr>
          <p:cNvPr id="9" name="TextBox 8">
            <a:extLst>
              <a:ext uri="{FF2B5EF4-FFF2-40B4-BE49-F238E27FC236}">
                <a16:creationId xmlns:a16="http://schemas.microsoft.com/office/drawing/2014/main" id="{84472167-5735-1090-C529-3CA57022280D}"/>
              </a:ext>
            </a:extLst>
          </p:cNvPr>
          <p:cNvSpPr txBox="1"/>
          <p:nvPr/>
        </p:nvSpPr>
        <p:spPr>
          <a:xfrm>
            <a:off x="685799" y="4635082"/>
            <a:ext cx="7750630" cy="646331"/>
          </a:xfrm>
          <a:prstGeom prst="rect">
            <a:avLst/>
          </a:prstGeom>
          <a:noFill/>
        </p:spPr>
        <p:txBody>
          <a:bodyPr wrap="square">
            <a:spAutoFit/>
          </a:bodyPr>
          <a:lstStyle/>
          <a:p>
            <a:r>
              <a:rPr lang="en-US" dirty="0"/>
              <a:t>SELECT a.column1, b.column2 FROM table1 a INNER JOIN table1 b ON </a:t>
            </a:r>
            <a:r>
              <a:rPr lang="en-US" dirty="0" err="1"/>
              <a:t>a.common_column</a:t>
            </a:r>
            <a:r>
              <a:rPr lang="en-US" dirty="0"/>
              <a:t> = </a:t>
            </a:r>
            <a:r>
              <a:rPr lang="en-US" dirty="0" err="1"/>
              <a:t>b.common_column</a:t>
            </a:r>
            <a:r>
              <a:rPr lang="en-US" dirty="0"/>
              <a:t>;</a:t>
            </a:r>
          </a:p>
        </p:txBody>
      </p:sp>
      <p:sp>
        <p:nvSpPr>
          <p:cNvPr id="10" name="Footer Placeholder 9">
            <a:extLst>
              <a:ext uri="{FF2B5EF4-FFF2-40B4-BE49-F238E27FC236}">
                <a16:creationId xmlns:a16="http://schemas.microsoft.com/office/drawing/2014/main" id="{3159F903-0501-4D9E-D12A-BB986625F380}"/>
              </a:ext>
            </a:extLst>
          </p:cNvPr>
          <p:cNvSpPr>
            <a:spLocks noGrp="1"/>
          </p:cNvSpPr>
          <p:nvPr>
            <p:ph type="ftr" sz="quarter" idx="11"/>
          </p:nvPr>
        </p:nvSpPr>
        <p:spPr/>
        <p:txBody>
          <a:bodyPr/>
          <a:lstStyle/>
          <a:p>
            <a:r>
              <a:rPr lang="en-US">
                <a:solidFill>
                  <a:schemeClr val="tx1"/>
                </a:solidFill>
              </a:rPr>
              <a:t>Dr A V Prajeesh, SAS, VIT Vellore</a:t>
            </a:r>
          </a:p>
        </p:txBody>
      </p:sp>
    </p:spTree>
    <p:extLst>
      <p:ext uri="{BB962C8B-B14F-4D97-AF65-F5344CB8AC3E}">
        <p14:creationId xmlns:p14="http://schemas.microsoft.com/office/powerpoint/2010/main" val="15482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B95C3-85EC-0E14-9C13-55B684294631}"/>
              </a:ext>
            </a:extLst>
          </p:cNvPr>
          <p:cNvSpPr txBox="1"/>
          <p:nvPr/>
        </p:nvSpPr>
        <p:spPr>
          <a:xfrm>
            <a:off x="653143" y="2099493"/>
            <a:ext cx="7935686" cy="1200329"/>
          </a:xfrm>
          <a:prstGeom prst="rect">
            <a:avLst/>
          </a:prstGeom>
          <a:noFill/>
        </p:spPr>
        <p:txBody>
          <a:bodyPr wrap="square">
            <a:spAutoFit/>
          </a:bodyPr>
          <a:lstStyle/>
          <a:p>
            <a:r>
              <a:rPr lang="en-US" b="1" dirty="0"/>
              <a:t>NATURAL JOIN</a:t>
            </a:r>
          </a:p>
          <a:p>
            <a:endParaRPr lang="en-US" dirty="0"/>
          </a:p>
          <a:p>
            <a:r>
              <a:rPr lang="en-US" dirty="0"/>
              <a:t>Automatically joins tables based on columns with the same name and compatible data types. It implicitly matches columns.</a:t>
            </a:r>
          </a:p>
        </p:txBody>
      </p:sp>
      <p:sp>
        <p:nvSpPr>
          <p:cNvPr id="5" name="TextBox 4">
            <a:extLst>
              <a:ext uri="{FF2B5EF4-FFF2-40B4-BE49-F238E27FC236}">
                <a16:creationId xmlns:a16="http://schemas.microsoft.com/office/drawing/2014/main" id="{D5B9588C-8EE6-8301-8F71-0EAA6247CDF2}"/>
              </a:ext>
            </a:extLst>
          </p:cNvPr>
          <p:cNvSpPr txBox="1"/>
          <p:nvPr/>
        </p:nvSpPr>
        <p:spPr>
          <a:xfrm>
            <a:off x="653143" y="3827307"/>
            <a:ext cx="5910943" cy="369332"/>
          </a:xfrm>
          <a:prstGeom prst="rect">
            <a:avLst/>
          </a:prstGeom>
          <a:noFill/>
        </p:spPr>
        <p:txBody>
          <a:bodyPr wrap="square">
            <a:spAutoFit/>
          </a:bodyPr>
          <a:lstStyle/>
          <a:p>
            <a:r>
              <a:rPr lang="en-US" dirty="0"/>
              <a:t>SELECT * FROM table1 NATURAL JOIN table2;</a:t>
            </a:r>
          </a:p>
        </p:txBody>
      </p:sp>
      <p:sp>
        <p:nvSpPr>
          <p:cNvPr id="6" name="Footer Placeholder 5">
            <a:extLst>
              <a:ext uri="{FF2B5EF4-FFF2-40B4-BE49-F238E27FC236}">
                <a16:creationId xmlns:a16="http://schemas.microsoft.com/office/drawing/2014/main" id="{F6E004E1-08C7-FB31-A5D9-E5BB08DC0571}"/>
              </a:ext>
            </a:extLst>
          </p:cNvPr>
          <p:cNvSpPr>
            <a:spLocks noGrp="1"/>
          </p:cNvSpPr>
          <p:nvPr>
            <p:ph type="ftr" sz="quarter" idx="11"/>
          </p:nvPr>
        </p:nvSpPr>
        <p:spPr/>
        <p:txBody>
          <a:bodyPr/>
          <a:lstStyle/>
          <a:p>
            <a:r>
              <a:rPr lang="en-US">
                <a:solidFill>
                  <a:schemeClr val="tx1"/>
                </a:solidFill>
              </a:rPr>
              <a:t>Dr A V Prajeesh, SAS, VIT Vellore</a:t>
            </a:r>
          </a:p>
        </p:txBody>
      </p:sp>
    </p:spTree>
    <p:extLst>
      <p:ext uri="{BB962C8B-B14F-4D97-AF65-F5344CB8AC3E}">
        <p14:creationId xmlns:p14="http://schemas.microsoft.com/office/powerpoint/2010/main" val="95677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0B609C-3A07-75E7-F05B-D73D8F07AD04}"/>
              </a:ext>
            </a:extLst>
          </p:cNvPr>
          <p:cNvSpPr txBox="1"/>
          <p:nvPr/>
        </p:nvSpPr>
        <p:spPr>
          <a:xfrm>
            <a:off x="500743" y="530109"/>
            <a:ext cx="7750629" cy="2185214"/>
          </a:xfrm>
          <a:prstGeom prst="rect">
            <a:avLst/>
          </a:prstGeom>
          <a:noFill/>
        </p:spPr>
        <p:txBody>
          <a:bodyPr wrap="square">
            <a:spAutoFit/>
          </a:bodyPr>
          <a:lstStyle/>
          <a:p>
            <a:r>
              <a:rPr lang="en-US" sz="3200" b="1" dirty="0"/>
              <a:t>Subqueries </a:t>
            </a:r>
          </a:p>
          <a:p>
            <a:endParaRPr lang="en-US" sz="3200" b="1" dirty="0"/>
          </a:p>
          <a:p>
            <a:pPr algn="just"/>
            <a:r>
              <a:rPr lang="en-US" dirty="0"/>
              <a:t>Subqueries also known as inner queries or nested queries, are queries within a query. They are used to perform operations in multiple steps, breaking down complex queries into simpler parts. Subqueries can be used in various SQL clauses, including SELECT, FROM, WHERE, HAVING, and more.</a:t>
            </a:r>
          </a:p>
        </p:txBody>
      </p:sp>
      <p:sp>
        <p:nvSpPr>
          <p:cNvPr id="6" name="TextBox 5">
            <a:extLst>
              <a:ext uri="{FF2B5EF4-FFF2-40B4-BE49-F238E27FC236}">
                <a16:creationId xmlns:a16="http://schemas.microsoft.com/office/drawing/2014/main" id="{4AFF0D88-3A25-DD40-174E-AAF71FECA8C1}"/>
              </a:ext>
            </a:extLst>
          </p:cNvPr>
          <p:cNvSpPr txBox="1"/>
          <p:nvPr/>
        </p:nvSpPr>
        <p:spPr>
          <a:xfrm>
            <a:off x="500743" y="3429000"/>
            <a:ext cx="7870372" cy="2308324"/>
          </a:xfrm>
          <a:prstGeom prst="rect">
            <a:avLst/>
          </a:prstGeom>
          <a:noFill/>
        </p:spPr>
        <p:txBody>
          <a:bodyPr wrap="square">
            <a:spAutoFit/>
          </a:bodyPr>
          <a:lstStyle/>
          <a:p>
            <a:r>
              <a:rPr lang="en-US" b="1" dirty="0"/>
              <a:t>Types of Subqueries</a:t>
            </a:r>
          </a:p>
          <a:p>
            <a:endParaRPr lang="en-US" b="1" dirty="0"/>
          </a:p>
          <a:p>
            <a:pPr>
              <a:buFont typeface="+mj-lt"/>
              <a:buAutoNum type="arabicPeriod"/>
            </a:pPr>
            <a:r>
              <a:rPr lang="en-US" b="1" dirty="0"/>
              <a:t> Single-row subquery</a:t>
            </a:r>
            <a:r>
              <a:rPr lang="en-US" dirty="0"/>
              <a:t>: Returns a single row.</a:t>
            </a:r>
          </a:p>
          <a:p>
            <a:pPr>
              <a:buFont typeface="+mj-lt"/>
              <a:buAutoNum type="arabicPeriod"/>
            </a:pPr>
            <a:r>
              <a:rPr lang="en-US" b="1" dirty="0"/>
              <a:t> Multi-row subquery</a:t>
            </a:r>
            <a:r>
              <a:rPr lang="en-US" dirty="0"/>
              <a:t>: Returns multiple rows.</a:t>
            </a:r>
          </a:p>
          <a:p>
            <a:pPr>
              <a:buFont typeface="+mj-lt"/>
              <a:buAutoNum type="arabicPeriod"/>
            </a:pPr>
            <a:r>
              <a:rPr lang="en-US" b="1" dirty="0"/>
              <a:t> Single-column subquery</a:t>
            </a:r>
            <a:r>
              <a:rPr lang="en-US" dirty="0"/>
              <a:t>: Returns a single column.</a:t>
            </a:r>
          </a:p>
          <a:p>
            <a:pPr>
              <a:buFont typeface="+mj-lt"/>
              <a:buAutoNum type="arabicPeriod"/>
            </a:pPr>
            <a:r>
              <a:rPr lang="en-US" b="1" dirty="0"/>
              <a:t> Multi-column subquery</a:t>
            </a:r>
            <a:r>
              <a:rPr lang="en-US" dirty="0"/>
              <a:t>: Returns multiple columns.</a:t>
            </a:r>
          </a:p>
          <a:p>
            <a:pPr>
              <a:buFont typeface="+mj-lt"/>
              <a:buAutoNum type="arabicPeriod"/>
            </a:pPr>
            <a:r>
              <a:rPr lang="en-US" b="1" dirty="0"/>
              <a:t> Correlated subquery</a:t>
            </a:r>
            <a:r>
              <a:rPr lang="en-US" dirty="0"/>
              <a:t>: References columns from the outer query.</a:t>
            </a:r>
          </a:p>
          <a:p>
            <a:pPr>
              <a:buFont typeface="+mj-lt"/>
              <a:buAutoNum type="arabicPeriod"/>
            </a:pPr>
            <a:r>
              <a:rPr lang="en-US" b="1" dirty="0"/>
              <a:t> Non-correlated subquery</a:t>
            </a:r>
            <a:r>
              <a:rPr lang="en-US" dirty="0"/>
              <a:t>: Independent of the outer query.</a:t>
            </a:r>
          </a:p>
        </p:txBody>
      </p:sp>
      <p:sp>
        <p:nvSpPr>
          <p:cNvPr id="7" name="Footer Placeholder 6">
            <a:extLst>
              <a:ext uri="{FF2B5EF4-FFF2-40B4-BE49-F238E27FC236}">
                <a16:creationId xmlns:a16="http://schemas.microsoft.com/office/drawing/2014/main" id="{C6C7AE05-9172-6BFF-C2F6-06F8BF7B20A1}"/>
              </a:ext>
            </a:extLst>
          </p:cNvPr>
          <p:cNvSpPr>
            <a:spLocks noGrp="1"/>
          </p:cNvSpPr>
          <p:nvPr>
            <p:ph type="ftr" sz="quarter" idx="11"/>
          </p:nvPr>
        </p:nvSpPr>
        <p:spPr/>
        <p:txBody>
          <a:bodyPr/>
          <a:lstStyle/>
          <a:p>
            <a:r>
              <a:rPr lang="en-US">
                <a:solidFill>
                  <a:schemeClr val="tx1"/>
                </a:solidFill>
              </a:rPr>
              <a:t>Dr A V Prajeesh, SAS, VIT Vellore</a:t>
            </a:r>
          </a:p>
        </p:txBody>
      </p:sp>
    </p:spTree>
    <p:extLst>
      <p:ext uri="{BB962C8B-B14F-4D97-AF65-F5344CB8AC3E}">
        <p14:creationId xmlns:p14="http://schemas.microsoft.com/office/powerpoint/2010/main" val="410461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1A0590-5EAE-0A27-8809-0435FE30AB42}"/>
              </a:ext>
            </a:extLst>
          </p:cNvPr>
          <p:cNvSpPr txBox="1"/>
          <p:nvPr/>
        </p:nvSpPr>
        <p:spPr>
          <a:xfrm>
            <a:off x="653142" y="343877"/>
            <a:ext cx="7336971" cy="923330"/>
          </a:xfrm>
          <a:prstGeom prst="rect">
            <a:avLst/>
          </a:prstGeom>
          <a:noFill/>
        </p:spPr>
        <p:txBody>
          <a:bodyPr wrap="square">
            <a:spAutoFit/>
          </a:bodyPr>
          <a:lstStyle/>
          <a:p>
            <a:r>
              <a:rPr lang="en-US" b="1" dirty="0"/>
              <a:t>Single-row Subquery</a:t>
            </a:r>
          </a:p>
          <a:p>
            <a:endParaRPr lang="en-US" b="1" dirty="0"/>
          </a:p>
          <a:p>
            <a:r>
              <a:rPr lang="en-US" dirty="0"/>
              <a:t>A subquery that returns a single row and a single column.</a:t>
            </a:r>
          </a:p>
        </p:txBody>
      </p:sp>
      <p:sp>
        <p:nvSpPr>
          <p:cNvPr id="7" name="TextBox 6">
            <a:extLst>
              <a:ext uri="{FF2B5EF4-FFF2-40B4-BE49-F238E27FC236}">
                <a16:creationId xmlns:a16="http://schemas.microsoft.com/office/drawing/2014/main" id="{B7E3500B-5615-A28A-4D7C-1814E36D8B81}"/>
              </a:ext>
            </a:extLst>
          </p:cNvPr>
          <p:cNvSpPr txBox="1"/>
          <p:nvPr/>
        </p:nvSpPr>
        <p:spPr>
          <a:xfrm>
            <a:off x="658581" y="1994766"/>
            <a:ext cx="7609115" cy="646331"/>
          </a:xfrm>
          <a:prstGeom prst="rect">
            <a:avLst/>
          </a:prstGeom>
          <a:noFill/>
        </p:spPr>
        <p:txBody>
          <a:bodyPr wrap="square">
            <a:spAutoFit/>
          </a:bodyPr>
          <a:lstStyle/>
          <a:p>
            <a:r>
              <a:rPr lang="en-US" dirty="0"/>
              <a:t>SELECT name FROM employees WHERE salary = (SELECT MAX(salary) FROM employees);</a:t>
            </a:r>
          </a:p>
        </p:txBody>
      </p:sp>
      <p:sp>
        <p:nvSpPr>
          <p:cNvPr id="9" name="TextBox 8">
            <a:extLst>
              <a:ext uri="{FF2B5EF4-FFF2-40B4-BE49-F238E27FC236}">
                <a16:creationId xmlns:a16="http://schemas.microsoft.com/office/drawing/2014/main" id="{6732713A-963E-39A0-9DF4-E2579B31E1EE}"/>
              </a:ext>
            </a:extLst>
          </p:cNvPr>
          <p:cNvSpPr txBox="1"/>
          <p:nvPr/>
        </p:nvSpPr>
        <p:spPr>
          <a:xfrm>
            <a:off x="653142" y="3105834"/>
            <a:ext cx="4572000" cy="923330"/>
          </a:xfrm>
          <a:prstGeom prst="rect">
            <a:avLst/>
          </a:prstGeom>
          <a:noFill/>
        </p:spPr>
        <p:txBody>
          <a:bodyPr wrap="square">
            <a:spAutoFit/>
          </a:bodyPr>
          <a:lstStyle/>
          <a:p>
            <a:r>
              <a:rPr lang="en-US" b="1" dirty="0"/>
              <a:t>Multi-row Subquery</a:t>
            </a:r>
          </a:p>
          <a:p>
            <a:endParaRPr lang="en-US" b="1" dirty="0"/>
          </a:p>
          <a:p>
            <a:r>
              <a:rPr lang="en-US" dirty="0"/>
              <a:t>A subquery that returns multiple rows.</a:t>
            </a:r>
          </a:p>
        </p:txBody>
      </p:sp>
      <p:sp>
        <p:nvSpPr>
          <p:cNvPr id="11" name="TextBox 10">
            <a:extLst>
              <a:ext uri="{FF2B5EF4-FFF2-40B4-BE49-F238E27FC236}">
                <a16:creationId xmlns:a16="http://schemas.microsoft.com/office/drawing/2014/main" id="{0AB1ED48-E355-650A-055A-00294F7FCD99}"/>
              </a:ext>
            </a:extLst>
          </p:cNvPr>
          <p:cNvSpPr txBox="1"/>
          <p:nvPr/>
        </p:nvSpPr>
        <p:spPr>
          <a:xfrm>
            <a:off x="653142" y="4606222"/>
            <a:ext cx="7957458" cy="646331"/>
          </a:xfrm>
          <a:prstGeom prst="rect">
            <a:avLst/>
          </a:prstGeom>
          <a:noFill/>
        </p:spPr>
        <p:txBody>
          <a:bodyPr wrap="square">
            <a:spAutoFit/>
          </a:bodyPr>
          <a:lstStyle/>
          <a:p>
            <a:r>
              <a:rPr lang="en-US" dirty="0"/>
              <a:t>SELECT name FROM employees WHERE </a:t>
            </a:r>
            <a:r>
              <a:rPr lang="en-US" dirty="0" err="1"/>
              <a:t>department_id</a:t>
            </a:r>
            <a:r>
              <a:rPr lang="en-US" dirty="0"/>
              <a:t> IN (SELECT </a:t>
            </a:r>
            <a:r>
              <a:rPr lang="en-US" dirty="0" err="1"/>
              <a:t>department_id</a:t>
            </a:r>
            <a:r>
              <a:rPr lang="en-US" dirty="0"/>
              <a:t> FROM departments WHERE location = 'New York');</a:t>
            </a:r>
          </a:p>
        </p:txBody>
      </p:sp>
      <p:sp>
        <p:nvSpPr>
          <p:cNvPr id="13" name="TextBox 12">
            <a:extLst>
              <a:ext uri="{FF2B5EF4-FFF2-40B4-BE49-F238E27FC236}">
                <a16:creationId xmlns:a16="http://schemas.microsoft.com/office/drawing/2014/main" id="{3D52E18A-D1C1-DD03-BFF0-CA4BDA99FEB9}"/>
              </a:ext>
            </a:extLst>
          </p:cNvPr>
          <p:cNvSpPr txBox="1"/>
          <p:nvPr/>
        </p:nvSpPr>
        <p:spPr>
          <a:xfrm>
            <a:off x="653141" y="1289094"/>
            <a:ext cx="7750629" cy="369332"/>
          </a:xfrm>
          <a:prstGeom prst="rect">
            <a:avLst/>
          </a:prstGeom>
          <a:noFill/>
        </p:spPr>
        <p:txBody>
          <a:bodyPr wrap="square">
            <a:spAutoFit/>
          </a:bodyPr>
          <a:lstStyle/>
          <a:p>
            <a:r>
              <a:rPr lang="en-US" dirty="0"/>
              <a:t>Retrieve the name of the employee who has the highest salary.</a:t>
            </a:r>
          </a:p>
        </p:txBody>
      </p:sp>
      <p:sp>
        <p:nvSpPr>
          <p:cNvPr id="15" name="TextBox 14">
            <a:extLst>
              <a:ext uri="{FF2B5EF4-FFF2-40B4-BE49-F238E27FC236}">
                <a16:creationId xmlns:a16="http://schemas.microsoft.com/office/drawing/2014/main" id="{D7B89BDC-7171-A58D-BF6B-E93BFC7B516D}"/>
              </a:ext>
            </a:extLst>
          </p:cNvPr>
          <p:cNvSpPr txBox="1"/>
          <p:nvPr/>
        </p:nvSpPr>
        <p:spPr>
          <a:xfrm>
            <a:off x="653141" y="4088505"/>
            <a:ext cx="8142516" cy="369332"/>
          </a:xfrm>
          <a:prstGeom prst="rect">
            <a:avLst/>
          </a:prstGeom>
          <a:noFill/>
        </p:spPr>
        <p:txBody>
          <a:bodyPr wrap="square">
            <a:spAutoFit/>
          </a:bodyPr>
          <a:lstStyle/>
          <a:p>
            <a:r>
              <a:rPr lang="en-US" dirty="0"/>
              <a:t>Retrieve the names of employees who work in departments located in 'New York'.</a:t>
            </a:r>
          </a:p>
        </p:txBody>
      </p:sp>
      <p:sp>
        <p:nvSpPr>
          <p:cNvPr id="16" name="Footer Placeholder 15">
            <a:extLst>
              <a:ext uri="{FF2B5EF4-FFF2-40B4-BE49-F238E27FC236}">
                <a16:creationId xmlns:a16="http://schemas.microsoft.com/office/drawing/2014/main" id="{7F603BB0-9BFD-018C-4AA8-24B14A257A2F}"/>
              </a:ext>
            </a:extLst>
          </p:cNvPr>
          <p:cNvSpPr>
            <a:spLocks noGrp="1"/>
          </p:cNvSpPr>
          <p:nvPr>
            <p:ph type="ftr" sz="quarter" idx="11"/>
          </p:nvPr>
        </p:nvSpPr>
        <p:spPr/>
        <p:txBody>
          <a:bodyPr/>
          <a:lstStyle/>
          <a:p>
            <a:r>
              <a:rPr lang="en-US">
                <a:solidFill>
                  <a:schemeClr val="tx1"/>
                </a:solidFill>
              </a:rPr>
              <a:t>Dr A V Prajeesh, SAS, VIT Vellore</a:t>
            </a:r>
          </a:p>
        </p:txBody>
      </p:sp>
    </p:spTree>
    <p:extLst>
      <p:ext uri="{BB962C8B-B14F-4D97-AF65-F5344CB8AC3E}">
        <p14:creationId xmlns:p14="http://schemas.microsoft.com/office/powerpoint/2010/main" val="24802497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211</TotalTime>
  <Words>969</Words>
  <Application>Microsoft Office PowerPoint</Application>
  <PresentationFormat>On-screen Show (4:3)</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11</cp:revision>
  <dcterms:created xsi:type="dcterms:W3CDTF">2024-08-01T13:13:14Z</dcterms:created>
  <dcterms:modified xsi:type="dcterms:W3CDTF">2024-08-08T17:01:24Z</dcterms:modified>
</cp:coreProperties>
</file>