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62" r:id="rId7"/>
    <p:sldId id="259"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3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43633-C50E-0EC4-E9B1-5360C5B909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0160A6-45FE-3650-AF37-28A6588AE9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C427C7-7432-4092-8893-E1AADE768CD3}"/>
              </a:ext>
            </a:extLst>
          </p:cNvPr>
          <p:cNvSpPr>
            <a:spLocks noGrp="1"/>
          </p:cNvSpPr>
          <p:nvPr>
            <p:ph type="dt" sz="half" idx="10"/>
          </p:nvPr>
        </p:nvSpPr>
        <p:spPr/>
        <p:txBody>
          <a:bodyPr/>
          <a:lstStyle/>
          <a:p>
            <a:fld id="{B9B1333C-DF3A-4762-B268-A8A3468CA52F}" type="datetimeFigureOut">
              <a:rPr lang="en-US" smtClean="0"/>
              <a:t>8/29/2024</a:t>
            </a:fld>
            <a:endParaRPr lang="en-US"/>
          </a:p>
        </p:txBody>
      </p:sp>
      <p:sp>
        <p:nvSpPr>
          <p:cNvPr id="5" name="Footer Placeholder 4">
            <a:extLst>
              <a:ext uri="{FF2B5EF4-FFF2-40B4-BE49-F238E27FC236}">
                <a16:creationId xmlns:a16="http://schemas.microsoft.com/office/drawing/2014/main" id="{A1ACF9EC-FE91-68A9-B9A7-BC1E2DC47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6C4F32-F777-9593-E230-0E5A63EF193D}"/>
              </a:ext>
            </a:extLst>
          </p:cNvPr>
          <p:cNvSpPr>
            <a:spLocks noGrp="1"/>
          </p:cNvSpPr>
          <p:nvPr>
            <p:ph type="sldNum" sz="quarter" idx="12"/>
          </p:nvPr>
        </p:nvSpPr>
        <p:spPr/>
        <p:txBody>
          <a:bodyPr/>
          <a:lstStyle/>
          <a:p>
            <a:fld id="{89B79448-B6D1-4156-B8D4-611E7452FB96}" type="slidenum">
              <a:rPr lang="en-US" smtClean="0"/>
              <a:t>‹#›</a:t>
            </a:fld>
            <a:endParaRPr lang="en-US"/>
          </a:p>
        </p:txBody>
      </p:sp>
    </p:spTree>
    <p:extLst>
      <p:ext uri="{BB962C8B-B14F-4D97-AF65-F5344CB8AC3E}">
        <p14:creationId xmlns:p14="http://schemas.microsoft.com/office/powerpoint/2010/main" val="2649642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AD83C-6F85-6063-1F32-26B7C8D75A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39B9D1-6D63-3981-A04D-4D72306CE9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E4E48E-CAAA-BEB7-EE42-11FA53FC4691}"/>
              </a:ext>
            </a:extLst>
          </p:cNvPr>
          <p:cNvSpPr>
            <a:spLocks noGrp="1"/>
          </p:cNvSpPr>
          <p:nvPr>
            <p:ph type="dt" sz="half" idx="10"/>
          </p:nvPr>
        </p:nvSpPr>
        <p:spPr/>
        <p:txBody>
          <a:bodyPr/>
          <a:lstStyle/>
          <a:p>
            <a:fld id="{B9B1333C-DF3A-4762-B268-A8A3468CA52F}" type="datetimeFigureOut">
              <a:rPr lang="en-US" smtClean="0"/>
              <a:t>8/29/2024</a:t>
            </a:fld>
            <a:endParaRPr lang="en-US"/>
          </a:p>
        </p:txBody>
      </p:sp>
      <p:sp>
        <p:nvSpPr>
          <p:cNvPr id="5" name="Footer Placeholder 4">
            <a:extLst>
              <a:ext uri="{FF2B5EF4-FFF2-40B4-BE49-F238E27FC236}">
                <a16:creationId xmlns:a16="http://schemas.microsoft.com/office/drawing/2014/main" id="{6F8AF63C-3E19-9375-5958-F28DFB706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E097B-99A5-0CD1-1DE4-C0F26A432D6E}"/>
              </a:ext>
            </a:extLst>
          </p:cNvPr>
          <p:cNvSpPr>
            <a:spLocks noGrp="1"/>
          </p:cNvSpPr>
          <p:nvPr>
            <p:ph type="sldNum" sz="quarter" idx="12"/>
          </p:nvPr>
        </p:nvSpPr>
        <p:spPr/>
        <p:txBody>
          <a:bodyPr/>
          <a:lstStyle/>
          <a:p>
            <a:fld id="{89B79448-B6D1-4156-B8D4-611E7452FB96}" type="slidenum">
              <a:rPr lang="en-US" smtClean="0"/>
              <a:t>‹#›</a:t>
            </a:fld>
            <a:endParaRPr lang="en-US"/>
          </a:p>
        </p:txBody>
      </p:sp>
    </p:spTree>
    <p:extLst>
      <p:ext uri="{BB962C8B-B14F-4D97-AF65-F5344CB8AC3E}">
        <p14:creationId xmlns:p14="http://schemas.microsoft.com/office/powerpoint/2010/main" val="2454740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D82DA2-E67F-FF16-0A4E-7967954D6C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C0E7B5-BAD0-F128-3530-E9EE4C6A37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C6E9DC-5E82-7268-BB41-53A5E292847B}"/>
              </a:ext>
            </a:extLst>
          </p:cNvPr>
          <p:cNvSpPr>
            <a:spLocks noGrp="1"/>
          </p:cNvSpPr>
          <p:nvPr>
            <p:ph type="dt" sz="half" idx="10"/>
          </p:nvPr>
        </p:nvSpPr>
        <p:spPr/>
        <p:txBody>
          <a:bodyPr/>
          <a:lstStyle/>
          <a:p>
            <a:fld id="{B9B1333C-DF3A-4762-B268-A8A3468CA52F}" type="datetimeFigureOut">
              <a:rPr lang="en-US" smtClean="0"/>
              <a:t>8/29/2024</a:t>
            </a:fld>
            <a:endParaRPr lang="en-US"/>
          </a:p>
        </p:txBody>
      </p:sp>
      <p:sp>
        <p:nvSpPr>
          <p:cNvPr id="5" name="Footer Placeholder 4">
            <a:extLst>
              <a:ext uri="{FF2B5EF4-FFF2-40B4-BE49-F238E27FC236}">
                <a16:creationId xmlns:a16="http://schemas.microsoft.com/office/drawing/2014/main" id="{36FB3798-BC96-0AF7-F1DF-77881F9F7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D7F6E-D6F8-8612-2E6D-8BCD4AF7474E}"/>
              </a:ext>
            </a:extLst>
          </p:cNvPr>
          <p:cNvSpPr>
            <a:spLocks noGrp="1"/>
          </p:cNvSpPr>
          <p:nvPr>
            <p:ph type="sldNum" sz="quarter" idx="12"/>
          </p:nvPr>
        </p:nvSpPr>
        <p:spPr/>
        <p:txBody>
          <a:bodyPr/>
          <a:lstStyle/>
          <a:p>
            <a:fld id="{89B79448-B6D1-4156-B8D4-611E7452FB96}" type="slidenum">
              <a:rPr lang="en-US" smtClean="0"/>
              <a:t>‹#›</a:t>
            </a:fld>
            <a:endParaRPr lang="en-US"/>
          </a:p>
        </p:txBody>
      </p:sp>
    </p:spTree>
    <p:extLst>
      <p:ext uri="{BB962C8B-B14F-4D97-AF65-F5344CB8AC3E}">
        <p14:creationId xmlns:p14="http://schemas.microsoft.com/office/powerpoint/2010/main" val="403779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38BC-6CE0-B39E-1CFB-A26D4C70EC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A9D34F-3678-5ED2-942C-260E963D0E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5180E-73D5-1264-4805-59CCDAE538FF}"/>
              </a:ext>
            </a:extLst>
          </p:cNvPr>
          <p:cNvSpPr>
            <a:spLocks noGrp="1"/>
          </p:cNvSpPr>
          <p:nvPr>
            <p:ph type="dt" sz="half" idx="10"/>
          </p:nvPr>
        </p:nvSpPr>
        <p:spPr/>
        <p:txBody>
          <a:bodyPr/>
          <a:lstStyle/>
          <a:p>
            <a:fld id="{B9B1333C-DF3A-4762-B268-A8A3468CA52F}" type="datetimeFigureOut">
              <a:rPr lang="en-US" smtClean="0"/>
              <a:t>8/29/2024</a:t>
            </a:fld>
            <a:endParaRPr lang="en-US"/>
          </a:p>
        </p:txBody>
      </p:sp>
      <p:sp>
        <p:nvSpPr>
          <p:cNvPr id="5" name="Footer Placeholder 4">
            <a:extLst>
              <a:ext uri="{FF2B5EF4-FFF2-40B4-BE49-F238E27FC236}">
                <a16:creationId xmlns:a16="http://schemas.microsoft.com/office/drawing/2014/main" id="{4F99D250-1D4F-D56F-943F-D0B48EEDD6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3A5617-5619-452A-15EB-9AB180A10C21}"/>
              </a:ext>
            </a:extLst>
          </p:cNvPr>
          <p:cNvSpPr>
            <a:spLocks noGrp="1"/>
          </p:cNvSpPr>
          <p:nvPr>
            <p:ph type="sldNum" sz="quarter" idx="12"/>
          </p:nvPr>
        </p:nvSpPr>
        <p:spPr/>
        <p:txBody>
          <a:bodyPr/>
          <a:lstStyle/>
          <a:p>
            <a:fld id="{89B79448-B6D1-4156-B8D4-611E7452FB96}" type="slidenum">
              <a:rPr lang="en-US" smtClean="0"/>
              <a:t>‹#›</a:t>
            </a:fld>
            <a:endParaRPr lang="en-US"/>
          </a:p>
        </p:txBody>
      </p:sp>
    </p:spTree>
    <p:extLst>
      <p:ext uri="{BB962C8B-B14F-4D97-AF65-F5344CB8AC3E}">
        <p14:creationId xmlns:p14="http://schemas.microsoft.com/office/powerpoint/2010/main" val="2259659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E83B7-0B98-9402-0AB7-428D7B0874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A20056-4D27-0B61-4E70-706CF58750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98D0D3-5498-84D9-FE45-46BDC6957BE4}"/>
              </a:ext>
            </a:extLst>
          </p:cNvPr>
          <p:cNvSpPr>
            <a:spLocks noGrp="1"/>
          </p:cNvSpPr>
          <p:nvPr>
            <p:ph type="dt" sz="half" idx="10"/>
          </p:nvPr>
        </p:nvSpPr>
        <p:spPr/>
        <p:txBody>
          <a:bodyPr/>
          <a:lstStyle/>
          <a:p>
            <a:fld id="{B9B1333C-DF3A-4762-B268-A8A3468CA52F}" type="datetimeFigureOut">
              <a:rPr lang="en-US" smtClean="0"/>
              <a:t>8/29/2024</a:t>
            </a:fld>
            <a:endParaRPr lang="en-US"/>
          </a:p>
        </p:txBody>
      </p:sp>
      <p:sp>
        <p:nvSpPr>
          <p:cNvPr id="5" name="Footer Placeholder 4">
            <a:extLst>
              <a:ext uri="{FF2B5EF4-FFF2-40B4-BE49-F238E27FC236}">
                <a16:creationId xmlns:a16="http://schemas.microsoft.com/office/drawing/2014/main" id="{685BFD1D-BB9C-2DFD-B5F6-D738C70D9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469836-CD64-25CC-A417-9D629002047F}"/>
              </a:ext>
            </a:extLst>
          </p:cNvPr>
          <p:cNvSpPr>
            <a:spLocks noGrp="1"/>
          </p:cNvSpPr>
          <p:nvPr>
            <p:ph type="sldNum" sz="quarter" idx="12"/>
          </p:nvPr>
        </p:nvSpPr>
        <p:spPr/>
        <p:txBody>
          <a:bodyPr/>
          <a:lstStyle/>
          <a:p>
            <a:fld id="{89B79448-B6D1-4156-B8D4-611E7452FB96}" type="slidenum">
              <a:rPr lang="en-US" smtClean="0"/>
              <a:t>‹#›</a:t>
            </a:fld>
            <a:endParaRPr lang="en-US"/>
          </a:p>
        </p:txBody>
      </p:sp>
    </p:spTree>
    <p:extLst>
      <p:ext uri="{BB962C8B-B14F-4D97-AF65-F5344CB8AC3E}">
        <p14:creationId xmlns:p14="http://schemas.microsoft.com/office/powerpoint/2010/main" val="2196542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8D83-DE1D-35CB-B447-771A6D5D56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434FBC-BFAF-990C-FAC3-7D981AFDC3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86C3F2-BA34-280B-E4F8-E8CEF95C65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7267E2-70D5-43D9-740A-35840F134A61}"/>
              </a:ext>
            </a:extLst>
          </p:cNvPr>
          <p:cNvSpPr>
            <a:spLocks noGrp="1"/>
          </p:cNvSpPr>
          <p:nvPr>
            <p:ph type="dt" sz="half" idx="10"/>
          </p:nvPr>
        </p:nvSpPr>
        <p:spPr/>
        <p:txBody>
          <a:bodyPr/>
          <a:lstStyle/>
          <a:p>
            <a:fld id="{B9B1333C-DF3A-4762-B268-A8A3468CA52F}" type="datetimeFigureOut">
              <a:rPr lang="en-US" smtClean="0"/>
              <a:t>8/29/2024</a:t>
            </a:fld>
            <a:endParaRPr lang="en-US"/>
          </a:p>
        </p:txBody>
      </p:sp>
      <p:sp>
        <p:nvSpPr>
          <p:cNvPr id="6" name="Footer Placeholder 5">
            <a:extLst>
              <a:ext uri="{FF2B5EF4-FFF2-40B4-BE49-F238E27FC236}">
                <a16:creationId xmlns:a16="http://schemas.microsoft.com/office/drawing/2014/main" id="{2D709052-F87A-7155-0300-7DAB21CA16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2D812-4DD3-910A-85EA-F040AC6CC8DD}"/>
              </a:ext>
            </a:extLst>
          </p:cNvPr>
          <p:cNvSpPr>
            <a:spLocks noGrp="1"/>
          </p:cNvSpPr>
          <p:nvPr>
            <p:ph type="sldNum" sz="quarter" idx="12"/>
          </p:nvPr>
        </p:nvSpPr>
        <p:spPr/>
        <p:txBody>
          <a:bodyPr/>
          <a:lstStyle/>
          <a:p>
            <a:fld id="{89B79448-B6D1-4156-B8D4-611E7452FB96}" type="slidenum">
              <a:rPr lang="en-US" smtClean="0"/>
              <a:t>‹#›</a:t>
            </a:fld>
            <a:endParaRPr lang="en-US"/>
          </a:p>
        </p:txBody>
      </p:sp>
    </p:spTree>
    <p:extLst>
      <p:ext uri="{BB962C8B-B14F-4D97-AF65-F5344CB8AC3E}">
        <p14:creationId xmlns:p14="http://schemas.microsoft.com/office/powerpoint/2010/main" val="186488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F1B41-DBC1-5225-CDFC-B0427D5B53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C95493-5592-71C0-0695-857E70BFCE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54FD0B-CAA5-9BAD-503B-44F905BC62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711744-D464-47C1-1F18-394609284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9F1C6E-9218-C64B-F585-DEFD8768FF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C4AD6B-5E3D-F3F2-C825-6D87CF51562A}"/>
              </a:ext>
            </a:extLst>
          </p:cNvPr>
          <p:cNvSpPr>
            <a:spLocks noGrp="1"/>
          </p:cNvSpPr>
          <p:nvPr>
            <p:ph type="dt" sz="half" idx="10"/>
          </p:nvPr>
        </p:nvSpPr>
        <p:spPr/>
        <p:txBody>
          <a:bodyPr/>
          <a:lstStyle/>
          <a:p>
            <a:fld id="{B9B1333C-DF3A-4762-B268-A8A3468CA52F}" type="datetimeFigureOut">
              <a:rPr lang="en-US" smtClean="0"/>
              <a:t>8/29/2024</a:t>
            </a:fld>
            <a:endParaRPr lang="en-US"/>
          </a:p>
        </p:txBody>
      </p:sp>
      <p:sp>
        <p:nvSpPr>
          <p:cNvPr id="8" name="Footer Placeholder 7">
            <a:extLst>
              <a:ext uri="{FF2B5EF4-FFF2-40B4-BE49-F238E27FC236}">
                <a16:creationId xmlns:a16="http://schemas.microsoft.com/office/drawing/2014/main" id="{1D85B37E-0EC3-88D1-A0FC-102036383C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C94ABB-2D2A-3E89-AFD8-59E64AED14D6}"/>
              </a:ext>
            </a:extLst>
          </p:cNvPr>
          <p:cNvSpPr>
            <a:spLocks noGrp="1"/>
          </p:cNvSpPr>
          <p:nvPr>
            <p:ph type="sldNum" sz="quarter" idx="12"/>
          </p:nvPr>
        </p:nvSpPr>
        <p:spPr/>
        <p:txBody>
          <a:bodyPr/>
          <a:lstStyle/>
          <a:p>
            <a:fld id="{89B79448-B6D1-4156-B8D4-611E7452FB96}" type="slidenum">
              <a:rPr lang="en-US" smtClean="0"/>
              <a:t>‹#›</a:t>
            </a:fld>
            <a:endParaRPr lang="en-US"/>
          </a:p>
        </p:txBody>
      </p:sp>
    </p:spTree>
    <p:extLst>
      <p:ext uri="{BB962C8B-B14F-4D97-AF65-F5344CB8AC3E}">
        <p14:creationId xmlns:p14="http://schemas.microsoft.com/office/powerpoint/2010/main" val="3909555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CCAD-EADD-FD1C-74BE-02D76816D4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9B8064-B506-2982-FDFD-A52A53986DDD}"/>
              </a:ext>
            </a:extLst>
          </p:cNvPr>
          <p:cNvSpPr>
            <a:spLocks noGrp="1"/>
          </p:cNvSpPr>
          <p:nvPr>
            <p:ph type="dt" sz="half" idx="10"/>
          </p:nvPr>
        </p:nvSpPr>
        <p:spPr/>
        <p:txBody>
          <a:bodyPr/>
          <a:lstStyle/>
          <a:p>
            <a:fld id="{B9B1333C-DF3A-4762-B268-A8A3468CA52F}" type="datetimeFigureOut">
              <a:rPr lang="en-US" smtClean="0"/>
              <a:t>8/29/2024</a:t>
            </a:fld>
            <a:endParaRPr lang="en-US"/>
          </a:p>
        </p:txBody>
      </p:sp>
      <p:sp>
        <p:nvSpPr>
          <p:cNvPr id="4" name="Footer Placeholder 3">
            <a:extLst>
              <a:ext uri="{FF2B5EF4-FFF2-40B4-BE49-F238E27FC236}">
                <a16:creationId xmlns:a16="http://schemas.microsoft.com/office/drawing/2014/main" id="{C02A9BF8-946D-C232-564F-EFB3577760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DA1AE7-17E6-31F2-C812-EAEB5E46D14A}"/>
              </a:ext>
            </a:extLst>
          </p:cNvPr>
          <p:cNvSpPr>
            <a:spLocks noGrp="1"/>
          </p:cNvSpPr>
          <p:nvPr>
            <p:ph type="sldNum" sz="quarter" idx="12"/>
          </p:nvPr>
        </p:nvSpPr>
        <p:spPr/>
        <p:txBody>
          <a:bodyPr/>
          <a:lstStyle/>
          <a:p>
            <a:fld id="{89B79448-B6D1-4156-B8D4-611E7452FB96}" type="slidenum">
              <a:rPr lang="en-US" smtClean="0"/>
              <a:t>‹#›</a:t>
            </a:fld>
            <a:endParaRPr lang="en-US"/>
          </a:p>
        </p:txBody>
      </p:sp>
    </p:spTree>
    <p:extLst>
      <p:ext uri="{BB962C8B-B14F-4D97-AF65-F5344CB8AC3E}">
        <p14:creationId xmlns:p14="http://schemas.microsoft.com/office/powerpoint/2010/main" val="3881732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3193EF-B94B-E652-F90A-E71685F7065D}"/>
              </a:ext>
            </a:extLst>
          </p:cNvPr>
          <p:cNvSpPr>
            <a:spLocks noGrp="1"/>
          </p:cNvSpPr>
          <p:nvPr>
            <p:ph type="dt" sz="half" idx="10"/>
          </p:nvPr>
        </p:nvSpPr>
        <p:spPr/>
        <p:txBody>
          <a:bodyPr/>
          <a:lstStyle/>
          <a:p>
            <a:fld id="{B9B1333C-DF3A-4762-B268-A8A3468CA52F}" type="datetimeFigureOut">
              <a:rPr lang="en-US" smtClean="0"/>
              <a:t>8/29/2024</a:t>
            </a:fld>
            <a:endParaRPr lang="en-US"/>
          </a:p>
        </p:txBody>
      </p:sp>
      <p:sp>
        <p:nvSpPr>
          <p:cNvPr id="3" name="Footer Placeholder 2">
            <a:extLst>
              <a:ext uri="{FF2B5EF4-FFF2-40B4-BE49-F238E27FC236}">
                <a16:creationId xmlns:a16="http://schemas.microsoft.com/office/drawing/2014/main" id="{F0F1C58B-A3E7-E376-CEA9-D13D0FE6C1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CECD47-DB5E-0E22-4A15-C92131ACC606}"/>
              </a:ext>
            </a:extLst>
          </p:cNvPr>
          <p:cNvSpPr>
            <a:spLocks noGrp="1"/>
          </p:cNvSpPr>
          <p:nvPr>
            <p:ph type="sldNum" sz="quarter" idx="12"/>
          </p:nvPr>
        </p:nvSpPr>
        <p:spPr/>
        <p:txBody>
          <a:bodyPr/>
          <a:lstStyle/>
          <a:p>
            <a:fld id="{89B79448-B6D1-4156-B8D4-611E7452FB96}" type="slidenum">
              <a:rPr lang="en-US" smtClean="0"/>
              <a:t>‹#›</a:t>
            </a:fld>
            <a:endParaRPr lang="en-US"/>
          </a:p>
        </p:txBody>
      </p:sp>
    </p:spTree>
    <p:extLst>
      <p:ext uri="{BB962C8B-B14F-4D97-AF65-F5344CB8AC3E}">
        <p14:creationId xmlns:p14="http://schemas.microsoft.com/office/powerpoint/2010/main" val="4089135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B9BF5-2095-B8BF-2579-F65D563E2B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AC6AA8-888E-0141-5BAA-2119F7B61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93EED-D2FC-9C4C-44F6-C3DBF9FE0B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91ACD-543F-43D3-E0A1-34DD5078D6B0}"/>
              </a:ext>
            </a:extLst>
          </p:cNvPr>
          <p:cNvSpPr>
            <a:spLocks noGrp="1"/>
          </p:cNvSpPr>
          <p:nvPr>
            <p:ph type="dt" sz="half" idx="10"/>
          </p:nvPr>
        </p:nvSpPr>
        <p:spPr/>
        <p:txBody>
          <a:bodyPr/>
          <a:lstStyle/>
          <a:p>
            <a:fld id="{B9B1333C-DF3A-4762-B268-A8A3468CA52F}" type="datetimeFigureOut">
              <a:rPr lang="en-US" smtClean="0"/>
              <a:t>8/29/2024</a:t>
            </a:fld>
            <a:endParaRPr lang="en-US"/>
          </a:p>
        </p:txBody>
      </p:sp>
      <p:sp>
        <p:nvSpPr>
          <p:cNvPr id="6" name="Footer Placeholder 5">
            <a:extLst>
              <a:ext uri="{FF2B5EF4-FFF2-40B4-BE49-F238E27FC236}">
                <a16:creationId xmlns:a16="http://schemas.microsoft.com/office/drawing/2014/main" id="{626E06BA-FD94-02D0-BEAE-0F75D7F240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5A0B1E-08B8-7CE4-6A71-21148950D059}"/>
              </a:ext>
            </a:extLst>
          </p:cNvPr>
          <p:cNvSpPr>
            <a:spLocks noGrp="1"/>
          </p:cNvSpPr>
          <p:nvPr>
            <p:ph type="sldNum" sz="quarter" idx="12"/>
          </p:nvPr>
        </p:nvSpPr>
        <p:spPr/>
        <p:txBody>
          <a:bodyPr/>
          <a:lstStyle/>
          <a:p>
            <a:fld id="{89B79448-B6D1-4156-B8D4-611E7452FB96}" type="slidenum">
              <a:rPr lang="en-US" smtClean="0"/>
              <a:t>‹#›</a:t>
            </a:fld>
            <a:endParaRPr lang="en-US"/>
          </a:p>
        </p:txBody>
      </p:sp>
    </p:spTree>
    <p:extLst>
      <p:ext uri="{BB962C8B-B14F-4D97-AF65-F5344CB8AC3E}">
        <p14:creationId xmlns:p14="http://schemas.microsoft.com/office/powerpoint/2010/main" val="2482447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E90D-97B7-B683-89FD-99203FADA6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AA34A9-9A9B-A476-C1B6-BB18C92451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698900-E2FE-2621-6AC2-8C9716189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58361E-A10C-A8CF-3885-97AC22A81580}"/>
              </a:ext>
            </a:extLst>
          </p:cNvPr>
          <p:cNvSpPr>
            <a:spLocks noGrp="1"/>
          </p:cNvSpPr>
          <p:nvPr>
            <p:ph type="dt" sz="half" idx="10"/>
          </p:nvPr>
        </p:nvSpPr>
        <p:spPr/>
        <p:txBody>
          <a:bodyPr/>
          <a:lstStyle/>
          <a:p>
            <a:fld id="{B9B1333C-DF3A-4762-B268-A8A3468CA52F}" type="datetimeFigureOut">
              <a:rPr lang="en-US" smtClean="0"/>
              <a:t>8/29/2024</a:t>
            </a:fld>
            <a:endParaRPr lang="en-US"/>
          </a:p>
        </p:txBody>
      </p:sp>
      <p:sp>
        <p:nvSpPr>
          <p:cNvPr id="6" name="Footer Placeholder 5">
            <a:extLst>
              <a:ext uri="{FF2B5EF4-FFF2-40B4-BE49-F238E27FC236}">
                <a16:creationId xmlns:a16="http://schemas.microsoft.com/office/drawing/2014/main" id="{B2894BD1-F4D9-1660-C7D1-FA262A39D8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66ED60-0C1B-74A3-E1D4-DA36DECA3A3B}"/>
              </a:ext>
            </a:extLst>
          </p:cNvPr>
          <p:cNvSpPr>
            <a:spLocks noGrp="1"/>
          </p:cNvSpPr>
          <p:nvPr>
            <p:ph type="sldNum" sz="quarter" idx="12"/>
          </p:nvPr>
        </p:nvSpPr>
        <p:spPr/>
        <p:txBody>
          <a:bodyPr/>
          <a:lstStyle/>
          <a:p>
            <a:fld id="{89B79448-B6D1-4156-B8D4-611E7452FB96}" type="slidenum">
              <a:rPr lang="en-US" smtClean="0"/>
              <a:t>‹#›</a:t>
            </a:fld>
            <a:endParaRPr lang="en-US"/>
          </a:p>
        </p:txBody>
      </p:sp>
    </p:spTree>
    <p:extLst>
      <p:ext uri="{BB962C8B-B14F-4D97-AF65-F5344CB8AC3E}">
        <p14:creationId xmlns:p14="http://schemas.microsoft.com/office/powerpoint/2010/main" val="3786159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90E555-1D63-3BC6-EA6E-6A651460B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F23366-0169-3D67-FB93-D6CF24979C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C03E8-A6D8-742D-3412-9F132BD35E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B1333C-DF3A-4762-B268-A8A3468CA52F}" type="datetimeFigureOut">
              <a:rPr lang="en-US" smtClean="0"/>
              <a:t>8/29/2024</a:t>
            </a:fld>
            <a:endParaRPr lang="en-US"/>
          </a:p>
        </p:txBody>
      </p:sp>
      <p:sp>
        <p:nvSpPr>
          <p:cNvPr id="5" name="Footer Placeholder 4">
            <a:extLst>
              <a:ext uri="{FF2B5EF4-FFF2-40B4-BE49-F238E27FC236}">
                <a16:creationId xmlns:a16="http://schemas.microsoft.com/office/drawing/2014/main" id="{02A66BF3-A55A-AF6A-85D6-C569586E5F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2CCCB0-F616-AA71-424B-67F4853DDE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79448-B6D1-4156-B8D4-611E7452FB96}" type="slidenum">
              <a:rPr lang="en-US" smtClean="0"/>
              <a:t>‹#›</a:t>
            </a:fld>
            <a:endParaRPr lang="en-US"/>
          </a:p>
        </p:txBody>
      </p:sp>
    </p:spTree>
    <p:extLst>
      <p:ext uri="{BB962C8B-B14F-4D97-AF65-F5344CB8AC3E}">
        <p14:creationId xmlns:p14="http://schemas.microsoft.com/office/powerpoint/2010/main" val="702085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1E72A7-B84B-93FE-0266-D61F001CEB4E}"/>
              </a:ext>
            </a:extLst>
          </p:cNvPr>
          <p:cNvSpPr txBox="1"/>
          <p:nvPr/>
        </p:nvSpPr>
        <p:spPr>
          <a:xfrm>
            <a:off x="1012371" y="1349830"/>
            <a:ext cx="7772400" cy="769441"/>
          </a:xfrm>
          <a:prstGeom prst="rect">
            <a:avLst/>
          </a:prstGeom>
          <a:noFill/>
        </p:spPr>
        <p:txBody>
          <a:bodyPr wrap="square" rtlCol="0">
            <a:spAutoFit/>
          </a:bodyPr>
          <a:lstStyle/>
          <a:p>
            <a:r>
              <a:rPr lang="en-US" sz="4400" dirty="0"/>
              <a:t>Subqueries Continued…</a:t>
            </a:r>
          </a:p>
        </p:txBody>
      </p:sp>
    </p:spTree>
    <p:extLst>
      <p:ext uri="{BB962C8B-B14F-4D97-AF65-F5344CB8AC3E}">
        <p14:creationId xmlns:p14="http://schemas.microsoft.com/office/powerpoint/2010/main" val="1967472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FE3B7B-3D3D-B244-5C6D-A74A164E12D4}"/>
              </a:ext>
            </a:extLst>
          </p:cNvPr>
          <p:cNvSpPr txBox="1"/>
          <p:nvPr/>
        </p:nvSpPr>
        <p:spPr>
          <a:xfrm>
            <a:off x="533400" y="414193"/>
            <a:ext cx="10537371" cy="6124754"/>
          </a:xfrm>
          <a:prstGeom prst="rect">
            <a:avLst/>
          </a:prstGeom>
          <a:noFill/>
        </p:spPr>
        <p:txBody>
          <a:bodyPr wrap="square">
            <a:spAutoFit/>
          </a:bodyPr>
          <a:lstStyle/>
          <a:p>
            <a:r>
              <a:rPr lang="en-US" sz="2400" b="1" dirty="0"/>
              <a:t>Sub query returning only one value </a:t>
            </a:r>
          </a:p>
          <a:p>
            <a:pPr marL="342900" indent="-342900">
              <a:buAutoNum type="arabicPeriod"/>
            </a:pPr>
            <a:endParaRPr lang="en-US" sz="2000" dirty="0"/>
          </a:p>
          <a:p>
            <a:pPr marL="342900" indent="-342900">
              <a:buAutoNum type="alphaLcPeriod"/>
            </a:pPr>
            <a:r>
              <a:rPr lang="en-US" sz="2000" dirty="0"/>
              <a:t>relational operator before subquery. </a:t>
            </a:r>
          </a:p>
          <a:p>
            <a:pPr marL="342900" indent="-342900">
              <a:buAutoNum type="alphaLcPeriod"/>
            </a:pPr>
            <a:endParaRPr lang="en-US" sz="2000" dirty="0"/>
          </a:p>
          <a:p>
            <a:r>
              <a:rPr lang="en-US" sz="2000" dirty="0"/>
              <a:t>SELECT … WHERE &lt; column name &gt; &lt; relational op.&gt; &lt; subquery&gt;; </a:t>
            </a:r>
          </a:p>
          <a:p>
            <a:endParaRPr lang="en-US" sz="2400" b="1" dirty="0"/>
          </a:p>
          <a:p>
            <a:r>
              <a:rPr lang="en-US" sz="2400" b="1" dirty="0"/>
              <a:t>Sub query returning more than one value</a:t>
            </a:r>
          </a:p>
          <a:p>
            <a:endParaRPr lang="en-US" sz="2000" dirty="0"/>
          </a:p>
          <a:p>
            <a:r>
              <a:rPr lang="en-US" sz="2000" b="1" dirty="0"/>
              <a:t>ANY</a:t>
            </a:r>
          </a:p>
          <a:p>
            <a:endParaRPr lang="en-US" sz="2000" dirty="0"/>
          </a:p>
          <a:p>
            <a:r>
              <a:rPr lang="en-US" sz="2000" dirty="0"/>
              <a:t>main query displays values that matches with any of the values returned by sub query </a:t>
            </a:r>
          </a:p>
          <a:p>
            <a:endParaRPr lang="en-US" sz="2000" dirty="0"/>
          </a:p>
          <a:p>
            <a:r>
              <a:rPr lang="en-US" sz="2000" dirty="0">
                <a:solidFill>
                  <a:srgbClr val="FF0000"/>
                </a:solidFill>
              </a:rPr>
              <a:t>SELECT .. WHERE &lt; column name &gt; &lt; relational op.&gt; ANY (&lt;subquery&gt;) ; </a:t>
            </a:r>
          </a:p>
          <a:p>
            <a:endParaRPr lang="en-US" sz="2000" dirty="0">
              <a:solidFill>
                <a:srgbClr val="FF0000"/>
              </a:solidFill>
            </a:endParaRPr>
          </a:p>
          <a:p>
            <a:r>
              <a:rPr lang="en-US" sz="2000" dirty="0">
                <a:solidFill>
                  <a:srgbClr val="FF0000"/>
                </a:solidFill>
                <a:latin typeface="Courier New" panose="02070309020205020404" pitchFamily="49" charset="0"/>
                <a:cs typeface="Courier New" panose="02070309020205020404" pitchFamily="49" charset="0"/>
              </a:rPr>
              <a:t>SELECT </a:t>
            </a:r>
            <a:r>
              <a:rPr lang="en-US" sz="2000" dirty="0" err="1">
                <a:solidFill>
                  <a:srgbClr val="FF0000"/>
                </a:solidFill>
                <a:latin typeface="Courier New" panose="02070309020205020404" pitchFamily="49" charset="0"/>
                <a:cs typeface="Courier New" panose="02070309020205020404" pitchFamily="49" charset="0"/>
              </a:rPr>
              <a:t>employee_id</a:t>
            </a:r>
            <a:r>
              <a:rPr lang="en-US" sz="2000" dirty="0">
                <a:solidFill>
                  <a:srgbClr val="FF0000"/>
                </a:solidFill>
                <a:latin typeface="Courier New" panose="02070309020205020404" pitchFamily="49" charset="0"/>
                <a:cs typeface="Courier New" panose="02070309020205020404" pitchFamily="49" charset="0"/>
              </a:rPr>
              <a:t>, salary FROM employees WHERE salary &gt; ANY (SELECT salary FROM employees WHERE </a:t>
            </a:r>
            <a:r>
              <a:rPr lang="en-US" sz="2000" dirty="0" err="1">
                <a:solidFill>
                  <a:srgbClr val="FF0000"/>
                </a:solidFill>
                <a:latin typeface="Courier New" panose="02070309020205020404" pitchFamily="49" charset="0"/>
                <a:cs typeface="Courier New" panose="02070309020205020404" pitchFamily="49" charset="0"/>
              </a:rPr>
              <a:t>department_id</a:t>
            </a:r>
            <a:r>
              <a:rPr lang="en-US" sz="2000" dirty="0">
                <a:solidFill>
                  <a:srgbClr val="FF0000"/>
                </a:solidFill>
                <a:latin typeface="Courier New" panose="02070309020205020404" pitchFamily="49" charset="0"/>
                <a:cs typeface="Courier New" panose="02070309020205020404" pitchFamily="49" charset="0"/>
              </a:rPr>
              <a:t> = 20);</a:t>
            </a:r>
          </a:p>
          <a:p>
            <a:endParaRPr lang="en-US" sz="2000" dirty="0"/>
          </a:p>
          <a:p>
            <a:r>
              <a:rPr lang="en-US" sz="2000" dirty="0"/>
              <a:t>In this example, the query will return employees whose salary is greater than at least one salary of the employees in department 20</a:t>
            </a:r>
          </a:p>
        </p:txBody>
      </p:sp>
    </p:spTree>
    <p:extLst>
      <p:ext uri="{BB962C8B-B14F-4D97-AF65-F5344CB8AC3E}">
        <p14:creationId xmlns:p14="http://schemas.microsoft.com/office/powerpoint/2010/main" val="1684556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273904-93C3-E2E6-9061-D832179645CC}"/>
              </a:ext>
            </a:extLst>
          </p:cNvPr>
          <p:cNvSpPr txBox="1"/>
          <p:nvPr/>
        </p:nvSpPr>
        <p:spPr>
          <a:xfrm>
            <a:off x="838198" y="649846"/>
            <a:ext cx="9884229" cy="1631216"/>
          </a:xfrm>
          <a:prstGeom prst="rect">
            <a:avLst/>
          </a:prstGeom>
          <a:noFill/>
        </p:spPr>
        <p:txBody>
          <a:bodyPr wrap="square">
            <a:spAutoFit/>
          </a:bodyPr>
          <a:lstStyle/>
          <a:p>
            <a:r>
              <a:rPr lang="en-US" sz="2000" b="1" dirty="0"/>
              <a:t>ALL </a:t>
            </a:r>
          </a:p>
          <a:p>
            <a:endParaRPr lang="en-US" sz="2000" dirty="0"/>
          </a:p>
          <a:p>
            <a:r>
              <a:rPr lang="en-US" sz="2000" dirty="0"/>
              <a:t>main query displays values that matches with all of the values returned by sub query </a:t>
            </a:r>
          </a:p>
          <a:p>
            <a:endParaRPr lang="en-US" sz="2000" dirty="0"/>
          </a:p>
          <a:p>
            <a:r>
              <a:rPr lang="en-US" sz="2000" dirty="0">
                <a:solidFill>
                  <a:srgbClr val="FF0000"/>
                </a:solidFill>
              </a:rPr>
              <a:t>SELECT .. WHERE &lt; column name &gt; &lt; relational op.&gt; ALL (&lt;subquery&gt;); </a:t>
            </a:r>
          </a:p>
        </p:txBody>
      </p:sp>
      <p:sp>
        <p:nvSpPr>
          <p:cNvPr id="7" name="TextBox 6">
            <a:extLst>
              <a:ext uri="{FF2B5EF4-FFF2-40B4-BE49-F238E27FC236}">
                <a16:creationId xmlns:a16="http://schemas.microsoft.com/office/drawing/2014/main" id="{E57F3D85-FA02-FDC1-EB74-4FEA265726BC}"/>
              </a:ext>
            </a:extLst>
          </p:cNvPr>
          <p:cNvSpPr txBox="1"/>
          <p:nvPr/>
        </p:nvSpPr>
        <p:spPr>
          <a:xfrm>
            <a:off x="838197" y="2654658"/>
            <a:ext cx="10744201" cy="1323439"/>
          </a:xfrm>
          <a:prstGeom prst="rect">
            <a:avLst/>
          </a:prstGeom>
          <a:noFill/>
        </p:spPr>
        <p:txBody>
          <a:bodyPr wrap="square">
            <a:spAutoFit/>
          </a:bodyPr>
          <a:lstStyle/>
          <a:p>
            <a:r>
              <a:rPr lang="en-US" sz="2000" dirty="0">
                <a:solidFill>
                  <a:srgbClr val="FF0000"/>
                </a:solidFill>
                <a:latin typeface="Courier New" panose="02070309020205020404" pitchFamily="49" charset="0"/>
                <a:cs typeface="Courier New" panose="02070309020205020404" pitchFamily="49" charset="0"/>
              </a:rPr>
              <a:t>SELECT </a:t>
            </a:r>
            <a:r>
              <a:rPr lang="en-US" sz="2000" dirty="0" err="1">
                <a:solidFill>
                  <a:srgbClr val="FF0000"/>
                </a:solidFill>
                <a:latin typeface="Courier New" panose="02070309020205020404" pitchFamily="49" charset="0"/>
                <a:cs typeface="Courier New" panose="02070309020205020404" pitchFamily="49" charset="0"/>
              </a:rPr>
              <a:t>employee_id</a:t>
            </a:r>
            <a:r>
              <a:rPr lang="en-US" sz="2000" dirty="0">
                <a:solidFill>
                  <a:srgbClr val="FF0000"/>
                </a:solidFill>
                <a:latin typeface="Courier New" panose="02070309020205020404" pitchFamily="49" charset="0"/>
                <a:cs typeface="Courier New" panose="02070309020205020404" pitchFamily="49" charset="0"/>
              </a:rPr>
              <a:t>, salary</a:t>
            </a:r>
          </a:p>
          <a:p>
            <a:r>
              <a:rPr lang="en-US" sz="2000" dirty="0">
                <a:solidFill>
                  <a:srgbClr val="FF0000"/>
                </a:solidFill>
                <a:latin typeface="Courier New" panose="02070309020205020404" pitchFamily="49" charset="0"/>
                <a:cs typeface="Courier New" panose="02070309020205020404" pitchFamily="49" charset="0"/>
              </a:rPr>
              <a:t>FROM employees</a:t>
            </a:r>
          </a:p>
          <a:p>
            <a:r>
              <a:rPr lang="en-US" sz="2000" dirty="0">
                <a:solidFill>
                  <a:srgbClr val="FF0000"/>
                </a:solidFill>
                <a:latin typeface="Courier New" panose="02070309020205020404" pitchFamily="49" charset="0"/>
                <a:cs typeface="Courier New" panose="02070309020205020404" pitchFamily="49" charset="0"/>
              </a:rPr>
              <a:t>WHERE salary &gt; ALL (SELECT salary FROM employees WHERE </a:t>
            </a:r>
            <a:r>
              <a:rPr lang="en-US" sz="2000" dirty="0" err="1">
                <a:solidFill>
                  <a:srgbClr val="FF0000"/>
                </a:solidFill>
                <a:latin typeface="Courier New" panose="02070309020205020404" pitchFamily="49" charset="0"/>
                <a:cs typeface="Courier New" panose="02070309020205020404" pitchFamily="49" charset="0"/>
              </a:rPr>
              <a:t>department_id</a:t>
            </a:r>
            <a:r>
              <a:rPr lang="en-US" sz="2000" dirty="0">
                <a:solidFill>
                  <a:srgbClr val="FF0000"/>
                </a:solidFill>
                <a:latin typeface="Courier New" panose="02070309020205020404" pitchFamily="49" charset="0"/>
                <a:cs typeface="Courier New" panose="02070309020205020404" pitchFamily="49" charset="0"/>
              </a:rPr>
              <a:t> = 10);</a:t>
            </a:r>
          </a:p>
        </p:txBody>
      </p:sp>
      <p:sp>
        <p:nvSpPr>
          <p:cNvPr id="9" name="TextBox 8">
            <a:extLst>
              <a:ext uri="{FF2B5EF4-FFF2-40B4-BE49-F238E27FC236}">
                <a16:creationId xmlns:a16="http://schemas.microsoft.com/office/drawing/2014/main" id="{03A93F98-6A3C-56FC-46FA-E79DF894FBCB}"/>
              </a:ext>
            </a:extLst>
          </p:cNvPr>
          <p:cNvSpPr txBox="1"/>
          <p:nvPr/>
        </p:nvSpPr>
        <p:spPr>
          <a:xfrm>
            <a:off x="838197" y="4091181"/>
            <a:ext cx="10330543" cy="1015663"/>
          </a:xfrm>
          <a:prstGeom prst="rect">
            <a:avLst/>
          </a:prstGeom>
          <a:noFill/>
        </p:spPr>
        <p:txBody>
          <a:bodyPr wrap="square">
            <a:spAutoFit/>
          </a:bodyPr>
          <a:lstStyle/>
          <a:p>
            <a:r>
              <a:rPr lang="en-US" sz="2000" dirty="0"/>
              <a:t>In this example, the query will return employees whose salary is greater than every salary of the employees in department 10. In other words, it returns employees whose salary is higher than the highest salary in department 10.</a:t>
            </a:r>
          </a:p>
        </p:txBody>
      </p:sp>
      <p:sp>
        <p:nvSpPr>
          <p:cNvPr id="12" name="TextBox 11">
            <a:extLst>
              <a:ext uri="{FF2B5EF4-FFF2-40B4-BE49-F238E27FC236}">
                <a16:creationId xmlns:a16="http://schemas.microsoft.com/office/drawing/2014/main" id="{FB4281E0-D86B-6789-608F-41A30CD6276D}"/>
              </a:ext>
            </a:extLst>
          </p:cNvPr>
          <p:cNvSpPr txBox="1"/>
          <p:nvPr/>
        </p:nvSpPr>
        <p:spPr>
          <a:xfrm>
            <a:off x="838197" y="5527704"/>
            <a:ext cx="10003972" cy="707886"/>
          </a:xfrm>
          <a:prstGeom prst="rect">
            <a:avLst/>
          </a:prstGeom>
          <a:noFill/>
        </p:spPr>
        <p:txBody>
          <a:bodyPr wrap="square">
            <a:spAutoFit/>
          </a:bodyPr>
          <a:lstStyle/>
          <a:p>
            <a:r>
              <a:rPr lang="en-US" sz="2000" dirty="0"/>
              <a:t>ANY: The condition needs to be true for at least one value in the subquery.</a:t>
            </a:r>
          </a:p>
          <a:p>
            <a:r>
              <a:rPr lang="en-US" sz="2000" dirty="0"/>
              <a:t>ALL: The condition needs to be true for every value in the subquery</a:t>
            </a:r>
          </a:p>
        </p:txBody>
      </p:sp>
    </p:spTree>
    <p:extLst>
      <p:ext uri="{BB962C8B-B14F-4D97-AF65-F5344CB8AC3E}">
        <p14:creationId xmlns:p14="http://schemas.microsoft.com/office/powerpoint/2010/main" val="91967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40947F-25FF-8D51-89D2-9F9C1E38BC03}"/>
              </a:ext>
            </a:extLst>
          </p:cNvPr>
          <p:cNvSpPr txBox="1"/>
          <p:nvPr/>
        </p:nvSpPr>
        <p:spPr>
          <a:xfrm>
            <a:off x="810986" y="982176"/>
            <a:ext cx="10570028" cy="5016758"/>
          </a:xfrm>
          <a:prstGeom prst="rect">
            <a:avLst/>
          </a:prstGeom>
          <a:noFill/>
        </p:spPr>
        <p:txBody>
          <a:bodyPr wrap="square">
            <a:spAutoFit/>
          </a:bodyPr>
          <a:lstStyle/>
          <a:p>
            <a:r>
              <a:rPr lang="en-US" sz="2000" b="1" dirty="0"/>
              <a:t>IN </a:t>
            </a:r>
          </a:p>
          <a:p>
            <a:endParaRPr lang="en-US" sz="2000" dirty="0"/>
          </a:p>
          <a:p>
            <a:r>
              <a:rPr lang="en-US" sz="2000" dirty="0"/>
              <a:t>main query displays values that matches with any of the values returned by sub query </a:t>
            </a:r>
          </a:p>
          <a:p>
            <a:endParaRPr lang="en-US" sz="2000" dirty="0"/>
          </a:p>
          <a:p>
            <a:r>
              <a:rPr lang="en-US" sz="2000" dirty="0">
                <a:solidFill>
                  <a:srgbClr val="FF0000"/>
                </a:solidFill>
              </a:rPr>
              <a:t>SELECT … WHERE &lt; column name &gt; IN (&lt;subquery&gt;); </a:t>
            </a:r>
          </a:p>
          <a:p>
            <a:endParaRPr lang="en-US" sz="2000" dirty="0">
              <a:solidFill>
                <a:srgbClr val="FF0000"/>
              </a:solidFill>
            </a:endParaRPr>
          </a:p>
          <a:p>
            <a:endParaRPr lang="en-US" sz="2000" dirty="0">
              <a:solidFill>
                <a:srgbClr val="FF0000"/>
              </a:solidFill>
            </a:endParaRPr>
          </a:p>
          <a:p>
            <a:r>
              <a:rPr lang="en-US" sz="2000" dirty="0">
                <a:solidFill>
                  <a:srgbClr val="FF0000"/>
                </a:solidFill>
                <a:latin typeface="Courier New" panose="02070309020205020404" pitchFamily="49" charset="0"/>
                <a:cs typeface="Courier New" panose="02070309020205020404" pitchFamily="49" charset="0"/>
              </a:rPr>
              <a:t>SELECT </a:t>
            </a:r>
            <a:r>
              <a:rPr lang="en-US" sz="2000" dirty="0" err="1">
                <a:solidFill>
                  <a:srgbClr val="FF0000"/>
                </a:solidFill>
                <a:latin typeface="Courier New" panose="02070309020205020404" pitchFamily="49" charset="0"/>
                <a:cs typeface="Courier New" panose="02070309020205020404" pitchFamily="49" charset="0"/>
              </a:rPr>
              <a:t>employee_id</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department_id</a:t>
            </a:r>
            <a:endParaRPr lang="en-US" sz="2000" dirty="0">
              <a:solidFill>
                <a:srgbClr val="FF0000"/>
              </a:solidFill>
              <a:latin typeface="Courier New" panose="02070309020205020404" pitchFamily="49" charset="0"/>
              <a:cs typeface="Courier New" panose="02070309020205020404" pitchFamily="49" charset="0"/>
            </a:endParaRPr>
          </a:p>
          <a:p>
            <a:r>
              <a:rPr lang="en-US" sz="2000" dirty="0">
                <a:solidFill>
                  <a:srgbClr val="FF0000"/>
                </a:solidFill>
                <a:latin typeface="Courier New" panose="02070309020205020404" pitchFamily="49" charset="0"/>
                <a:cs typeface="Courier New" panose="02070309020205020404" pitchFamily="49" charset="0"/>
              </a:rPr>
              <a:t>FROM employees</a:t>
            </a:r>
          </a:p>
          <a:p>
            <a:r>
              <a:rPr lang="en-US" sz="2000" dirty="0">
                <a:solidFill>
                  <a:srgbClr val="FF0000"/>
                </a:solidFill>
                <a:latin typeface="Courier New" panose="02070309020205020404" pitchFamily="49" charset="0"/>
                <a:cs typeface="Courier New" panose="02070309020205020404" pitchFamily="49" charset="0"/>
              </a:rPr>
              <a:t>WHERE </a:t>
            </a:r>
            <a:r>
              <a:rPr lang="en-US" sz="2000" dirty="0" err="1">
                <a:solidFill>
                  <a:srgbClr val="FF0000"/>
                </a:solidFill>
                <a:latin typeface="Courier New" panose="02070309020205020404" pitchFamily="49" charset="0"/>
                <a:cs typeface="Courier New" panose="02070309020205020404" pitchFamily="49" charset="0"/>
              </a:rPr>
              <a:t>department_id</a:t>
            </a:r>
            <a:r>
              <a:rPr lang="en-US" sz="2000" dirty="0">
                <a:solidFill>
                  <a:srgbClr val="FF0000"/>
                </a:solidFill>
                <a:latin typeface="Courier New" panose="02070309020205020404" pitchFamily="49" charset="0"/>
                <a:cs typeface="Courier New" panose="02070309020205020404" pitchFamily="49" charset="0"/>
              </a:rPr>
              <a:t> IN (SELECT </a:t>
            </a:r>
            <a:r>
              <a:rPr lang="en-US" sz="2000" dirty="0" err="1">
                <a:solidFill>
                  <a:srgbClr val="FF0000"/>
                </a:solidFill>
                <a:latin typeface="Courier New" panose="02070309020205020404" pitchFamily="49" charset="0"/>
                <a:cs typeface="Courier New" panose="02070309020205020404" pitchFamily="49" charset="0"/>
              </a:rPr>
              <a:t>department_id</a:t>
            </a:r>
            <a:r>
              <a:rPr lang="en-US" sz="2000" dirty="0">
                <a:solidFill>
                  <a:srgbClr val="FF0000"/>
                </a:solidFill>
                <a:latin typeface="Courier New" panose="02070309020205020404" pitchFamily="49" charset="0"/>
                <a:cs typeface="Courier New" panose="02070309020205020404" pitchFamily="49" charset="0"/>
              </a:rPr>
              <a:t> FROM departments WHERE </a:t>
            </a:r>
            <a:r>
              <a:rPr lang="en-US" sz="2000" dirty="0" err="1">
                <a:solidFill>
                  <a:srgbClr val="FF0000"/>
                </a:solidFill>
                <a:latin typeface="Courier New" panose="02070309020205020404" pitchFamily="49" charset="0"/>
                <a:cs typeface="Courier New" panose="02070309020205020404" pitchFamily="49" charset="0"/>
              </a:rPr>
              <a:t>location_id</a:t>
            </a:r>
            <a:r>
              <a:rPr lang="en-US" sz="2000" dirty="0">
                <a:solidFill>
                  <a:srgbClr val="FF0000"/>
                </a:solidFill>
                <a:latin typeface="Courier New" panose="02070309020205020404" pitchFamily="49" charset="0"/>
                <a:cs typeface="Courier New" panose="02070309020205020404" pitchFamily="49" charset="0"/>
              </a:rPr>
              <a:t> = 100);</a:t>
            </a:r>
          </a:p>
          <a:p>
            <a:endParaRPr lang="en-US" sz="2000" dirty="0"/>
          </a:p>
          <a:p>
            <a:endParaRPr lang="en-US" sz="2000" dirty="0"/>
          </a:p>
          <a:p>
            <a:r>
              <a:rPr lang="en-US" sz="2000" dirty="0"/>
              <a:t>In this example, the query returns employees who work in departments located in location 100.</a:t>
            </a:r>
          </a:p>
          <a:p>
            <a:endParaRPr lang="en-US" sz="2000" dirty="0"/>
          </a:p>
          <a:p>
            <a:endParaRPr lang="en-US" sz="2000" dirty="0"/>
          </a:p>
        </p:txBody>
      </p:sp>
    </p:spTree>
    <p:extLst>
      <p:ext uri="{BB962C8B-B14F-4D97-AF65-F5344CB8AC3E}">
        <p14:creationId xmlns:p14="http://schemas.microsoft.com/office/powerpoint/2010/main" val="3617289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C2FDB5-CB8A-AC26-980F-385335FF45C8}"/>
              </a:ext>
            </a:extLst>
          </p:cNvPr>
          <p:cNvSpPr txBox="1"/>
          <p:nvPr/>
        </p:nvSpPr>
        <p:spPr>
          <a:xfrm>
            <a:off x="762000" y="910440"/>
            <a:ext cx="10406743" cy="4708981"/>
          </a:xfrm>
          <a:prstGeom prst="rect">
            <a:avLst/>
          </a:prstGeom>
          <a:noFill/>
        </p:spPr>
        <p:txBody>
          <a:bodyPr wrap="square">
            <a:spAutoFit/>
          </a:bodyPr>
          <a:lstStyle/>
          <a:p>
            <a:r>
              <a:rPr lang="en-US" sz="2000" b="1" dirty="0"/>
              <a:t>NOT IN </a:t>
            </a:r>
          </a:p>
          <a:p>
            <a:endParaRPr lang="en-US" sz="2000" dirty="0"/>
          </a:p>
          <a:p>
            <a:r>
              <a:rPr lang="en-US" sz="2000" dirty="0"/>
              <a:t>main query displays values that does not match with any of the values returned by sub query </a:t>
            </a:r>
          </a:p>
          <a:p>
            <a:endParaRPr lang="en-US" sz="2000" dirty="0"/>
          </a:p>
          <a:p>
            <a:r>
              <a:rPr lang="en-US" sz="2000" dirty="0">
                <a:solidFill>
                  <a:srgbClr val="FF0000"/>
                </a:solidFill>
              </a:rPr>
              <a:t>SELECT … WHERE &lt; column name &gt; NOT IN (&lt;subquery&gt;); </a:t>
            </a:r>
          </a:p>
          <a:p>
            <a:endParaRPr lang="en-US" sz="2000" dirty="0">
              <a:solidFill>
                <a:srgbClr val="FF0000"/>
              </a:solidFill>
            </a:endParaRPr>
          </a:p>
          <a:p>
            <a:r>
              <a:rPr lang="en-US" sz="2000" dirty="0">
                <a:solidFill>
                  <a:srgbClr val="FF0000"/>
                </a:solidFill>
                <a:latin typeface="Courier New" panose="02070309020205020404" pitchFamily="49" charset="0"/>
                <a:cs typeface="Courier New" panose="02070309020205020404" pitchFamily="49" charset="0"/>
              </a:rPr>
              <a:t>SELECT </a:t>
            </a:r>
            <a:r>
              <a:rPr lang="en-US" sz="2000" dirty="0" err="1">
                <a:solidFill>
                  <a:srgbClr val="FF0000"/>
                </a:solidFill>
                <a:latin typeface="Courier New" panose="02070309020205020404" pitchFamily="49" charset="0"/>
                <a:cs typeface="Courier New" panose="02070309020205020404" pitchFamily="49" charset="0"/>
              </a:rPr>
              <a:t>employee_id</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department_id</a:t>
            </a:r>
            <a:endParaRPr lang="en-US" sz="2000" dirty="0">
              <a:solidFill>
                <a:srgbClr val="FF0000"/>
              </a:solidFill>
              <a:latin typeface="Courier New" panose="02070309020205020404" pitchFamily="49" charset="0"/>
              <a:cs typeface="Courier New" panose="02070309020205020404" pitchFamily="49" charset="0"/>
            </a:endParaRPr>
          </a:p>
          <a:p>
            <a:r>
              <a:rPr lang="en-US" sz="2000" dirty="0">
                <a:solidFill>
                  <a:srgbClr val="FF0000"/>
                </a:solidFill>
                <a:latin typeface="Courier New" panose="02070309020205020404" pitchFamily="49" charset="0"/>
                <a:cs typeface="Courier New" panose="02070309020205020404" pitchFamily="49" charset="0"/>
              </a:rPr>
              <a:t>FROM employees</a:t>
            </a:r>
          </a:p>
          <a:p>
            <a:r>
              <a:rPr lang="en-US" sz="2000" dirty="0">
                <a:solidFill>
                  <a:srgbClr val="FF0000"/>
                </a:solidFill>
                <a:latin typeface="Courier New" panose="02070309020205020404" pitchFamily="49" charset="0"/>
                <a:cs typeface="Courier New" panose="02070309020205020404" pitchFamily="49" charset="0"/>
              </a:rPr>
              <a:t>WHERE </a:t>
            </a:r>
            <a:r>
              <a:rPr lang="en-US" sz="2000" dirty="0" err="1">
                <a:solidFill>
                  <a:srgbClr val="FF0000"/>
                </a:solidFill>
                <a:latin typeface="Courier New" panose="02070309020205020404" pitchFamily="49" charset="0"/>
                <a:cs typeface="Courier New" panose="02070309020205020404" pitchFamily="49" charset="0"/>
              </a:rPr>
              <a:t>department_id</a:t>
            </a:r>
            <a:r>
              <a:rPr lang="en-US" sz="2000" dirty="0">
                <a:solidFill>
                  <a:srgbClr val="FF0000"/>
                </a:solidFill>
                <a:latin typeface="Courier New" panose="02070309020205020404" pitchFamily="49" charset="0"/>
                <a:cs typeface="Courier New" panose="02070309020205020404" pitchFamily="49" charset="0"/>
              </a:rPr>
              <a:t> NOT IN (SELECT </a:t>
            </a:r>
            <a:r>
              <a:rPr lang="en-US" sz="2000" dirty="0" err="1">
                <a:solidFill>
                  <a:srgbClr val="FF0000"/>
                </a:solidFill>
                <a:latin typeface="Courier New" panose="02070309020205020404" pitchFamily="49" charset="0"/>
                <a:cs typeface="Courier New" panose="02070309020205020404" pitchFamily="49" charset="0"/>
              </a:rPr>
              <a:t>department_id</a:t>
            </a:r>
            <a:r>
              <a:rPr lang="en-US" sz="2000" dirty="0">
                <a:solidFill>
                  <a:srgbClr val="FF0000"/>
                </a:solidFill>
                <a:latin typeface="Courier New" panose="02070309020205020404" pitchFamily="49" charset="0"/>
                <a:cs typeface="Courier New" panose="02070309020205020404" pitchFamily="49" charset="0"/>
              </a:rPr>
              <a:t> FROM departments WHERE </a:t>
            </a:r>
            <a:r>
              <a:rPr lang="en-US" sz="2000" dirty="0" err="1">
                <a:solidFill>
                  <a:srgbClr val="FF0000"/>
                </a:solidFill>
                <a:latin typeface="Courier New" panose="02070309020205020404" pitchFamily="49" charset="0"/>
                <a:cs typeface="Courier New" panose="02070309020205020404" pitchFamily="49" charset="0"/>
              </a:rPr>
              <a:t>location_id</a:t>
            </a:r>
            <a:r>
              <a:rPr lang="en-US" sz="2000" dirty="0">
                <a:solidFill>
                  <a:srgbClr val="FF0000"/>
                </a:solidFill>
                <a:latin typeface="Courier New" panose="02070309020205020404" pitchFamily="49" charset="0"/>
                <a:cs typeface="Courier New" panose="02070309020205020404" pitchFamily="49" charset="0"/>
              </a:rPr>
              <a:t> = 100);</a:t>
            </a:r>
          </a:p>
          <a:p>
            <a:endParaRPr lang="en-US" sz="2000" dirty="0"/>
          </a:p>
          <a:p>
            <a:r>
              <a:rPr lang="en-US" sz="2000" dirty="0"/>
              <a:t>In this example, the query returns employees who work in departments that are </a:t>
            </a:r>
            <a:r>
              <a:rPr lang="en-US" sz="2000" b="1" dirty="0"/>
              <a:t>not</a:t>
            </a:r>
            <a:r>
              <a:rPr lang="en-US" sz="2000" dirty="0"/>
              <a:t> located in location 100</a:t>
            </a:r>
          </a:p>
          <a:p>
            <a:endParaRPr lang="en-US" sz="2000" dirty="0"/>
          </a:p>
          <a:p>
            <a:endParaRPr lang="en-US" sz="2000" dirty="0"/>
          </a:p>
        </p:txBody>
      </p:sp>
    </p:spTree>
    <p:extLst>
      <p:ext uri="{BB962C8B-B14F-4D97-AF65-F5344CB8AC3E}">
        <p14:creationId xmlns:p14="http://schemas.microsoft.com/office/powerpoint/2010/main" val="2494281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32CAAA-B9CB-4111-7DB3-3FE75A217C92}"/>
              </a:ext>
            </a:extLst>
          </p:cNvPr>
          <p:cNvSpPr txBox="1"/>
          <p:nvPr/>
        </p:nvSpPr>
        <p:spPr>
          <a:xfrm>
            <a:off x="680356" y="612844"/>
            <a:ext cx="10831287" cy="5632311"/>
          </a:xfrm>
          <a:prstGeom prst="rect">
            <a:avLst/>
          </a:prstGeom>
          <a:noFill/>
        </p:spPr>
        <p:txBody>
          <a:bodyPr wrap="square">
            <a:spAutoFit/>
          </a:bodyPr>
          <a:lstStyle/>
          <a:p>
            <a:r>
              <a:rPr lang="en-US" sz="2000" b="1" dirty="0"/>
              <a:t>EXISTS </a:t>
            </a:r>
          </a:p>
          <a:p>
            <a:endParaRPr lang="en-US" sz="2000" dirty="0"/>
          </a:p>
          <a:p>
            <a:r>
              <a:rPr lang="en-US" sz="2000" dirty="0"/>
              <a:t>main query executes only if the sub query returns any few rows. If the subquery returns no rows, the main query returns no rows.</a:t>
            </a:r>
          </a:p>
          <a:p>
            <a:endParaRPr lang="en-US" sz="2000" dirty="0"/>
          </a:p>
          <a:p>
            <a:r>
              <a:rPr lang="en-US" sz="2000" dirty="0">
                <a:solidFill>
                  <a:srgbClr val="FF0000"/>
                </a:solidFill>
              </a:rPr>
              <a:t>&lt;main query&gt; EXISTS (&lt;sub query&gt;);</a:t>
            </a:r>
          </a:p>
          <a:p>
            <a:endParaRPr lang="en-US" sz="2000" dirty="0">
              <a:solidFill>
                <a:srgbClr val="FF0000"/>
              </a:solidFill>
            </a:endParaRPr>
          </a:p>
          <a:p>
            <a:r>
              <a:rPr lang="en-US" sz="2000" dirty="0">
                <a:solidFill>
                  <a:srgbClr val="FF0000"/>
                </a:solidFill>
                <a:latin typeface="Courier New" panose="02070309020205020404" pitchFamily="49" charset="0"/>
                <a:cs typeface="Courier New" panose="02070309020205020404" pitchFamily="49" charset="0"/>
              </a:rPr>
              <a:t>SELECT </a:t>
            </a:r>
            <a:r>
              <a:rPr lang="en-US" sz="2000" dirty="0" err="1">
                <a:solidFill>
                  <a:srgbClr val="FF0000"/>
                </a:solidFill>
                <a:latin typeface="Courier New" panose="02070309020205020404" pitchFamily="49" charset="0"/>
                <a:cs typeface="Courier New" panose="02070309020205020404" pitchFamily="49" charset="0"/>
              </a:rPr>
              <a:t>employee_id</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department_id</a:t>
            </a:r>
            <a:endParaRPr lang="en-US" sz="2000" dirty="0">
              <a:solidFill>
                <a:srgbClr val="FF0000"/>
              </a:solidFill>
              <a:latin typeface="Courier New" panose="02070309020205020404" pitchFamily="49" charset="0"/>
              <a:cs typeface="Courier New" panose="02070309020205020404" pitchFamily="49" charset="0"/>
            </a:endParaRPr>
          </a:p>
          <a:p>
            <a:r>
              <a:rPr lang="en-US" sz="2000" dirty="0">
                <a:solidFill>
                  <a:srgbClr val="FF0000"/>
                </a:solidFill>
                <a:latin typeface="Courier New" panose="02070309020205020404" pitchFamily="49" charset="0"/>
                <a:cs typeface="Courier New" panose="02070309020205020404" pitchFamily="49" charset="0"/>
              </a:rPr>
              <a:t>FROM employees e</a:t>
            </a:r>
          </a:p>
          <a:p>
            <a:r>
              <a:rPr lang="en-US" sz="2000" dirty="0">
                <a:solidFill>
                  <a:srgbClr val="FF0000"/>
                </a:solidFill>
                <a:latin typeface="Courier New" panose="02070309020205020404" pitchFamily="49" charset="0"/>
                <a:cs typeface="Courier New" panose="02070309020205020404" pitchFamily="49" charset="0"/>
              </a:rPr>
              <a:t>WHERE EXISTS (</a:t>
            </a:r>
          </a:p>
          <a:p>
            <a:r>
              <a:rPr lang="en-US" sz="2000" dirty="0">
                <a:solidFill>
                  <a:srgbClr val="FF0000"/>
                </a:solidFill>
                <a:latin typeface="Courier New" panose="02070309020205020404" pitchFamily="49" charset="0"/>
                <a:cs typeface="Courier New" panose="02070309020205020404" pitchFamily="49" charset="0"/>
              </a:rPr>
              <a:t>    SELECT </a:t>
            </a:r>
            <a:r>
              <a:rPr lang="en-US" sz="2000" dirty="0" err="1">
                <a:solidFill>
                  <a:srgbClr val="FF0000"/>
                </a:solidFill>
                <a:latin typeface="Courier New" panose="02070309020205020404" pitchFamily="49" charset="0"/>
                <a:cs typeface="Courier New" panose="02070309020205020404" pitchFamily="49" charset="0"/>
              </a:rPr>
              <a:t>d.department_id</a:t>
            </a:r>
            <a:endParaRPr lang="en-US" sz="2000" dirty="0">
              <a:solidFill>
                <a:srgbClr val="FF0000"/>
              </a:solidFill>
              <a:latin typeface="Courier New" panose="02070309020205020404" pitchFamily="49" charset="0"/>
              <a:cs typeface="Courier New" panose="02070309020205020404" pitchFamily="49" charset="0"/>
            </a:endParaRPr>
          </a:p>
          <a:p>
            <a:r>
              <a:rPr lang="en-US" sz="2000" dirty="0">
                <a:solidFill>
                  <a:srgbClr val="FF0000"/>
                </a:solidFill>
                <a:latin typeface="Courier New" panose="02070309020205020404" pitchFamily="49" charset="0"/>
                <a:cs typeface="Courier New" panose="02070309020205020404" pitchFamily="49" charset="0"/>
              </a:rPr>
              <a:t>    FROM departments d</a:t>
            </a:r>
          </a:p>
          <a:p>
            <a:r>
              <a:rPr lang="en-US" sz="2000" dirty="0">
                <a:solidFill>
                  <a:srgbClr val="FF0000"/>
                </a:solidFill>
                <a:latin typeface="Courier New" panose="02070309020205020404" pitchFamily="49" charset="0"/>
                <a:cs typeface="Courier New" panose="02070309020205020404" pitchFamily="49" charset="0"/>
              </a:rPr>
              <a:t>    WHERE </a:t>
            </a:r>
            <a:r>
              <a:rPr lang="en-US" sz="2000" dirty="0" err="1">
                <a:solidFill>
                  <a:srgbClr val="FF0000"/>
                </a:solidFill>
                <a:latin typeface="Courier New" panose="02070309020205020404" pitchFamily="49" charset="0"/>
                <a:cs typeface="Courier New" panose="02070309020205020404" pitchFamily="49" charset="0"/>
              </a:rPr>
              <a:t>d.department_id</a:t>
            </a:r>
            <a:r>
              <a:rPr lang="en-US" sz="2000" dirty="0">
                <a:solidFill>
                  <a:srgbClr val="FF0000"/>
                </a:solidFill>
                <a:latin typeface="Courier New" panose="02070309020205020404" pitchFamily="49" charset="0"/>
                <a:cs typeface="Courier New" panose="02070309020205020404" pitchFamily="49" charset="0"/>
              </a:rPr>
              <a:t> = </a:t>
            </a:r>
            <a:r>
              <a:rPr lang="en-US" sz="2000" dirty="0" err="1">
                <a:solidFill>
                  <a:srgbClr val="FF0000"/>
                </a:solidFill>
                <a:latin typeface="Courier New" panose="02070309020205020404" pitchFamily="49" charset="0"/>
                <a:cs typeface="Courier New" panose="02070309020205020404" pitchFamily="49" charset="0"/>
              </a:rPr>
              <a:t>e.department_id</a:t>
            </a:r>
            <a:r>
              <a:rPr lang="en-US" sz="2000" dirty="0">
                <a:solidFill>
                  <a:srgbClr val="FF0000"/>
                </a:solidFill>
                <a:latin typeface="Courier New" panose="02070309020205020404" pitchFamily="49" charset="0"/>
                <a:cs typeface="Courier New" panose="02070309020205020404" pitchFamily="49" charset="0"/>
              </a:rPr>
              <a:t> AND </a:t>
            </a:r>
            <a:r>
              <a:rPr lang="en-US" sz="2000" dirty="0" err="1">
                <a:solidFill>
                  <a:srgbClr val="FF0000"/>
                </a:solidFill>
                <a:latin typeface="Courier New" panose="02070309020205020404" pitchFamily="49" charset="0"/>
                <a:cs typeface="Courier New" panose="02070309020205020404" pitchFamily="49" charset="0"/>
              </a:rPr>
              <a:t>d.location_id</a:t>
            </a:r>
            <a:r>
              <a:rPr lang="en-US" sz="2000" dirty="0">
                <a:solidFill>
                  <a:srgbClr val="FF0000"/>
                </a:solidFill>
                <a:latin typeface="Courier New" panose="02070309020205020404" pitchFamily="49" charset="0"/>
                <a:cs typeface="Courier New" panose="02070309020205020404" pitchFamily="49" charset="0"/>
              </a:rPr>
              <a:t> = 100</a:t>
            </a:r>
          </a:p>
          <a:p>
            <a:r>
              <a:rPr lang="en-US" sz="2000" dirty="0">
                <a:solidFill>
                  <a:srgbClr val="FF0000"/>
                </a:solidFill>
              </a:rPr>
              <a:t>);</a:t>
            </a:r>
          </a:p>
          <a:p>
            <a:endParaRPr lang="en-US" sz="2000" dirty="0"/>
          </a:p>
          <a:p>
            <a:r>
              <a:rPr lang="en-US" sz="2000" dirty="0"/>
              <a:t>The outer query returns employees whose </a:t>
            </a:r>
            <a:r>
              <a:rPr lang="en-US" sz="2000" dirty="0" err="1"/>
              <a:t>department_id</a:t>
            </a:r>
            <a:r>
              <a:rPr lang="en-US" sz="2000" dirty="0"/>
              <a:t> corresponds to a department located at </a:t>
            </a:r>
            <a:r>
              <a:rPr lang="en-US" sz="2000" dirty="0" err="1"/>
              <a:t>location_id</a:t>
            </a:r>
            <a:r>
              <a:rPr lang="en-US" sz="2000" dirty="0"/>
              <a:t> = 100. Essentially, it lists all employees working in departments that are located in the specified location (location ID 100).</a:t>
            </a:r>
          </a:p>
        </p:txBody>
      </p:sp>
    </p:spTree>
    <p:extLst>
      <p:ext uri="{BB962C8B-B14F-4D97-AF65-F5344CB8AC3E}">
        <p14:creationId xmlns:p14="http://schemas.microsoft.com/office/powerpoint/2010/main" val="3648266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2FACCE-28BE-1E5B-2F62-0CA2BCC1AFB0}"/>
              </a:ext>
            </a:extLst>
          </p:cNvPr>
          <p:cNvSpPr txBox="1"/>
          <p:nvPr/>
        </p:nvSpPr>
        <p:spPr>
          <a:xfrm>
            <a:off x="696685" y="680667"/>
            <a:ext cx="10548257" cy="5940088"/>
          </a:xfrm>
          <a:prstGeom prst="rect">
            <a:avLst/>
          </a:prstGeom>
          <a:noFill/>
        </p:spPr>
        <p:txBody>
          <a:bodyPr wrap="square">
            <a:spAutoFit/>
          </a:bodyPr>
          <a:lstStyle/>
          <a:p>
            <a:r>
              <a:rPr lang="en-US" sz="2000" b="1" dirty="0"/>
              <a:t>NOT EXISTS </a:t>
            </a:r>
          </a:p>
          <a:p>
            <a:endParaRPr lang="en-US" sz="2000" dirty="0"/>
          </a:p>
          <a:p>
            <a:r>
              <a:rPr lang="en-US" sz="2000" dirty="0"/>
              <a:t>main query executes only if the sub query does not return any rows</a:t>
            </a:r>
          </a:p>
          <a:p>
            <a:r>
              <a:rPr lang="en-US" sz="2000" dirty="0"/>
              <a:t> </a:t>
            </a:r>
          </a:p>
          <a:p>
            <a:r>
              <a:rPr lang="en-US" sz="2000" dirty="0">
                <a:solidFill>
                  <a:srgbClr val="FF0000"/>
                </a:solidFill>
              </a:rPr>
              <a:t>&lt;main query&gt; NOT EXISTS (&lt;sub query&gt;); </a:t>
            </a:r>
          </a:p>
          <a:p>
            <a:endParaRPr lang="en-US" sz="2000" dirty="0">
              <a:solidFill>
                <a:srgbClr val="FF0000"/>
              </a:solidFill>
            </a:endParaRPr>
          </a:p>
          <a:p>
            <a:r>
              <a:rPr lang="en-US" sz="2000" dirty="0">
                <a:solidFill>
                  <a:srgbClr val="FF0000"/>
                </a:solidFill>
                <a:latin typeface="Courier New" panose="02070309020205020404" pitchFamily="49" charset="0"/>
                <a:cs typeface="Courier New" panose="02070309020205020404" pitchFamily="49" charset="0"/>
              </a:rPr>
              <a:t>SELECT </a:t>
            </a:r>
            <a:r>
              <a:rPr lang="en-US" sz="2000" dirty="0" err="1">
                <a:solidFill>
                  <a:srgbClr val="FF0000"/>
                </a:solidFill>
                <a:latin typeface="Courier New" panose="02070309020205020404" pitchFamily="49" charset="0"/>
                <a:cs typeface="Courier New" panose="02070309020205020404" pitchFamily="49" charset="0"/>
              </a:rPr>
              <a:t>employee_id</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department_id</a:t>
            </a:r>
            <a:endParaRPr lang="en-US" sz="2000" dirty="0">
              <a:solidFill>
                <a:srgbClr val="FF0000"/>
              </a:solidFill>
              <a:latin typeface="Courier New" panose="02070309020205020404" pitchFamily="49" charset="0"/>
              <a:cs typeface="Courier New" panose="02070309020205020404" pitchFamily="49" charset="0"/>
            </a:endParaRPr>
          </a:p>
          <a:p>
            <a:r>
              <a:rPr lang="en-US" sz="2000" dirty="0">
                <a:solidFill>
                  <a:srgbClr val="FF0000"/>
                </a:solidFill>
                <a:latin typeface="Courier New" panose="02070309020205020404" pitchFamily="49" charset="0"/>
                <a:cs typeface="Courier New" panose="02070309020205020404" pitchFamily="49" charset="0"/>
              </a:rPr>
              <a:t>FROM employees e</a:t>
            </a:r>
          </a:p>
          <a:p>
            <a:r>
              <a:rPr lang="en-US" sz="2000" dirty="0">
                <a:solidFill>
                  <a:srgbClr val="FF0000"/>
                </a:solidFill>
                <a:latin typeface="Courier New" panose="02070309020205020404" pitchFamily="49" charset="0"/>
                <a:cs typeface="Courier New" panose="02070309020205020404" pitchFamily="49" charset="0"/>
              </a:rPr>
              <a:t>WHERE NOT EXISTS (</a:t>
            </a:r>
          </a:p>
          <a:p>
            <a:r>
              <a:rPr lang="en-US" sz="2000" dirty="0">
                <a:solidFill>
                  <a:srgbClr val="FF0000"/>
                </a:solidFill>
                <a:latin typeface="Courier New" panose="02070309020205020404" pitchFamily="49" charset="0"/>
                <a:cs typeface="Courier New" panose="02070309020205020404" pitchFamily="49" charset="0"/>
              </a:rPr>
              <a:t>    SELECT </a:t>
            </a:r>
            <a:r>
              <a:rPr lang="en-US" sz="2000" dirty="0" err="1">
                <a:solidFill>
                  <a:srgbClr val="FF0000"/>
                </a:solidFill>
                <a:latin typeface="Courier New" panose="02070309020205020404" pitchFamily="49" charset="0"/>
                <a:cs typeface="Courier New" panose="02070309020205020404" pitchFamily="49" charset="0"/>
              </a:rPr>
              <a:t>d.department_id</a:t>
            </a:r>
            <a:endParaRPr lang="en-US" sz="2000" dirty="0">
              <a:solidFill>
                <a:srgbClr val="FF0000"/>
              </a:solidFill>
              <a:latin typeface="Courier New" panose="02070309020205020404" pitchFamily="49" charset="0"/>
              <a:cs typeface="Courier New" panose="02070309020205020404" pitchFamily="49" charset="0"/>
            </a:endParaRPr>
          </a:p>
          <a:p>
            <a:r>
              <a:rPr lang="en-US" sz="2000" dirty="0">
                <a:solidFill>
                  <a:srgbClr val="FF0000"/>
                </a:solidFill>
                <a:latin typeface="Courier New" panose="02070309020205020404" pitchFamily="49" charset="0"/>
                <a:cs typeface="Courier New" panose="02070309020205020404" pitchFamily="49" charset="0"/>
              </a:rPr>
              <a:t>    FROM departments d</a:t>
            </a:r>
          </a:p>
          <a:p>
            <a:r>
              <a:rPr lang="en-US" sz="2000" dirty="0">
                <a:solidFill>
                  <a:srgbClr val="FF0000"/>
                </a:solidFill>
                <a:latin typeface="Courier New" panose="02070309020205020404" pitchFamily="49" charset="0"/>
                <a:cs typeface="Courier New" panose="02070309020205020404" pitchFamily="49" charset="0"/>
              </a:rPr>
              <a:t>    WHERE </a:t>
            </a:r>
            <a:r>
              <a:rPr lang="en-US" sz="2000" dirty="0" err="1">
                <a:solidFill>
                  <a:srgbClr val="FF0000"/>
                </a:solidFill>
                <a:latin typeface="Courier New" panose="02070309020205020404" pitchFamily="49" charset="0"/>
                <a:cs typeface="Courier New" panose="02070309020205020404" pitchFamily="49" charset="0"/>
              </a:rPr>
              <a:t>d.department_id</a:t>
            </a:r>
            <a:r>
              <a:rPr lang="en-US" sz="2000" dirty="0">
                <a:solidFill>
                  <a:srgbClr val="FF0000"/>
                </a:solidFill>
                <a:latin typeface="Courier New" panose="02070309020205020404" pitchFamily="49" charset="0"/>
                <a:cs typeface="Courier New" panose="02070309020205020404" pitchFamily="49" charset="0"/>
              </a:rPr>
              <a:t> = </a:t>
            </a:r>
            <a:r>
              <a:rPr lang="en-US" sz="2000" dirty="0" err="1">
                <a:solidFill>
                  <a:srgbClr val="FF0000"/>
                </a:solidFill>
                <a:latin typeface="Courier New" panose="02070309020205020404" pitchFamily="49" charset="0"/>
                <a:cs typeface="Courier New" panose="02070309020205020404" pitchFamily="49" charset="0"/>
              </a:rPr>
              <a:t>e.department_id</a:t>
            </a:r>
            <a:r>
              <a:rPr lang="en-US" sz="2000" dirty="0">
                <a:solidFill>
                  <a:srgbClr val="FF0000"/>
                </a:solidFill>
                <a:latin typeface="Courier New" panose="02070309020205020404" pitchFamily="49" charset="0"/>
                <a:cs typeface="Courier New" panose="02070309020205020404" pitchFamily="49" charset="0"/>
              </a:rPr>
              <a:t> AND </a:t>
            </a:r>
            <a:r>
              <a:rPr lang="en-US" sz="2000" dirty="0" err="1">
                <a:solidFill>
                  <a:srgbClr val="FF0000"/>
                </a:solidFill>
                <a:latin typeface="Courier New" panose="02070309020205020404" pitchFamily="49" charset="0"/>
                <a:cs typeface="Courier New" panose="02070309020205020404" pitchFamily="49" charset="0"/>
              </a:rPr>
              <a:t>d.location_id</a:t>
            </a:r>
            <a:r>
              <a:rPr lang="en-US" sz="2000" dirty="0">
                <a:solidFill>
                  <a:srgbClr val="FF0000"/>
                </a:solidFill>
                <a:latin typeface="Courier New" panose="02070309020205020404" pitchFamily="49" charset="0"/>
                <a:cs typeface="Courier New" panose="02070309020205020404" pitchFamily="49" charset="0"/>
              </a:rPr>
              <a:t> = 100</a:t>
            </a:r>
          </a:p>
          <a:p>
            <a:r>
              <a:rPr lang="en-US" sz="2000" dirty="0">
                <a:solidFill>
                  <a:srgbClr val="FF0000"/>
                </a:solidFill>
                <a:latin typeface="Courier New" panose="02070309020205020404" pitchFamily="49" charset="0"/>
                <a:cs typeface="Courier New" panose="02070309020205020404" pitchFamily="49" charset="0"/>
              </a:rPr>
              <a:t>);</a:t>
            </a:r>
          </a:p>
          <a:p>
            <a:endParaRPr lang="en-US" sz="2000" dirty="0"/>
          </a:p>
          <a:p>
            <a:r>
              <a:rPr lang="en-US" sz="2000" dirty="0"/>
              <a:t>The subquery checks if there is any department with a </a:t>
            </a:r>
            <a:r>
              <a:rPr lang="en-US" sz="2000" dirty="0" err="1"/>
              <a:t>department_id</a:t>
            </a:r>
            <a:r>
              <a:rPr lang="en-US" sz="2000" dirty="0"/>
              <a:t> matching that of the employee and a </a:t>
            </a:r>
            <a:r>
              <a:rPr lang="en-US" sz="2000" dirty="0" err="1"/>
              <a:t>location_id</a:t>
            </a:r>
            <a:r>
              <a:rPr lang="en-US" sz="2000" dirty="0"/>
              <a:t> of 100.</a:t>
            </a:r>
          </a:p>
          <a:p>
            <a:r>
              <a:rPr lang="en-US" sz="2000" dirty="0"/>
              <a:t>The NOT EXISTS ensures that only employees who do not belong to a department with </a:t>
            </a:r>
            <a:r>
              <a:rPr lang="en-US" sz="2000" dirty="0" err="1"/>
              <a:t>location_id</a:t>
            </a:r>
            <a:r>
              <a:rPr lang="en-US" sz="2000" dirty="0"/>
              <a:t> = 100 are selected.</a:t>
            </a:r>
          </a:p>
          <a:p>
            <a:endParaRPr lang="en-US" sz="2000" dirty="0"/>
          </a:p>
        </p:txBody>
      </p:sp>
    </p:spTree>
    <p:extLst>
      <p:ext uri="{BB962C8B-B14F-4D97-AF65-F5344CB8AC3E}">
        <p14:creationId xmlns:p14="http://schemas.microsoft.com/office/powerpoint/2010/main" val="1382621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FD4D88-3F12-8AC4-965C-92D4B40C0F34}"/>
              </a:ext>
            </a:extLst>
          </p:cNvPr>
          <p:cNvSpPr txBox="1"/>
          <p:nvPr/>
        </p:nvSpPr>
        <p:spPr>
          <a:xfrm>
            <a:off x="587828" y="455590"/>
            <a:ext cx="10221686" cy="5940088"/>
          </a:xfrm>
          <a:prstGeom prst="rect">
            <a:avLst/>
          </a:prstGeom>
          <a:noFill/>
        </p:spPr>
        <p:txBody>
          <a:bodyPr wrap="square">
            <a:spAutoFit/>
          </a:bodyPr>
          <a:lstStyle/>
          <a:p>
            <a:r>
              <a:rPr lang="en-US" sz="2000" b="1" dirty="0"/>
              <a:t>EXCEPT </a:t>
            </a:r>
          </a:p>
          <a:p>
            <a:endParaRPr lang="en-US" sz="2000" dirty="0"/>
          </a:p>
          <a:p>
            <a:r>
              <a:rPr lang="en-US" sz="2000" dirty="0"/>
              <a:t>The EXCEPT operator is used to return the difference between two result sets, effectively selecting rows that are in the first query but not in the second.</a:t>
            </a:r>
          </a:p>
          <a:p>
            <a:endParaRPr lang="en-US" sz="2000" dirty="0"/>
          </a:p>
          <a:p>
            <a:r>
              <a:rPr lang="en-US" sz="2000" dirty="0">
                <a:solidFill>
                  <a:srgbClr val="FF0000"/>
                </a:solidFill>
              </a:rPr>
              <a:t>(&lt;query&gt;) EXCEPT (&lt;query&gt;);</a:t>
            </a:r>
          </a:p>
          <a:p>
            <a:endParaRPr lang="en-US" sz="2000" dirty="0">
              <a:solidFill>
                <a:srgbClr val="FF0000"/>
              </a:solidFill>
            </a:endParaRPr>
          </a:p>
          <a:p>
            <a:r>
              <a:rPr lang="en-US" sz="2000" dirty="0">
                <a:solidFill>
                  <a:srgbClr val="FF0000"/>
                </a:solidFill>
                <a:latin typeface="Courier New" panose="02070309020205020404" pitchFamily="49" charset="0"/>
                <a:cs typeface="Courier New" panose="02070309020205020404" pitchFamily="49" charset="0"/>
              </a:rPr>
              <a:t>SELECT </a:t>
            </a:r>
            <a:r>
              <a:rPr lang="en-US" sz="2000" dirty="0" err="1">
                <a:solidFill>
                  <a:srgbClr val="FF0000"/>
                </a:solidFill>
                <a:latin typeface="Courier New" panose="02070309020205020404" pitchFamily="49" charset="0"/>
                <a:cs typeface="Courier New" panose="02070309020205020404" pitchFamily="49" charset="0"/>
              </a:rPr>
              <a:t>employee_id</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department_id</a:t>
            </a:r>
            <a:endParaRPr lang="en-US" sz="2000" dirty="0">
              <a:solidFill>
                <a:srgbClr val="FF0000"/>
              </a:solidFill>
              <a:latin typeface="Courier New" panose="02070309020205020404" pitchFamily="49" charset="0"/>
              <a:cs typeface="Courier New" panose="02070309020205020404" pitchFamily="49" charset="0"/>
            </a:endParaRPr>
          </a:p>
          <a:p>
            <a:r>
              <a:rPr lang="en-US" sz="2000" dirty="0">
                <a:solidFill>
                  <a:srgbClr val="FF0000"/>
                </a:solidFill>
                <a:latin typeface="Courier New" panose="02070309020205020404" pitchFamily="49" charset="0"/>
                <a:cs typeface="Courier New" panose="02070309020205020404" pitchFamily="49" charset="0"/>
              </a:rPr>
              <a:t>FROM employees</a:t>
            </a:r>
          </a:p>
          <a:p>
            <a:r>
              <a:rPr lang="en-US" sz="2000" dirty="0">
                <a:solidFill>
                  <a:srgbClr val="FF0000"/>
                </a:solidFill>
                <a:latin typeface="Courier New" panose="02070309020205020404" pitchFamily="49" charset="0"/>
                <a:cs typeface="Courier New" panose="02070309020205020404" pitchFamily="49" charset="0"/>
              </a:rPr>
              <a:t>EXCEPT</a:t>
            </a:r>
          </a:p>
          <a:p>
            <a:r>
              <a:rPr lang="en-US" sz="2000" dirty="0">
                <a:solidFill>
                  <a:srgbClr val="FF0000"/>
                </a:solidFill>
                <a:latin typeface="Courier New" panose="02070309020205020404" pitchFamily="49" charset="0"/>
                <a:cs typeface="Courier New" panose="02070309020205020404" pitchFamily="49" charset="0"/>
              </a:rPr>
              <a:t>SELECT </a:t>
            </a:r>
            <a:r>
              <a:rPr lang="en-US" sz="2000" dirty="0" err="1">
                <a:solidFill>
                  <a:srgbClr val="FF0000"/>
                </a:solidFill>
                <a:latin typeface="Courier New" panose="02070309020205020404" pitchFamily="49" charset="0"/>
                <a:cs typeface="Courier New" panose="02070309020205020404" pitchFamily="49" charset="0"/>
              </a:rPr>
              <a:t>employee_id</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department_id</a:t>
            </a:r>
            <a:endParaRPr lang="en-US" sz="2000" dirty="0">
              <a:solidFill>
                <a:srgbClr val="FF0000"/>
              </a:solidFill>
              <a:latin typeface="Courier New" panose="02070309020205020404" pitchFamily="49" charset="0"/>
              <a:cs typeface="Courier New" panose="02070309020205020404" pitchFamily="49" charset="0"/>
            </a:endParaRPr>
          </a:p>
          <a:p>
            <a:r>
              <a:rPr lang="en-US" sz="2000" dirty="0">
                <a:solidFill>
                  <a:srgbClr val="FF0000"/>
                </a:solidFill>
                <a:latin typeface="Courier New" panose="02070309020205020404" pitchFamily="49" charset="0"/>
                <a:cs typeface="Courier New" panose="02070309020205020404" pitchFamily="49" charset="0"/>
              </a:rPr>
              <a:t>FROM employees</a:t>
            </a:r>
          </a:p>
          <a:p>
            <a:r>
              <a:rPr lang="en-US" sz="2000" dirty="0">
                <a:solidFill>
                  <a:srgbClr val="FF0000"/>
                </a:solidFill>
                <a:latin typeface="Courier New" panose="02070309020205020404" pitchFamily="49" charset="0"/>
                <a:cs typeface="Courier New" panose="02070309020205020404" pitchFamily="49" charset="0"/>
              </a:rPr>
              <a:t>WHERE </a:t>
            </a:r>
            <a:r>
              <a:rPr lang="en-US" sz="2000" dirty="0" err="1">
                <a:solidFill>
                  <a:srgbClr val="FF0000"/>
                </a:solidFill>
                <a:latin typeface="Courier New" panose="02070309020205020404" pitchFamily="49" charset="0"/>
                <a:cs typeface="Courier New" panose="02070309020205020404" pitchFamily="49" charset="0"/>
              </a:rPr>
              <a:t>department_id</a:t>
            </a:r>
            <a:r>
              <a:rPr lang="en-US" sz="2000" dirty="0">
                <a:solidFill>
                  <a:srgbClr val="FF0000"/>
                </a:solidFill>
                <a:latin typeface="Courier New" panose="02070309020205020404" pitchFamily="49" charset="0"/>
                <a:cs typeface="Courier New" panose="02070309020205020404" pitchFamily="49" charset="0"/>
              </a:rPr>
              <a:t> = 10;</a:t>
            </a:r>
          </a:p>
          <a:p>
            <a:endParaRPr lang="en-US" sz="2000" dirty="0">
              <a:latin typeface="Courier New" panose="02070309020205020404" pitchFamily="49" charset="0"/>
              <a:cs typeface="Courier New" panose="02070309020205020404" pitchFamily="49" charset="0"/>
            </a:endParaRPr>
          </a:p>
          <a:p>
            <a:pPr algn="just"/>
            <a:r>
              <a:rPr lang="en-US" sz="2000" dirty="0">
                <a:cs typeface="Courier New" panose="02070309020205020404" pitchFamily="49" charset="0"/>
              </a:rPr>
              <a:t>The first query selects all </a:t>
            </a:r>
            <a:r>
              <a:rPr lang="en-US" sz="2000" dirty="0" err="1">
                <a:cs typeface="Courier New" panose="02070309020205020404" pitchFamily="49" charset="0"/>
              </a:rPr>
              <a:t>employee_id</a:t>
            </a:r>
            <a:r>
              <a:rPr lang="en-US" sz="2000" dirty="0">
                <a:cs typeface="Courier New" panose="02070309020205020404" pitchFamily="49" charset="0"/>
              </a:rPr>
              <a:t> and </a:t>
            </a:r>
            <a:r>
              <a:rPr lang="en-US" sz="2000" dirty="0" err="1">
                <a:cs typeface="Courier New" panose="02070309020205020404" pitchFamily="49" charset="0"/>
              </a:rPr>
              <a:t>department_id</a:t>
            </a:r>
            <a:r>
              <a:rPr lang="en-US" sz="2000" dirty="0">
                <a:cs typeface="Courier New" panose="02070309020205020404" pitchFamily="49" charset="0"/>
              </a:rPr>
              <a:t> from the employees table.</a:t>
            </a:r>
          </a:p>
          <a:p>
            <a:pPr algn="just"/>
            <a:r>
              <a:rPr lang="en-US" sz="2000" dirty="0">
                <a:cs typeface="Courier New" panose="02070309020205020404" pitchFamily="49" charset="0"/>
              </a:rPr>
              <a:t>The second query selects </a:t>
            </a:r>
            <a:r>
              <a:rPr lang="en-US" sz="2000" dirty="0" err="1">
                <a:cs typeface="Courier New" panose="02070309020205020404" pitchFamily="49" charset="0"/>
              </a:rPr>
              <a:t>employee_id</a:t>
            </a:r>
            <a:r>
              <a:rPr lang="en-US" sz="2000" dirty="0">
                <a:cs typeface="Courier New" panose="02070309020205020404" pitchFamily="49" charset="0"/>
              </a:rPr>
              <a:t> and </a:t>
            </a:r>
            <a:r>
              <a:rPr lang="en-US" sz="2000" dirty="0" err="1">
                <a:cs typeface="Courier New" panose="02070309020205020404" pitchFamily="49" charset="0"/>
              </a:rPr>
              <a:t>department_id</a:t>
            </a:r>
            <a:r>
              <a:rPr lang="en-US" sz="2000" dirty="0">
                <a:cs typeface="Courier New" panose="02070309020205020404" pitchFamily="49" charset="0"/>
              </a:rPr>
              <a:t> for those in department 10.</a:t>
            </a:r>
          </a:p>
          <a:p>
            <a:pPr algn="just"/>
            <a:r>
              <a:rPr lang="en-US" sz="2000" dirty="0">
                <a:cs typeface="Courier New" panose="02070309020205020404" pitchFamily="49" charset="0"/>
              </a:rPr>
              <a:t>The EXCEPT operator returns all employees who are not in department 10, effectively filtering out those who belong to department 10.</a:t>
            </a:r>
          </a:p>
          <a:p>
            <a:endParaRPr lang="en-US" sz="2000" dirty="0"/>
          </a:p>
        </p:txBody>
      </p:sp>
    </p:spTree>
    <p:extLst>
      <p:ext uri="{BB962C8B-B14F-4D97-AF65-F5344CB8AC3E}">
        <p14:creationId xmlns:p14="http://schemas.microsoft.com/office/powerpoint/2010/main" val="2821108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767</Words>
  <Application>Microsoft Office PowerPoint</Application>
  <PresentationFormat>Widescreen</PresentationFormat>
  <Paragraphs>100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Prajeesh A V</dc:creator>
  <cp:lastModifiedBy>Prajeesh A V</cp:lastModifiedBy>
  <cp:revision>2</cp:revision>
  <dcterms:created xsi:type="dcterms:W3CDTF">2024-08-29T08:49:09Z</dcterms:created>
  <dcterms:modified xsi:type="dcterms:W3CDTF">2024-08-29T09:13:48Z</dcterms:modified>
</cp:coreProperties>
</file>