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56" r:id="rId4"/>
    <p:sldId id="257" r:id="rId5"/>
    <p:sldId id="258" r:id="rId6"/>
    <p:sldId id="259" r:id="rId7"/>
    <p:sldId id="260" r:id="rId8"/>
    <p:sldId id="261" r:id="rId9"/>
    <p:sldId id="262" r:id="rId10"/>
    <p:sldId id="265" r:id="rId11"/>
    <p:sldId id="269" r:id="rId12"/>
    <p:sldId id="266" r:id="rId13"/>
    <p:sldId id="282" r:id="rId14"/>
    <p:sldId id="270" r:id="rId15"/>
    <p:sldId id="263" r:id="rId16"/>
    <p:sldId id="267" r:id="rId17"/>
    <p:sldId id="271" r:id="rId18"/>
    <p:sldId id="268" r:id="rId19"/>
    <p:sldId id="272" r:id="rId20"/>
    <p:sldId id="273" r:id="rId21"/>
    <p:sldId id="274" r:id="rId22"/>
    <p:sldId id="277" r:id="rId23"/>
    <p:sldId id="275"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30FF-2746-44C2-CE89-3C5687E64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E4BC0-00CF-95DC-8EC3-A00A8FFCF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F39BCE-22B0-AD2F-47C2-A892E1C0B6E2}"/>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BE88950A-B106-6283-F758-B6283A26B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AD409-FF4C-9195-C6F8-3EE2CE1BCDA8}"/>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358538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EF99-B9F2-EDEA-235C-E6E6175385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E6C54-8CED-B79C-2022-50CC6CB96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139ED-3812-EA5F-E572-CF96D943A86A}"/>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BDF18719-16F2-701F-8A0A-A15D198CB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2A4F1-8ED8-BC67-5566-5CE36098D23C}"/>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194076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D3C8A-5673-7F4F-E3C4-78EEFDB4B6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5ECD44-27ED-8579-7ACF-A60591AE0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4071C-49E1-2D1B-A2D9-3CAF7BBC82B3}"/>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54073912-16A4-6B3F-B2D3-3C2BC1023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F441F-6E37-6FB2-66C1-7AB491E50FA9}"/>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280934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565B-C00E-4DEE-ADCA-70FF80301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67891-9AE9-81DD-4E7F-BE4D0F1AB9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8AFF7-3D37-97AA-7B4C-71281581CAC5}"/>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BD4898F2-7210-CDDE-BF97-E70DED889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B8251-13DA-18C6-AEBD-0F6EFEC9B84A}"/>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37213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534A-56E4-CC5D-AC96-B8516297F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34A552-CA9A-1759-D9C5-168218195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3B7B8-9CF9-B78E-7C78-23965B28CCC3}"/>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426820DE-BABF-C865-967A-4B7CEEB87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FA8F0-FBAE-9CBE-9C2F-D96A8B227B78}"/>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361957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7CA3-78A3-783F-E215-FAF0EE37C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48817-997E-C288-9C28-F1894DE78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DA8A2-84AE-00C8-0A35-9C9DE5236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9D848-89B0-E1DA-E526-1183A1B9536F}"/>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6" name="Footer Placeholder 5">
            <a:extLst>
              <a:ext uri="{FF2B5EF4-FFF2-40B4-BE49-F238E27FC236}">
                <a16:creationId xmlns:a16="http://schemas.microsoft.com/office/drawing/2014/main" id="{CF5C79B6-7695-ABCF-A503-2BD591447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7F9B6-AC29-3502-C2EC-4EA7386768D1}"/>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254574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CFB4-D9D0-F79E-F189-9D006A387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5D8670-97CD-93B8-8272-1D3876F96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FF6EA-FFFE-401A-4FC8-02781E3B5B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0013D-729B-2603-95AA-D171602EE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A329F-FCCF-0B48-E08B-0EE84EFD2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75816-B48A-F8A0-700C-ED0B448ED400}"/>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8" name="Footer Placeholder 7">
            <a:extLst>
              <a:ext uri="{FF2B5EF4-FFF2-40B4-BE49-F238E27FC236}">
                <a16:creationId xmlns:a16="http://schemas.microsoft.com/office/drawing/2014/main" id="{248BA669-2A3D-00F0-0286-CFC6AEB39F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1F2EA-09AB-CD22-8E09-F11DA76F253E}"/>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302485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2AF1-509F-BAAA-1F6E-8CE8139E0F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161A56-8CDE-18B7-BCB3-52A12B908A9F}"/>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4" name="Footer Placeholder 3">
            <a:extLst>
              <a:ext uri="{FF2B5EF4-FFF2-40B4-BE49-F238E27FC236}">
                <a16:creationId xmlns:a16="http://schemas.microsoft.com/office/drawing/2014/main" id="{F01784D7-B83E-0600-9D69-F26F31B81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0B286-DECC-FE5D-97C3-D2FEA8622485}"/>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216385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2B0A5-F7B4-8EA3-FFA6-E2521A43EEF1}"/>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3" name="Footer Placeholder 2">
            <a:extLst>
              <a:ext uri="{FF2B5EF4-FFF2-40B4-BE49-F238E27FC236}">
                <a16:creationId xmlns:a16="http://schemas.microsoft.com/office/drawing/2014/main" id="{A9AFEF79-D23A-66B8-47DE-682B4D78DD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9D6C6-2FC1-7136-775A-AE973DDB68F5}"/>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212457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4B77-11A3-005D-BCA1-2C5793A5E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BA56B0-0E86-A090-F02E-0D4C4332F2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816B66-9B65-4A98-AF2B-7163B3F80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D3341-2621-AA05-2070-92431D582B93}"/>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6" name="Footer Placeholder 5">
            <a:extLst>
              <a:ext uri="{FF2B5EF4-FFF2-40B4-BE49-F238E27FC236}">
                <a16:creationId xmlns:a16="http://schemas.microsoft.com/office/drawing/2014/main" id="{DA091DB5-8E14-FABD-41E0-F71708477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FDF23-4767-D340-94ED-F5CE4D3A0F25}"/>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104298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B74-2A91-1431-1A88-B264F45B8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04B46-862C-421B-BA91-7C9D0AC3C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B646C-3D6C-52B5-BB30-D62C944A9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287AB-D13E-B2BA-0586-4D01B1EC128D}"/>
              </a:ext>
            </a:extLst>
          </p:cNvPr>
          <p:cNvSpPr>
            <a:spLocks noGrp="1"/>
          </p:cNvSpPr>
          <p:nvPr>
            <p:ph type="dt" sz="half" idx="10"/>
          </p:nvPr>
        </p:nvSpPr>
        <p:spPr/>
        <p:txBody>
          <a:bodyPr/>
          <a:lstStyle/>
          <a:p>
            <a:fld id="{FB610DFA-2F62-44B7-BC52-E07275C91D93}" type="datetimeFigureOut">
              <a:rPr lang="en-US" smtClean="0"/>
              <a:t>10/10/2024</a:t>
            </a:fld>
            <a:endParaRPr lang="en-US"/>
          </a:p>
        </p:txBody>
      </p:sp>
      <p:sp>
        <p:nvSpPr>
          <p:cNvPr id="6" name="Footer Placeholder 5">
            <a:extLst>
              <a:ext uri="{FF2B5EF4-FFF2-40B4-BE49-F238E27FC236}">
                <a16:creationId xmlns:a16="http://schemas.microsoft.com/office/drawing/2014/main" id="{5F5B1617-99B8-1074-F0E5-38FF2DC73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FEF8F-6EB9-9D72-DE89-4775D0A6849E}"/>
              </a:ext>
            </a:extLst>
          </p:cNvPr>
          <p:cNvSpPr>
            <a:spLocks noGrp="1"/>
          </p:cNvSpPr>
          <p:nvPr>
            <p:ph type="sldNum" sz="quarter" idx="12"/>
          </p:nvPr>
        </p:nvSpPr>
        <p:spPr/>
        <p:txBody>
          <a:bodyPr/>
          <a:lstStyle/>
          <a:p>
            <a:fld id="{A2D65D4B-307D-481C-8ECE-F2991A083E18}" type="slidenum">
              <a:rPr lang="en-US" smtClean="0"/>
              <a:t>‹#›</a:t>
            </a:fld>
            <a:endParaRPr lang="en-US"/>
          </a:p>
        </p:txBody>
      </p:sp>
    </p:spTree>
    <p:extLst>
      <p:ext uri="{BB962C8B-B14F-4D97-AF65-F5344CB8AC3E}">
        <p14:creationId xmlns:p14="http://schemas.microsoft.com/office/powerpoint/2010/main" val="411799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E8E8B-0AE9-837F-74EC-C61DA502F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036068-5D33-8F02-64AB-C1B57527B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1FA6F-3E5D-F82A-420C-48F74D087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10DFA-2F62-44B7-BC52-E07275C91D93}" type="datetimeFigureOut">
              <a:rPr lang="en-US" smtClean="0"/>
              <a:t>10/10/2024</a:t>
            </a:fld>
            <a:endParaRPr lang="en-US"/>
          </a:p>
        </p:txBody>
      </p:sp>
      <p:sp>
        <p:nvSpPr>
          <p:cNvPr id="5" name="Footer Placeholder 4">
            <a:extLst>
              <a:ext uri="{FF2B5EF4-FFF2-40B4-BE49-F238E27FC236}">
                <a16:creationId xmlns:a16="http://schemas.microsoft.com/office/drawing/2014/main" id="{8A9291B9-EA21-AB69-C34C-0D97F6DFB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6FCB4F-C2FF-0289-6B55-89D102904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65D4B-307D-481C-8ECE-F2991A083E18}" type="slidenum">
              <a:rPr lang="en-US" smtClean="0"/>
              <a:t>‹#›</a:t>
            </a:fld>
            <a:endParaRPr lang="en-US"/>
          </a:p>
        </p:txBody>
      </p:sp>
    </p:spTree>
    <p:extLst>
      <p:ext uri="{BB962C8B-B14F-4D97-AF65-F5344CB8AC3E}">
        <p14:creationId xmlns:p14="http://schemas.microsoft.com/office/powerpoint/2010/main" val="2026913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476A-C9D4-A877-F983-5FAC15E0173C}"/>
              </a:ext>
            </a:extLst>
          </p:cNvPr>
          <p:cNvSpPr>
            <a:spLocks noGrp="1"/>
          </p:cNvSpPr>
          <p:nvPr>
            <p:ph type="title"/>
          </p:nvPr>
        </p:nvSpPr>
        <p:spPr>
          <a:xfrm>
            <a:off x="1034143" y="2291896"/>
            <a:ext cx="10515600" cy="1325563"/>
          </a:xfrm>
        </p:spPr>
        <p:txBody>
          <a:bodyPr/>
          <a:lstStyle/>
          <a:p>
            <a:r>
              <a:rPr lang="en-US" dirty="0"/>
              <a:t>Deletion of keys from B+ tree structure</a:t>
            </a:r>
          </a:p>
        </p:txBody>
      </p:sp>
    </p:spTree>
    <p:extLst>
      <p:ext uri="{BB962C8B-B14F-4D97-AF65-F5344CB8AC3E}">
        <p14:creationId xmlns:p14="http://schemas.microsoft.com/office/powerpoint/2010/main" val="8404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4AC9DA-44E8-507E-D2F5-C4535B21DCDE}"/>
              </a:ext>
            </a:extLst>
          </p:cNvPr>
          <p:cNvPicPr>
            <a:picLocks noChangeAspect="1"/>
          </p:cNvPicPr>
          <p:nvPr/>
        </p:nvPicPr>
        <p:blipFill>
          <a:blip r:embed="rId2"/>
          <a:stretch>
            <a:fillRect/>
          </a:stretch>
        </p:blipFill>
        <p:spPr>
          <a:xfrm>
            <a:off x="84161" y="1723534"/>
            <a:ext cx="11869106" cy="2217096"/>
          </a:xfrm>
          <a:prstGeom prst="rect">
            <a:avLst/>
          </a:prstGeom>
        </p:spPr>
      </p:pic>
      <p:sp>
        <p:nvSpPr>
          <p:cNvPr id="9" name="TextBox 8">
            <a:extLst>
              <a:ext uri="{FF2B5EF4-FFF2-40B4-BE49-F238E27FC236}">
                <a16:creationId xmlns:a16="http://schemas.microsoft.com/office/drawing/2014/main" id="{BAB37F83-AB17-582D-B0F0-CD8DD726151B}"/>
              </a:ext>
            </a:extLst>
          </p:cNvPr>
          <p:cNvSpPr txBox="1"/>
          <p:nvPr/>
        </p:nvSpPr>
        <p:spPr>
          <a:xfrm>
            <a:off x="457200" y="1024226"/>
            <a:ext cx="1103811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4) show the form of the tree after the operation: Delete 98</a:t>
            </a:r>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5298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83F4D-B973-A659-6193-FBFB76F6C3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D349F2-D6F7-24AC-71E4-CB2DDD81A004}"/>
              </a:ext>
            </a:extLst>
          </p:cNvPr>
          <p:cNvPicPr>
            <a:picLocks noChangeAspect="1"/>
          </p:cNvPicPr>
          <p:nvPr/>
        </p:nvPicPr>
        <p:blipFill>
          <a:blip r:embed="rId2"/>
          <a:stretch>
            <a:fillRect/>
          </a:stretch>
        </p:blipFill>
        <p:spPr>
          <a:xfrm>
            <a:off x="41704" y="1162334"/>
            <a:ext cx="11869106" cy="2217096"/>
          </a:xfrm>
          <a:prstGeom prst="rect">
            <a:avLst/>
          </a:prstGeom>
        </p:spPr>
      </p:pic>
      <p:pic>
        <p:nvPicPr>
          <p:cNvPr id="7" name="Picture 6">
            <a:extLst>
              <a:ext uri="{FF2B5EF4-FFF2-40B4-BE49-F238E27FC236}">
                <a16:creationId xmlns:a16="http://schemas.microsoft.com/office/drawing/2014/main" id="{4C19F94D-E2FC-CC35-F931-085FBFABE5B1}"/>
              </a:ext>
            </a:extLst>
          </p:cNvPr>
          <p:cNvPicPr>
            <a:picLocks noChangeAspect="1"/>
          </p:cNvPicPr>
          <p:nvPr/>
        </p:nvPicPr>
        <p:blipFill>
          <a:blip r:embed="rId3"/>
          <a:stretch>
            <a:fillRect/>
          </a:stretch>
        </p:blipFill>
        <p:spPr>
          <a:xfrm>
            <a:off x="476047" y="4176899"/>
            <a:ext cx="11425861" cy="2217096"/>
          </a:xfrm>
          <a:prstGeom prst="rect">
            <a:avLst/>
          </a:prstGeom>
        </p:spPr>
      </p:pic>
      <p:sp>
        <p:nvSpPr>
          <p:cNvPr id="9" name="TextBox 8">
            <a:extLst>
              <a:ext uri="{FF2B5EF4-FFF2-40B4-BE49-F238E27FC236}">
                <a16:creationId xmlns:a16="http://schemas.microsoft.com/office/drawing/2014/main" id="{DC6C200E-0F71-A897-40BD-8FEAC2932C8E}"/>
              </a:ext>
            </a:extLst>
          </p:cNvPr>
          <p:cNvSpPr txBox="1"/>
          <p:nvPr/>
        </p:nvSpPr>
        <p:spPr>
          <a:xfrm>
            <a:off x="457200" y="186025"/>
            <a:ext cx="1103811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4) show the form of the tree after each of the of operations of the sequence: Delete 98</a:t>
            </a:r>
            <a:r>
              <a:rPr lang="en-US" dirty="0">
                <a:solidFill>
                  <a:srgbClr val="000000"/>
                </a:solidFill>
                <a:latin typeface="Times New Roman" panose="02020603050405020304" pitchFamily="18" charset="0"/>
              </a:rPr>
              <a:t> </a:t>
            </a:r>
            <a:endParaRPr lang="en-US" dirty="0"/>
          </a:p>
          <a:p>
            <a:endParaRPr lang="en-US" sz="1800" b="0" i="0" u="none" strike="noStrike" baseline="0" dirty="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107B8B6-44D4-3A5A-FA15-981F99996054}"/>
                  </a:ext>
                </a:extLst>
              </p:cNvPr>
              <p:cNvSpPr txBox="1"/>
              <p:nvPr/>
            </p:nvSpPr>
            <p:spPr>
              <a:xfrm>
                <a:off x="446312" y="516003"/>
                <a:ext cx="11038114"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Here m = 4 so the minimum numbe</a:t>
                </a:r>
                <a:r>
                  <a:rPr lang="en-US" dirty="0">
                    <a:solidFill>
                      <a:srgbClr val="000000"/>
                    </a:solidFill>
                    <a:latin typeface="Times New Roman" panose="02020603050405020304" pitchFamily="18" charset="0"/>
                  </a:rPr>
                  <a:t>r of keys is </a:t>
                </a:r>
                <a14:m>
                  <m:oMath xmlns:m="http://schemas.openxmlformats.org/officeDocument/2006/math">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𝑚</m:t>
                        </m:r>
                        <m:r>
                          <a:rPr lang="en-US" b="0" i="1" smtClean="0">
                            <a:solidFill>
                              <a:srgbClr val="000000"/>
                            </a:solidFill>
                            <a:latin typeface="Cambria Math" panose="02040503050406030204" pitchFamily="18" charset="0"/>
                          </a:rPr>
                          <m:t>/2</m:t>
                        </m:r>
                      </m:e>
                    </m:d>
                    <m:r>
                      <a:rPr lang="en-US" b="0" i="1" smtClean="0">
                        <a:solidFill>
                          <a:srgbClr val="000000"/>
                        </a:solidFill>
                        <a:latin typeface="Cambria Math" panose="02040503050406030204" pitchFamily="18" charset="0"/>
                      </a:rPr>
                      <m:t>−1</m:t>
                    </m:r>
                  </m:oMath>
                </a14:m>
                <a:r>
                  <a:rPr lang="en-US" dirty="0"/>
                  <a:t> = 1</a:t>
                </a:r>
              </a:p>
            </p:txBody>
          </p:sp>
        </mc:Choice>
        <mc:Fallback>
          <p:sp>
            <p:nvSpPr>
              <p:cNvPr id="2" name="TextBox 1">
                <a:extLst>
                  <a:ext uri="{FF2B5EF4-FFF2-40B4-BE49-F238E27FC236}">
                    <a16:creationId xmlns:a16="http://schemas.microsoft.com/office/drawing/2014/main" id="{E107B8B6-44D4-3A5A-FA15-981F99996054}"/>
                  </a:ext>
                </a:extLst>
              </p:cNvPr>
              <p:cNvSpPr txBox="1">
                <a:spLocks noRot="1" noChangeAspect="1" noMove="1" noResize="1" noEditPoints="1" noAdjustHandles="1" noChangeArrowheads="1" noChangeShapeType="1" noTextEdit="1"/>
              </p:cNvSpPr>
              <p:nvPr/>
            </p:nvSpPr>
            <p:spPr>
              <a:xfrm>
                <a:off x="446312" y="516003"/>
                <a:ext cx="11038114" cy="369332"/>
              </a:xfrm>
              <a:prstGeom prst="rect">
                <a:avLst/>
              </a:prstGeom>
              <a:blipFill>
                <a:blip r:embed="rId4"/>
                <a:stretch>
                  <a:fillRect l="-442" t="-11667" b="-2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304641B-BECB-9DA9-4045-E39742748637}"/>
              </a:ext>
            </a:extLst>
          </p:cNvPr>
          <p:cNvSpPr txBox="1"/>
          <p:nvPr/>
        </p:nvSpPr>
        <p:spPr>
          <a:xfrm>
            <a:off x="472064" y="3504027"/>
            <a:ext cx="10986610"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Since 98 is also at root node, its deleted from the position and  the least element from the right leg of the root node is chosen to be the new root node key</a:t>
            </a:r>
            <a:endParaRPr lang="en-US" dirty="0"/>
          </a:p>
        </p:txBody>
      </p:sp>
    </p:spTree>
    <p:extLst>
      <p:ext uri="{BB962C8B-B14F-4D97-AF65-F5344CB8AC3E}">
        <p14:creationId xmlns:p14="http://schemas.microsoft.com/office/powerpoint/2010/main" val="8300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08C7F-DC99-C1EF-4584-3261DBAA76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71ABAB-C14A-BD27-BF5E-289AB72DF8C7}"/>
              </a:ext>
            </a:extLst>
          </p:cNvPr>
          <p:cNvSpPr txBox="1"/>
          <p:nvPr/>
        </p:nvSpPr>
        <p:spPr>
          <a:xfrm>
            <a:off x="424542" y="315686"/>
            <a:ext cx="2046514" cy="369332"/>
          </a:xfrm>
          <a:prstGeom prst="rect">
            <a:avLst/>
          </a:prstGeom>
          <a:noFill/>
        </p:spPr>
        <p:txBody>
          <a:bodyPr wrap="square" rtlCol="0">
            <a:spAutoFit/>
          </a:bodyPr>
          <a:lstStyle/>
          <a:p>
            <a:r>
              <a:rPr lang="en-US" dirty="0"/>
              <a:t>Delete 210</a:t>
            </a:r>
          </a:p>
        </p:txBody>
      </p:sp>
      <p:pic>
        <p:nvPicPr>
          <p:cNvPr id="2" name="Picture 1">
            <a:extLst>
              <a:ext uri="{FF2B5EF4-FFF2-40B4-BE49-F238E27FC236}">
                <a16:creationId xmlns:a16="http://schemas.microsoft.com/office/drawing/2014/main" id="{F6A66ED5-D360-482E-6AF8-AB034BEA180B}"/>
              </a:ext>
            </a:extLst>
          </p:cNvPr>
          <p:cNvPicPr>
            <a:picLocks noChangeAspect="1"/>
          </p:cNvPicPr>
          <p:nvPr/>
        </p:nvPicPr>
        <p:blipFill>
          <a:blip r:embed="rId2"/>
          <a:stretch>
            <a:fillRect/>
          </a:stretch>
        </p:blipFill>
        <p:spPr>
          <a:xfrm>
            <a:off x="424542" y="878527"/>
            <a:ext cx="11425861" cy="2217096"/>
          </a:xfrm>
          <a:prstGeom prst="rect">
            <a:avLst/>
          </a:prstGeom>
        </p:spPr>
      </p:pic>
    </p:spTree>
    <p:extLst>
      <p:ext uri="{BB962C8B-B14F-4D97-AF65-F5344CB8AC3E}">
        <p14:creationId xmlns:p14="http://schemas.microsoft.com/office/powerpoint/2010/main" val="261767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94ACC-9380-094B-C573-E24EB4D672F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3475C2-958E-8009-8E26-B38D196AB2F0}"/>
              </a:ext>
            </a:extLst>
          </p:cNvPr>
          <p:cNvPicPr>
            <a:picLocks noChangeAspect="1"/>
          </p:cNvPicPr>
          <p:nvPr/>
        </p:nvPicPr>
        <p:blipFill>
          <a:blip r:embed="rId2"/>
          <a:stretch>
            <a:fillRect/>
          </a:stretch>
        </p:blipFill>
        <p:spPr>
          <a:xfrm>
            <a:off x="395741" y="4104780"/>
            <a:ext cx="11400518" cy="2361334"/>
          </a:xfrm>
          <a:prstGeom prst="rect">
            <a:avLst/>
          </a:prstGeom>
        </p:spPr>
      </p:pic>
      <p:sp>
        <p:nvSpPr>
          <p:cNvPr id="4" name="TextBox 3">
            <a:extLst>
              <a:ext uri="{FF2B5EF4-FFF2-40B4-BE49-F238E27FC236}">
                <a16:creationId xmlns:a16="http://schemas.microsoft.com/office/drawing/2014/main" id="{8764762D-1AC1-E096-A6CC-45286C7C5255}"/>
              </a:ext>
            </a:extLst>
          </p:cNvPr>
          <p:cNvSpPr txBox="1"/>
          <p:nvPr/>
        </p:nvSpPr>
        <p:spPr>
          <a:xfrm>
            <a:off x="424542" y="315686"/>
            <a:ext cx="2046514" cy="369332"/>
          </a:xfrm>
          <a:prstGeom prst="rect">
            <a:avLst/>
          </a:prstGeom>
          <a:noFill/>
        </p:spPr>
        <p:txBody>
          <a:bodyPr wrap="square" rtlCol="0">
            <a:spAutoFit/>
          </a:bodyPr>
          <a:lstStyle/>
          <a:p>
            <a:r>
              <a:rPr lang="en-US" dirty="0"/>
              <a:t>Delete 210</a:t>
            </a:r>
          </a:p>
        </p:txBody>
      </p:sp>
      <p:pic>
        <p:nvPicPr>
          <p:cNvPr id="2" name="Picture 1">
            <a:extLst>
              <a:ext uri="{FF2B5EF4-FFF2-40B4-BE49-F238E27FC236}">
                <a16:creationId xmlns:a16="http://schemas.microsoft.com/office/drawing/2014/main" id="{999873A6-6678-FE6C-73DA-30E79B0CA930}"/>
              </a:ext>
            </a:extLst>
          </p:cNvPr>
          <p:cNvPicPr>
            <a:picLocks noChangeAspect="1"/>
          </p:cNvPicPr>
          <p:nvPr/>
        </p:nvPicPr>
        <p:blipFill>
          <a:blip r:embed="rId3"/>
          <a:stretch>
            <a:fillRect/>
          </a:stretch>
        </p:blipFill>
        <p:spPr>
          <a:xfrm>
            <a:off x="424542" y="878527"/>
            <a:ext cx="11425861" cy="2217096"/>
          </a:xfrm>
          <a:prstGeom prst="rect">
            <a:avLst/>
          </a:prstGeom>
        </p:spPr>
      </p:pic>
      <p:sp>
        <p:nvSpPr>
          <p:cNvPr id="6" name="TextBox 5">
            <a:extLst>
              <a:ext uri="{FF2B5EF4-FFF2-40B4-BE49-F238E27FC236}">
                <a16:creationId xmlns:a16="http://schemas.microsoft.com/office/drawing/2014/main" id="{E4E25BA0-8310-EA10-B958-DBBA1B159EC4}"/>
              </a:ext>
            </a:extLst>
          </p:cNvPr>
          <p:cNvSpPr txBox="1"/>
          <p:nvPr/>
        </p:nvSpPr>
        <p:spPr>
          <a:xfrm>
            <a:off x="472064" y="3504027"/>
            <a:ext cx="1098661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The key is deleted since it meets the minimality condition.</a:t>
            </a:r>
            <a:endParaRPr lang="en-US" dirty="0"/>
          </a:p>
        </p:txBody>
      </p:sp>
    </p:spTree>
    <p:extLst>
      <p:ext uri="{BB962C8B-B14F-4D97-AF65-F5344CB8AC3E}">
        <p14:creationId xmlns:p14="http://schemas.microsoft.com/office/powerpoint/2010/main" val="1683194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AA063-3FE2-B571-18AD-687D7D586C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02A6F11-79BA-CE2A-7961-A65CBD90959B}"/>
              </a:ext>
            </a:extLst>
          </p:cNvPr>
          <p:cNvPicPr>
            <a:picLocks noChangeAspect="1"/>
          </p:cNvPicPr>
          <p:nvPr/>
        </p:nvPicPr>
        <p:blipFill>
          <a:blip r:embed="rId2"/>
          <a:stretch>
            <a:fillRect/>
          </a:stretch>
        </p:blipFill>
        <p:spPr>
          <a:xfrm>
            <a:off x="369464" y="1263609"/>
            <a:ext cx="11400518" cy="2361334"/>
          </a:xfrm>
          <a:prstGeom prst="rect">
            <a:avLst/>
          </a:prstGeom>
        </p:spPr>
      </p:pic>
      <p:sp>
        <p:nvSpPr>
          <p:cNvPr id="4" name="TextBox 3">
            <a:extLst>
              <a:ext uri="{FF2B5EF4-FFF2-40B4-BE49-F238E27FC236}">
                <a16:creationId xmlns:a16="http://schemas.microsoft.com/office/drawing/2014/main" id="{0C2B2A37-16A3-8B08-9328-9DC701FB807E}"/>
              </a:ext>
            </a:extLst>
          </p:cNvPr>
          <p:cNvSpPr txBox="1"/>
          <p:nvPr/>
        </p:nvSpPr>
        <p:spPr>
          <a:xfrm>
            <a:off x="424542" y="315686"/>
            <a:ext cx="2046514" cy="369332"/>
          </a:xfrm>
          <a:prstGeom prst="rect">
            <a:avLst/>
          </a:prstGeom>
          <a:noFill/>
        </p:spPr>
        <p:txBody>
          <a:bodyPr wrap="square" rtlCol="0">
            <a:spAutoFit/>
          </a:bodyPr>
          <a:lstStyle/>
          <a:p>
            <a:r>
              <a:rPr lang="en-US" dirty="0"/>
              <a:t>Delete 202</a:t>
            </a:r>
          </a:p>
        </p:txBody>
      </p:sp>
    </p:spTree>
    <p:extLst>
      <p:ext uri="{BB962C8B-B14F-4D97-AF65-F5344CB8AC3E}">
        <p14:creationId xmlns:p14="http://schemas.microsoft.com/office/powerpoint/2010/main" val="374443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DF7800-3B0E-6656-7087-C31C61EA6196}"/>
              </a:ext>
            </a:extLst>
          </p:cNvPr>
          <p:cNvPicPr>
            <a:picLocks noChangeAspect="1"/>
          </p:cNvPicPr>
          <p:nvPr/>
        </p:nvPicPr>
        <p:blipFill>
          <a:blip r:embed="rId2"/>
          <a:stretch>
            <a:fillRect/>
          </a:stretch>
        </p:blipFill>
        <p:spPr>
          <a:xfrm>
            <a:off x="319418" y="812518"/>
            <a:ext cx="11400518" cy="2361334"/>
          </a:xfrm>
          <a:prstGeom prst="rect">
            <a:avLst/>
          </a:prstGeom>
        </p:spPr>
      </p:pic>
      <p:sp>
        <p:nvSpPr>
          <p:cNvPr id="4" name="TextBox 3">
            <a:extLst>
              <a:ext uri="{FF2B5EF4-FFF2-40B4-BE49-F238E27FC236}">
                <a16:creationId xmlns:a16="http://schemas.microsoft.com/office/drawing/2014/main" id="{1F5C6191-95FE-3082-2ED7-272218A6E7EF}"/>
              </a:ext>
            </a:extLst>
          </p:cNvPr>
          <p:cNvSpPr txBox="1"/>
          <p:nvPr/>
        </p:nvSpPr>
        <p:spPr>
          <a:xfrm>
            <a:off x="424542" y="315686"/>
            <a:ext cx="2046514" cy="369332"/>
          </a:xfrm>
          <a:prstGeom prst="rect">
            <a:avLst/>
          </a:prstGeom>
          <a:noFill/>
        </p:spPr>
        <p:txBody>
          <a:bodyPr wrap="square" rtlCol="0">
            <a:spAutoFit/>
          </a:bodyPr>
          <a:lstStyle/>
          <a:p>
            <a:r>
              <a:rPr lang="en-US" dirty="0"/>
              <a:t>Delete 202</a:t>
            </a:r>
          </a:p>
        </p:txBody>
      </p:sp>
      <p:pic>
        <p:nvPicPr>
          <p:cNvPr id="8" name="Picture 7">
            <a:extLst>
              <a:ext uri="{FF2B5EF4-FFF2-40B4-BE49-F238E27FC236}">
                <a16:creationId xmlns:a16="http://schemas.microsoft.com/office/drawing/2014/main" id="{D3CD535B-8CAC-C137-ABDC-4F9C27A4BE6F}"/>
              </a:ext>
            </a:extLst>
          </p:cNvPr>
          <p:cNvPicPr>
            <a:picLocks noChangeAspect="1"/>
          </p:cNvPicPr>
          <p:nvPr/>
        </p:nvPicPr>
        <p:blipFill>
          <a:blip r:embed="rId3"/>
          <a:stretch>
            <a:fillRect/>
          </a:stretch>
        </p:blipFill>
        <p:spPr>
          <a:xfrm>
            <a:off x="620317" y="4203534"/>
            <a:ext cx="10668169" cy="2356920"/>
          </a:xfrm>
          <a:prstGeom prst="rect">
            <a:avLst/>
          </a:prstGeom>
        </p:spPr>
      </p:pic>
      <p:sp>
        <p:nvSpPr>
          <p:cNvPr id="2" name="TextBox 1">
            <a:extLst>
              <a:ext uri="{FF2B5EF4-FFF2-40B4-BE49-F238E27FC236}">
                <a16:creationId xmlns:a16="http://schemas.microsoft.com/office/drawing/2014/main" id="{697F71D9-276B-E705-FAA7-50039315B41C}"/>
              </a:ext>
            </a:extLst>
          </p:cNvPr>
          <p:cNvSpPr txBox="1"/>
          <p:nvPr/>
        </p:nvSpPr>
        <p:spPr>
          <a:xfrm>
            <a:off x="472064" y="3504027"/>
            <a:ext cx="1098661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Key redistribution is happening here.</a:t>
            </a:r>
            <a:endParaRPr lang="en-US" dirty="0"/>
          </a:p>
        </p:txBody>
      </p:sp>
    </p:spTree>
    <p:extLst>
      <p:ext uri="{BB962C8B-B14F-4D97-AF65-F5344CB8AC3E}">
        <p14:creationId xmlns:p14="http://schemas.microsoft.com/office/powerpoint/2010/main" val="282362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C5B570-8262-749E-B783-402F50B39313}"/>
              </a:ext>
            </a:extLst>
          </p:cNvPr>
          <p:cNvSpPr txBox="1"/>
          <p:nvPr/>
        </p:nvSpPr>
        <p:spPr>
          <a:xfrm>
            <a:off x="424542" y="315686"/>
            <a:ext cx="2046514" cy="369332"/>
          </a:xfrm>
          <a:prstGeom prst="rect">
            <a:avLst/>
          </a:prstGeom>
          <a:noFill/>
        </p:spPr>
        <p:txBody>
          <a:bodyPr wrap="square" rtlCol="0">
            <a:spAutoFit/>
          </a:bodyPr>
          <a:lstStyle/>
          <a:p>
            <a:r>
              <a:rPr lang="en-US" dirty="0"/>
              <a:t>Delete 198</a:t>
            </a:r>
          </a:p>
        </p:txBody>
      </p:sp>
      <p:pic>
        <p:nvPicPr>
          <p:cNvPr id="7" name="Picture 6">
            <a:extLst>
              <a:ext uri="{FF2B5EF4-FFF2-40B4-BE49-F238E27FC236}">
                <a16:creationId xmlns:a16="http://schemas.microsoft.com/office/drawing/2014/main" id="{ABA6D5BB-B6FB-DC72-4C7C-56A4BD2182E3}"/>
              </a:ext>
            </a:extLst>
          </p:cNvPr>
          <p:cNvPicPr>
            <a:picLocks noChangeAspect="1"/>
          </p:cNvPicPr>
          <p:nvPr/>
        </p:nvPicPr>
        <p:blipFill>
          <a:blip r:embed="rId2"/>
          <a:stretch>
            <a:fillRect/>
          </a:stretch>
        </p:blipFill>
        <p:spPr>
          <a:xfrm>
            <a:off x="664169" y="970479"/>
            <a:ext cx="10668169" cy="2356920"/>
          </a:xfrm>
          <a:prstGeom prst="rect">
            <a:avLst/>
          </a:prstGeom>
        </p:spPr>
      </p:pic>
    </p:spTree>
    <p:extLst>
      <p:ext uri="{BB962C8B-B14F-4D97-AF65-F5344CB8AC3E}">
        <p14:creationId xmlns:p14="http://schemas.microsoft.com/office/powerpoint/2010/main" val="17988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6AC9E-A538-2096-0088-3971A394D3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37CC36E-BB2C-F773-FCB4-ED43EA95BA80}"/>
              </a:ext>
            </a:extLst>
          </p:cNvPr>
          <p:cNvPicPr>
            <a:picLocks noChangeAspect="1"/>
          </p:cNvPicPr>
          <p:nvPr/>
        </p:nvPicPr>
        <p:blipFill>
          <a:blip r:embed="rId2"/>
          <a:stretch>
            <a:fillRect/>
          </a:stretch>
        </p:blipFill>
        <p:spPr>
          <a:xfrm>
            <a:off x="859661" y="3846246"/>
            <a:ext cx="10472677" cy="2393755"/>
          </a:xfrm>
          <a:prstGeom prst="rect">
            <a:avLst/>
          </a:prstGeom>
        </p:spPr>
      </p:pic>
      <p:sp>
        <p:nvSpPr>
          <p:cNvPr id="6" name="TextBox 5">
            <a:extLst>
              <a:ext uri="{FF2B5EF4-FFF2-40B4-BE49-F238E27FC236}">
                <a16:creationId xmlns:a16="http://schemas.microsoft.com/office/drawing/2014/main" id="{863BA8EC-4C66-FE2E-A093-A5DA4AFE2EFA}"/>
              </a:ext>
            </a:extLst>
          </p:cNvPr>
          <p:cNvSpPr txBox="1"/>
          <p:nvPr/>
        </p:nvSpPr>
        <p:spPr>
          <a:xfrm>
            <a:off x="424542" y="315686"/>
            <a:ext cx="2046514" cy="369332"/>
          </a:xfrm>
          <a:prstGeom prst="rect">
            <a:avLst/>
          </a:prstGeom>
          <a:noFill/>
        </p:spPr>
        <p:txBody>
          <a:bodyPr wrap="square" rtlCol="0">
            <a:spAutoFit/>
          </a:bodyPr>
          <a:lstStyle/>
          <a:p>
            <a:r>
              <a:rPr lang="en-US" dirty="0"/>
              <a:t>Delete 198</a:t>
            </a:r>
          </a:p>
        </p:txBody>
      </p:sp>
      <p:pic>
        <p:nvPicPr>
          <p:cNvPr id="7" name="Picture 6">
            <a:extLst>
              <a:ext uri="{FF2B5EF4-FFF2-40B4-BE49-F238E27FC236}">
                <a16:creationId xmlns:a16="http://schemas.microsoft.com/office/drawing/2014/main" id="{9D4824B7-4FE4-D6DB-5DB7-C713E3065E33}"/>
              </a:ext>
            </a:extLst>
          </p:cNvPr>
          <p:cNvPicPr>
            <a:picLocks noChangeAspect="1"/>
          </p:cNvPicPr>
          <p:nvPr/>
        </p:nvPicPr>
        <p:blipFill>
          <a:blip r:embed="rId3"/>
          <a:stretch>
            <a:fillRect/>
          </a:stretch>
        </p:blipFill>
        <p:spPr>
          <a:xfrm>
            <a:off x="664169" y="970479"/>
            <a:ext cx="10668169" cy="2356920"/>
          </a:xfrm>
          <a:prstGeom prst="rect">
            <a:avLst/>
          </a:prstGeom>
        </p:spPr>
      </p:pic>
      <p:sp>
        <p:nvSpPr>
          <p:cNvPr id="2" name="TextBox 1">
            <a:extLst>
              <a:ext uri="{FF2B5EF4-FFF2-40B4-BE49-F238E27FC236}">
                <a16:creationId xmlns:a16="http://schemas.microsoft.com/office/drawing/2014/main" id="{46FBB3E7-C9E3-B5F8-5511-9C927A9838A5}"/>
              </a:ext>
            </a:extLst>
          </p:cNvPr>
          <p:cNvSpPr txBox="1"/>
          <p:nvPr/>
        </p:nvSpPr>
        <p:spPr>
          <a:xfrm>
            <a:off x="472064" y="3504027"/>
            <a:ext cx="1098661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Merging is happening here.</a:t>
            </a:r>
            <a:endParaRPr lang="en-US" dirty="0"/>
          </a:p>
        </p:txBody>
      </p:sp>
    </p:spTree>
    <p:extLst>
      <p:ext uri="{BB962C8B-B14F-4D97-AF65-F5344CB8AC3E}">
        <p14:creationId xmlns:p14="http://schemas.microsoft.com/office/powerpoint/2010/main" val="160853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C0AD47-7B41-7AB8-AD18-6D427F89C970}"/>
              </a:ext>
            </a:extLst>
          </p:cNvPr>
          <p:cNvPicPr>
            <a:picLocks noChangeAspect="1"/>
          </p:cNvPicPr>
          <p:nvPr/>
        </p:nvPicPr>
        <p:blipFill>
          <a:blip r:embed="rId2"/>
          <a:stretch>
            <a:fillRect/>
          </a:stretch>
        </p:blipFill>
        <p:spPr>
          <a:xfrm>
            <a:off x="664169" y="970479"/>
            <a:ext cx="10668169" cy="2356920"/>
          </a:xfrm>
          <a:prstGeom prst="rect">
            <a:avLst/>
          </a:prstGeom>
        </p:spPr>
      </p:pic>
      <p:sp>
        <p:nvSpPr>
          <p:cNvPr id="7" name="TextBox 6">
            <a:extLst>
              <a:ext uri="{FF2B5EF4-FFF2-40B4-BE49-F238E27FC236}">
                <a16:creationId xmlns:a16="http://schemas.microsoft.com/office/drawing/2014/main" id="{50F81578-2D75-13F3-7371-993F3C463490}"/>
              </a:ext>
            </a:extLst>
          </p:cNvPr>
          <p:cNvSpPr txBox="1"/>
          <p:nvPr/>
        </p:nvSpPr>
        <p:spPr>
          <a:xfrm>
            <a:off x="424542" y="315686"/>
            <a:ext cx="2046514" cy="369332"/>
          </a:xfrm>
          <a:prstGeom prst="rect">
            <a:avLst/>
          </a:prstGeom>
          <a:noFill/>
        </p:spPr>
        <p:txBody>
          <a:bodyPr wrap="square" rtlCol="0">
            <a:spAutoFit/>
          </a:bodyPr>
          <a:lstStyle/>
          <a:p>
            <a:r>
              <a:rPr lang="en-US" dirty="0"/>
              <a:t>Delete 78</a:t>
            </a:r>
          </a:p>
        </p:txBody>
      </p:sp>
    </p:spTree>
    <p:extLst>
      <p:ext uri="{BB962C8B-B14F-4D97-AF65-F5344CB8AC3E}">
        <p14:creationId xmlns:p14="http://schemas.microsoft.com/office/powerpoint/2010/main" val="1011234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81D2-0ACF-5C18-594C-998A1CD52D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410691D-C1C2-834F-9217-07D367DAE251}"/>
              </a:ext>
            </a:extLst>
          </p:cNvPr>
          <p:cNvPicPr>
            <a:picLocks noChangeAspect="1"/>
          </p:cNvPicPr>
          <p:nvPr/>
        </p:nvPicPr>
        <p:blipFill>
          <a:blip r:embed="rId2"/>
          <a:stretch>
            <a:fillRect/>
          </a:stretch>
        </p:blipFill>
        <p:spPr>
          <a:xfrm>
            <a:off x="821708" y="3954667"/>
            <a:ext cx="11109035" cy="2587647"/>
          </a:xfrm>
          <a:prstGeom prst="rect">
            <a:avLst/>
          </a:prstGeom>
        </p:spPr>
      </p:pic>
      <p:pic>
        <p:nvPicPr>
          <p:cNvPr id="6" name="Picture 5">
            <a:extLst>
              <a:ext uri="{FF2B5EF4-FFF2-40B4-BE49-F238E27FC236}">
                <a16:creationId xmlns:a16="http://schemas.microsoft.com/office/drawing/2014/main" id="{FB8AB60B-D40A-4CDF-32C2-54D5DF19F735}"/>
              </a:ext>
            </a:extLst>
          </p:cNvPr>
          <p:cNvPicPr>
            <a:picLocks noChangeAspect="1"/>
          </p:cNvPicPr>
          <p:nvPr/>
        </p:nvPicPr>
        <p:blipFill>
          <a:blip r:embed="rId3"/>
          <a:stretch>
            <a:fillRect/>
          </a:stretch>
        </p:blipFill>
        <p:spPr>
          <a:xfrm>
            <a:off x="664169" y="970479"/>
            <a:ext cx="10668169" cy="2356920"/>
          </a:xfrm>
          <a:prstGeom prst="rect">
            <a:avLst/>
          </a:prstGeom>
        </p:spPr>
      </p:pic>
      <p:sp>
        <p:nvSpPr>
          <p:cNvPr id="7" name="TextBox 6">
            <a:extLst>
              <a:ext uri="{FF2B5EF4-FFF2-40B4-BE49-F238E27FC236}">
                <a16:creationId xmlns:a16="http://schemas.microsoft.com/office/drawing/2014/main" id="{0A456E3E-44F0-60D7-DCCB-0EF6B303A921}"/>
              </a:ext>
            </a:extLst>
          </p:cNvPr>
          <p:cNvSpPr txBox="1"/>
          <p:nvPr/>
        </p:nvSpPr>
        <p:spPr>
          <a:xfrm>
            <a:off x="424542" y="315686"/>
            <a:ext cx="2046514" cy="369332"/>
          </a:xfrm>
          <a:prstGeom prst="rect">
            <a:avLst/>
          </a:prstGeom>
          <a:noFill/>
        </p:spPr>
        <p:txBody>
          <a:bodyPr wrap="square" rtlCol="0">
            <a:spAutoFit/>
          </a:bodyPr>
          <a:lstStyle/>
          <a:p>
            <a:r>
              <a:rPr lang="en-US" dirty="0"/>
              <a:t>Delete 78</a:t>
            </a:r>
          </a:p>
        </p:txBody>
      </p:sp>
      <p:sp>
        <p:nvSpPr>
          <p:cNvPr id="2" name="TextBox 1">
            <a:extLst>
              <a:ext uri="{FF2B5EF4-FFF2-40B4-BE49-F238E27FC236}">
                <a16:creationId xmlns:a16="http://schemas.microsoft.com/office/drawing/2014/main" id="{486310DE-D4CE-13E0-0DC8-BFDBD7003E81}"/>
              </a:ext>
            </a:extLst>
          </p:cNvPr>
          <p:cNvSpPr txBox="1"/>
          <p:nvPr/>
        </p:nvSpPr>
        <p:spPr>
          <a:xfrm>
            <a:off x="472064" y="3504027"/>
            <a:ext cx="1098661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Simple delete along with update in the parent is happening here.</a:t>
            </a:r>
            <a:endParaRPr lang="en-US" dirty="0"/>
          </a:p>
        </p:txBody>
      </p:sp>
    </p:spTree>
    <p:extLst>
      <p:ext uri="{BB962C8B-B14F-4D97-AF65-F5344CB8AC3E}">
        <p14:creationId xmlns:p14="http://schemas.microsoft.com/office/powerpoint/2010/main" val="399790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DFE2BC-B6F2-B702-52D2-4A0A9E4C8544}"/>
                  </a:ext>
                </a:extLst>
              </p:cNvPr>
              <p:cNvSpPr txBox="1"/>
              <p:nvPr/>
            </p:nvSpPr>
            <p:spPr>
              <a:xfrm>
                <a:off x="408214" y="797510"/>
                <a:ext cx="11375572" cy="5078313"/>
              </a:xfrm>
              <a:prstGeom prst="rect">
                <a:avLst/>
              </a:prstGeom>
              <a:noFill/>
            </p:spPr>
            <p:txBody>
              <a:bodyPr wrap="square">
                <a:spAutoFit/>
              </a:bodyPr>
              <a:lstStyle/>
              <a:p>
                <a:pPr algn="l"/>
                <a:r>
                  <a:rPr lang="en-US" sz="2000" b="0" u="none" strike="noStrike" baseline="0" dirty="0">
                    <a:solidFill>
                      <a:schemeClr val="tx1"/>
                    </a:solidFill>
                  </a:rPr>
                  <a:t>Step 1: Find the </a:t>
                </a:r>
                <a:r>
                  <a:rPr lang="en-US" sz="2000" dirty="0">
                    <a:solidFill>
                      <a:schemeClr val="tx1"/>
                    </a:solidFill>
                  </a:rPr>
                  <a:t>leaf L containing the key and d</a:t>
                </a:r>
                <a:r>
                  <a:rPr lang="en-US" sz="2000" b="0" u="none" strike="noStrike" baseline="0" dirty="0">
                    <a:solidFill>
                      <a:schemeClr val="tx1"/>
                    </a:solidFill>
                  </a:rPr>
                  <a:t>elete the key and data from the leaves.</a:t>
                </a:r>
              </a:p>
              <a:p>
                <a:pPr algn="l" fontAlgn="base">
                  <a:buFont typeface="Arial" panose="020B0604020202020204" pitchFamily="34" charset="0"/>
                  <a:buChar char="•"/>
                </a:pPr>
                <a:endParaRPr lang="en-US" sz="2000" b="0" dirty="0">
                  <a:solidFill>
                    <a:schemeClr val="tx1"/>
                  </a:solidFill>
                  <a:effectLst/>
                </a:endParaRPr>
              </a:p>
              <a:p>
                <a:pPr algn="l" fontAlgn="base"/>
                <a:r>
                  <a:rPr lang="en-US" sz="2000" dirty="0">
                    <a:solidFill>
                      <a:schemeClr val="tx1"/>
                    </a:solidFill>
                  </a:rPr>
                  <a:t>Step 2. </a:t>
                </a:r>
                <a:r>
                  <a:rPr lang="en-US" sz="2000" b="0" dirty="0">
                    <a:solidFill>
                      <a:schemeClr val="tx1"/>
                    </a:solidFill>
                    <a:effectLst/>
                  </a:rPr>
                  <a:t>One of the following steps should be taken if the node underflows (number of keys is less than half the maximum allowed):</a:t>
                </a:r>
              </a:p>
              <a:p>
                <a:pPr marL="742950" lvl="1" indent="-285750" algn="l" fontAlgn="base">
                  <a:buFont typeface="Arial" panose="020B0604020202020204" pitchFamily="34" charset="0"/>
                  <a:buChar char="•"/>
                </a:pPr>
                <a:r>
                  <a:rPr lang="en-US" sz="2000" b="0" dirty="0">
                    <a:solidFill>
                      <a:schemeClr val="tx1"/>
                    </a:solidFill>
                    <a:effectLst/>
                  </a:rPr>
                  <a:t>Get a key by borrowing it from a </a:t>
                </a:r>
                <a:r>
                  <a:rPr lang="en-US" sz="2000" b="1" dirty="0">
                    <a:solidFill>
                      <a:schemeClr val="tx1"/>
                    </a:solidFill>
                    <a:effectLst/>
                  </a:rPr>
                  <a:t>sibling </a:t>
                </a:r>
                <a:r>
                  <a:rPr lang="en-US" sz="2000" b="0" dirty="0">
                    <a:solidFill>
                      <a:schemeClr val="tx1"/>
                    </a:solidFill>
                    <a:effectLst/>
                  </a:rPr>
                  <a:t>node if it contains more keys than the required minimum.</a:t>
                </a:r>
              </a:p>
              <a:p>
                <a:pPr marL="742950" lvl="1" indent="-285750" algn="l" fontAlgn="base">
                  <a:buFont typeface="Arial" panose="020B0604020202020204" pitchFamily="34" charset="0"/>
                  <a:buChar char="•"/>
                </a:pPr>
                <a:r>
                  <a:rPr lang="en-US" sz="2000" b="0" dirty="0">
                    <a:solidFill>
                      <a:schemeClr val="tx1"/>
                    </a:solidFill>
                    <a:effectLst/>
                  </a:rPr>
                  <a:t>If redistribution </a:t>
                </a:r>
                <a:r>
                  <a:rPr lang="en-US" sz="2000" dirty="0">
                    <a:solidFill>
                      <a:schemeClr val="tx1"/>
                    </a:solidFill>
                  </a:rPr>
                  <a:t>is not possible and </a:t>
                </a:r>
                <a:r>
                  <a:rPr lang="en-US" sz="2000" b="0" dirty="0">
                    <a:solidFill>
                      <a:schemeClr val="tx1"/>
                    </a:solidFill>
                    <a:effectLst/>
                  </a:rPr>
                  <a:t>If the minimal number of keys is met by all of the sibling nodes, merge the underflow node with one of its siblings and modify the parent node as necessary.</a:t>
                </a:r>
              </a:p>
              <a:p>
                <a:pPr marL="742950" lvl="1" indent="-285750" algn="l" fontAlgn="base">
                  <a:buFont typeface="Arial" panose="020B0604020202020204" pitchFamily="34" charset="0"/>
                  <a:buChar char="•"/>
                </a:pPr>
                <a:endParaRPr lang="en-US" sz="2000" b="0" dirty="0">
                  <a:solidFill>
                    <a:schemeClr val="tx1"/>
                  </a:solidFill>
                  <a:effectLst/>
                </a:endParaRPr>
              </a:p>
              <a:p>
                <a:pPr algn="l" fontAlgn="base"/>
                <a:r>
                  <a:rPr lang="en-US" sz="2000" b="0" dirty="0">
                    <a:solidFill>
                      <a:schemeClr val="tx1"/>
                    </a:solidFill>
                    <a:effectLst/>
                  </a:rPr>
                  <a:t>Step 3. Remove all references to the deleted leaf node from the internal nodes of the tree.</a:t>
                </a:r>
              </a:p>
              <a:p>
                <a:pPr algn="l" fontAlgn="base">
                  <a:buFont typeface="Arial" panose="020B0604020202020204" pitchFamily="34" charset="0"/>
                  <a:buChar char="•"/>
                </a:pPr>
                <a:endParaRPr lang="en-US" sz="2000" b="0" dirty="0">
                  <a:solidFill>
                    <a:schemeClr val="tx1"/>
                  </a:solidFill>
                  <a:effectLst/>
                </a:endParaRPr>
              </a:p>
              <a:p>
                <a:pPr algn="l" fontAlgn="base"/>
                <a:r>
                  <a:rPr lang="en-US" sz="2000" b="1" dirty="0">
                    <a:solidFill>
                      <a:schemeClr val="tx1"/>
                    </a:solidFill>
                    <a:effectLst/>
                  </a:rPr>
                  <a:t>Step 4. Remove</a:t>
                </a:r>
                <a:r>
                  <a:rPr lang="en-US" sz="2000" b="0" dirty="0">
                    <a:solidFill>
                      <a:schemeClr val="tx1"/>
                    </a:solidFill>
                    <a:effectLst/>
                  </a:rPr>
                  <a:t> the old root node and </a:t>
                </a:r>
                <a:r>
                  <a:rPr lang="en-US" sz="2000" b="1" dirty="0">
                    <a:solidFill>
                      <a:schemeClr val="tx1"/>
                    </a:solidFill>
                    <a:effectLst/>
                  </a:rPr>
                  <a:t>update </a:t>
                </a:r>
                <a:r>
                  <a:rPr lang="en-US" sz="2000" b="0" dirty="0">
                    <a:solidFill>
                      <a:schemeClr val="tx1"/>
                    </a:solidFill>
                    <a:effectLst/>
                  </a:rPr>
                  <a:t>the new one if the root node is empty.</a:t>
                </a:r>
              </a:p>
              <a:p>
                <a:pPr algn="l"/>
                <a:endParaRPr lang="en-US" sz="2000" b="0" u="none" strike="noStrike" baseline="0" dirty="0">
                  <a:solidFill>
                    <a:schemeClr val="tx1"/>
                  </a:solidFill>
                </a:endParaRPr>
              </a:p>
              <a:p>
                <a:pPr algn="l"/>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If there are m pointers a node can have maximum in a </a:t>
                </a:r>
                <a:r>
                  <a:rPr lang="en-US" sz="2000" dirty="0" err="1">
                    <a:solidFill>
                      <a:schemeClr val="tx1"/>
                    </a:solidFill>
                  </a:rPr>
                  <a:t>b+tree</a:t>
                </a:r>
                <a:r>
                  <a:rPr lang="en-US" sz="2000" dirty="0">
                    <a:solidFill>
                      <a:schemeClr val="tx1"/>
                    </a:solidFill>
                  </a:rPr>
                  <a:t> then the minimum number of keys should be </a:t>
                </a:r>
                <a14:m>
                  <m:oMath xmlns:m="http://schemas.openxmlformats.org/officeDocument/2006/math">
                    <m:d>
                      <m:dPr>
                        <m:begChr m:val="⌈"/>
                        <m:endChr m:val="⌉"/>
                        <m:ctrlPr>
                          <a:rPr lang="en-US" sz="2000" i="1" smtClean="0">
                            <a:solidFill>
                              <a:schemeClr val="tx1"/>
                            </a:solidFill>
                            <a:latin typeface="Cambria Math" panose="02040503050406030204" pitchFamily="18" charset="0"/>
                          </a:rPr>
                        </m:ctrlPr>
                      </m:dPr>
                      <m:e>
                        <m:r>
                          <m:rPr>
                            <m:sty m:val="p"/>
                          </m:rPr>
                          <a:rPr lang="en-US" sz="2000" b="0" i="0" smtClean="0">
                            <a:solidFill>
                              <a:schemeClr val="tx1"/>
                            </a:solidFill>
                            <a:latin typeface="Cambria Math" panose="02040503050406030204" pitchFamily="18" charset="0"/>
                          </a:rPr>
                          <m:t>m</m:t>
                        </m:r>
                        <m:r>
                          <a:rPr lang="en-US" sz="2000" b="0" i="0" smtClean="0">
                            <a:solidFill>
                              <a:schemeClr val="tx1"/>
                            </a:solidFill>
                            <a:latin typeface="Cambria Math" panose="02040503050406030204" pitchFamily="18" charset="0"/>
                          </a:rPr>
                          <m:t>/2</m:t>
                        </m:r>
                      </m:e>
                    </m:d>
                    <m:r>
                      <a:rPr lang="en-US" sz="2000" b="0" i="0" smtClean="0">
                        <a:solidFill>
                          <a:schemeClr val="tx1"/>
                        </a:solidFill>
                        <a:latin typeface="Cambria Math" panose="02040503050406030204" pitchFamily="18" charset="0"/>
                      </a:rPr>
                      <m:t>−1</m:t>
                    </m:r>
                  </m:oMath>
                </a14:m>
                <a:r>
                  <a:rPr lang="en-US" sz="2000" dirty="0">
                    <a:solidFill>
                      <a:schemeClr val="tx1"/>
                    </a:solidFill>
                  </a:rPr>
                  <a:t> </a:t>
                </a:r>
              </a:p>
              <a:p>
                <a:pPr marL="342900" indent="-342900" algn="l">
                  <a:buFont typeface="Arial" panose="020B0604020202020204" pitchFamily="34" charset="0"/>
                  <a:buChar char="•"/>
                </a:pPr>
                <a:r>
                  <a:rPr lang="en-US" sz="2000" dirty="0">
                    <a:solidFill>
                      <a:schemeClr val="tx1"/>
                    </a:solidFill>
                  </a:rPr>
                  <a:t>The minimum number of keys in root node can have 1.</a:t>
                </a:r>
              </a:p>
            </p:txBody>
          </p:sp>
        </mc:Choice>
        <mc:Fallback>
          <p:sp>
            <p:nvSpPr>
              <p:cNvPr id="5" name="TextBox 4">
                <a:extLst>
                  <a:ext uri="{FF2B5EF4-FFF2-40B4-BE49-F238E27FC236}">
                    <a16:creationId xmlns:a16="http://schemas.microsoft.com/office/drawing/2014/main" id="{93DFE2BC-B6F2-B702-52D2-4A0A9E4C8544}"/>
                  </a:ext>
                </a:extLst>
              </p:cNvPr>
              <p:cNvSpPr txBox="1">
                <a:spLocks noRot="1" noChangeAspect="1" noMove="1" noResize="1" noEditPoints="1" noAdjustHandles="1" noChangeArrowheads="1" noChangeShapeType="1" noTextEdit="1"/>
              </p:cNvSpPr>
              <p:nvPr/>
            </p:nvSpPr>
            <p:spPr>
              <a:xfrm>
                <a:off x="408214" y="797510"/>
                <a:ext cx="11375572" cy="5078313"/>
              </a:xfrm>
              <a:prstGeom prst="rect">
                <a:avLst/>
              </a:prstGeom>
              <a:blipFill>
                <a:blip r:embed="rId2"/>
                <a:stretch>
                  <a:fillRect l="-589" t="-720"/>
                </a:stretch>
              </a:blipFill>
            </p:spPr>
            <p:txBody>
              <a:bodyPr/>
              <a:lstStyle/>
              <a:p>
                <a:r>
                  <a:rPr lang="en-US">
                    <a:noFill/>
                  </a:rPr>
                  <a:t> </a:t>
                </a:r>
              </a:p>
            </p:txBody>
          </p:sp>
        </mc:Fallback>
      </mc:AlternateContent>
    </p:spTree>
    <p:extLst>
      <p:ext uri="{BB962C8B-B14F-4D97-AF65-F5344CB8AC3E}">
        <p14:creationId xmlns:p14="http://schemas.microsoft.com/office/powerpoint/2010/main" val="170360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CAC8B-BF91-2B13-F2B5-1B85B7B0A08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4EF549-613F-7086-7732-52CC629092CA}"/>
              </a:ext>
            </a:extLst>
          </p:cNvPr>
          <p:cNvSpPr txBox="1"/>
          <p:nvPr/>
        </p:nvSpPr>
        <p:spPr>
          <a:xfrm>
            <a:off x="424542" y="315686"/>
            <a:ext cx="2046514" cy="369332"/>
          </a:xfrm>
          <a:prstGeom prst="rect">
            <a:avLst/>
          </a:prstGeom>
          <a:noFill/>
        </p:spPr>
        <p:txBody>
          <a:bodyPr wrap="square" rtlCol="0">
            <a:spAutoFit/>
          </a:bodyPr>
          <a:lstStyle/>
          <a:p>
            <a:r>
              <a:rPr lang="en-US" dirty="0"/>
              <a:t>Delete 178</a:t>
            </a:r>
          </a:p>
        </p:txBody>
      </p:sp>
      <p:pic>
        <p:nvPicPr>
          <p:cNvPr id="2" name="Picture 1">
            <a:extLst>
              <a:ext uri="{FF2B5EF4-FFF2-40B4-BE49-F238E27FC236}">
                <a16:creationId xmlns:a16="http://schemas.microsoft.com/office/drawing/2014/main" id="{6533AA08-8D78-660A-2894-006E8CE6B18F}"/>
              </a:ext>
            </a:extLst>
          </p:cNvPr>
          <p:cNvPicPr>
            <a:picLocks noChangeAspect="1"/>
          </p:cNvPicPr>
          <p:nvPr/>
        </p:nvPicPr>
        <p:blipFill>
          <a:blip r:embed="rId2"/>
          <a:stretch>
            <a:fillRect/>
          </a:stretch>
        </p:blipFill>
        <p:spPr>
          <a:xfrm>
            <a:off x="541482" y="841353"/>
            <a:ext cx="11109035" cy="2587647"/>
          </a:xfrm>
          <a:prstGeom prst="rect">
            <a:avLst/>
          </a:prstGeom>
        </p:spPr>
      </p:pic>
    </p:spTree>
    <p:extLst>
      <p:ext uri="{BB962C8B-B14F-4D97-AF65-F5344CB8AC3E}">
        <p14:creationId xmlns:p14="http://schemas.microsoft.com/office/powerpoint/2010/main" val="252111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7DDB6-E52E-DEEB-5CE5-F02E517FA04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C00BA4-F157-BDFA-E28C-62DA83D65DE6}"/>
              </a:ext>
            </a:extLst>
          </p:cNvPr>
          <p:cNvSpPr txBox="1"/>
          <p:nvPr/>
        </p:nvSpPr>
        <p:spPr>
          <a:xfrm>
            <a:off x="424542" y="315686"/>
            <a:ext cx="2046514" cy="369332"/>
          </a:xfrm>
          <a:prstGeom prst="rect">
            <a:avLst/>
          </a:prstGeom>
          <a:noFill/>
        </p:spPr>
        <p:txBody>
          <a:bodyPr wrap="square" rtlCol="0">
            <a:spAutoFit/>
          </a:bodyPr>
          <a:lstStyle/>
          <a:p>
            <a:r>
              <a:rPr lang="en-US" dirty="0"/>
              <a:t>Delete 178</a:t>
            </a:r>
          </a:p>
        </p:txBody>
      </p:sp>
      <p:pic>
        <p:nvPicPr>
          <p:cNvPr id="2" name="Picture 1">
            <a:extLst>
              <a:ext uri="{FF2B5EF4-FFF2-40B4-BE49-F238E27FC236}">
                <a16:creationId xmlns:a16="http://schemas.microsoft.com/office/drawing/2014/main" id="{E34D32FD-F282-E124-CD85-224EA83684A2}"/>
              </a:ext>
            </a:extLst>
          </p:cNvPr>
          <p:cNvPicPr>
            <a:picLocks noChangeAspect="1"/>
          </p:cNvPicPr>
          <p:nvPr/>
        </p:nvPicPr>
        <p:blipFill>
          <a:blip r:embed="rId2"/>
          <a:stretch>
            <a:fillRect/>
          </a:stretch>
        </p:blipFill>
        <p:spPr>
          <a:xfrm>
            <a:off x="541482" y="841353"/>
            <a:ext cx="11109035" cy="2587647"/>
          </a:xfrm>
          <a:prstGeom prst="rect">
            <a:avLst/>
          </a:prstGeom>
        </p:spPr>
      </p:pic>
    </p:spTree>
    <p:extLst>
      <p:ext uri="{BB962C8B-B14F-4D97-AF65-F5344CB8AC3E}">
        <p14:creationId xmlns:p14="http://schemas.microsoft.com/office/powerpoint/2010/main" val="113084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EC5DE-DF64-E5AE-8045-ED0770F771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2D55D08-3622-E99A-906C-FCB43A2673F7}"/>
              </a:ext>
            </a:extLst>
          </p:cNvPr>
          <p:cNvSpPr txBox="1"/>
          <p:nvPr/>
        </p:nvSpPr>
        <p:spPr>
          <a:xfrm>
            <a:off x="424542" y="315686"/>
            <a:ext cx="2046514" cy="369332"/>
          </a:xfrm>
          <a:prstGeom prst="rect">
            <a:avLst/>
          </a:prstGeom>
          <a:noFill/>
        </p:spPr>
        <p:txBody>
          <a:bodyPr wrap="square" rtlCol="0">
            <a:spAutoFit/>
          </a:bodyPr>
          <a:lstStyle/>
          <a:p>
            <a:r>
              <a:rPr lang="en-US" dirty="0"/>
              <a:t>Delete 178</a:t>
            </a:r>
          </a:p>
        </p:txBody>
      </p:sp>
      <p:pic>
        <p:nvPicPr>
          <p:cNvPr id="2" name="Picture 1">
            <a:extLst>
              <a:ext uri="{FF2B5EF4-FFF2-40B4-BE49-F238E27FC236}">
                <a16:creationId xmlns:a16="http://schemas.microsoft.com/office/drawing/2014/main" id="{2E12E549-3928-D661-5B55-A06091588E1A}"/>
              </a:ext>
            </a:extLst>
          </p:cNvPr>
          <p:cNvPicPr>
            <a:picLocks noChangeAspect="1"/>
          </p:cNvPicPr>
          <p:nvPr/>
        </p:nvPicPr>
        <p:blipFill>
          <a:blip r:embed="rId2"/>
          <a:stretch>
            <a:fillRect/>
          </a:stretch>
        </p:blipFill>
        <p:spPr>
          <a:xfrm>
            <a:off x="541482" y="841353"/>
            <a:ext cx="11109035" cy="2587647"/>
          </a:xfrm>
          <a:prstGeom prst="rect">
            <a:avLst/>
          </a:prstGeom>
        </p:spPr>
      </p:pic>
      <p:pic>
        <p:nvPicPr>
          <p:cNvPr id="4" name="Picture 3">
            <a:extLst>
              <a:ext uri="{FF2B5EF4-FFF2-40B4-BE49-F238E27FC236}">
                <a16:creationId xmlns:a16="http://schemas.microsoft.com/office/drawing/2014/main" id="{070BE6E8-5F7D-42A0-AA82-A0A840C0AD58}"/>
              </a:ext>
            </a:extLst>
          </p:cNvPr>
          <p:cNvPicPr>
            <a:picLocks noChangeAspect="1"/>
          </p:cNvPicPr>
          <p:nvPr/>
        </p:nvPicPr>
        <p:blipFill>
          <a:blip r:embed="rId3"/>
          <a:stretch>
            <a:fillRect/>
          </a:stretch>
        </p:blipFill>
        <p:spPr>
          <a:xfrm>
            <a:off x="1522051" y="3738747"/>
            <a:ext cx="9147898" cy="2889398"/>
          </a:xfrm>
          <a:prstGeom prst="rect">
            <a:avLst/>
          </a:prstGeom>
        </p:spPr>
      </p:pic>
      <p:sp>
        <p:nvSpPr>
          <p:cNvPr id="3" name="TextBox 2">
            <a:extLst>
              <a:ext uri="{FF2B5EF4-FFF2-40B4-BE49-F238E27FC236}">
                <a16:creationId xmlns:a16="http://schemas.microsoft.com/office/drawing/2014/main" id="{F60FFA9E-61A4-02FD-A532-21E48EC3AAAF}"/>
              </a:ext>
            </a:extLst>
          </p:cNvPr>
          <p:cNvSpPr txBox="1"/>
          <p:nvPr/>
        </p:nvSpPr>
        <p:spPr>
          <a:xfrm>
            <a:off x="472064" y="3504027"/>
            <a:ext cx="1098661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Key redistribution is happening here.</a:t>
            </a:r>
            <a:endParaRPr lang="en-US" dirty="0"/>
          </a:p>
        </p:txBody>
      </p:sp>
    </p:spTree>
    <p:extLst>
      <p:ext uri="{BB962C8B-B14F-4D97-AF65-F5344CB8AC3E}">
        <p14:creationId xmlns:p14="http://schemas.microsoft.com/office/powerpoint/2010/main" val="979712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37446E-8047-FB10-E1AD-B2642257A97E}"/>
              </a:ext>
            </a:extLst>
          </p:cNvPr>
          <p:cNvPicPr>
            <a:picLocks noChangeAspect="1"/>
          </p:cNvPicPr>
          <p:nvPr/>
        </p:nvPicPr>
        <p:blipFill>
          <a:blip r:embed="rId2"/>
          <a:stretch>
            <a:fillRect/>
          </a:stretch>
        </p:blipFill>
        <p:spPr>
          <a:xfrm>
            <a:off x="2483706" y="748289"/>
            <a:ext cx="7224587" cy="2615395"/>
          </a:xfrm>
          <a:prstGeom prst="rect">
            <a:avLst/>
          </a:prstGeom>
        </p:spPr>
      </p:pic>
      <p:sp>
        <p:nvSpPr>
          <p:cNvPr id="8" name="TextBox 7">
            <a:extLst>
              <a:ext uri="{FF2B5EF4-FFF2-40B4-BE49-F238E27FC236}">
                <a16:creationId xmlns:a16="http://schemas.microsoft.com/office/drawing/2014/main" id="{E0D1A955-BA9D-49CE-5B77-D47B438B4682}"/>
              </a:ext>
            </a:extLst>
          </p:cNvPr>
          <p:cNvSpPr txBox="1"/>
          <p:nvPr/>
        </p:nvSpPr>
        <p:spPr>
          <a:xfrm>
            <a:off x="424541" y="283028"/>
            <a:ext cx="10722429" cy="369332"/>
          </a:xfrm>
          <a:prstGeom prst="rect">
            <a:avLst/>
          </a:prstGeom>
          <a:noFill/>
        </p:spPr>
        <p:txBody>
          <a:bodyPr wrap="square" rtlCol="0">
            <a:spAutoFit/>
          </a:bodyPr>
          <a:lstStyle/>
          <a:p>
            <a:r>
              <a:rPr lang="en-US" dirty="0"/>
              <a:t>After much deletion operations we have the current B + tree now as below, Now perform Delete 103.</a:t>
            </a:r>
          </a:p>
        </p:txBody>
      </p:sp>
      <p:sp>
        <p:nvSpPr>
          <p:cNvPr id="2" name="TextBox 1">
            <a:extLst>
              <a:ext uri="{FF2B5EF4-FFF2-40B4-BE49-F238E27FC236}">
                <a16:creationId xmlns:a16="http://schemas.microsoft.com/office/drawing/2014/main" id="{79CA3619-FF25-C528-4B12-3B272D62504E}"/>
              </a:ext>
            </a:extLst>
          </p:cNvPr>
          <p:cNvSpPr txBox="1"/>
          <p:nvPr/>
        </p:nvSpPr>
        <p:spPr>
          <a:xfrm>
            <a:off x="424541" y="3557587"/>
            <a:ext cx="10986610" cy="923330"/>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Merging is done here first but then no key remains in the parent of 101 key. So non leaf level redistribution happens and 94 is transferred to the  root node and 101 to the right subtree as parent. Also the node with 94 on the left subtree is now transferred to the right subtree as a child of 101.</a:t>
            </a:r>
            <a:endParaRPr lang="en-US" dirty="0"/>
          </a:p>
        </p:txBody>
      </p:sp>
    </p:spTree>
    <p:extLst>
      <p:ext uri="{BB962C8B-B14F-4D97-AF65-F5344CB8AC3E}">
        <p14:creationId xmlns:p14="http://schemas.microsoft.com/office/powerpoint/2010/main" val="43194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CE838-DF80-1C37-67CC-150AA1B01B3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01BB4D6-CEB9-DF3A-94A3-7BFD4CF69FF3}"/>
              </a:ext>
            </a:extLst>
          </p:cNvPr>
          <p:cNvPicPr>
            <a:picLocks noChangeAspect="1"/>
          </p:cNvPicPr>
          <p:nvPr/>
        </p:nvPicPr>
        <p:blipFill>
          <a:blip r:embed="rId2"/>
          <a:stretch>
            <a:fillRect/>
          </a:stretch>
        </p:blipFill>
        <p:spPr>
          <a:xfrm>
            <a:off x="2483706" y="609110"/>
            <a:ext cx="7224587" cy="2615395"/>
          </a:xfrm>
          <a:prstGeom prst="rect">
            <a:avLst/>
          </a:prstGeom>
        </p:spPr>
      </p:pic>
      <p:sp>
        <p:nvSpPr>
          <p:cNvPr id="8" name="TextBox 7">
            <a:extLst>
              <a:ext uri="{FF2B5EF4-FFF2-40B4-BE49-F238E27FC236}">
                <a16:creationId xmlns:a16="http://schemas.microsoft.com/office/drawing/2014/main" id="{91370CCC-BF45-D127-CC53-F511E20C09E1}"/>
              </a:ext>
            </a:extLst>
          </p:cNvPr>
          <p:cNvSpPr txBox="1"/>
          <p:nvPr/>
        </p:nvSpPr>
        <p:spPr>
          <a:xfrm>
            <a:off x="424542" y="315686"/>
            <a:ext cx="2046514" cy="369332"/>
          </a:xfrm>
          <a:prstGeom prst="rect">
            <a:avLst/>
          </a:prstGeom>
          <a:noFill/>
        </p:spPr>
        <p:txBody>
          <a:bodyPr wrap="square" rtlCol="0">
            <a:spAutoFit/>
          </a:bodyPr>
          <a:lstStyle/>
          <a:p>
            <a:r>
              <a:rPr lang="en-US" dirty="0"/>
              <a:t>Delete 103</a:t>
            </a:r>
          </a:p>
        </p:txBody>
      </p:sp>
    </p:spTree>
    <p:extLst>
      <p:ext uri="{BB962C8B-B14F-4D97-AF65-F5344CB8AC3E}">
        <p14:creationId xmlns:p14="http://schemas.microsoft.com/office/powerpoint/2010/main" val="46902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BB8A-C384-06DE-A956-C3828FBFD6E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DFC2063-D273-397A-F836-60115FE7C446}"/>
              </a:ext>
            </a:extLst>
          </p:cNvPr>
          <p:cNvPicPr>
            <a:picLocks noChangeAspect="1"/>
          </p:cNvPicPr>
          <p:nvPr/>
        </p:nvPicPr>
        <p:blipFill>
          <a:blip r:embed="rId2"/>
          <a:stretch>
            <a:fillRect/>
          </a:stretch>
        </p:blipFill>
        <p:spPr>
          <a:xfrm>
            <a:off x="2483706" y="609110"/>
            <a:ext cx="7224587" cy="2615395"/>
          </a:xfrm>
          <a:prstGeom prst="rect">
            <a:avLst/>
          </a:prstGeom>
        </p:spPr>
      </p:pic>
      <p:sp>
        <p:nvSpPr>
          <p:cNvPr id="8" name="TextBox 7">
            <a:extLst>
              <a:ext uri="{FF2B5EF4-FFF2-40B4-BE49-F238E27FC236}">
                <a16:creationId xmlns:a16="http://schemas.microsoft.com/office/drawing/2014/main" id="{3B370AF7-CAE0-4726-8850-9DED0ABDD902}"/>
              </a:ext>
            </a:extLst>
          </p:cNvPr>
          <p:cNvSpPr txBox="1"/>
          <p:nvPr/>
        </p:nvSpPr>
        <p:spPr>
          <a:xfrm>
            <a:off x="424542" y="315686"/>
            <a:ext cx="2046514" cy="369332"/>
          </a:xfrm>
          <a:prstGeom prst="rect">
            <a:avLst/>
          </a:prstGeom>
          <a:noFill/>
        </p:spPr>
        <p:txBody>
          <a:bodyPr wrap="square" rtlCol="0">
            <a:spAutoFit/>
          </a:bodyPr>
          <a:lstStyle/>
          <a:p>
            <a:r>
              <a:rPr lang="en-US" dirty="0"/>
              <a:t>Delete 103</a:t>
            </a:r>
          </a:p>
        </p:txBody>
      </p:sp>
      <p:pic>
        <p:nvPicPr>
          <p:cNvPr id="10" name="Picture 9">
            <a:extLst>
              <a:ext uri="{FF2B5EF4-FFF2-40B4-BE49-F238E27FC236}">
                <a16:creationId xmlns:a16="http://schemas.microsoft.com/office/drawing/2014/main" id="{19574157-F64D-20FF-E4FB-0F4AD80D4671}"/>
              </a:ext>
            </a:extLst>
          </p:cNvPr>
          <p:cNvPicPr>
            <a:picLocks noChangeAspect="1"/>
          </p:cNvPicPr>
          <p:nvPr/>
        </p:nvPicPr>
        <p:blipFill>
          <a:blip r:embed="rId3"/>
          <a:stretch>
            <a:fillRect/>
          </a:stretch>
        </p:blipFill>
        <p:spPr>
          <a:xfrm>
            <a:off x="2471056" y="3756893"/>
            <a:ext cx="6433458" cy="2960853"/>
          </a:xfrm>
          <a:prstGeom prst="rect">
            <a:avLst/>
          </a:prstGeom>
        </p:spPr>
      </p:pic>
    </p:spTree>
    <p:extLst>
      <p:ext uri="{BB962C8B-B14F-4D97-AF65-F5344CB8AC3E}">
        <p14:creationId xmlns:p14="http://schemas.microsoft.com/office/powerpoint/2010/main" val="329428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C507C-9E8F-F90D-05E3-D781DE7BB7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E538D07-8CCC-2964-E76A-0FDAB5791F00}"/>
              </a:ext>
            </a:extLst>
          </p:cNvPr>
          <p:cNvSpPr txBox="1"/>
          <p:nvPr/>
        </p:nvSpPr>
        <p:spPr>
          <a:xfrm>
            <a:off x="424542" y="315686"/>
            <a:ext cx="2046514" cy="369332"/>
          </a:xfrm>
          <a:prstGeom prst="rect">
            <a:avLst/>
          </a:prstGeom>
          <a:noFill/>
        </p:spPr>
        <p:txBody>
          <a:bodyPr wrap="square" rtlCol="0">
            <a:spAutoFit/>
          </a:bodyPr>
          <a:lstStyle/>
          <a:p>
            <a:r>
              <a:rPr lang="en-US" dirty="0"/>
              <a:t>Delete 101</a:t>
            </a:r>
          </a:p>
        </p:txBody>
      </p:sp>
      <p:pic>
        <p:nvPicPr>
          <p:cNvPr id="10" name="Picture 9">
            <a:extLst>
              <a:ext uri="{FF2B5EF4-FFF2-40B4-BE49-F238E27FC236}">
                <a16:creationId xmlns:a16="http://schemas.microsoft.com/office/drawing/2014/main" id="{14CE769D-7687-2874-C5CE-4A26E90B9B0A}"/>
              </a:ext>
            </a:extLst>
          </p:cNvPr>
          <p:cNvPicPr>
            <a:picLocks noChangeAspect="1"/>
          </p:cNvPicPr>
          <p:nvPr/>
        </p:nvPicPr>
        <p:blipFill>
          <a:blip r:embed="rId2"/>
          <a:stretch>
            <a:fillRect/>
          </a:stretch>
        </p:blipFill>
        <p:spPr>
          <a:xfrm>
            <a:off x="2471056" y="589150"/>
            <a:ext cx="6433458" cy="2960853"/>
          </a:xfrm>
          <a:prstGeom prst="rect">
            <a:avLst/>
          </a:prstGeom>
        </p:spPr>
      </p:pic>
      <p:sp>
        <p:nvSpPr>
          <p:cNvPr id="2" name="TextBox 1">
            <a:extLst>
              <a:ext uri="{FF2B5EF4-FFF2-40B4-BE49-F238E27FC236}">
                <a16:creationId xmlns:a16="http://schemas.microsoft.com/office/drawing/2014/main" id="{3BEBB962-39DC-E864-BB98-7A70A0F030E0}"/>
              </a:ext>
            </a:extLst>
          </p:cNvPr>
          <p:cNvSpPr txBox="1"/>
          <p:nvPr/>
        </p:nvSpPr>
        <p:spPr>
          <a:xfrm>
            <a:off x="472064" y="3504027"/>
            <a:ext cx="10986610"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Merging happens here and since there is only minimum number of keys on the siblings of 94. </a:t>
            </a:r>
            <a:r>
              <a:rPr lang="en-US" dirty="0">
                <a:solidFill>
                  <a:srgbClr val="000000"/>
                </a:solidFill>
                <a:latin typeface="Times New Roman" panose="02020603050405020304" pitchFamily="18" charset="0"/>
              </a:rPr>
              <a:t>Merging with parent happens here and the tree height decreases.</a:t>
            </a:r>
            <a:endParaRPr lang="en-US" dirty="0"/>
          </a:p>
        </p:txBody>
      </p:sp>
    </p:spTree>
    <p:extLst>
      <p:ext uri="{BB962C8B-B14F-4D97-AF65-F5344CB8AC3E}">
        <p14:creationId xmlns:p14="http://schemas.microsoft.com/office/powerpoint/2010/main" val="85254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06E7E-B372-CE11-143F-59E45D84257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C1A63B5-7E3F-DB0D-D91A-A0D29883F577}"/>
              </a:ext>
            </a:extLst>
          </p:cNvPr>
          <p:cNvSpPr txBox="1"/>
          <p:nvPr/>
        </p:nvSpPr>
        <p:spPr>
          <a:xfrm>
            <a:off x="424542" y="315686"/>
            <a:ext cx="2046514" cy="369332"/>
          </a:xfrm>
          <a:prstGeom prst="rect">
            <a:avLst/>
          </a:prstGeom>
          <a:noFill/>
        </p:spPr>
        <p:txBody>
          <a:bodyPr wrap="square" rtlCol="0">
            <a:spAutoFit/>
          </a:bodyPr>
          <a:lstStyle/>
          <a:p>
            <a:r>
              <a:rPr lang="en-US" dirty="0"/>
              <a:t>Delete 101</a:t>
            </a:r>
          </a:p>
        </p:txBody>
      </p:sp>
      <p:pic>
        <p:nvPicPr>
          <p:cNvPr id="10" name="Picture 9">
            <a:extLst>
              <a:ext uri="{FF2B5EF4-FFF2-40B4-BE49-F238E27FC236}">
                <a16:creationId xmlns:a16="http://schemas.microsoft.com/office/drawing/2014/main" id="{9E83E01D-857E-8FC4-0FD7-408A6862862A}"/>
              </a:ext>
            </a:extLst>
          </p:cNvPr>
          <p:cNvPicPr>
            <a:picLocks noChangeAspect="1"/>
          </p:cNvPicPr>
          <p:nvPr/>
        </p:nvPicPr>
        <p:blipFill>
          <a:blip r:embed="rId2"/>
          <a:stretch>
            <a:fillRect/>
          </a:stretch>
        </p:blipFill>
        <p:spPr>
          <a:xfrm>
            <a:off x="2471056" y="589150"/>
            <a:ext cx="6433458" cy="2960853"/>
          </a:xfrm>
          <a:prstGeom prst="rect">
            <a:avLst/>
          </a:prstGeom>
        </p:spPr>
      </p:pic>
      <p:pic>
        <p:nvPicPr>
          <p:cNvPr id="3" name="Picture 2">
            <a:extLst>
              <a:ext uri="{FF2B5EF4-FFF2-40B4-BE49-F238E27FC236}">
                <a16:creationId xmlns:a16="http://schemas.microsoft.com/office/drawing/2014/main" id="{6CD21204-193D-C9F6-05E1-B67DAF02827A}"/>
              </a:ext>
            </a:extLst>
          </p:cNvPr>
          <p:cNvPicPr>
            <a:picLocks noChangeAspect="1"/>
          </p:cNvPicPr>
          <p:nvPr/>
        </p:nvPicPr>
        <p:blipFill>
          <a:blip r:embed="rId3"/>
          <a:stretch>
            <a:fillRect/>
          </a:stretch>
        </p:blipFill>
        <p:spPr>
          <a:xfrm>
            <a:off x="2619676" y="3823467"/>
            <a:ext cx="6687610" cy="2898921"/>
          </a:xfrm>
          <a:prstGeom prst="rect">
            <a:avLst/>
          </a:prstGeom>
        </p:spPr>
      </p:pic>
    </p:spTree>
    <p:extLst>
      <p:ext uri="{BB962C8B-B14F-4D97-AF65-F5344CB8AC3E}">
        <p14:creationId xmlns:p14="http://schemas.microsoft.com/office/powerpoint/2010/main" val="428523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4867DD-FD47-80D5-F9C8-93845874D2FD}"/>
              </a:ext>
            </a:extLst>
          </p:cNvPr>
          <p:cNvPicPr>
            <a:picLocks noChangeAspect="1"/>
          </p:cNvPicPr>
          <p:nvPr/>
        </p:nvPicPr>
        <p:blipFill>
          <a:blip r:embed="rId2"/>
          <a:stretch>
            <a:fillRect/>
          </a:stretch>
        </p:blipFill>
        <p:spPr>
          <a:xfrm>
            <a:off x="1180460" y="1041806"/>
            <a:ext cx="9311296" cy="2346089"/>
          </a:xfrm>
          <a:prstGeom prst="rect">
            <a:avLst/>
          </a:prstGeom>
        </p:spPr>
      </p:pic>
      <p:sp>
        <p:nvSpPr>
          <p:cNvPr id="8" name="TextBox 7">
            <a:extLst>
              <a:ext uri="{FF2B5EF4-FFF2-40B4-BE49-F238E27FC236}">
                <a16:creationId xmlns:a16="http://schemas.microsoft.com/office/drawing/2014/main" id="{DC432DD5-07B7-913F-84EF-0649B9A11C44}"/>
              </a:ext>
            </a:extLst>
          </p:cNvPr>
          <p:cNvSpPr txBox="1"/>
          <p:nvPr/>
        </p:nvSpPr>
        <p:spPr>
          <a:xfrm>
            <a:off x="984516" y="3470104"/>
            <a:ext cx="9507240" cy="646331"/>
          </a:xfrm>
          <a:prstGeom prst="rect">
            <a:avLst/>
          </a:prstGeom>
          <a:noFill/>
        </p:spPr>
        <p:txBody>
          <a:bodyPr wrap="square" rtlCol="0">
            <a:spAutoFit/>
          </a:bodyPr>
          <a:lstStyle/>
          <a:p>
            <a:r>
              <a:rPr lang="en-US" dirty="0"/>
              <a:t>Delete 20: Here we can very well delete the nodes since the minimum number of nodes that is 2 in this case remains.</a:t>
            </a:r>
          </a:p>
        </p:txBody>
      </p:sp>
      <p:sp>
        <p:nvSpPr>
          <p:cNvPr id="10" name="TextBox 9">
            <a:extLst>
              <a:ext uri="{FF2B5EF4-FFF2-40B4-BE49-F238E27FC236}">
                <a16:creationId xmlns:a16="http://schemas.microsoft.com/office/drawing/2014/main" id="{21227FAC-C312-0152-5610-3D612225D448}"/>
              </a:ext>
            </a:extLst>
          </p:cNvPr>
          <p:cNvSpPr txBox="1"/>
          <p:nvPr/>
        </p:nvSpPr>
        <p:spPr>
          <a:xfrm>
            <a:off x="457200" y="164253"/>
            <a:ext cx="1103811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5) show the form of the tree after each of the of operations of the sequence: </a:t>
            </a:r>
          </a:p>
          <a:p>
            <a:r>
              <a:rPr lang="en-US" sz="1800" b="0" i="0" u="none" strike="noStrike" baseline="0" dirty="0">
                <a:solidFill>
                  <a:srgbClr val="000000"/>
                </a:solidFill>
                <a:latin typeface="Times New Roman" panose="02020603050405020304" pitchFamily="18" charset="0"/>
              </a:rPr>
              <a:t>Delete </a:t>
            </a:r>
            <a:r>
              <a:rPr lang="en-US" dirty="0">
                <a:solidFill>
                  <a:srgbClr val="000000"/>
                </a:solidFill>
                <a:latin typeface="Times New Roman" panose="02020603050405020304" pitchFamily="18" charset="0"/>
              </a:rPr>
              <a:t>20 </a:t>
            </a:r>
            <a:endParaRPr lang="en-US" dirty="0"/>
          </a:p>
        </p:txBody>
      </p:sp>
      <p:pic>
        <p:nvPicPr>
          <p:cNvPr id="12" name="Picture 11">
            <a:extLst>
              <a:ext uri="{FF2B5EF4-FFF2-40B4-BE49-F238E27FC236}">
                <a16:creationId xmlns:a16="http://schemas.microsoft.com/office/drawing/2014/main" id="{7EFF66FA-3716-5563-73F1-4F786A1DEA18}"/>
              </a:ext>
            </a:extLst>
          </p:cNvPr>
          <p:cNvPicPr>
            <a:picLocks noChangeAspect="1"/>
          </p:cNvPicPr>
          <p:nvPr/>
        </p:nvPicPr>
        <p:blipFill>
          <a:blip r:embed="rId3"/>
          <a:stretch>
            <a:fillRect/>
          </a:stretch>
        </p:blipFill>
        <p:spPr>
          <a:xfrm>
            <a:off x="1310954" y="4511911"/>
            <a:ext cx="9050308" cy="2346089"/>
          </a:xfrm>
          <a:prstGeom prst="rect">
            <a:avLst/>
          </a:prstGeom>
        </p:spPr>
      </p:pic>
    </p:spTree>
    <p:extLst>
      <p:ext uri="{BB962C8B-B14F-4D97-AF65-F5344CB8AC3E}">
        <p14:creationId xmlns:p14="http://schemas.microsoft.com/office/powerpoint/2010/main" val="58118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DB7F5-A044-D302-602C-F65A4CD128D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882A7CC-6DA9-56E8-A212-CE71CC6237E6}"/>
              </a:ext>
            </a:extLst>
          </p:cNvPr>
          <p:cNvSpPr txBox="1"/>
          <p:nvPr/>
        </p:nvSpPr>
        <p:spPr>
          <a:xfrm>
            <a:off x="266058" y="3470104"/>
            <a:ext cx="10967999" cy="646331"/>
          </a:xfrm>
          <a:prstGeom prst="rect">
            <a:avLst/>
          </a:prstGeom>
          <a:noFill/>
        </p:spPr>
        <p:txBody>
          <a:bodyPr wrap="square" rtlCol="0">
            <a:spAutoFit/>
          </a:bodyPr>
          <a:lstStyle/>
          <a:p>
            <a:r>
              <a:rPr lang="en-US" dirty="0"/>
              <a:t>Key distribution : Delete 22 : Upon deletion of the 22 the node contains only one key which less than the minimum required. So a key is borrowed (24) from the nearest neighbor. And the parent key value is updated as 27.</a:t>
            </a:r>
          </a:p>
        </p:txBody>
      </p:sp>
      <p:sp>
        <p:nvSpPr>
          <p:cNvPr id="10" name="TextBox 9">
            <a:extLst>
              <a:ext uri="{FF2B5EF4-FFF2-40B4-BE49-F238E27FC236}">
                <a16:creationId xmlns:a16="http://schemas.microsoft.com/office/drawing/2014/main" id="{841249B3-B4EF-B30D-B11B-199E28152375}"/>
              </a:ext>
            </a:extLst>
          </p:cNvPr>
          <p:cNvSpPr txBox="1"/>
          <p:nvPr/>
        </p:nvSpPr>
        <p:spPr>
          <a:xfrm>
            <a:off x="457200" y="164253"/>
            <a:ext cx="1103811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5) show the form of the tree after each of the of operations of the sequence: </a:t>
            </a:r>
          </a:p>
          <a:p>
            <a:r>
              <a:rPr lang="en-US" sz="1800" b="0" i="0" u="none" strike="noStrike" baseline="0" dirty="0">
                <a:solidFill>
                  <a:srgbClr val="000000"/>
                </a:solidFill>
                <a:latin typeface="Times New Roman" panose="02020603050405020304" pitchFamily="18" charset="0"/>
              </a:rPr>
              <a:t>Delete </a:t>
            </a:r>
            <a:r>
              <a:rPr lang="en-US" dirty="0">
                <a:solidFill>
                  <a:srgbClr val="000000"/>
                </a:solidFill>
                <a:latin typeface="Times New Roman" panose="02020603050405020304" pitchFamily="18" charset="0"/>
              </a:rPr>
              <a:t>22 </a:t>
            </a:r>
            <a:endParaRPr lang="en-US" dirty="0"/>
          </a:p>
        </p:txBody>
      </p:sp>
      <p:pic>
        <p:nvPicPr>
          <p:cNvPr id="5" name="Picture 4">
            <a:extLst>
              <a:ext uri="{FF2B5EF4-FFF2-40B4-BE49-F238E27FC236}">
                <a16:creationId xmlns:a16="http://schemas.microsoft.com/office/drawing/2014/main" id="{678A9011-C692-75A5-5414-8AD2C771DB80}"/>
              </a:ext>
            </a:extLst>
          </p:cNvPr>
          <p:cNvPicPr>
            <a:picLocks noChangeAspect="1"/>
          </p:cNvPicPr>
          <p:nvPr/>
        </p:nvPicPr>
        <p:blipFill>
          <a:blip r:embed="rId2"/>
          <a:stretch>
            <a:fillRect/>
          </a:stretch>
        </p:blipFill>
        <p:spPr>
          <a:xfrm>
            <a:off x="252665" y="1009902"/>
            <a:ext cx="12116714" cy="2419098"/>
          </a:xfrm>
          <a:prstGeom prst="rect">
            <a:avLst/>
          </a:prstGeom>
        </p:spPr>
      </p:pic>
      <p:pic>
        <p:nvPicPr>
          <p:cNvPr id="9" name="Picture 8">
            <a:extLst>
              <a:ext uri="{FF2B5EF4-FFF2-40B4-BE49-F238E27FC236}">
                <a16:creationId xmlns:a16="http://schemas.microsoft.com/office/drawing/2014/main" id="{6E53CFEC-C22F-BF9C-11B6-768A6B4030AD}"/>
              </a:ext>
            </a:extLst>
          </p:cNvPr>
          <p:cNvPicPr>
            <a:picLocks noChangeAspect="1"/>
          </p:cNvPicPr>
          <p:nvPr/>
        </p:nvPicPr>
        <p:blipFill>
          <a:blip r:embed="rId3"/>
          <a:stretch>
            <a:fillRect/>
          </a:stretch>
        </p:blipFill>
        <p:spPr>
          <a:xfrm>
            <a:off x="132797" y="4247644"/>
            <a:ext cx="11967587" cy="2294670"/>
          </a:xfrm>
          <a:prstGeom prst="rect">
            <a:avLst/>
          </a:prstGeom>
        </p:spPr>
      </p:pic>
    </p:spTree>
    <p:extLst>
      <p:ext uri="{BB962C8B-B14F-4D97-AF65-F5344CB8AC3E}">
        <p14:creationId xmlns:p14="http://schemas.microsoft.com/office/powerpoint/2010/main" val="384527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452E1A-2529-1C6F-CCCD-B081287D5383}"/>
              </a:ext>
            </a:extLst>
          </p:cNvPr>
          <p:cNvPicPr>
            <a:picLocks noChangeAspect="1"/>
          </p:cNvPicPr>
          <p:nvPr/>
        </p:nvPicPr>
        <p:blipFill>
          <a:blip r:embed="rId2"/>
          <a:stretch>
            <a:fillRect/>
          </a:stretch>
        </p:blipFill>
        <p:spPr>
          <a:xfrm>
            <a:off x="853389" y="3987439"/>
            <a:ext cx="9956125" cy="2555733"/>
          </a:xfrm>
          <a:prstGeom prst="rect">
            <a:avLst/>
          </a:prstGeom>
        </p:spPr>
      </p:pic>
      <p:sp>
        <p:nvSpPr>
          <p:cNvPr id="6" name="TextBox 5">
            <a:extLst>
              <a:ext uri="{FF2B5EF4-FFF2-40B4-BE49-F238E27FC236}">
                <a16:creationId xmlns:a16="http://schemas.microsoft.com/office/drawing/2014/main" id="{08D6C7B7-053C-F432-4851-D4580A9B9DD5}"/>
              </a:ext>
            </a:extLst>
          </p:cNvPr>
          <p:cNvSpPr txBox="1"/>
          <p:nvPr/>
        </p:nvSpPr>
        <p:spPr>
          <a:xfrm>
            <a:off x="353144" y="3274161"/>
            <a:ext cx="11642913" cy="923330"/>
          </a:xfrm>
          <a:prstGeom prst="rect">
            <a:avLst/>
          </a:prstGeom>
          <a:noFill/>
        </p:spPr>
        <p:txBody>
          <a:bodyPr wrap="square" rtlCol="0">
            <a:spAutoFit/>
          </a:bodyPr>
          <a:lstStyle/>
          <a:p>
            <a:r>
              <a:rPr lang="en-US" dirty="0"/>
              <a:t>Merging is happening of leaf nodes: Delete 24: when 24 is deleted the no of keys now in the node is less than 2, the minimum that is required. So a redistribution is tried first. But the </a:t>
            </a:r>
            <a:r>
              <a:rPr lang="en-US" dirty="0" err="1"/>
              <a:t>nieghbor</a:t>
            </a:r>
            <a:r>
              <a:rPr lang="en-US" dirty="0"/>
              <a:t> has no extra keys to redistribute. So the node is merged with the nearest node and the key 27 is deleted.</a:t>
            </a:r>
          </a:p>
        </p:txBody>
      </p:sp>
      <p:sp>
        <p:nvSpPr>
          <p:cNvPr id="7" name="TextBox 6">
            <a:extLst>
              <a:ext uri="{FF2B5EF4-FFF2-40B4-BE49-F238E27FC236}">
                <a16:creationId xmlns:a16="http://schemas.microsoft.com/office/drawing/2014/main" id="{8B769FAF-7152-83E4-9B1B-A0827BC00F75}"/>
              </a:ext>
            </a:extLst>
          </p:cNvPr>
          <p:cNvSpPr txBox="1"/>
          <p:nvPr/>
        </p:nvSpPr>
        <p:spPr>
          <a:xfrm>
            <a:off x="457200" y="164253"/>
            <a:ext cx="1103811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5) show the form of the tree after each of the of operations of the sequence: </a:t>
            </a:r>
          </a:p>
          <a:p>
            <a:r>
              <a:rPr lang="en-US" sz="1800" b="0" i="0" u="none" strike="noStrike" baseline="0" dirty="0">
                <a:solidFill>
                  <a:srgbClr val="000000"/>
                </a:solidFill>
                <a:latin typeface="Times New Roman" panose="02020603050405020304" pitchFamily="18" charset="0"/>
              </a:rPr>
              <a:t>Delete </a:t>
            </a:r>
            <a:r>
              <a:rPr lang="en-US" dirty="0">
                <a:solidFill>
                  <a:srgbClr val="000000"/>
                </a:solidFill>
                <a:latin typeface="Times New Roman" panose="02020603050405020304" pitchFamily="18" charset="0"/>
              </a:rPr>
              <a:t>24 </a:t>
            </a:r>
            <a:endParaRPr lang="en-US" dirty="0"/>
          </a:p>
        </p:txBody>
      </p:sp>
      <p:pic>
        <p:nvPicPr>
          <p:cNvPr id="9" name="Picture 8">
            <a:extLst>
              <a:ext uri="{FF2B5EF4-FFF2-40B4-BE49-F238E27FC236}">
                <a16:creationId xmlns:a16="http://schemas.microsoft.com/office/drawing/2014/main" id="{FE802930-F613-3D0C-3529-899F93C3AD55}"/>
              </a:ext>
            </a:extLst>
          </p:cNvPr>
          <p:cNvPicPr>
            <a:picLocks noChangeAspect="1"/>
          </p:cNvPicPr>
          <p:nvPr/>
        </p:nvPicPr>
        <p:blipFill>
          <a:blip r:embed="rId3"/>
          <a:stretch>
            <a:fillRect/>
          </a:stretch>
        </p:blipFill>
        <p:spPr>
          <a:xfrm>
            <a:off x="594355" y="1127616"/>
            <a:ext cx="10763803" cy="2063856"/>
          </a:xfrm>
          <a:prstGeom prst="rect">
            <a:avLst/>
          </a:prstGeom>
        </p:spPr>
      </p:pic>
    </p:spTree>
    <p:extLst>
      <p:ext uri="{BB962C8B-B14F-4D97-AF65-F5344CB8AC3E}">
        <p14:creationId xmlns:p14="http://schemas.microsoft.com/office/powerpoint/2010/main" val="142849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978591-D97A-0ED7-5583-A497B6ABD94D}"/>
              </a:ext>
            </a:extLst>
          </p:cNvPr>
          <p:cNvSpPr txBox="1"/>
          <p:nvPr/>
        </p:nvSpPr>
        <p:spPr>
          <a:xfrm>
            <a:off x="457200" y="164253"/>
            <a:ext cx="11038114"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For the following B+-tree (m = 5) show the form of the tree after each of the of operations of the sequence: </a:t>
            </a:r>
          </a:p>
          <a:p>
            <a:r>
              <a:rPr lang="en-US" sz="1800" b="0" i="0" u="none" strike="noStrike" baseline="0" dirty="0">
                <a:solidFill>
                  <a:srgbClr val="000000"/>
                </a:solidFill>
                <a:latin typeface="Times New Roman" panose="02020603050405020304" pitchFamily="18" charset="0"/>
              </a:rPr>
              <a:t>Delete </a:t>
            </a:r>
            <a:r>
              <a:rPr lang="en-US" dirty="0">
                <a:solidFill>
                  <a:srgbClr val="000000"/>
                </a:solidFill>
                <a:latin typeface="Times New Roman" panose="02020603050405020304" pitchFamily="18" charset="0"/>
              </a:rPr>
              <a:t>22 </a:t>
            </a:r>
            <a:endParaRPr lang="en-US" dirty="0"/>
          </a:p>
        </p:txBody>
      </p:sp>
      <p:pic>
        <p:nvPicPr>
          <p:cNvPr id="8" name="Picture 7">
            <a:extLst>
              <a:ext uri="{FF2B5EF4-FFF2-40B4-BE49-F238E27FC236}">
                <a16:creationId xmlns:a16="http://schemas.microsoft.com/office/drawing/2014/main" id="{680B52A1-EFDB-C949-A8FB-407C43D97C09}"/>
              </a:ext>
            </a:extLst>
          </p:cNvPr>
          <p:cNvPicPr>
            <a:picLocks noChangeAspect="1"/>
          </p:cNvPicPr>
          <p:nvPr/>
        </p:nvPicPr>
        <p:blipFill>
          <a:blip r:embed="rId2"/>
          <a:stretch>
            <a:fillRect/>
          </a:stretch>
        </p:blipFill>
        <p:spPr>
          <a:xfrm>
            <a:off x="876945" y="810584"/>
            <a:ext cx="10198624" cy="2349621"/>
          </a:xfrm>
          <a:prstGeom prst="rect">
            <a:avLst/>
          </a:prstGeom>
        </p:spPr>
      </p:pic>
      <p:sp>
        <p:nvSpPr>
          <p:cNvPr id="11" name="TextBox 10">
            <a:extLst>
              <a:ext uri="{FF2B5EF4-FFF2-40B4-BE49-F238E27FC236}">
                <a16:creationId xmlns:a16="http://schemas.microsoft.com/office/drawing/2014/main" id="{B19EDD64-D9A8-BA2A-1E87-5584914E1212}"/>
              </a:ext>
            </a:extLst>
          </p:cNvPr>
          <p:cNvSpPr txBox="1"/>
          <p:nvPr/>
        </p:nvSpPr>
        <p:spPr>
          <a:xfrm>
            <a:off x="457200" y="3329533"/>
            <a:ext cx="10853060" cy="646331"/>
          </a:xfrm>
          <a:prstGeom prst="rect">
            <a:avLst/>
          </a:prstGeom>
          <a:noFill/>
        </p:spPr>
        <p:txBody>
          <a:bodyPr wrap="square" rtlCol="0">
            <a:spAutoFit/>
          </a:bodyPr>
          <a:lstStyle/>
          <a:p>
            <a:r>
              <a:rPr lang="en-US" dirty="0"/>
              <a:t>Intermediate step 1: merging of nodes happen here but in that case the parent is left with only one node. And no borrowing or redistribution is possible here since the sibling has only two nodes 5 and 14.</a:t>
            </a:r>
          </a:p>
        </p:txBody>
      </p:sp>
      <p:pic>
        <p:nvPicPr>
          <p:cNvPr id="13" name="Picture 12">
            <a:extLst>
              <a:ext uri="{FF2B5EF4-FFF2-40B4-BE49-F238E27FC236}">
                <a16:creationId xmlns:a16="http://schemas.microsoft.com/office/drawing/2014/main" id="{81FD4CE1-86E5-842B-6E74-C81250D587A7}"/>
              </a:ext>
            </a:extLst>
          </p:cNvPr>
          <p:cNvPicPr>
            <a:picLocks noChangeAspect="1"/>
          </p:cNvPicPr>
          <p:nvPr/>
        </p:nvPicPr>
        <p:blipFill>
          <a:blip r:embed="rId3"/>
          <a:stretch>
            <a:fillRect/>
          </a:stretch>
        </p:blipFill>
        <p:spPr>
          <a:xfrm>
            <a:off x="2539822" y="4058106"/>
            <a:ext cx="8579291" cy="2311519"/>
          </a:xfrm>
          <a:prstGeom prst="rect">
            <a:avLst/>
          </a:prstGeom>
        </p:spPr>
      </p:pic>
    </p:spTree>
    <p:extLst>
      <p:ext uri="{BB962C8B-B14F-4D97-AF65-F5344CB8AC3E}">
        <p14:creationId xmlns:p14="http://schemas.microsoft.com/office/powerpoint/2010/main" val="292424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FFB48F-15E9-02AC-ADBD-3A7F12C09921}"/>
              </a:ext>
            </a:extLst>
          </p:cNvPr>
          <p:cNvPicPr>
            <a:picLocks noChangeAspect="1"/>
          </p:cNvPicPr>
          <p:nvPr/>
        </p:nvPicPr>
        <p:blipFill>
          <a:blip r:embed="rId2"/>
          <a:stretch>
            <a:fillRect/>
          </a:stretch>
        </p:blipFill>
        <p:spPr>
          <a:xfrm>
            <a:off x="1723394" y="629106"/>
            <a:ext cx="8579291" cy="2311519"/>
          </a:xfrm>
          <a:prstGeom prst="rect">
            <a:avLst/>
          </a:prstGeom>
        </p:spPr>
      </p:pic>
      <p:pic>
        <p:nvPicPr>
          <p:cNvPr id="6" name="Picture 5">
            <a:extLst>
              <a:ext uri="{FF2B5EF4-FFF2-40B4-BE49-F238E27FC236}">
                <a16:creationId xmlns:a16="http://schemas.microsoft.com/office/drawing/2014/main" id="{CE2A05F3-4BD9-5968-F84F-2FD11A7A68EE}"/>
              </a:ext>
            </a:extLst>
          </p:cNvPr>
          <p:cNvPicPr>
            <a:picLocks noChangeAspect="1"/>
          </p:cNvPicPr>
          <p:nvPr/>
        </p:nvPicPr>
        <p:blipFill>
          <a:blip r:embed="rId3"/>
          <a:stretch>
            <a:fillRect/>
          </a:stretch>
        </p:blipFill>
        <p:spPr>
          <a:xfrm>
            <a:off x="1723394" y="3612576"/>
            <a:ext cx="8487406" cy="2724792"/>
          </a:xfrm>
          <a:prstGeom prst="rect">
            <a:avLst/>
          </a:prstGeom>
        </p:spPr>
      </p:pic>
      <p:sp>
        <p:nvSpPr>
          <p:cNvPr id="2" name="TextBox 1">
            <a:extLst>
              <a:ext uri="{FF2B5EF4-FFF2-40B4-BE49-F238E27FC236}">
                <a16:creationId xmlns:a16="http://schemas.microsoft.com/office/drawing/2014/main" id="{184129E4-1E45-47F5-9F9A-B65958DB7B9C}"/>
              </a:ext>
            </a:extLst>
          </p:cNvPr>
          <p:cNvSpPr txBox="1"/>
          <p:nvPr/>
        </p:nvSpPr>
        <p:spPr>
          <a:xfrm>
            <a:off x="326568" y="3254830"/>
            <a:ext cx="10142037" cy="369332"/>
          </a:xfrm>
          <a:prstGeom prst="rect">
            <a:avLst/>
          </a:prstGeom>
          <a:noFill/>
        </p:spPr>
        <p:txBody>
          <a:bodyPr wrap="square" rtlCol="0">
            <a:spAutoFit/>
          </a:bodyPr>
          <a:lstStyle/>
          <a:p>
            <a:r>
              <a:rPr lang="en-US" dirty="0"/>
              <a:t>Intermediate step 2: non leaf merging: Thus, the node is merged along with root.</a:t>
            </a:r>
          </a:p>
        </p:txBody>
      </p:sp>
    </p:spTree>
    <p:extLst>
      <p:ext uri="{BB962C8B-B14F-4D97-AF65-F5344CB8AC3E}">
        <p14:creationId xmlns:p14="http://schemas.microsoft.com/office/powerpoint/2010/main" val="32996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E53A4-0A34-1632-34C3-9E46F325A47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68DA50C-5521-0283-29D5-853D74690B16}"/>
              </a:ext>
            </a:extLst>
          </p:cNvPr>
          <p:cNvPicPr>
            <a:picLocks noChangeAspect="1"/>
          </p:cNvPicPr>
          <p:nvPr/>
        </p:nvPicPr>
        <p:blipFill>
          <a:blip r:embed="rId2"/>
          <a:stretch>
            <a:fillRect/>
          </a:stretch>
        </p:blipFill>
        <p:spPr>
          <a:xfrm>
            <a:off x="1701623" y="704208"/>
            <a:ext cx="8487406" cy="2724792"/>
          </a:xfrm>
          <a:prstGeom prst="rect">
            <a:avLst/>
          </a:prstGeom>
        </p:spPr>
      </p:pic>
      <p:pic>
        <p:nvPicPr>
          <p:cNvPr id="3" name="Picture 2">
            <a:extLst>
              <a:ext uri="{FF2B5EF4-FFF2-40B4-BE49-F238E27FC236}">
                <a16:creationId xmlns:a16="http://schemas.microsoft.com/office/drawing/2014/main" id="{729429E1-E5FF-28CC-F3A5-FA2909B786A5}"/>
              </a:ext>
            </a:extLst>
          </p:cNvPr>
          <p:cNvPicPr>
            <a:picLocks noChangeAspect="1"/>
          </p:cNvPicPr>
          <p:nvPr/>
        </p:nvPicPr>
        <p:blipFill>
          <a:blip r:embed="rId3"/>
          <a:stretch>
            <a:fillRect/>
          </a:stretch>
        </p:blipFill>
        <p:spPr>
          <a:xfrm>
            <a:off x="1983701" y="3962929"/>
            <a:ext cx="8572941" cy="2190863"/>
          </a:xfrm>
          <a:prstGeom prst="rect">
            <a:avLst/>
          </a:prstGeom>
        </p:spPr>
      </p:pic>
    </p:spTree>
    <p:extLst>
      <p:ext uri="{BB962C8B-B14F-4D97-AF65-F5344CB8AC3E}">
        <p14:creationId xmlns:p14="http://schemas.microsoft.com/office/powerpoint/2010/main" val="208884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51AB9D-B32A-196D-E3B9-4390756A72C8}"/>
              </a:ext>
            </a:extLst>
          </p:cNvPr>
          <p:cNvSpPr txBox="1"/>
          <p:nvPr/>
        </p:nvSpPr>
        <p:spPr>
          <a:xfrm>
            <a:off x="832115" y="465650"/>
            <a:ext cx="2939143" cy="369332"/>
          </a:xfrm>
          <a:prstGeom prst="rect">
            <a:avLst/>
          </a:prstGeom>
          <a:noFill/>
        </p:spPr>
        <p:txBody>
          <a:bodyPr wrap="square" rtlCol="0">
            <a:spAutoFit/>
          </a:bodyPr>
          <a:lstStyle/>
          <a:p>
            <a:r>
              <a:rPr lang="en-US" dirty="0"/>
              <a:t>Keys redistribution: Delete 34</a:t>
            </a:r>
          </a:p>
        </p:txBody>
      </p:sp>
      <p:pic>
        <p:nvPicPr>
          <p:cNvPr id="10" name="Picture 9">
            <a:extLst>
              <a:ext uri="{FF2B5EF4-FFF2-40B4-BE49-F238E27FC236}">
                <a16:creationId xmlns:a16="http://schemas.microsoft.com/office/drawing/2014/main" id="{6A1AC2AC-8521-1FB9-C7F1-C81DEC59EA13}"/>
              </a:ext>
            </a:extLst>
          </p:cNvPr>
          <p:cNvPicPr>
            <a:picLocks noChangeAspect="1"/>
          </p:cNvPicPr>
          <p:nvPr/>
        </p:nvPicPr>
        <p:blipFill>
          <a:blip r:embed="rId2"/>
          <a:stretch>
            <a:fillRect/>
          </a:stretch>
        </p:blipFill>
        <p:spPr>
          <a:xfrm>
            <a:off x="1611768" y="1090265"/>
            <a:ext cx="8750750" cy="2349621"/>
          </a:xfrm>
          <a:prstGeom prst="rect">
            <a:avLst/>
          </a:prstGeom>
        </p:spPr>
      </p:pic>
      <p:pic>
        <p:nvPicPr>
          <p:cNvPr id="12" name="Picture 11">
            <a:extLst>
              <a:ext uri="{FF2B5EF4-FFF2-40B4-BE49-F238E27FC236}">
                <a16:creationId xmlns:a16="http://schemas.microsoft.com/office/drawing/2014/main" id="{8AB1A5A4-B82D-85B6-7DAE-227080C9F4B8}"/>
              </a:ext>
            </a:extLst>
          </p:cNvPr>
          <p:cNvPicPr>
            <a:picLocks noChangeAspect="1"/>
          </p:cNvPicPr>
          <p:nvPr/>
        </p:nvPicPr>
        <p:blipFill>
          <a:blip r:embed="rId3"/>
          <a:stretch>
            <a:fillRect/>
          </a:stretch>
        </p:blipFill>
        <p:spPr>
          <a:xfrm>
            <a:off x="1342780" y="4127446"/>
            <a:ext cx="9506439" cy="2108308"/>
          </a:xfrm>
          <a:prstGeom prst="rect">
            <a:avLst/>
          </a:prstGeom>
        </p:spPr>
      </p:pic>
    </p:spTree>
    <p:extLst>
      <p:ext uri="{BB962C8B-B14F-4D97-AF65-F5344CB8AC3E}">
        <p14:creationId xmlns:p14="http://schemas.microsoft.com/office/powerpoint/2010/main" val="162901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791</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Deletion of keys from B+ tree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17</cp:revision>
  <dcterms:created xsi:type="dcterms:W3CDTF">2024-10-08T04:36:41Z</dcterms:created>
  <dcterms:modified xsi:type="dcterms:W3CDTF">2024-10-10T12:33:37Z</dcterms:modified>
</cp:coreProperties>
</file>