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382" r:id="rId2"/>
    <p:sldId id="383" r:id="rId3"/>
    <p:sldId id="384" r:id="rId4"/>
    <p:sldId id="385" r:id="rId5"/>
    <p:sldId id="386" r:id="rId6"/>
    <p:sldId id="387" r:id="rId7"/>
    <p:sldId id="388" r:id="rId8"/>
    <p:sldId id="389" r:id="rId9"/>
    <p:sldId id="390" r:id="rId10"/>
    <p:sldId id="391" r:id="rId11"/>
    <p:sldId id="392" r:id="rId12"/>
    <p:sldId id="393" r:id="rId13"/>
    <p:sldId id="394" r:id="rId14"/>
    <p:sldId id="395" r:id="rId15"/>
    <p:sldId id="396" r:id="rId16"/>
    <p:sldId id="397" r:id="rId17"/>
    <p:sldId id="398" r:id="rId18"/>
    <p:sldId id="399" r:id="rId19"/>
    <p:sldId id="400" r:id="rId20"/>
    <p:sldId id="361" r:id="rId21"/>
    <p:sldId id="349" r:id="rId22"/>
    <p:sldId id="352" r:id="rId23"/>
    <p:sldId id="353" r:id="rId24"/>
    <p:sldId id="342" r:id="rId25"/>
    <p:sldId id="363" r:id="rId26"/>
    <p:sldId id="321" r:id="rId27"/>
    <p:sldId id="322" r:id="rId28"/>
    <p:sldId id="381"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14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DA564D-481D-4784-9673-82CDE08DAC98}" type="datetimeFigureOut">
              <a:rPr lang="en-US" smtClean="0"/>
              <a:t>7/24/2024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C8F5F1-3968-4B92-B261-B12CDC44E2D7}" type="slidenum">
              <a:rPr lang="en-US" smtClean="0"/>
              <a:t>‹#›</a:t>
            </a:fld>
            <a:endParaRPr lang="en-US"/>
          </a:p>
        </p:txBody>
      </p:sp>
    </p:spTree>
    <p:extLst>
      <p:ext uri="{BB962C8B-B14F-4D97-AF65-F5344CB8AC3E}">
        <p14:creationId xmlns:p14="http://schemas.microsoft.com/office/powerpoint/2010/main" val="2732834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6E976C-910B-49C6-8E84-756B16C6459C}" type="datetime1">
              <a:rPr lang="en-US" smtClean="0"/>
              <a:t>7/24/2024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00007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1BA0C5-7B9D-49B9-B664-39DE0B73DC99}" type="datetime1">
              <a:rPr lang="en-US" smtClean="0"/>
              <a:t>7/24/2024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44096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4AE671-FB98-401C-8F3E-7BEAA1F5D804}" type="datetime1">
              <a:rPr lang="en-US" smtClean="0"/>
              <a:t>7/24/2024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3013725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45FDCE-3256-4633-8D39-C6440163B190}" type="datetime1">
              <a:rPr lang="en-US" smtClean="0"/>
              <a:t>7/24/2024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790636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CA1FC-081C-4538-A4FF-1A9C318C41E5}" type="datetime1">
              <a:rPr lang="en-US" smtClean="0"/>
              <a:t>7/24/2024</a:t>
            </a:fld>
            <a:endParaRPr lang="en-US"/>
          </a:p>
        </p:txBody>
      </p:sp>
      <p:sp>
        <p:nvSpPr>
          <p:cNvPr id="5" name="Footer Placeholder 4"/>
          <p:cNvSpPr>
            <a:spLocks noGrp="1"/>
          </p:cNvSpPr>
          <p:nvPr>
            <p:ph type="ftr" sz="quarter" idx="11"/>
          </p:nvPr>
        </p:nvSpPr>
        <p:spPr/>
        <p:txBody>
          <a:bodyPr/>
          <a:lstStyle/>
          <a:p>
            <a:r>
              <a:rPr lang="en-US"/>
              <a:t>Dr A V Prajeesh, SAS, VIT Vellore</a:t>
            </a:r>
          </a:p>
        </p:txBody>
      </p:sp>
      <p:sp>
        <p:nvSpPr>
          <p:cNvPr id="6" name="Slide Number Placeholder 5"/>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160743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309352-246D-4F5A-8E46-C9ADC68F4406}" type="datetime1">
              <a:rPr lang="en-US" smtClean="0"/>
              <a:t>7/24/2024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3286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FD1D4E-948D-4B4E-8A68-BB52FAAB2C2B}" type="datetime1">
              <a:rPr lang="en-US" smtClean="0"/>
              <a:t>7/24/2024</a:t>
            </a:fld>
            <a:endParaRPr lang="en-US"/>
          </a:p>
        </p:txBody>
      </p:sp>
      <p:sp>
        <p:nvSpPr>
          <p:cNvPr id="8" name="Footer Placeholder 7"/>
          <p:cNvSpPr>
            <a:spLocks noGrp="1"/>
          </p:cNvSpPr>
          <p:nvPr>
            <p:ph type="ftr" sz="quarter" idx="11"/>
          </p:nvPr>
        </p:nvSpPr>
        <p:spPr/>
        <p:txBody>
          <a:bodyPr/>
          <a:lstStyle/>
          <a:p>
            <a:r>
              <a:rPr lang="en-US"/>
              <a:t>Dr A V Prajeesh, SAS, VIT Vellore</a:t>
            </a:r>
          </a:p>
        </p:txBody>
      </p:sp>
      <p:sp>
        <p:nvSpPr>
          <p:cNvPr id="9" name="Slide Number Placeholder 8"/>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91153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732AB-6562-404A-B101-DD1CB0854A82}" type="datetime1">
              <a:rPr lang="en-US" smtClean="0"/>
              <a:t>7/24/2024</a:t>
            </a:fld>
            <a:endParaRPr lang="en-US"/>
          </a:p>
        </p:txBody>
      </p:sp>
      <p:sp>
        <p:nvSpPr>
          <p:cNvPr id="4" name="Footer Placeholder 3"/>
          <p:cNvSpPr>
            <a:spLocks noGrp="1"/>
          </p:cNvSpPr>
          <p:nvPr>
            <p:ph type="ftr" sz="quarter" idx="11"/>
          </p:nvPr>
        </p:nvSpPr>
        <p:spPr/>
        <p:txBody>
          <a:bodyPr/>
          <a:lstStyle/>
          <a:p>
            <a:r>
              <a:rPr lang="en-US"/>
              <a:t>Dr A V Prajeesh, SAS, VIT Vellore</a:t>
            </a:r>
          </a:p>
        </p:txBody>
      </p:sp>
      <p:sp>
        <p:nvSpPr>
          <p:cNvPr id="5" name="Slide Number Placeholder 4"/>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43337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882D63-4B5F-4868-A8D3-48F211D43E7D}" type="datetime1">
              <a:rPr lang="en-US" smtClean="0"/>
              <a:t>7/24/2024</a:t>
            </a:fld>
            <a:endParaRPr lang="en-US"/>
          </a:p>
        </p:txBody>
      </p:sp>
      <p:sp>
        <p:nvSpPr>
          <p:cNvPr id="3" name="Footer Placeholder 2"/>
          <p:cNvSpPr>
            <a:spLocks noGrp="1"/>
          </p:cNvSpPr>
          <p:nvPr>
            <p:ph type="ftr" sz="quarter" idx="11"/>
          </p:nvPr>
        </p:nvSpPr>
        <p:spPr/>
        <p:txBody>
          <a:bodyPr/>
          <a:lstStyle/>
          <a:p>
            <a:r>
              <a:rPr lang="en-US"/>
              <a:t>Dr A V Prajeesh, SAS, VIT Vellore</a:t>
            </a:r>
          </a:p>
        </p:txBody>
      </p:sp>
      <p:sp>
        <p:nvSpPr>
          <p:cNvPr id="4" name="Slide Number Placeholder 3"/>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285387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D22BD6-C4C6-4B9F-91AC-0C7785A70543}" type="datetime1">
              <a:rPr lang="en-US" smtClean="0"/>
              <a:t>7/24/2024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121058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3F695-FA00-47EF-9188-C0D84BAE0931}" type="datetime1">
              <a:rPr lang="en-US" smtClean="0"/>
              <a:t>7/24/2024</a:t>
            </a:fld>
            <a:endParaRPr lang="en-US"/>
          </a:p>
        </p:txBody>
      </p:sp>
      <p:sp>
        <p:nvSpPr>
          <p:cNvPr id="6" name="Footer Placeholder 5"/>
          <p:cNvSpPr>
            <a:spLocks noGrp="1"/>
          </p:cNvSpPr>
          <p:nvPr>
            <p:ph type="ftr" sz="quarter" idx="11"/>
          </p:nvPr>
        </p:nvSpPr>
        <p:spPr/>
        <p:txBody>
          <a:bodyPr/>
          <a:lstStyle/>
          <a:p>
            <a:r>
              <a:rPr lang="en-US"/>
              <a:t>Dr A V Prajeesh, SAS, VIT Vellore</a:t>
            </a:r>
          </a:p>
        </p:txBody>
      </p:sp>
      <p:sp>
        <p:nvSpPr>
          <p:cNvPr id="7" name="Slide Number Placeholder 6"/>
          <p:cNvSpPr>
            <a:spLocks noGrp="1"/>
          </p:cNvSpPr>
          <p:nvPr>
            <p:ph type="sldNum" sz="quarter" idx="12"/>
          </p:nvPr>
        </p:nvSpPr>
        <p:spPr/>
        <p:txBody>
          <a:bodyPr/>
          <a:lstStyle/>
          <a:p>
            <a:fld id="{0E750C24-2218-435B-8451-C318A97C129B}" type="slidenum">
              <a:rPr lang="en-US" smtClean="0"/>
              <a:t>‹#›</a:t>
            </a:fld>
            <a:endParaRPr lang="en-US"/>
          </a:p>
        </p:txBody>
      </p:sp>
    </p:spTree>
    <p:extLst>
      <p:ext uri="{BB962C8B-B14F-4D97-AF65-F5344CB8AC3E}">
        <p14:creationId xmlns:p14="http://schemas.microsoft.com/office/powerpoint/2010/main" val="3419658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0742C1-541C-4F8B-9D15-664F198A03B9}" type="datetime1">
              <a:rPr lang="en-US" smtClean="0"/>
              <a:t>7/24/2024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 V Prajeesh, SAS, VIT Vellore</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50C24-2218-435B-8451-C318A97C129B}" type="slidenum">
              <a:rPr lang="en-US" smtClean="0"/>
              <a:t>‹#›</a:t>
            </a:fld>
            <a:endParaRPr lang="en-US"/>
          </a:p>
        </p:txBody>
      </p:sp>
    </p:spTree>
    <p:extLst>
      <p:ext uri="{BB962C8B-B14F-4D97-AF65-F5344CB8AC3E}">
        <p14:creationId xmlns:p14="http://schemas.microsoft.com/office/powerpoint/2010/main" val="37170471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F40FBF-14A8-B03F-3E78-D647D46FE8C4}"/>
              </a:ext>
            </a:extLst>
          </p:cNvPr>
          <p:cNvSpPr txBox="1"/>
          <p:nvPr/>
        </p:nvSpPr>
        <p:spPr>
          <a:xfrm>
            <a:off x="1709058" y="2025133"/>
            <a:ext cx="5802085" cy="461665"/>
          </a:xfrm>
          <a:prstGeom prst="rect">
            <a:avLst/>
          </a:prstGeom>
          <a:noFill/>
        </p:spPr>
        <p:txBody>
          <a:bodyPr wrap="square">
            <a:spAutoFit/>
          </a:bodyPr>
          <a:lstStyle/>
          <a:p>
            <a:r>
              <a:rPr lang="en-US" sz="2400" b="1" i="0" u="none" strike="noStrike" baseline="0" dirty="0">
                <a:latin typeface="Times New Roman" panose="02020603050405020304" pitchFamily="18" charset="0"/>
              </a:rPr>
              <a:t>OVERVIEW OF DATABASE DESIGN</a:t>
            </a:r>
            <a:endParaRPr lang="en-US" sz="2400" dirty="0"/>
          </a:p>
        </p:txBody>
      </p:sp>
      <p:sp>
        <p:nvSpPr>
          <p:cNvPr id="4" name="Footer Placeholder 3">
            <a:extLst>
              <a:ext uri="{FF2B5EF4-FFF2-40B4-BE49-F238E27FC236}">
                <a16:creationId xmlns:a16="http://schemas.microsoft.com/office/drawing/2014/main" id="{C35601E5-DAE1-1A5B-9A40-0BF5585CF4D0}"/>
              </a:ext>
            </a:extLst>
          </p:cNvPr>
          <p:cNvSpPr>
            <a:spLocks noGrp="1"/>
          </p:cNvSpPr>
          <p:nvPr>
            <p:ph type="ftr" sz="quarter" idx="11"/>
          </p:nvPr>
        </p:nvSpPr>
        <p:spPr/>
        <p:txBody>
          <a:bodyPr/>
          <a:lstStyle/>
          <a:p>
            <a:r>
              <a:rPr lang="en-US"/>
              <a:t>Dr A V Prajeesh, SAS, VIT Vellore</a:t>
            </a:r>
          </a:p>
        </p:txBody>
      </p:sp>
      <p:sp>
        <p:nvSpPr>
          <p:cNvPr id="5" name="Slide Number Placeholder 4">
            <a:extLst>
              <a:ext uri="{FF2B5EF4-FFF2-40B4-BE49-F238E27FC236}">
                <a16:creationId xmlns:a16="http://schemas.microsoft.com/office/drawing/2014/main" id="{F8F4264B-79B4-C765-63EE-83DFB0E32FA7}"/>
              </a:ext>
            </a:extLst>
          </p:cNvPr>
          <p:cNvSpPr>
            <a:spLocks noGrp="1"/>
          </p:cNvSpPr>
          <p:nvPr>
            <p:ph type="sldNum" sz="quarter" idx="12"/>
          </p:nvPr>
        </p:nvSpPr>
        <p:spPr/>
        <p:txBody>
          <a:bodyPr/>
          <a:lstStyle/>
          <a:p>
            <a:fld id="{0E750C24-2218-435B-8451-C318A97C129B}" type="slidenum">
              <a:rPr lang="en-US" smtClean="0"/>
              <a:t>1</a:t>
            </a:fld>
            <a:endParaRPr lang="en-US"/>
          </a:p>
        </p:txBody>
      </p:sp>
    </p:spTree>
    <p:extLst>
      <p:ext uri="{BB962C8B-B14F-4D97-AF65-F5344CB8AC3E}">
        <p14:creationId xmlns:p14="http://schemas.microsoft.com/office/powerpoint/2010/main" val="33990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C5F79F8-F86D-D106-2F05-93C761919E93}"/>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502D2E1-B26E-5022-FD5B-775E99AE7E6A}"/>
              </a:ext>
            </a:extLst>
          </p:cNvPr>
          <p:cNvSpPr>
            <a:spLocks noGrp="1"/>
          </p:cNvSpPr>
          <p:nvPr>
            <p:ph type="sldNum" sz="quarter" idx="12"/>
          </p:nvPr>
        </p:nvSpPr>
        <p:spPr/>
        <p:txBody>
          <a:bodyPr/>
          <a:lstStyle/>
          <a:p>
            <a:fld id="{0E750C24-2218-435B-8451-C318A97C129B}" type="slidenum">
              <a:rPr lang="en-US" smtClean="0"/>
              <a:t>10</a:t>
            </a:fld>
            <a:endParaRPr lang="en-US" dirty="0"/>
          </a:p>
        </p:txBody>
      </p:sp>
      <p:pic>
        <p:nvPicPr>
          <p:cNvPr id="5" name="Picture 4">
            <a:extLst>
              <a:ext uri="{FF2B5EF4-FFF2-40B4-BE49-F238E27FC236}">
                <a16:creationId xmlns:a16="http://schemas.microsoft.com/office/drawing/2014/main" id="{77F2F55F-8CC9-AC5D-3111-1E95DAACB2DC}"/>
              </a:ext>
            </a:extLst>
          </p:cNvPr>
          <p:cNvPicPr>
            <a:picLocks noChangeAspect="1"/>
          </p:cNvPicPr>
          <p:nvPr/>
        </p:nvPicPr>
        <p:blipFill>
          <a:blip r:embed="rId2"/>
          <a:stretch>
            <a:fillRect/>
          </a:stretch>
        </p:blipFill>
        <p:spPr>
          <a:xfrm>
            <a:off x="666585" y="330722"/>
            <a:ext cx="7613815" cy="5229768"/>
          </a:xfrm>
          <a:prstGeom prst="rect">
            <a:avLst/>
          </a:prstGeom>
        </p:spPr>
      </p:pic>
      <p:sp>
        <p:nvSpPr>
          <p:cNvPr id="11" name="TextBox 10">
            <a:extLst>
              <a:ext uri="{FF2B5EF4-FFF2-40B4-BE49-F238E27FC236}">
                <a16:creationId xmlns:a16="http://schemas.microsoft.com/office/drawing/2014/main" id="{23CCFF5B-011F-F0C3-2F81-71E27D9A39C5}"/>
              </a:ext>
            </a:extLst>
          </p:cNvPr>
          <p:cNvSpPr txBox="1"/>
          <p:nvPr/>
        </p:nvSpPr>
        <p:spPr>
          <a:xfrm>
            <a:off x="839305" y="5657671"/>
            <a:ext cx="7613814" cy="707886"/>
          </a:xfrm>
          <a:prstGeom prst="rect">
            <a:avLst/>
          </a:prstGeom>
          <a:noFill/>
        </p:spPr>
        <p:txBody>
          <a:bodyPr wrap="square">
            <a:spAutoFit/>
          </a:bodyPr>
          <a:lstStyle/>
          <a:p>
            <a:r>
              <a:rPr lang="en-US" sz="2000" dirty="0"/>
              <a:t>Each entity type will have a collection of entities stored in the database called the </a:t>
            </a:r>
            <a:r>
              <a:rPr lang="en-US" sz="2000" b="1" dirty="0"/>
              <a:t>entity set</a:t>
            </a:r>
          </a:p>
        </p:txBody>
      </p:sp>
    </p:spTree>
    <p:extLst>
      <p:ext uri="{BB962C8B-B14F-4D97-AF65-F5344CB8AC3E}">
        <p14:creationId xmlns:p14="http://schemas.microsoft.com/office/powerpoint/2010/main" val="1364374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11</a:t>
            </a:fld>
            <a:endParaRPr lang="en-US"/>
          </a:p>
        </p:txBody>
      </p:sp>
      <p:pic>
        <p:nvPicPr>
          <p:cNvPr id="11" name="Picture 10">
            <a:extLst>
              <a:ext uri="{FF2B5EF4-FFF2-40B4-BE49-F238E27FC236}">
                <a16:creationId xmlns:a16="http://schemas.microsoft.com/office/drawing/2014/main" id="{3C707B03-C124-A908-616E-740AFB7027C4}"/>
              </a:ext>
            </a:extLst>
          </p:cNvPr>
          <p:cNvPicPr>
            <a:picLocks noChangeAspect="1"/>
          </p:cNvPicPr>
          <p:nvPr/>
        </p:nvPicPr>
        <p:blipFill>
          <a:blip r:embed="rId2"/>
          <a:stretch>
            <a:fillRect/>
          </a:stretch>
        </p:blipFill>
        <p:spPr>
          <a:xfrm>
            <a:off x="626734" y="461644"/>
            <a:ext cx="7888616" cy="4915638"/>
          </a:xfrm>
          <a:prstGeom prst="rect">
            <a:avLst/>
          </a:prstGeom>
        </p:spPr>
      </p:pic>
      <p:sp>
        <p:nvSpPr>
          <p:cNvPr id="7" name="TextBox 6">
            <a:extLst>
              <a:ext uri="{FF2B5EF4-FFF2-40B4-BE49-F238E27FC236}">
                <a16:creationId xmlns:a16="http://schemas.microsoft.com/office/drawing/2014/main" id="{A9AEA00A-0612-5657-67B7-AF1B1990D62C}"/>
              </a:ext>
            </a:extLst>
          </p:cNvPr>
          <p:cNvSpPr txBox="1"/>
          <p:nvPr/>
        </p:nvSpPr>
        <p:spPr>
          <a:xfrm>
            <a:off x="762000" y="5192616"/>
            <a:ext cx="6939280" cy="369332"/>
          </a:xfrm>
          <a:prstGeom prst="rect">
            <a:avLst/>
          </a:prstGeom>
          <a:noFill/>
        </p:spPr>
        <p:txBody>
          <a:bodyPr wrap="square">
            <a:spAutoFit/>
          </a:bodyPr>
          <a:lstStyle/>
          <a:p>
            <a:r>
              <a:rPr lang="en-US" dirty="0"/>
              <a:t>Multivalued attribute: </a:t>
            </a:r>
            <a:r>
              <a:rPr lang="en-US" dirty="0" err="1"/>
              <a:t>PhoneNumber</a:t>
            </a:r>
            <a:r>
              <a:rPr lang="en-US" dirty="0"/>
              <a:t>: ["555-1234", "555-5678"]</a:t>
            </a:r>
          </a:p>
        </p:txBody>
      </p:sp>
    </p:spTree>
    <p:extLst>
      <p:ext uri="{BB962C8B-B14F-4D97-AF65-F5344CB8AC3E}">
        <p14:creationId xmlns:p14="http://schemas.microsoft.com/office/powerpoint/2010/main" val="1940785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a:xfrm>
            <a:off x="3028950" y="6396991"/>
            <a:ext cx="3086100" cy="365125"/>
          </a:xfrm>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a:xfrm>
            <a:off x="6457950" y="6396991"/>
            <a:ext cx="2057400" cy="365125"/>
          </a:xfrm>
        </p:spPr>
        <p:txBody>
          <a:bodyPr/>
          <a:lstStyle/>
          <a:p>
            <a:fld id="{0E750C24-2218-435B-8451-C318A97C129B}" type="slidenum">
              <a:rPr lang="en-US" smtClean="0"/>
              <a:t>12</a:t>
            </a:fld>
            <a:endParaRPr lang="en-US"/>
          </a:p>
        </p:txBody>
      </p:sp>
      <p:pic>
        <p:nvPicPr>
          <p:cNvPr id="8" name="Picture 7">
            <a:extLst>
              <a:ext uri="{FF2B5EF4-FFF2-40B4-BE49-F238E27FC236}">
                <a16:creationId xmlns:a16="http://schemas.microsoft.com/office/drawing/2014/main" id="{CD308768-E316-174F-B14A-AAF6B2C2A671}"/>
              </a:ext>
            </a:extLst>
          </p:cNvPr>
          <p:cNvPicPr>
            <a:picLocks noChangeAspect="1"/>
          </p:cNvPicPr>
          <p:nvPr/>
        </p:nvPicPr>
        <p:blipFill>
          <a:blip r:embed="rId2"/>
          <a:stretch>
            <a:fillRect/>
          </a:stretch>
        </p:blipFill>
        <p:spPr>
          <a:xfrm>
            <a:off x="504879" y="1557598"/>
            <a:ext cx="8134242" cy="3491921"/>
          </a:xfrm>
          <a:prstGeom prst="rect">
            <a:avLst/>
          </a:prstGeom>
        </p:spPr>
      </p:pic>
    </p:spTree>
    <p:extLst>
      <p:ext uri="{BB962C8B-B14F-4D97-AF65-F5344CB8AC3E}">
        <p14:creationId xmlns:p14="http://schemas.microsoft.com/office/powerpoint/2010/main" val="1977145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54C8271-5BA0-BC86-7F52-C5A55BCC2161}"/>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02189E2B-E40D-DB20-AB30-6784F609DC2B}"/>
              </a:ext>
            </a:extLst>
          </p:cNvPr>
          <p:cNvSpPr>
            <a:spLocks noGrp="1"/>
          </p:cNvSpPr>
          <p:nvPr>
            <p:ph type="sldNum" sz="quarter" idx="12"/>
          </p:nvPr>
        </p:nvSpPr>
        <p:spPr/>
        <p:txBody>
          <a:bodyPr/>
          <a:lstStyle/>
          <a:p>
            <a:fld id="{0E750C24-2218-435B-8451-C318A97C129B}" type="slidenum">
              <a:rPr lang="en-US" smtClean="0"/>
              <a:t>13</a:t>
            </a:fld>
            <a:endParaRPr lang="en-US"/>
          </a:p>
        </p:txBody>
      </p:sp>
      <p:pic>
        <p:nvPicPr>
          <p:cNvPr id="4" name="Picture 3">
            <a:extLst>
              <a:ext uri="{FF2B5EF4-FFF2-40B4-BE49-F238E27FC236}">
                <a16:creationId xmlns:a16="http://schemas.microsoft.com/office/drawing/2014/main" id="{A2408287-A604-D753-F127-EBD0E70035FD}"/>
              </a:ext>
            </a:extLst>
          </p:cNvPr>
          <p:cNvPicPr>
            <a:picLocks noChangeAspect="1"/>
          </p:cNvPicPr>
          <p:nvPr/>
        </p:nvPicPr>
        <p:blipFill>
          <a:blip r:embed="rId2"/>
          <a:stretch>
            <a:fillRect/>
          </a:stretch>
        </p:blipFill>
        <p:spPr>
          <a:xfrm>
            <a:off x="1338523" y="324822"/>
            <a:ext cx="4147877" cy="2885738"/>
          </a:xfrm>
          <a:prstGeom prst="rect">
            <a:avLst/>
          </a:prstGeom>
        </p:spPr>
      </p:pic>
      <p:pic>
        <p:nvPicPr>
          <p:cNvPr id="6" name="Picture 5">
            <a:extLst>
              <a:ext uri="{FF2B5EF4-FFF2-40B4-BE49-F238E27FC236}">
                <a16:creationId xmlns:a16="http://schemas.microsoft.com/office/drawing/2014/main" id="{10A92247-BCCC-20AB-54C0-6177B033BA8C}"/>
              </a:ext>
            </a:extLst>
          </p:cNvPr>
          <p:cNvPicPr>
            <a:picLocks noChangeAspect="1"/>
          </p:cNvPicPr>
          <p:nvPr/>
        </p:nvPicPr>
        <p:blipFill>
          <a:blip r:embed="rId3"/>
          <a:stretch>
            <a:fillRect/>
          </a:stretch>
        </p:blipFill>
        <p:spPr>
          <a:xfrm>
            <a:off x="1694123" y="3210560"/>
            <a:ext cx="6188194" cy="2801141"/>
          </a:xfrm>
          <a:prstGeom prst="rect">
            <a:avLst/>
          </a:prstGeom>
        </p:spPr>
      </p:pic>
      <p:pic>
        <p:nvPicPr>
          <p:cNvPr id="8" name="Picture 7">
            <a:extLst>
              <a:ext uri="{FF2B5EF4-FFF2-40B4-BE49-F238E27FC236}">
                <a16:creationId xmlns:a16="http://schemas.microsoft.com/office/drawing/2014/main" id="{F4051030-FAB5-FC1B-7811-D3A2B81AA350}"/>
              </a:ext>
            </a:extLst>
          </p:cNvPr>
          <p:cNvPicPr>
            <a:picLocks noChangeAspect="1"/>
          </p:cNvPicPr>
          <p:nvPr/>
        </p:nvPicPr>
        <p:blipFill>
          <a:blip r:embed="rId4"/>
          <a:stretch>
            <a:fillRect/>
          </a:stretch>
        </p:blipFill>
        <p:spPr>
          <a:xfrm>
            <a:off x="5486400" y="5888735"/>
            <a:ext cx="1495835" cy="365125"/>
          </a:xfrm>
          <a:prstGeom prst="rect">
            <a:avLst/>
          </a:prstGeom>
        </p:spPr>
      </p:pic>
    </p:spTree>
    <p:extLst>
      <p:ext uri="{BB962C8B-B14F-4D97-AF65-F5344CB8AC3E}">
        <p14:creationId xmlns:p14="http://schemas.microsoft.com/office/powerpoint/2010/main" val="1918215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14</a:t>
            </a:fld>
            <a:endParaRPr lang="en-US"/>
          </a:p>
        </p:txBody>
      </p:sp>
      <p:pic>
        <p:nvPicPr>
          <p:cNvPr id="5" name="Picture 4">
            <a:extLst>
              <a:ext uri="{FF2B5EF4-FFF2-40B4-BE49-F238E27FC236}">
                <a16:creationId xmlns:a16="http://schemas.microsoft.com/office/drawing/2014/main" id="{52675395-5A79-B77F-505D-8D52E97E8178}"/>
              </a:ext>
            </a:extLst>
          </p:cNvPr>
          <p:cNvPicPr>
            <a:picLocks noChangeAspect="1"/>
          </p:cNvPicPr>
          <p:nvPr/>
        </p:nvPicPr>
        <p:blipFill>
          <a:blip r:embed="rId2"/>
          <a:stretch>
            <a:fillRect/>
          </a:stretch>
        </p:blipFill>
        <p:spPr>
          <a:xfrm>
            <a:off x="472641" y="1152479"/>
            <a:ext cx="8198717" cy="4553042"/>
          </a:xfrm>
          <a:prstGeom prst="rect">
            <a:avLst/>
          </a:prstGeom>
        </p:spPr>
      </p:pic>
    </p:spTree>
    <p:extLst>
      <p:ext uri="{BB962C8B-B14F-4D97-AF65-F5344CB8AC3E}">
        <p14:creationId xmlns:p14="http://schemas.microsoft.com/office/powerpoint/2010/main" val="2366262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814520-013F-C28F-E5F0-099A557DE009}"/>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73D9FCD7-08E1-1105-24CC-74A26564B66C}"/>
              </a:ext>
            </a:extLst>
          </p:cNvPr>
          <p:cNvSpPr>
            <a:spLocks noGrp="1"/>
          </p:cNvSpPr>
          <p:nvPr>
            <p:ph type="sldNum" sz="quarter" idx="12"/>
          </p:nvPr>
        </p:nvSpPr>
        <p:spPr/>
        <p:txBody>
          <a:bodyPr/>
          <a:lstStyle/>
          <a:p>
            <a:fld id="{0E750C24-2218-435B-8451-C318A97C129B}" type="slidenum">
              <a:rPr lang="en-US" smtClean="0"/>
              <a:t>15</a:t>
            </a:fld>
            <a:endParaRPr lang="en-US"/>
          </a:p>
        </p:txBody>
      </p:sp>
      <p:pic>
        <p:nvPicPr>
          <p:cNvPr id="5" name="Picture 4">
            <a:extLst>
              <a:ext uri="{FF2B5EF4-FFF2-40B4-BE49-F238E27FC236}">
                <a16:creationId xmlns:a16="http://schemas.microsoft.com/office/drawing/2014/main" id="{98EFA806-D53D-4DD0-EEEF-DBB620E30F17}"/>
              </a:ext>
            </a:extLst>
          </p:cNvPr>
          <p:cNvPicPr>
            <a:picLocks noChangeAspect="1"/>
          </p:cNvPicPr>
          <p:nvPr/>
        </p:nvPicPr>
        <p:blipFill>
          <a:blip r:embed="rId2"/>
          <a:stretch>
            <a:fillRect/>
          </a:stretch>
        </p:blipFill>
        <p:spPr>
          <a:xfrm>
            <a:off x="1859175" y="572687"/>
            <a:ext cx="5821785" cy="5712626"/>
          </a:xfrm>
          <a:prstGeom prst="rect">
            <a:avLst/>
          </a:prstGeom>
        </p:spPr>
      </p:pic>
    </p:spTree>
    <p:extLst>
      <p:ext uri="{BB962C8B-B14F-4D97-AF65-F5344CB8AC3E}">
        <p14:creationId xmlns:p14="http://schemas.microsoft.com/office/powerpoint/2010/main" val="3858522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16</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4236652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17</a:t>
            </a:fld>
            <a:endParaRPr lang="en-US"/>
          </a:p>
        </p:txBody>
      </p:sp>
      <p:pic>
        <p:nvPicPr>
          <p:cNvPr id="5" name="Picture 4">
            <a:extLst>
              <a:ext uri="{FF2B5EF4-FFF2-40B4-BE49-F238E27FC236}">
                <a16:creationId xmlns:a16="http://schemas.microsoft.com/office/drawing/2014/main" id="{7C3C8F4E-10A3-3FA9-FD54-A453B3A3C100}"/>
              </a:ext>
            </a:extLst>
          </p:cNvPr>
          <p:cNvPicPr>
            <a:picLocks noChangeAspect="1"/>
          </p:cNvPicPr>
          <p:nvPr/>
        </p:nvPicPr>
        <p:blipFill>
          <a:blip r:embed="rId2"/>
          <a:stretch>
            <a:fillRect/>
          </a:stretch>
        </p:blipFill>
        <p:spPr>
          <a:xfrm>
            <a:off x="2190086" y="1494750"/>
            <a:ext cx="4763827" cy="3314263"/>
          </a:xfrm>
          <a:prstGeom prst="rect">
            <a:avLst/>
          </a:prstGeom>
        </p:spPr>
      </p:pic>
    </p:spTree>
    <p:extLst>
      <p:ext uri="{BB962C8B-B14F-4D97-AF65-F5344CB8AC3E}">
        <p14:creationId xmlns:p14="http://schemas.microsoft.com/office/powerpoint/2010/main" val="180129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18</a:t>
            </a:fld>
            <a:endParaRPr lang="en-US"/>
          </a:p>
        </p:txBody>
      </p:sp>
      <p:sp>
        <p:nvSpPr>
          <p:cNvPr id="5" name="TextBox 4">
            <a:extLst>
              <a:ext uri="{FF2B5EF4-FFF2-40B4-BE49-F238E27FC236}">
                <a16:creationId xmlns:a16="http://schemas.microsoft.com/office/drawing/2014/main" id="{6E4AF1D5-6833-1CE0-98FE-200D49F5B4DA}"/>
              </a:ext>
            </a:extLst>
          </p:cNvPr>
          <p:cNvSpPr txBox="1"/>
          <p:nvPr/>
        </p:nvSpPr>
        <p:spPr>
          <a:xfrm>
            <a:off x="497840" y="562094"/>
            <a:ext cx="4572000" cy="461665"/>
          </a:xfrm>
          <a:prstGeom prst="rect">
            <a:avLst/>
          </a:prstGeom>
          <a:noFill/>
        </p:spPr>
        <p:txBody>
          <a:bodyPr wrap="square">
            <a:spAutoFit/>
          </a:bodyPr>
          <a:lstStyle/>
          <a:p>
            <a:r>
              <a:rPr lang="en-US" sz="2400" b="1" dirty="0"/>
              <a:t>Relationships</a:t>
            </a:r>
          </a:p>
        </p:txBody>
      </p:sp>
      <p:pic>
        <p:nvPicPr>
          <p:cNvPr id="7" name="Picture 6">
            <a:extLst>
              <a:ext uri="{FF2B5EF4-FFF2-40B4-BE49-F238E27FC236}">
                <a16:creationId xmlns:a16="http://schemas.microsoft.com/office/drawing/2014/main" id="{3E3EA226-9B85-EFB4-217D-FAB50A51DDD5}"/>
              </a:ext>
            </a:extLst>
          </p:cNvPr>
          <p:cNvPicPr>
            <a:picLocks noChangeAspect="1"/>
          </p:cNvPicPr>
          <p:nvPr/>
        </p:nvPicPr>
        <p:blipFill>
          <a:blip r:embed="rId2"/>
          <a:stretch>
            <a:fillRect/>
          </a:stretch>
        </p:blipFill>
        <p:spPr>
          <a:xfrm>
            <a:off x="615645" y="1109955"/>
            <a:ext cx="7756195" cy="4756470"/>
          </a:xfrm>
          <a:prstGeom prst="rect">
            <a:avLst/>
          </a:prstGeom>
        </p:spPr>
      </p:pic>
    </p:spTree>
    <p:extLst>
      <p:ext uri="{BB962C8B-B14F-4D97-AF65-F5344CB8AC3E}">
        <p14:creationId xmlns:p14="http://schemas.microsoft.com/office/powerpoint/2010/main" val="1124965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19</a:t>
            </a:fld>
            <a:endParaRPr lang="en-US"/>
          </a:p>
        </p:txBody>
      </p:sp>
      <p:sp>
        <p:nvSpPr>
          <p:cNvPr id="5" name="TextBox 4">
            <a:extLst>
              <a:ext uri="{FF2B5EF4-FFF2-40B4-BE49-F238E27FC236}">
                <a16:creationId xmlns:a16="http://schemas.microsoft.com/office/drawing/2014/main" id="{E58EED5E-D68D-E957-9180-FDAFDC3DD11A}"/>
              </a:ext>
            </a:extLst>
          </p:cNvPr>
          <p:cNvSpPr txBox="1"/>
          <p:nvPr/>
        </p:nvSpPr>
        <p:spPr>
          <a:xfrm>
            <a:off x="692150" y="751259"/>
            <a:ext cx="4572000" cy="400110"/>
          </a:xfrm>
          <a:prstGeom prst="rect">
            <a:avLst/>
          </a:prstGeom>
          <a:noFill/>
        </p:spPr>
        <p:txBody>
          <a:bodyPr wrap="square">
            <a:spAutoFit/>
          </a:bodyPr>
          <a:lstStyle/>
          <a:p>
            <a:r>
              <a:rPr lang="en-US" sz="2000" b="1" dirty="0"/>
              <a:t>Cardinality ratios </a:t>
            </a:r>
          </a:p>
        </p:txBody>
      </p:sp>
      <p:sp>
        <p:nvSpPr>
          <p:cNvPr id="13" name="TextBox 12">
            <a:extLst>
              <a:ext uri="{FF2B5EF4-FFF2-40B4-BE49-F238E27FC236}">
                <a16:creationId xmlns:a16="http://schemas.microsoft.com/office/drawing/2014/main" id="{E4F57211-8653-D806-ECE4-FFDC6E877746}"/>
              </a:ext>
            </a:extLst>
          </p:cNvPr>
          <p:cNvSpPr txBox="1"/>
          <p:nvPr/>
        </p:nvSpPr>
        <p:spPr>
          <a:xfrm>
            <a:off x="680720" y="308729"/>
            <a:ext cx="4572000" cy="400110"/>
          </a:xfrm>
          <a:prstGeom prst="rect">
            <a:avLst/>
          </a:prstGeom>
          <a:noFill/>
        </p:spPr>
        <p:txBody>
          <a:bodyPr wrap="square">
            <a:spAutoFit/>
          </a:bodyPr>
          <a:lstStyle/>
          <a:p>
            <a:r>
              <a:rPr lang="en-US" sz="2000" b="1" dirty="0"/>
              <a:t>Constraints on Relationships</a:t>
            </a:r>
          </a:p>
        </p:txBody>
      </p:sp>
      <p:sp>
        <p:nvSpPr>
          <p:cNvPr id="15" name="TextBox 14">
            <a:extLst>
              <a:ext uri="{FF2B5EF4-FFF2-40B4-BE49-F238E27FC236}">
                <a16:creationId xmlns:a16="http://schemas.microsoft.com/office/drawing/2014/main" id="{F8632F23-F3C1-809E-D681-D18E022877AC}"/>
              </a:ext>
            </a:extLst>
          </p:cNvPr>
          <p:cNvSpPr txBox="1"/>
          <p:nvPr/>
        </p:nvSpPr>
        <p:spPr>
          <a:xfrm>
            <a:off x="762634" y="1396990"/>
            <a:ext cx="8046085" cy="646331"/>
          </a:xfrm>
          <a:prstGeom prst="rect">
            <a:avLst/>
          </a:prstGeom>
          <a:noFill/>
        </p:spPr>
        <p:txBody>
          <a:bodyPr wrap="square">
            <a:spAutoFit/>
          </a:bodyPr>
          <a:lstStyle/>
          <a:p>
            <a:r>
              <a:rPr lang="en-US" dirty="0"/>
              <a:t>Represents the maximum number of entities that can be associated with each other through relationship, R.</a:t>
            </a:r>
          </a:p>
        </p:txBody>
      </p:sp>
      <p:pic>
        <p:nvPicPr>
          <p:cNvPr id="4" name="Picture 3">
            <a:extLst>
              <a:ext uri="{FF2B5EF4-FFF2-40B4-BE49-F238E27FC236}">
                <a16:creationId xmlns:a16="http://schemas.microsoft.com/office/drawing/2014/main" id="{0D3CB7C8-59E4-8899-FB63-6F1E9179D78E}"/>
              </a:ext>
            </a:extLst>
          </p:cNvPr>
          <p:cNvPicPr>
            <a:picLocks noChangeAspect="1"/>
          </p:cNvPicPr>
          <p:nvPr/>
        </p:nvPicPr>
        <p:blipFill>
          <a:blip r:embed="rId2"/>
          <a:stretch>
            <a:fillRect/>
          </a:stretch>
        </p:blipFill>
        <p:spPr>
          <a:xfrm>
            <a:off x="1351183" y="2939546"/>
            <a:ext cx="6655565" cy="2597019"/>
          </a:xfrm>
          <a:prstGeom prst="rect">
            <a:avLst/>
          </a:prstGeom>
        </p:spPr>
      </p:pic>
    </p:spTree>
    <p:extLst>
      <p:ext uri="{BB962C8B-B14F-4D97-AF65-F5344CB8AC3E}">
        <p14:creationId xmlns:p14="http://schemas.microsoft.com/office/powerpoint/2010/main" val="32778474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1015663"/>
          </a:xfrm>
          <a:prstGeom prst="rect">
            <a:avLst/>
          </a:prstGeom>
          <a:noFill/>
        </p:spPr>
        <p:txBody>
          <a:bodyPr wrap="square">
            <a:spAutoFit/>
          </a:bodyPr>
          <a:lstStyle/>
          <a:p>
            <a:pPr algn="just"/>
            <a:r>
              <a:rPr lang="en-US" sz="2000" b="0" i="0" u="none" strike="noStrike" baseline="0" dirty="0">
                <a:latin typeface="Calibri "/>
              </a:rPr>
              <a:t>The database design process can be divided into six steps. The </a:t>
            </a:r>
            <a:r>
              <a:rPr lang="en-US" sz="2000" b="1" i="0" u="none" strike="noStrike" baseline="0" dirty="0">
                <a:latin typeface="Calibri "/>
              </a:rPr>
              <a:t>ER model </a:t>
            </a:r>
            <a:r>
              <a:rPr lang="en-US" sz="2000" b="0" i="0" u="none" strike="noStrike" baseline="0" dirty="0">
                <a:latin typeface="Calibri "/>
              </a:rPr>
              <a:t>is most relevant to the </a:t>
            </a:r>
            <a:r>
              <a:rPr lang="en-US" sz="2000" dirty="0">
                <a:latin typeface="Calibri "/>
              </a:rPr>
              <a:t>fi</a:t>
            </a:r>
            <a:r>
              <a:rPr lang="en-US" sz="2000" b="0" i="0" u="none" strike="noStrike" baseline="0" dirty="0">
                <a:latin typeface="Calibri "/>
              </a:rPr>
              <a:t>rst three steps.</a:t>
            </a:r>
          </a:p>
          <a:p>
            <a:pPr algn="just"/>
            <a:endParaRPr lang="en-US" sz="2000" dirty="0">
              <a:latin typeface="Calibri "/>
            </a:endParaRPr>
          </a:p>
        </p:txBody>
      </p:sp>
      <p:sp>
        <p:nvSpPr>
          <p:cNvPr id="4" name="Footer Placeholder 3">
            <a:extLst>
              <a:ext uri="{FF2B5EF4-FFF2-40B4-BE49-F238E27FC236}">
                <a16:creationId xmlns:a16="http://schemas.microsoft.com/office/drawing/2014/main" id="{1DCD710A-723A-F8F5-D68D-C78A4552EEB7}"/>
              </a:ext>
            </a:extLst>
          </p:cNvPr>
          <p:cNvSpPr>
            <a:spLocks noGrp="1"/>
          </p:cNvSpPr>
          <p:nvPr>
            <p:ph type="ftr" sz="quarter" idx="11"/>
          </p:nvPr>
        </p:nvSpPr>
        <p:spPr/>
        <p:txBody>
          <a:bodyPr/>
          <a:lstStyle/>
          <a:p>
            <a:r>
              <a:rPr lang="en-US"/>
              <a:t>Dr A V Prajeesh, SAS, VIT Vellore</a:t>
            </a:r>
          </a:p>
        </p:txBody>
      </p:sp>
      <p:sp>
        <p:nvSpPr>
          <p:cNvPr id="5" name="Slide Number Placeholder 4">
            <a:extLst>
              <a:ext uri="{FF2B5EF4-FFF2-40B4-BE49-F238E27FC236}">
                <a16:creationId xmlns:a16="http://schemas.microsoft.com/office/drawing/2014/main" id="{8FFA23BB-1EF4-81D0-1D9B-EA01D70331E3}"/>
              </a:ext>
            </a:extLst>
          </p:cNvPr>
          <p:cNvSpPr>
            <a:spLocks noGrp="1"/>
          </p:cNvSpPr>
          <p:nvPr>
            <p:ph type="sldNum" sz="quarter" idx="12"/>
          </p:nvPr>
        </p:nvSpPr>
        <p:spPr/>
        <p:txBody>
          <a:bodyPr/>
          <a:lstStyle/>
          <a:p>
            <a:fld id="{0E750C24-2218-435B-8451-C318A97C129B}" type="slidenum">
              <a:rPr lang="en-US" smtClean="0"/>
              <a:t>2</a:t>
            </a:fld>
            <a:endParaRPr lang="en-US"/>
          </a:p>
        </p:txBody>
      </p:sp>
    </p:spTree>
    <p:extLst>
      <p:ext uri="{BB962C8B-B14F-4D97-AF65-F5344CB8AC3E}">
        <p14:creationId xmlns:p14="http://schemas.microsoft.com/office/powerpoint/2010/main" val="1377239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20</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265093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65AF46E-4913-F175-75BD-CC389B40AF0C}"/>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E7FC538-5BE0-D941-B7AB-6F167D28BDB3}"/>
              </a:ext>
            </a:extLst>
          </p:cNvPr>
          <p:cNvSpPr>
            <a:spLocks noGrp="1"/>
          </p:cNvSpPr>
          <p:nvPr>
            <p:ph type="sldNum" sz="quarter" idx="12"/>
          </p:nvPr>
        </p:nvSpPr>
        <p:spPr/>
        <p:txBody>
          <a:bodyPr/>
          <a:lstStyle/>
          <a:p>
            <a:fld id="{0E750C24-2218-435B-8451-C318A97C129B}" type="slidenum">
              <a:rPr lang="en-US" smtClean="0"/>
              <a:t>21</a:t>
            </a:fld>
            <a:endParaRPr lang="en-US"/>
          </a:p>
        </p:txBody>
      </p:sp>
      <p:pic>
        <p:nvPicPr>
          <p:cNvPr id="5" name="Picture 4">
            <a:extLst>
              <a:ext uri="{FF2B5EF4-FFF2-40B4-BE49-F238E27FC236}">
                <a16:creationId xmlns:a16="http://schemas.microsoft.com/office/drawing/2014/main" id="{381A7D45-95AE-16FD-DD40-8C73941F3DC6}"/>
              </a:ext>
            </a:extLst>
          </p:cNvPr>
          <p:cNvPicPr>
            <a:picLocks noChangeAspect="1"/>
          </p:cNvPicPr>
          <p:nvPr/>
        </p:nvPicPr>
        <p:blipFill>
          <a:blip r:embed="rId2"/>
          <a:stretch>
            <a:fillRect/>
          </a:stretch>
        </p:blipFill>
        <p:spPr>
          <a:xfrm>
            <a:off x="1867212" y="649513"/>
            <a:ext cx="4990789" cy="4100619"/>
          </a:xfrm>
          <a:prstGeom prst="rect">
            <a:avLst/>
          </a:prstGeom>
        </p:spPr>
      </p:pic>
      <p:sp>
        <p:nvSpPr>
          <p:cNvPr id="6" name="TextBox 5">
            <a:extLst>
              <a:ext uri="{FF2B5EF4-FFF2-40B4-BE49-F238E27FC236}">
                <a16:creationId xmlns:a16="http://schemas.microsoft.com/office/drawing/2014/main" id="{A72B4785-8962-682A-4AD8-56771ADE472D}"/>
              </a:ext>
            </a:extLst>
          </p:cNvPr>
          <p:cNvSpPr txBox="1"/>
          <p:nvPr/>
        </p:nvSpPr>
        <p:spPr>
          <a:xfrm>
            <a:off x="4250266" y="5328192"/>
            <a:ext cx="1583267" cy="369332"/>
          </a:xfrm>
          <a:prstGeom prst="rect">
            <a:avLst/>
          </a:prstGeom>
          <a:noFill/>
        </p:spPr>
        <p:txBody>
          <a:bodyPr wrap="square" rtlCol="0">
            <a:spAutoFit/>
          </a:bodyPr>
          <a:lstStyle/>
          <a:p>
            <a:r>
              <a:rPr lang="en-US" dirty="0"/>
              <a:t>N:1</a:t>
            </a:r>
          </a:p>
        </p:txBody>
      </p:sp>
    </p:spTree>
    <p:extLst>
      <p:ext uri="{BB962C8B-B14F-4D97-AF65-F5344CB8AC3E}">
        <p14:creationId xmlns:p14="http://schemas.microsoft.com/office/powerpoint/2010/main" val="34498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E13FC2F-1AF8-963C-B536-3681F10232EF}"/>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708C5486-C768-C9E9-B536-D4CACBDB8FBE}"/>
              </a:ext>
            </a:extLst>
          </p:cNvPr>
          <p:cNvSpPr>
            <a:spLocks noGrp="1"/>
          </p:cNvSpPr>
          <p:nvPr>
            <p:ph type="sldNum" sz="quarter" idx="12"/>
          </p:nvPr>
        </p:nvSpPr>
        <p:spPr/>
        <p:txBody>
          <a:bodyPr/>
          <a:lstStyle/>
          <a:p>
            <a:fld id="{0E750C24-2218-435B-8451-C318A97C129B}" type="slidenum">
              <a:rPr lang="en-US" smtClean="0"/>
              <a:t>22</a:t>
            </a:fld>
            <a:endParaRPr lang="en-US"/>
          </a:p>
        </p:txBody>
      </p:sp>
      <p:pic>
        <p:nvPicPr>
          <p:cNvPr id="5" name="Picture 4">
            <a:extLst>
              <a:ext uri="{FF2B5EF4-FFF2-40B4-BE49-F238E27FC236}">
                <a16:creationId xmlns:a16="http://schemas.microsoft.com/office/drawing/2014/main" id="{00B39050-05B5-F2F8-BD03-015B71DE6A39}"/>
              </a:ext>
            </a:extLst>
          </p:cNvPr>
          <p:cNvPicPr>
            <a:picLocks noChangeAspect="1"/>
          </p:cNvPicPr>
          <p:nvPr/>
        </p:nvPicPr>
        <p:blipFill>
          <a:blip r:embed="rId2"/>
          <a:stretch>
            <a:fillRect/>
          </a:stretch>
        </p:blipFill>
        <p:spPr>
          <a:xfrm>
            <a:off x="2092591" y="736719"/>
            <a:ext cx="4958817" cy="4559555"/>
          </a:xfrm>
          <a:prstGeom prst="rect">
            <a:avLst/>
          </a:prstGeom>
        </p:spPr>
      </p:pic>
      <p:sp>
        <p:nvSpPr>
          <p:cNvPr id="6" name="TextBox 5">
            <a:extLst>
              <a:ext uri="{FF2B5EF4-FFF2-40B4-BE49-F238E27FC236}">
                <a16:creationId xmlns:a16="http://schemas.microsoft.com/office/drawing/2014/main" id="{DF71CED6-CC76-6EDC-C843-1ADAF52B0086}"/>
              </a:ext>
            </a:extLst>
          </p:cNvPr>
          <p:cNvSpPr txBox="1"/>
          <p:nvPr/>
        </p:nvSpPr>
        <p:spPr>
          <a:xfrm>
            <a:off x="4309533" y="5853549"/>
            <a:ext cx="1583267" cy="369332"/>
          </a:xfrm>
          <a:prstGeom prst="rect">
            <a:avLst/>
          </a:prstGeom>
          <a:noFill/>
        </p:spPr>
        <p:txBody>
          <a:bodyPr wrap="square" rtlCol="0">
            <a:spAutoFit/>
          </a:bodyPr>
          <a:lstStyle/>
          <a:p>
            <a:r>
              <a:rPr lang="en-US" dirty="0"/>
              <a:t>M:N</a:t>
            </a:r>
          </a:p>
        </p:txBody>
      </p:sp>
    </p:spTree>
    <p:extLst>
      <p:ext uri="{BB962C8B-B14F-4D97-AF65-F5344CB8AC3E}">
        <p14:creationId xmlns:p14="http://schemas.microsoft.com/office/powerpoint/2010/main" val="1071013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00AB63-A045-4B7F-D6DB-7EF1D4C1D762}"/>
              </a:ext>
            </a:extLst>
          </p:cNvPr>
          <p:cNvSpPr>
            <a:spLocks noGrp="1"/>
          </p:cNvSpPr>
          <p:nvPr>
            <p:ph type="ftr" sz="quarter" idx="11"/>
          </p:nvPr>
        </p:nvSpPr>
        <p:spPr/>
        <p:txBody>
          <a:bodyPr/>
          <a:lstStyle/>
          <a:p>
            <a:r>
              <a:rPr lang="en-US" sz="1100"/>
              <a:t>Dr A V Prajeesh, SAS, VIT Vellore</a:t>
            </a:r>
          </a:p>
        </p:txBody>
      </p:sp>
      <p:sp>
        <p:nvSpPr>
          <p:cNvPr id="3" name="Slide Number Placeholder 2">
            <a:extLst>
              <a:ext uri="{FF2B5EF4-FFF2-40B4-BE49-F238E27FC236}">
                <a16:creationId xmlns:a16="http://schemas.microsoft.com/office/drawing/2014/main" id="{6FB86565-6C2D-81C8-2B28-DFF1C4170388}"/>
              </a:ext>
            </a:extLst>
          </p:cNvPr>
          <p:cNvSpPr>
            <a:spLocks noGrp="1"/>
          </p:cNvSpPr>
          <p:nvPr>
            <p:ph type="sldNum" sz="quarter" idx="12"/>
          </p:nvPr>
        </p:nvSpPr>
        <p:spPr/>
        <p:txBody>
          <a:bodyPr/>
          <a:lstStyle/>
          <a:p>
            <a:fld id="{0E750C24-2218-435B-8451-C318A97C129B}" type="slidenum">
              <a:rPr lang="en-US" sz="1100" smtClean="0"/>
              <a:t>23</a:t>
            </a:fld>
            <a:endParaRPr lang="en-US" sz="1100"/>
          </a:p>
        </p:txBody>
      </p:sp>
      <p:sp>
        <p:nvSpPr>
          <p:cNvPr id="4" name="Footer Placeholder 1">
            <a:extLst>
              <a:ext uri="{FF2B5EF4-FFF2-40B4-BE49-F238E27FC236}">
                <a16:creationId xmlns:a16="http://schemas.microsoft.com/office/drawing/2014/main" id="{F965714C-78AF-9D32-6FDD-A4E962FE577B}"/>
              </a:ext>
            </a:extLst>
          </p:cNvPr>
          <p:cNvSpPr txBox="1">
            <a:spLocks/>
          </p:cNvSpPr>
          <p:nvPr/>
        </p:nvSpPr>
        <p:spPr>
          <a:xfrm>
            <a:off x="3028950" y="6356351"/>
            <a:ext cx="30861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100"/>
              <a:t>Dr A V Prajeesh, SAS, VIT Vellore</a:t>
            </a:r>
          </a:p>
        </p:txBody>
      </p:sp>
      <p:sp>
        <p:nvSpPr>
          <p:cNvPr id="5" name="Slide Number Placeholder 2">
            <a:extLst>
              <a:ext uri="{FF2B5EF4-FFF2-40B4-BE49-F238E27FC236}">
                <a16:creationId xmlns:a16="http://schemas.microsoft.com/office/drawing/2014/main" id="{C2808C4B-73C6-5F9D-235F-CDA7AFE8C0C8}"/>
              </a:ext>
            </a:extLst>
          </p:cNvPr>
          <p:cNvSpPr txBox="1">
            <a:spLocks/>
          </p:cNvSpPr>
          <p:nvPr/>
        </p:nvSpPr>
        <p:spPr>
          <a:xfrm>
            <a:off x="6457950" y="6356351"/>
            <a:ext cx="20574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0E750C24-2218-435B-8451-C318A97C129B}" type="slidenum">
              <a:rPr lang="en-US" sz="1100" smtClean="0"/>
              <a:pPr/>
              <a:t>23</a:t>
            </a:fld>
            <a:endParaRPr lang="en-US" sz="1100"/>
          </a:p>
        </p:txBody>
      </p:sp>
      <p:pic>
        <p:nvPicPr>
          <p:cNvPr id="6" name="Picture 5">
            <a:extLst>
              <a:ext uri="{FF2B5EF4-FFF2-40B4-BE49-F238E27FC236}">
                <a16:creationId xmlns:a16="http://schemas.microsoft.com/office/drawing/2014/main" id="{FF71E8B1-B540-2B72-FCD7-9C70BD2E7184}"/>
              </a:ext>
            </a:extLst>
          </p:cNvPr>
          <p:cNvPicPr>
            <a:picLocks noChangeAspect="1"/>
          </p:cNvPicPr>
          <p:nvPr/>
        </p:nvPicPr>
        <p:blipFill>
          <a:blip r:embed="rId2"/>
          <a:stretch>
            <a:fillRect/>
          </a:stretch>
        </p:blipFill>
        <p:spPr>
          <a:xfrm>
            <a:off x="2139904" y="2427580"/>
            <a:ext cx="4864192" cy="3928771"/>
          </a:xfrm>
          <a:prstGeom prst="rect">
            <a:avLst/>
          </a:prstGeom>
        </p:spPr>
      </p:pic>
      <p:sp>
        <p:nvSpPr>
          <p:cNvPr id="7" name="TextBox 6">
            <a:extLst>
              <a:ext uri="{FF2B5EF4-FFF2-40B4-BE49-F238E27FC236}">
                <a16:creationId xmlns:a16="http://schemas.microsoft.com/office/drawing/2014/main" id="{CE71AA35-91E8-C620-D6D4-1681BAFCE6A3}"/>
              </a:ext>
            </a:extLst>
          </p:cNvPr>
          <p:cNvSpPr txBox="1"/>
          <p:nvPr/>
        </p:nvSpPr>
        <p:spPr>
          <a:xfrm>
            <a:off x="598713" y="532453"/>
            <a:ext cx="8055429" cy="1754326"/>
          </a:xfrm>
          <a:prstGeom prst="rect">
            <a:avLst/>
          </a:prstGeom>
          <a:noFill/>
        </p:spPr>
        <p:txBody>
          <a:bodyPr wrap="square">
            <a:spAutoFit/>
          </a:bodyPr>
          <a:lstStyle/>
          <a:p>
            <a:pPr algn="just"/>
            <a:r>
              <a:rPr lang="en-US" b="0" i="0" u="none" strike="noStrike" baseline="0" dirty="0"/>
              <a:t>The entity sets that participate in a relationship set need not be distinct; sometimes  a relationship might involve two entities in the same entity set. </a:t>
            </a:r>
          </a:p>
          <a:p>
            <a:pPr algn="just"/>
            <a:endParaRPr lang="en-US" dirty="0"/>
          </a:p>
          <a:p>
            <a:pPr algn="just"/>
            <a:r>
              <a:rPr lang="en-US" b="0" i="0" u="none" strike="noStrike" baseline="0" dirty="0"/>
              <a:t>For example, consider the </a:t>
            </a:r>
            <a:r>
              <a:rPr lang="en-US" b="0" i="0" u="none" strike="noStrike" baseline="0" dirty="0" err="1"/>
              <a:t>Reports_To</a:t>
            </a:r>
            <a:r>
              <a:rPr lang="en-US" b="0" i="0" u="none" strike="noStrike" baseline="0" dirty="0"/>
              <a:t> relationship set Since employees report to other employees, every relationship in </a:t>
            </a:r>
            <a:r>
              <a:rPr lang="en-US" b="0" i="0" u="none" strike="noStrike" baseline="0" dirty="0" err="1"/>
              <a:t>Reports_</a:t>
            </a:r>
            <a:r>
              <a:rPr lang="en-US" dirty="0" err="1"/>
              <a:t>To</a:t>
            </a:r>
            <a:r>
              <a:rPr lang="en-US" dirty="0"/>
              <a:t> is of the form (</a:t>
            </a:r>
            <a:r>
              <a:rPr lang="en-US" i="1" dirty="0"/>
              <a:t>emp</a:t>
            </a:r>
            <a:r>
              <a:rPr lang="en-US" i="1" baseline="-25000" dirty="0"/>
              <a:t>1</a:t>
            </a:r>
            <a:r>
              <a:rPr lang="en-US" dirty="0"/>
              <a:t>,</a:t>
            </a:r>
            <a:r>
              <a:rPr lang="en-US" i="1" dirty="0"/>
              <a:t>emp</a:t>
            </a:r>
            <a:r>
              <a:rPr lang="en-US" i="1" baseline="-25000" dirty="0"/>
              <a:t>2</a:t>
            </a:r>
            <a:r>
              <a:rPr lang="en-US" dirty="0"/>
              <a:t>) </a:t>
            </a:r>
            <a:r>
              <a:rPr lang="en-US" b="0" i="0" u="none" strike="noStrike" baseline="0" dirty="0"/>
              <a:t>where both </a:t>
            </a:r>
            <a:r>
              <a:rPr lang="en-US" b="0" i="1" u="none" strike="noStrike" baseline="0" dirty="0"/>
              <a:t>emp</a:t>
            </a:r>
            <a:r>
              <a:rPr lang="en-US" b="0" i="0" u="none" strike="noStrike" baseline="0" dirty="0"/>
              <a:t>1 and </a:t>
            </a:r>
            <a:r>
              <a:rPr lang="en-US" b="0" i="1" u="none" strike="noStrike" baseline="0" dirty="0"/>
              <a:t>emp</a:t>
            </a:r>
            <a:r>
              <a:rPr lang="en-US" b="0" i="0" u="none" strike="noStrike" baseline="0" dirty="0"/>
              <a:t>2 are entities in Employees.</a:t>
            </a:r>
            <a:endParaRPr lang="en-US" dirty="0"/>
          </a:p>
        </p:txBody>
      </p:sp>
    </p:spTree>
    <p:extLst>
      <p:ext uri="{BB962C8B-B14F-4D97-AF65-F5344CB8AC3E}">
        <p14:creationId xmlns:p14="http://schemas.microsoft.com/office/powerpoint/2010/main" val="308882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24</a:t>
            </a:fld>
            <a:endParaRPr lang="en-US"/>
          </a:p>
        </p:txBody>
      </p:sp>
      <p:sp>
        <p:nvSpPr>
          <p:cNvPr id="5" name="TextBox 4">
            <a:extLst>
              <a:ext uri="{FF2B5EF4-FFF2-40B4-BE49-F238E27FC236}">
                <a16:creationId xmlns:a16="http://schemas.microsoft.com/office/drawing/2014/main" id="{81F1FF02-0B67-68B2-5EFD-79C5C44A5727}"/>
              </a:ext>
            </a:extLst>
          </p:cNvPr>
          <p:cNvSpPr txBox="1"/>
          <p:nvPr/>
        </p:nvSpPr>
        <p:spPr>
          <a:xfrm>
            <a:off x="692150" y="1598414"/>
            <a:ext cx="4572000" cy="461665"/>
          </a:xfrm>
          <a:prstGeom prst="rect">
            <a:avLst/>
          </a:prstGeom>
          <a:noFill/>
        </p:spPr>
        <p:txBody>
          <a:bodyPr wrap="square">
            <a:spAutoFit/>
          </a:bodyPr>
          <a:lstStyle/>
          <a:p>
            <a:r>
              <a:rPr lang="en-US" sz="2400" b="1" dirty="0"/>
              <a:t>Participation</a:t>
            </a:r>
          </a:p>
        </p:txBody>
      </p:sp>
      <p:sp>
        <p:nvSpPr>
          <p:cNvPr id="9" name="TextBox 8">
            <a:extLst>
              <a:ext uri="{FF2B5EF4-FFF2-40B4-BE49-F238E27FC236}">
                <a16:creationId xmlns:a16="http://schemas.microsoft.com/office/drawing/2014/main" id="{53A2E877-F255-1257-60E2-6EB96328BD12}"/>
              </a:ext>
            </a:extLst>
          </p:cNvPr>
          <p:cNvSpPr txBox="1"/>
          <p:nvPr/>
        </p:nvSpPr>
        <p:spPr>
          <a:xfrm>
            <a:off x="742950" y="2397573"/>
            <a:ext cx="7772400" cy="646331"/>
          </a:xfrm>
          <a:prstGeom prst="rect">
            <a:avLst/>
          </a:prstGeom>
          <a:noFill/>
        </p:spPr>
        <p:txBody>
          <a:bodyPr wrap="square">
            <a:spAutoFit/>
          </a:bodyPr>
          <a:lstStyle/>
          <a:p>
            <a:r>
              <a:rPr lang="en-US" dirty="0"/>
              <a:t>Participation Constraints : tell us that the participation in a relationship can either be total or partial. </a:t>
            </a:r>
          </a:p>
        </p:txBody>
      </p:sp>
      <p:sp>
        <p:nvSpPr>
          <p:cNvPr id="11" name="TextBox 10">
            <a:extLst>
              <a:ext uri="{FF2B5EF4-FFF2-40B4-BE49-F238E27FC236}">
                <a16:creationId xmlns:a16="http://schemas.microsoft.com/office/drawing/2014/main" id="{7DF2BD4C-1CF8-2E6E-EA22-99A6202991B1}"/>
              </a:ext>
            </a:extLst>
          </p:cNvPr>
          <p:cNvSpPr txBox="1"/>
          <p:nvPr/>
        </p:nvSpPr>
        <p:spPr>
          <a:xfrm>
            <a:off x="742950" y="3466930"/>
            <a:ext cx="7772400" cy="923330"/>
          </a:xfrm>
          <a:prstGeom prst="rect">
            <a:avLst/>
          </a:prstGeom>
          <a:noFill/>
        </p:spPr>
        <p:txBody>
          <a:bodyPr wrap="square">
            <a:spAutoFit/>
          </a:bodyPr>
          <a:lstStyle/>
          <a:p>
            <a:pPr algn="just"/>
            <a:r>
              <a:rPr lang="en-US" dirty="0"/>
              <a:t>When each entity in an entity set participates in a relation, it is called Total Participation. However, when all entities in the given entity set do not participate in a relation, it is called Partial Participation.</a:t>
            </a:r>
          </a:p>
        </p:txBody>
      </p:sp>
    </p:spTree>
    <p:extLst>
      <p:ext uri="{BB962C8B-B14F-4D97-AF65-F5344CB8AC3E}">
        <p14:creationId xmlns:p14="http://schemas.microsoft.com/office/powerpoint/2010/main" val="1426428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25</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670560" y="326304"/>
            <a:ext cx="7741920" cy="5887807"/>
          </a:xfrm>
          <a:prstGeom prst="rect">
            <a:avLst/>
          </a:prstGeom>
        </p:spPr>
      </p:pic>
    </p:spTree>
    <p:extLst>
      <p:ext uri="{BB962C8B-B14F-4D97-AF65-F5344CB8AC3E}">
        <p14:creationId xmlns:p14="http://schemas.microsoft.com/office/powerpoint/2010/main" val="1256274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CDAE18-9EEB-A1A5-ECFF-66B76BEC9479}"/>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67FABA0E-A8CE-CB64-8098-C87065B269BC}"/>
              </a:ext>
            </a:extLst>
          </p:cNvPr>
          <p:cNvSpPr>
            <a:spLocks noGrp="1"/>
          </p:cNvSpPr>
          <p:nvPr>
            <p:ph type="sldNum" sz="quarter" idx="12"/>
          </p:nvPr>
        </p:nvSpPr>
        <p:spPr/>
        <p:txBody>
          <a:bodyPr/>
          <a:lstStyle/>
          <a:p>
            <a:fld id="{0E750C24-2218-435B-8451-C318A97C129B}" type="slidenum">
              <a:rPr lang="en-US" smtClean="0"/>
              <a:t>26</a:t>
            </a:fld>
            <a:endParaRPr lang="en-US"/>
          </a:p>
        </p:txBody>
      </p:sp>
      <p:sp>
        <p:nvSpPr>
          <p:cNvPr id="5" name="TextBox 4">
            <a:extLst>
              <a:ext uri="{FF2B5EF4-FFF2-40B4-BE49-F238E27FC236}">
                <a16:creationId xmlns:a16="http://schemas.microsoft.com/office/drawing/2014/main" id="{B62925B5-2D20-88A5-E082-8CC208CE6DF5}"/>
              </a:ext>
            </a:extLst>
          </p:cNvPr>
          <p:cNvSpPr txBox="1"/>
          <p:nvPr/>
        </p:nvSpPr>
        <p:spPr>
          <a:xfrm>
            <a:off x="742950" y="631763"/>
            <a:ext cx="4572000" cy="461665"/>
          </a:xfrm>
          <a:prstGeom prst="rect">
            <a:avLst/>
          </a:prstGeom>
          <a:noFill/>
        </p:spPr>
        <p:txBody>
          <a:bodyPr wrap="square">
            <a:spAutoFit/>
          </a:bodyPr>
          <a:lstStyle/>
          <a:p>
            <a:r>
              <a:rPr lang="en-US" sz="2400" b="1" i="0" u="none" strike="noStrike" baseline="0" dirty="0">
                <a:latin typeface="Calibri "/>
              </a:rPr>
              <a:t>Class Hierarchies</a:t>
            </a:r>
            <a:endParaRPr lang="en-US" sz="2400" dirty="0">
              <a:latin typeface="Calibri "/>
            </a:endParaRPr>
          </a:p>
        </p:txBody>
      </p:sp>
      <p:pic>
        <p:nvPicPr>
          <p:cNvPr id="7" name="Picture 6">
            <a:extLst>
              <a:ext uri="{FF2B5EF4-FFF2-40B4-BE49-F238E27FC236}">
                <a16:creationId xmlns:a16="http://schemas.microsoft.com/office/drawing/2014/main" id="{16208D29-B37B-B595-639C-AEC29DAF078C}"/>
              </a:ext>
            </a:extLst>
          </p:cNvPr>
          <p:cNvPicPr>
            <a:picLocks noChangeAspect="1"/>
          </p:cNvPicPr>
          <p:nvPr/>
        </p:nvPicPr>
        <p:blipFill>
          <a:blip r:embed="rId2"/>
          <a:stretch>
            <a:fillRect/>
          </a:stretch>
        </p:blipFill>
        <p:spPr>
          <a:xfrm>
            <a:off x="109225" y="1453449"/>
            <a:ext cx="6145525" cy="4653207"/>
          </a:xfrm>
          <a:prstGeom prst="rect">
            <a:avLst/>
          </a:prstGeom>
        </p:spPr>
      </p:pic>
      <p:sp>
        <p:nvSpPr>
          <p:cNvPr id="9" name="TextBox 8">
            <a:extLst>
              <a:ext uri="{FF2B5EF4-FFF2-40B4-BE49-F238E27FC236}">
                <a16:creationId xmlns:a16="http://schemas.microsoft.com/office/drawing/2014/main" id="{DB40B14C-4727-594B-9222-AB8591F76AB0}"/>
              </a:ext>
            </a:extLst>
          </p:cNvPr>
          <p:cNvSpPr txBox="1"/>
          <p:nvPr/>
        </p:nvSpPr>
        <p:spPr>
          <a:xfrm>
            <a:off x="6024880" y="1028343"/>
            <a:ext cx="2806695" cy="4801314"/>
          </a:xfrm>
          <a:prstGeom prst="rect">
            <a:avLst/>
          </a:prstGeom>
          <a:noFill/>
        </p:spPr>
        <p:txBody>
          <a:bodyPr wrap="square">
            <a:spAutoFit/>
          </a:bodyPr>
          <a:lstStyle/>
          <a:p>
            <a:pPr algn="just"/>
            <a:r>
              <a:rPr lang="en-US" sz="1800" b="0" i="0" u="none" strike="noStrike" baseline="0" dirty="0">
                <a:latin typeface="Calibri "/>
              </a:rPr>
              <a:t>Sometimes it is natural to classify the entities in an entity set into subclasses. </a:t>
            </a:r>
          </a:p>
          <a:p>
            <a:pPr algn="just"/>
            <a:r>
              <a:rPr lang="en-US" sz="1800" b="0" i="0" u="none" strike="noStrike" baseline="0" dirty="0">
                <a:latin typeface="Calibri "/>
              </a:rPr>
              <a:t> </a:t>
            </a:r>
          </a:p>
          <a:p>
            <a:pPr algn="just"/>
            <a:r>
              <a:rPr lang="en-US" sz="1800" b="0" i="0" u="none" strike="noStrike" baseline="0" dirty="0">
                <a:latin typeface="Calibri "/>
              </a:rPr>
              <a:t>For example, we might want to talk about an Hourly Emps entity set and a Contract Emps entity set to distinguish the basis on which they are paid. </a:t>
            </a:r>
          </a:p>
          <a:p>
            <a:pPr algn="just"/>
            <a:endParaRPr lang="en-US" sz="1800" b="0" i="0" u="none" strike="noStrike" baseline="0" dirty="0">
              <a:latin typeface="Calibri "/>
            </a:endParaRPr>
          </a:p>
          <a:p>
            <a:pPr algn="just"/>
            <a:r>
              <a:rPr lang="en-US" sz="1800" b="0" i="0" u="none" strike="noStrike" baseline="0" dirty="0">
                <a:latin typeface="Calibri "/>
              </a:rPr>
              <a:t>We might have attributes </a:t>
            </a:r>
            <a:r>
              <a:rPr lang="en-US" sz="1800" b="0" i="1" u="none" strike="noStrike" baseline="0" dirty="0">
                <a:latin typeface="Calibri "/>
              </a:rPr>
              <a:t>hours worked </a:t>
            </a:r>
            <a:r>
              <a:rPr lang="en-US" sz="1800" b="0" i="0" u="none" strike="noStrike" baseline="0" dirty="0">
                <a:latin typeface="Calibri "/>
              </a:rPr>
              <a:t>and </a:t>
            </a:r>
            <a:r>
              <a:rPr lang="en-US" sz="1800" b="0" i="1" u="none" strike="noStrike" baseline="0" dirty="0">
                <a:latin typeface="Calibri "/>
              </a:rPr>
              <a:t>hourly wage </a:t>
            </a:r>
            <a:r>
              <a:rPr lang="en-US" sz="1800" b="0" i="0" u="none" strike="noStrike" baseline="0" dirty="0">
                <a:latin typeface="Calibri "/>
              </a:rPr>
              <a:t>defined for Hourly Emps and an attribute </a:t>
            </a:r>
            <a:r>
              <a:rPr lang="en-US" sz="1800" b="0" i="1" u="none" strike="noStrike" baseline="0" dirty="0">
                <a:latin typeface="Calibri "/>
              </a:rPr>
              <a:t>contracted </a:t>
            </a:r>
            <a:r>
              <a:rPr lang="en-US" sz="1800" b="0" i="0" u="none" strike="noStrike" baseline="0" dirty="0">
                <a:latin typeface="Calibri "/>
              </a:rPr>
              <a:t>defined for Contract Emps.</a:t>
            </a:r>
            <a:endParaRPr lang="en-US" dirty="0">
              <a:latin typeface="Calibri "/>
            </a:endParaRPr>
          </a:p>
        </p:txBody>
      </p:sp>
    </p:spTree>
    <p:extLst>
      <p:ext uri="{BB962C8B-B14F-4D97-AF65-F5344CB8AC3E}">
        <p14:creationId xmlns:p14="http://schemas.microsoft.com/office/powerpoint/2010/main" val="1995877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DFC430D-6CE1-22E6-A983-B73547EBA406}"/>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04783F43-48B3-24F2-E5AA-F4181F17B224}"/>
              </a:ext>
            </a:extLst>
          </p:cNvPr>
          <p:cNvSpPr>
            <a:spLocks noGrp="1"/>
          </p:cNvSpPr>
          <p:nvPr>
            <p:ph type="sldNum" sz="quarter" idx="12"/>
          </p:nvPr>
        </p:nvSpPr>
        <p:spPr/>
        <p:txBody>
          <a:bodyPr/>
          <a:lstStyle/>
          <a:p>
            <a:fld id="{0E750C24-2218-435B-8451-C318A97C129B}" type="slidenum">
              <a:rPr lang="en-US" smtClean="0"/>
              <a:t>27</a:t>
            </a:fld>
            <a:endParaRPr lang="en-US"/>
          </a:p>
        </p:txBody>
      </p:sp>
      <p:sp>
        <p:nvSpPr>
          <p:cNvPr id="5" name="TextBox 4">
            <a:extLst>
              <a:ext uri="{FF2B5EF4-FFF2-40B4-BE49-F238E27FC236}">
                <a16:creationId xmlns:a16="http://schemas.microsoft.com/office/drawing/2014/main" id="{EC6F91CA-E6D4-B925-7C85-0398B50D0D5E}"/>
              </a:ext>
            </a:extLst>
          </p:cNvPr>
          <p:cNvSpPr txBox="1"/>
          <p:nvPr/>
        </p:nvSpPr>
        <p:spPr>
          <a:xfrm>
            <a:off x="573404" y="1347599"/>
            <a:ext cx="7798435" cy="3477875"/>
          </a:xfrm>
          <a:prstGeom prst="rect">
            <a:avLst/>
          </a:prstGeom>
          <a:noFill/>
        </p:spPr>
        <p:txBody>
          <a:bodyPr wrap="square">
            <a:spAutoFit/>
          </a:bodyPr>
          <a:lstStyle/>
          <a:p>
            <a:pPr algn="just"/>
            <a:r>
              <a:rPr lang="en-US" sz="2000" b="0" i="0" u="none" strike="noStrike" baseline="0" dirty="0"/>
              <a:t>We want the semantics that every entity in one of these sets is also an Employees entity, and as such must have all of the attributes of Employees defined. </a:t>
            </a:r>
          </a:p>
          <a:p>
            <a:pPr algn="just"/>
            <a:endParaRPr lang="en-US" sz="2000" dirty="0"/>
          </a:p>
          <a:p>
            <a:pPr algn="just"/>
            <a:r>
              <a:rPr lang="en-US" sz="2000" b="0" i="0" u="none" strike="noStrike" baseline="0" dirty="0"/>
              <a:t>Thus, the attributes defined for an Hourly Emps entity are the attributes for Employees plus Hourly Emps.</a:t>
            </a:r>
          </a:p>
          <a:p>
            <a:pPr algn="just"/>
            <a:endParaRPr lang="en-US" sz="2000" b="0" i="0" u="none" strike="noStrike" baseline="0" dirty="0"/>
          </a:p>
          <a:p>
            <a:pPr algn="just"/>
            <a:r>
              <a:rPr lang="en-US" sz="2000" b="0" i="0" u="none" strike="noStrike" baseline="0" dirty="0"/>
              <a:t>We say that the attributes for the entity set Employees are </a:t>
            </a:r>
            <a:r>
              <a:rPr lang="en-US" sz="2000" b="1" i="0" u="none" strike="noStrike" baseline="0" dirty="0"/>
              <a:t>inherited </a:t>
            </a:r>
            <a:r>
              <a:rPr lang="en-US" sz="2000" b="0" i="0" u="none" strike="noStrike" baseline="0" dirty="0"/>
              <a:t>by the entity set Hourly Emps, and that Hourly Emps </a:t>
            </a:r>
            <a:r>
              <a:rPr lang="en-US" sz="2000" b="1" i="0" u="none" strike="noStrike" baseline="0" dirty="0"/>
              <a:t>ISA </a:t>
            </a:r>
            <a:r>
              <a:rPr lang="en-US" sz="2000" b="0" i="0" u="none" strike="noStrike" baseline="0" dirty="0"/>
              <a:t>(read </a:t>
            </a:r>
            <a:r>
              <a:rPr lang="en-US" sz="2000" b="0" i="1" u="none" strike="noStrike" baseline="0" dirty="0"/>
              <a:t>is a</a:t>
            </a:r>
            <a:r>
              <a:rPr lang="en-US" sz="2000" b="0" i="0" u="none" strike="noStrike" baseline="0" dirty="0"/>
              <a:t>) Employees.</a:t>
            </a:r>
          </a:p>
          <a:p>
            <a:pPr algn="just"/>
            <a:endParaRPr lang="en-US" sz="2000" dirty="0"/>
          </a:p>
        </p:txBody>
      </p:sp>
    </p:spTree>
    <p:extLst>
      <p:ext uri="{BB962C8B-B14F-4D97-AF65-F5344CB8AC3E}">
        <p14:creationId xmlns:p14="http://schemas.microsoft.com/office/powerpoint/2010/main" val="31295946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74D42B3-DA26-079A-90A7-0A5C376B35E6}"/>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89CF50D2-461C-7B4B-412C-F947958714D9}"/>
              </a:ext>
            </a:extLst>
          </p:cNvPr>
          <p:cNvSpPr>
            <a:spLocks noGrp="1"/>
          </p:cNvSpPr>
          <p:nvPr>
            <p:ph type="sldNum" sz="quarter" idx="12"/>
          </p:nvPr>
        </p:nvSpPr>
        <p:spPr/>
        <p:txBody>
          <a:bodyPr/>
          <a:lstStyle/>
          <a:p>
            <a:fld id="{0E750C24-2218-435B-8451-C318A97C129B}" type="slidenum">
              <a:rPr lang="en-US" smtClean="0"/>
              <a:t>28</a:t>
            </a:fld>
            <a:endParaRPr lang="en-US"/>
          </a:p>
        </p:txBody>
      </p:sp>
      <p:sp>
        <p:nvSpPr>
          <p:cNvPr id="7" name="TextBox 6">
            <a:extLst>
              <a:ext uri="{FF2B5EF4-FFF2-40B4-BE49-F238E27FC236}">
                <a16:creationId xmlns:a16="http://schemas.microsoft.com/office/drawing/2014/main" id="{8F0141E2-F7BB-5634-608C-A83FB16A2D63}"/>
              </a:ext>
            </a:extLst>
          </p:cNvPr>
          <p:cNvSpPr txBox="1"/>
          <p:nvPr/>
        </p:nvSpPr>
        <p:spPr>
          <a:xfrm>
            <a:off x="707708" y="539356"/>
            <a:ext cx="7501572" cy="3477875"/>
          </a:xfrm>
          <a:prstGeom prst="rect">
            <a:avLst/>
          </a:prstGeom>
          <a:noFill/>
        </p:spPr>
        <p:txBody>
          <a:bodyPr wrap="square">
            <a:spAutoFit/>
          </a:bodyPr>
          <a:lstStyle/>
          <a:p>
            <a:pPr algn="just"/>
            <a:r>
              <a:rPr lang="en-US" sz="2000" dirty="0"/>
              <a:t>Employees is </a:t>
            </a:r>
            <a:r>
              <a:rPr lang="en-US" sz="2000" b="1" dirty="0"/>
              <a:t>specialized </a:t>
            </a:r>
            <a:r>
              <a:rPr lang="en-US" sz="2000" dirty="0"/>
              <a:t>into subclasses. Specialization is the process of identifying subsets of an entity set (the </a:t>
            </a:r>
            <a:r>
              <a:rPr lang="en-US" sz="2000" b="1" dirty="0"/>
              <a:t>superclass</a:t>
            </a:r>
            <a:r>
              <a:rPr lang="en-US" sz="2000" dirty="0"/>
              <a:t>) that share some distinguishing characteristic.</a:t>
            </a:r>
          </a:p>
          <a:p>
            <a:pPr algn="just"/>
            <a:endParaRPr lang="en-US" sz="2000" dirty="0"/>
          </a:p>
          <a:p>
            <a:pPr algn="just"/>
            <a:r>
              <a:rPr lang="en-US" sz="2000" dirty="0"/>
              <a:t>Hourly Emps and Contract Emps are </a:t>
            </a:r>
            <a:r>
              <a:rPr lang="en-US" sz="2000" b="1" dirty="0"/>
              <a:t>generalized </a:t>
            </a:r>
            <a:r>
              <a:rPr lang="en-US" sz="2000" dirty="0"/>
              <a:t>by Employees. As another example, two entity sets Motorboats and Cars may be generalized into an entity set Motor Vehicles. </a:t>
            </a:r>
          </a:p>
          <a:p>
            <a:pPr algn="just"/>
            <a:endParaRPr lang="en-US" sz="2000" dirty="0"/>
          </a:p>
          <a:p>
            <a:pPr algn="just"/>
            <a:r>
              <a:rPr lang="en-US" sz="2000" dirty="0"/>
              <a:t>Generalization consists of identifying some common characteristics of a collection of entity sets and creating a new entity set that contains entities possessing these common characteristics.</a:t>
            </a:r>
          </a:p>
        </p:txBody>
      </p:sp>
    </p:spTree>
    <p:extLst>
      <p:ext uri="{BB962C8B-B14F-4D97-AF65-F5344CB8AC3E}">
        <p14:creationId xmlns:p14="http://schemas.microsoft.com/office/powerpoint/2010/main" val="943449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2554545"/>
          </a:xfrm>
          <a:prstGeom prst="rect">
            <a:avLst/>
          </a:prstGeom>
          <a:noFill/>
        </p:spPr>
        <p:txBody>
          <a:bodyPr wrap="square">
            <a:spAutoFit/>
          </a:bodyPr>
          <a:lstStyle/>
          <a:p>
            <a:pPr algn="just"/>
            <a:r>
              <a:rPr lang="en-US" sz="2000" b="0" i="0" u="none" strike="noStrike" baseline="0" dirty="0">
                <a:latin typeface="Calibri "/>
              </a:rPr>
              <a:t>The database design process can be divided into six steps. The </a:t>
            </a:r>
            <a:r>
              <a:rPr lang="en-US" sz="2000" b="1" i="0" u="none" strike="noStrike" baseline="0" dirty="0">
                <a:latin typeface="Calibri "/>
              </a:rPr>
              <a:t>ER model </a:t>
            </a:r>
            <a:r>
              <a:rPr lang="en-US" sz="2000" b="0" i="0" u="none" strike="noStrike" baseline="0" dirty="0">
                <a:latin typeface="Calibri "/>
              </a:rPr>
              <a:t>is most relevant to the </a:t>
            </a:r>
            <a:r>
              <a:rPr lang="en-US" sz="2000" dirty="0">
                <a:latin typeface="Calibri "/>
              </a:rPr>
              <a:t>fi</a:t>
            </a:r>
            <a:r>
              <a:rPr lang="en-US" sz="2000" b="0" i="0" u="none" strike="noStrike" baseline="0" dirty="0">
                <a:latin typeface="Calibri "/>
              </a:rPr>
              <a:t>rst three steps.</a:t>
            </a:r>
          </a:p>
          <a:p>
            <a:pPr algn="just"/>
            <a:endParaRPr lang="en-US" sz="2000" dirty="0">
              <a:latin typeface="Calibri "/>
            </a:endParaRPr>
          </a:p>
          <a:p>
            <a:pPr algn="just"/>
            <a:r>
              <a:rPr lang="en-US" sz="2000" b="1" i="0" u="none" strike="noStrike" baseline="0" dirty="0">
                <a:latin typeface="Calibri "/>
              </a:rPr>
              <a:t>Requirements Analysis : </a:t>
            </a:r>
            <a:r>
              <a:rPr lang="en-US" sz="2000" i="0" u="none" strike="noStrike" baseline="0" dirty="0">
                <a:latin typeface="Calibri "/>
              </a:rPr>
              <a:t>In a nut shell what </a:t>
            </a:r>
            <a:r>
              <a:rPr lang="en-US" sz="2000" b="0" i="0" u="none" strike="noStrike" baseline="0" dirty="0">
                <a:latin typeface="Calibri "/>
              </a:rPr>
              <a:t>the users want from the database.</a:t>
            </a:r>
            <a:endParaRPr lang="en-US" sz="2000" b="1" i="0" u="none" strike="noStrike" baseline="0" dirty="0">
              <a:latin typeface="Calibri "/>
            </a:endParaRPr>
          </a:p>
          <a:p>
            <a:pPr algn="just"/>
            <a:r>
              <a:rPr lang="en-US" sz="2000" b="1" i="0" u="none" strike="noStrike" baseline="0" dirty="0">
                <a:latin typeface="Calibri "/>
              </a:rPr>
              <a:t>Conceptual Database Design: </a:t>
            </a:r>
            <a:r>
              <a:rPr lang="en-US" sz="2000" b="0" i="0" u="none" strike="noStrike" baseline="0" dirty="0">
                <a:latin typeface="Calibri "/>
              </a:rPr>
              <a:t>gathered in the requirements analysis step is used to develop a high-level description of the data to be stored in the database : Where ER model comes in to place.</a:t>
            </a:r>
          </a:p>
        </p:txBody>
      </p:sp>
      <p:sp>
        <p:nvSpPr>
          <p:cNvPr id="2" name="Footer Placeholder 1">
            <a:extLst>
              <a:ext uri="{FF2B5EF4-FFF2-40B4-BE49-F238E27FC236}">
                <a16:creationId xmlns:a16="http://schemas.microsoft.com/office/drawing/2014/main" id="{FEF94881-C495-6D3F-4077-30DE26A693FD}"/>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1F6440AA-DC25-49B7-980F-730118AEC896}"/>
              </a:ext>
            </a:extLst>
          </p:cNvPr>
          <p:cNvSpPr>
            <a:spLocks noGrp="1"/>
          </p:cNvSpPr>
          <p:nvPr>
            <p:ph type="sldNum" sz="quarter" idx="12"/>
          </p:nvPr>
        </p:nvSpPr>
        <p:spPr/>
        <p:txBody>
          <a:bodyPr/>
          <a:lstStyle/>
          <a:p>
            <a:fld id="{0E750C24-2218-435B-8451-C318A97C129B}" type="slidenum">
              <a:rPr lang="en-US" smtClean="0"/>
              <a:t>3</a:t>
            </a:fld>
            <a:endParaRPr lang="en-US"/>
          </a:p>
        </p:txBody>
      </p:sp>
    </p:spTree>
    <p:extLst>
      <p:ext uri="{BB962C8B-B14F-4D97-AF65-F5344CB8AC3E}">
        <p14:creationId xmlns:p14="http://schemas.microsoft.com/office/powerpoint/2010/main" val="712102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3477875"/>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i="0" u="none" strike="noStrike" baseline="0" dirty="0"/>
              <a:t>Information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p:txBody>
      </p:sp>
      <p:sp>
        <p:nvSpPr>
          <p:cNvPr id="2" name="Footer Placeholder 1">
            <a:extLst>
              <a:ext uri="{FF2B5EF4-FFF2-40B4-BE49-F238E27FC236}">
                <a16:creationId xmlns:a16="http://schemas.microsoft.com/office/drawing/2014/main" id="{BE339F44-50E3-4EF8-242B-722AC171E2F3}"/>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183C5261-DD4C-93DF-6AC2-CBFF3DEFA03A}"/>
              </a:ext>
            </a:extLst>
          </p:cNvPr>
          <p:cNvSpPr>
            <a:spLocks noGrp="1"/>
          </p:cNvSpPr>
          <p:nvPr>
            <p:ph type="sldNum" sz="quarter" idx="12"/>
          </p:nvPr>
        </p:nvSpPr>
        <p:spPr/>
        <p:txBody>
          <a:bodyPr/>
          <a:lstStyle/>
          <a:p>
            <a:fld id="{0E750C24-2218-435B-8451-C318A97C129B}" type="slidenum">
              <a:rPr lang="en-US" smtClean="0"/>
              <a:t>4</a:t>
            </a:fld>
            <a:endParaRPr lang="en-US"/>
          </a:p>
        </p:txBody>
      </p:sp>
    </p:spTree>
    <p:extLst>
      <p:ext uri="{BB962C8B-B14F-4D97-AF65-F5344CB8AC3E}">
        <p14:creationId xmlns:p14="http://schemas.microsoft.com/office/powerpoint/2010/main" val="83198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4708981"/>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u="none" strike="noStrike" baseline="0" dirty="0"/>
              <a:t>I</a:t>
            </a:r>
            <a:r>
              <a:rPr lang="en-US" sz="2000" i="0" u="none" strike="noStrike" baseline="0" dirty="0"/>
              <a:t>nformation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a:p>
            <a:pPr algn="l"/>
            <a:r>
              <a:rPr lang="en-US" sz="2000" b="1" i="0" u="none" strike="noStrike" baseline="0" dirty="0"/>
              <a:t>Schema Refinement: </a:t>
            </a:r>
            <a:r>
              <a:rPr lang="en-US" sz="2000" b="0" i="0" u="none" strike="noStrike" baseline="0" dirty="0"/>
              <a:t>The fourth step in database design is to analyze the collection of relations in our relational database schema to identify potential problems, and to refine it.</a:t>
            </a:r>
          </a:p>
          <a:p>
            <a:pPr algn="l"/>
            <a:r>
              <a:rPr lang="en-US" sz="2000" b="1" i="0" u="none" strike="noStrike" baseline="0" dirty="0"/>
              <a:t>Physical Database Design: </a:t>
            </a:r>
          </a:p>
        </p:txBody>
      </p:sp>
      <p:sp>
        <p:nvSpPr>
          <p:cNvPr id="2" name="Footer Placeholder 1">
            <a:extLst>
              <a:ext uri="{FF2B5EF4-FFF2-40B4-BE49-F238E27FC236}">
                <a16:creationId xmlns:a16="http://schemas.microsoft.com/office/drawing/2014/main" id="{6370543E-B176-2984-D236-27C713FDDE66}"/>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C301EB31-3F7E-B9A5-85A9-ADC850C08B16}"/>
              </a:ext>
            </a:extLst>
          </p:cNvPr>
          <p:cNvSpPr>
            <a:spLocks noGrp="1"/>
          </p:cNvSpPr>
          <p:nvPr>
            <p:ph type="sldNum" sz="quarter" idx="12"/>
          </p:nvPr>
        </p:nvSpPr>
        <p:spPr/>
        <p:txBody>
          <a:bodyPr/>
          <a:lstStyle/>
          <a:p>
            <a:fld id="{0E750C24-2218-435B-8451-C318A97C129B}" type="slidenum">
              <a:rPr lang="en-US" smtClean="0"/>
              <a:t>5</a:t>
            </a:fld>
            <a:endParaRPr lang="en-US"/>
          </a:p>
        </p:txBody>
      </p:sp>
    </p:spTree>
    <p:extLst>
      <p:ext uri="{BB962C8B-B14F-4D97-AF65-F5344CB8AC3E}">
        <p14:creationId xmlns:p14="http://schemas.microsoft.com/office/powerpoint/2010/main" val="1170264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56DE016-266E-E6F0-AECA-4AEF5504D8DA}"/>
              </a:ext>
            </a:extLst>
          </p:cNvPr>
          <p:cNvSpPr txBox="1"/>
          <p:nvPr/>
        </p:nvSpPr>
        <p:spPr>
          <a:xfrm>
            <a:off x="478970" y="757542"/>
            <a:ext cx="8088085" cy="5324535"/>
          </a:xfrm>
          <a:prstGeom prst="rect">
            <a:avLst/>
          </a:prstGeom>
          <a:noFill/>
        </p:spPr>
        <p:txBody>
          <a:bodyPr wrap="square">
            <a:spAutoFit/>
          </a:bodyPr>
          <a:lstStyle/>
          <a:p>
            <a:pPr algn="just"/>
            <a:r>
              <a:rPr lang="en-US" sz="2000" b="0" i="0" u="none" strike="noStrike" baseline="0" dirty="0"/>
              <a:t>The database design process can be divided into six steps. The </a:t>
            </a:r>
            <a:r>
              <a:rPr lang="en-US" sz="2000" b="1" i="0" u="none" strike="noStrike" baseline="0" dirty="0"/>
              <a:t>ER model </a:t>
            </a:r>
            <a:r>
              <a:rPr lang="en-US" sz="2000" b="0" i="0" u="none" strike="noStrike" baseline="0" dirty="0"/>
              <a:t>is most relevant to the </a:t>
            </a:r>
            <a:r>
              <a:rPr lang="en-US" sz="2000" dirty="0"/>
              <a:t>fi</a:t>
            </a:r>
            <a:r>
              <a:rPr lang="en-US" sz="2000" b="0" i="0" u="none" strike="noStrike" baseline="0" dirty="0"/>
              <a:t>rst three steps.</a:t>
            </a:r>
          </a:p>
          <a:p>
            <a:pPr algn="just"/>
            <a:endParaRPr lang="en-US" sz="2000" dirty="0"/>
          </a:p>
          <a:p>
            <a:pPr algn="just"/>
            <a:r>
              <a:rPr lang="en-US" sz="2000" b="1" i="0" u="none" strike="noStrike" baseline="0" dirty="0"/>
              <a:t>Requirements Analysis : </a:t>
            </a:r>
            <a:r>
              <a:rPr lang="en-US" sz="2000" i="0" u="none" strike="noStrike" baseline="0" dirty="0"/>
              <a:t>In a nut shell what </a:t>
            </a:r>
            <a:r>
              <a:rPr lang="en-US" sz="2000" b="0" i="0" u="none" strike="noStrike" baseline="0" dirty="0"/>
              <a:t>the users want from the database.</a:t>
            </a:r>
            <a:endParaRPr lang="en-US" sz="2000" b="1" i="0" u="none" strike="noStrike" baseline="0" dirty="0"/>
          </a:p>
          <a:p>
            <a:pPr algn="just"/>
            <a:r>
              <a:rPr lang="en-US" sz="2000" b="1" i="0" u="none" strike="noStrike" baseline="0" dirty="0"/>
              <a:t>Conceptual Database Design: </a:t>
            </a:r>
            <a:r>
              <a:rPr lang="en-US" sz="2000" b="0" i="0" u="none" strike="noStrike" baseline="0" dirty="0"/>
              <a:t>gathered in the requirements analysis step is used to develop a high-level description of the data to be stored in the database : Where ER model comes in to place.</a:t>
            </a:r>
          </a:p>
          <a:p>
            <a:pPr algn="just"/>
            <a:r>
              <a:rPr lang="en-US" sz="2000" b="1" i="0" u="none" strike="noStrike" baseline="0" dirty="0"/>
              <a:t>Logical Database Design:</a:t>
            </a:r>
            <a:r>
              <a:rPr lang="en-US" sz="2000" b="0" i="0" u="none" strike="noStrike" baseline="0" dirty="0"/>
              <a:t> Choosing a DBMS to implement our database design, convert the conceptual database design into a database schema in the data model of the chosen DBMS. </a:t>
            </a:r>
          </a:p>
          <a:p>
            <a:pPr algn="l"/>
            <a:r>
              <a:rPr lang="en-US" sz="2000" b="1" i="0" u="none" strike="noStrike" baseline="0" dirty="0"/>
              <a:t>Schema Refinement: </a:t>
            </a:r>
            <a:r>
              <a:rPr lang="en-US" sz="2000" b="0" i="0" u="none" strike="noStrike" baseline="0" dirty="0"/>
              <a:t>The fourth step in database design is to analyze the collection of relations in our relational database schema to identify potential problems, and to refine it.</a:t>
            </a:r>
          </a:p>
          <a:p>
            <a:pPr algn="l"/>
            <a:r>
              <a:rPr lang="en-US" sz="2000" b="1" i="0" u="none" strike="noStrike" baseline="0" dirty="0"/>
              <a:t>Physical Database Design: </a:t>
            </a:r>
          </a:p>
          <a:p>
            <a:pPr algn="l"/>
            <a:r>
              <a:rPr lang="en-US" sz="2000" b="1" i="0" u="none" strike="noStrike" baseline="0" dirty="0"/>
              <a:t>Security Design: </a:t>
            </a:r>
            <a:r>
              <a:rPr lang="en-US" sz="2000" dirty="0"/>
              <a:t>identify </a:t>
            </a:r>
            <a:r>
              <a:rPr lang="en-US" sz="2000" b="0" i="0" u="none" strike="noStrike" baseline="0" dirty="0"/>
              <a:t>various users and various roles played by various users and define privileges etc.</a:t>
            </a:r>
            <a:endParaRPr lang="en-US" sz="2000" dirty="0"/>
          </a:p>
        </p:txBody>
      </p:sp>
      <p:sp>
        <p:nvSpPr>
          <p:cNvPr id="2" name="Footer Placeholder 1">
            <a:extLst>
              <a:ext uri="{FF2B5EF4-FFF2-40B4-BE49-F238E27FC236}">
                <a16:creationId xmlns:a16="http://schemas.microsoft.com/office/drawing/2014/main" id="{1E98FAEC-E05E-0326-AE91-AFE778CA4562}"/>
              </a:ext>
            </a:extLst>
          </p:cNvPr>
          <p:cNvSpPr>
            <a:spLocks noGrp="1"/>
          </p:cNvSpPr>
          <p:nvPr>
            <p:ph type="ftr" sz="quarter" idx="11"/>
          </p:nvPr>
        </p:nvSpPr>
        <p:spPr/>
        <p:txBody>
          <a:bodyPr/>
          <a:lstStyle/>
          <a:p>
            <a:r>
              <a:rPr lang="en-US" dirty="0"/>
              <a:t>Dr A V Prajeesh, SAS, VIT Vellore</a:t>
            </a:r>
          </a:p>
        </p:txBody>
      </p:sp>
      <p:sp>
        <p:nvSpPr>
          <p:cNvPr id="4" name="Slide Number Placeholder 3">
            <a:extLst>
              <a:ext uri="{FF2B5EF4-FFF2-40B4-BE49-F238E27FC236}">
                <a16:creationId xmlns:a16="http://schemas.microsoft.com/office/drawing/2014/main" id="{CB6DE622-1C81-22E9-3EFA-9C68C110AE67}"/>
              </a:ext>
            </a:extLst>
          </p:cNvPr>
          <p:cNvSpPr>
            <a:spLocks noGrp="1"/>
          </p:cNvSpPr>
          <p:nvPr>
            <p:ph type="sldNum" sz="quarter" idx="12"/>
          </p:nvPr>
        </p:nvSpPr>
        <p:spPr/>
        <p:txBody>
          <a:bodyPr/>
          <a:lstStyle/>
          <a:p>
            <a:fld id="{0E750C24-2218-435B-8451-C318A97C129B}" type="slidenum">
              <a:rPr lang="en-US" smtClean="0"/>
              <a:t>6</a:t>
            </a:fld>
            <a:endParaRPr lang="en-US"/>
          </a:p>
        </p:txBody>
      </p:sp>
    </p:spTree>
    <p:extLst>
      <p:ext uri="{BB962C8B-B14F-4D97-AF65-F5344CB8AC3E}">
        <p14:creationId xmlns:p14="http://schemas.microsoft.com/office/powerpoint/2010/main" val="3835031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00D364-964B-5901-CC2F-C3CBBD3C62C0}"/>
              </a:ext>
            </a:extLst>
          </p:cNvPr>
          <p:cNvSpPr txBox="1"/>
          <p:nvPr/>
        </p:nvSpPr>
        <p:spPr>
          <a:xfrm>
            <a:off x="437589" y="1225935"/>
            <a:ext cx="4570605" cy="461665"/>
          </a:xfrm>
          <a:prstGeom prst="rect">
            <a:avLst/>
          </a:prstGeom>
          <a:noFill/>
        </p:spPr>
        <p:txBody>
          <a:bodyPr wrap="square">
            <a:spAutoFit/>
          </a:bodyPr>
          <a:lstStyle/>
          <a:p>
            <a:r>
              <a:rPr lang="en-US" sz="2400" b="1" dirty="0"/>
              <a:t>Entity-Relationship Model</a:t>
            </a:r>
            <a:endParaRPr lang="en-US" sz="2400" dirty="0"/>
          </a:p>
        </p:txBody>
      </p:sp>
      <p:sp>
        <p:nvSpPr>
          <p:cNvPr id="5" name="TextBox 4">
            <a:extLst>
              <a:ext uri="{FF2B5EF4-FFF2-40B4-BE49-F238E27FC236}">
                <a16:creationId xmlns:a16="http://schemas.microsoft.com/office/drawing/2014/main" id="{EA698581-0B9C-7126-D102-A84D7AA9C2DE}"/>
              </a:ext>
            </a:extLst>
          </p:cNvPr>
          <p:cNvSpPr txBox="1"/>
          <p:nvPr/>
        </p:nvSpPr>
        <p:spPr>
          <a:xfrm>
            <a:off x="539225" y="2206874"/>
            <a:ext cx="7956695" cy="1938992"/>
          </a:xfrm>
          <a:prstGeom prst="rect">
            <a:avLst/>
          </a:prstGeom>
          <a:noFill/>
        </p:spPr>
        <p:txBody>
          <a:bodyPr wrap="square">
            <a:spAutoFit/>
          </a:bodyPr>
          <a:lstStyle/>
          <a:p>
            <a:pPr algn="just"/>
            <a:r>
              <a:rPr lang="en-US" sz="2000" dirty="0"/>
              <a:t>Allows to describe the data involved in a real-world enterprise in terms of objects and their relationships.</a:t>
            </a:r>
          </a:p>
          <a:p>
            <a:pPr algn="just"/>
            <a:endParaRPr lang="en-US" sz="2000" dirty="0"/>
          </a:p>
          <a:p>
            <a:pPr algn="just"/>
            <a:r>
              <a:rPr lang="en-US" sz="2000" dirty="0"/>
              <a:t>It provides useful concepts that allow us to move from an informal description of what users want from their database to a more detailed, and precise, description that can be implemented in a DBMS.</a:t>
            </a:r>
          </a:p>
        </p:txBody>
      </p:sp>
      <p:sp>
        <p:nvSpPr>
          <p:cNvPr id="2" name="Footer Placeholder 1">
            <a:extLst>
              <a:ext uri="{FF2B5EF4-FFF2-40B4-BE49-F238E27FC236}">
                <a16:creationId xmlns:a16="http://schemas.microsoft.com/office/drawing/2014/main" id="{26D2B89C-ABF3-3533-671E-DFE2C654BDE2}"/>
              </a:ext>
            </a:extLst>
          </p:cNvPr>
          <p:cNvSpPr>
            <a:spLocks noGrp="1"/>
          </p:cNvSpPr>
          <p:nvPr>
            <p:ph type="ftr" sz="quarter" idx="11"/>
          </p:nvPr>
        </p:nvSpPr>
        <p:spPr/>
        <p:txBody>
          <a:bodyPr/>
          <a:lstStyle/>
          <a:p>
            <a:r>
              <a:rPr lang="en-US"/>
              <a:t>Dr A V Prajeesh, SAS, VIT Vellore</a:t>
            </a:r>
          </a:p>
        </p:txBody>
      </p:sp>
      <p:sp>
        <p:nvSpPr>
          <p:cNvPr id="4" name="Slide Number Placeholder 3">
            <a:extLst>
              <a:ext uri="{FF2B5EF4-FFF2-40B4-BE49-F238E27FC236}">
                <a16:creationId xmlns:a16="http://schemas.microsoft.com/office/drawing/2014/main" id="{29B039D2-3184-B20A-1B3F-7858CEDB75EF}"/>
              </a:ext>
            </a:extLst>
          </p:cNvPr>
          <p:cNvSpPr>
            <a:spLocks noGrp="1"/>
          </p:cNvSpPr>
          <p:nvPr>
            <p:ph type="sldNum" sz="quarter" idx="12"/>
          </p:nvPr>
        </p:nvSpPr>
        <p:spPr/>
        <p:txBody>
          <a:bodyPr/>
          <a:lstStyle/>
          <a:p>
            <a:fld id="{0E750C24-2218-435B-8451-C318A97C129B}" type="slidenum">
              <a:rPr lang="en-US" smtClean="0"/>
              <a:t>7</a:t>
            </a:fld>
            <a:endParaRPr lang="en-US"/>
          </a:p>
        </p:txBody>
      </p:sp>
    </p:spTree>
    <p:extLst>
      <p:ext uri="{BB962C8B-B14F-4D97-AF65-F5344CB8AC3E}">
        <p14:creationId xmlns:p14="http://schemas.microsoft.com/office/powerpoint/2010/main" val="199021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51409E-48C8-5405-0C2E-4537CF7C8118}"/>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6E071C2E-7DD7-36BC-68A0-8FB01CDFD0D6}"/>
              </a:ext>
            </a:extLst>
          </p:cNvPr>
          <p:cNvSpPr>
            <a:spLocks noGrp="1"/>
          </p:cNvSpPr>
          <p:nvPr>
            <p:ph type="sldNum" sz="quarter" idx="12"/>
          </p:nvPr>
        </p:nvSpPr>
        <p:spPr/>
        <p:txBody>
          <a:bodyPr/>
          <a:lstStyle/>
          <a:p>
            <a:fld id="{0E750C24-2218-435B-8451-C318A97C129B}" type="slidenum">
              <a:rPr lang="en-US" smtClean="0"/>
              <a:t>8</a:t>
            </a:fld>
            <a:endParaRPr lang="en-US"/>
          </a:p>
        </p:txBody>
      </p:sp>
      <p:sp>
        <p:nvSpPr>
          <p:cNvPr id="5" name="TextBox 4">
            <a:extLst>
              <a:ext uri="{FF2B5EF4-FFF2-40B4-BE49-F238E27FC236}">
                <a16:creationId xmlns:a16="http://schemas.microsoft.com/office/drawing/2014/main" id="{2E6EB159-E283-3998-2DE1-021086CAD092}"/>
              </a:ext>
            </a:extLst>
          </p:cNvPr>
          <p:cNvSpPr txBox="1"/>
          <p:nvPr/>
        </p:nvSpPr>
        <p:spPr>
          <a:xfrm>
            <a:off x="375920" y="459889"/>
            <a:ext cx="8249920" cy="5632311"/>
          </a:xfrm>
          <a:prstGeom prst="rect">
            <a:avLst/>
          </a:prstGeom>
          <a:noFill/>
        </p:spPr>
        <p:txBody>
          <a:bodyPr wrap="square">
            <a:spAutoFit/>
          </a:bodyPr>
          <a:lstStyle/>
          <a:p>
            <a:pPr algn="just"/>
            <a:r>
              <a:rPr lang="en-US" sz="1800" b="1" i="0" u="none" strike="noStrike" baseline="0" dirty="0">
                <a:solidFill>
                  <a:srgbClr val="000000"/>
                </a:solidFill>
                <a:latin typeface="MinionPro-Regular"/>
              </a:rPr>
              <a:t>Requirement analysis for a company</a:t>
            </a:r>
          </a:p>
          <a:p>
            <a:pPr algn="just"/>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171450" indent="-171450" algn="just">
              <a:buFont typeface="Arial" panose="020B0604020202020204" pitchFamily="34" charset="0"/>
              <a:buChar char="•"/>
            </a:pPr>
            <a:r>
              <a:rPr lang="en-US" sz="1800" b="0" i="0" u="none" strike="noStrike" baseline="0" dirty="0">
                <a:solidFill>
                  <a:srgbClr val="000000"/>
                </a:solidFill>
                <a:latin typeface="MinionPro-Regular"/>
              </a:rPr>
              <a:t>A department controls a number of projects, each of which has a unique name, a unique number, and a single location.</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store each employee’s name, Social Security number,</a:t>
            </a:r>
            <a:r>
              <a:rPr lang="en-US" sz="1400" dirty="0">
                <a:solidFill>
                  <a:srgbClr val="000000"/>
                </a:solidFill>
                <a:latin typeface="MinionPro-Regular"/>
              </a:rPr>
              <a:t> </a:t>
            </a:r>
            <a:r>
              <a:rPr lang="en-US" sz="1800" b="0" i="0" u="none" strike="noStrike" baseline="0" dirty="0">
                <a:solidFill>
                  <a:srgbClr val="000000"/>
                </a:solidFill>
                <a:latin typeface="MinionPro-Regular"/>
              </a:rPr>
              <a:t>address,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pPr marL="285750" indent="-285750" algn="just">
              <a:buFont typeface="Arial" panose="020B0604020202020204" pitchFamily="34" charset="0"/>
              <a:buChar char="•"/>
            </a:pPr>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keep track of the dependents of each employee for insurance purposes, including each dependent’s first name, sex, birth date, and relationship to the employee.</a:t>
            </a:r>
            <a:endParaRPr lang="en-US" dirty="0"/>
          </a:p>
        </p:txBody>
      </p:sp>
    </p:spTree>
    <p:extLst>
      <p:ext uri="{BB962C8B-B14F-4D97-AF65-F5344CB8AC3E}">
        <p14:creationId xmlns:p14="http://schemas.microsoft.com/office/powerpoint/2010/main" val="2168234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B889F-4F02-95DC-CD35-8BD2169DDAAB}"/>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63F1F64-10B4-1809-D077-AA0C9B63DF27}"/>
              </a:ext>
            </a:extLst>
          </p:cNvPr>
          <p:cNvSpPr>
            <a:spLocks noGrp="1"/>
          </p:cNvSpPr>
          <p:nvPr>
            <p:ph type="sldNum" sz="quarter" idx="12"/>
          </p:nvPr>
        </p:nvSpPr>
        <p:spPr/>
        <p:txBody>
          <a:bodyPr/>
          <a:lstStyle/>
          <a:p>
            <a:fld id="{0E750C24-2218-435B-8451-C318A97C129B}" type="slidenum">
              <a:rPr lang="en-US" smtClean="0"/>
              <a:t>9</a:t>
            </a:fld>
            <a:endParaRPr lang="en-US"/>
          </a:p>
        </p:txBody>
      </p:sp>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295663253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858</TotalTime>
  <Words>1468</Words>
  <Application>Microsoft Office PowerPoint</Application>
  <PresentationFormat>On-screen Show (4:3)</PresentationFormat>
  <Paragraphs>127</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vt:lpstr>
      <vt:lpstr>Calibri Light</vt:lpstr>
      <vt:lpstr>MinionPro-Regular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59</cp:revision>
  <dcterms:created xsi:type="dcterms:W3CDTF">2024-07-21T05:37:30Z</dcterms:created>
  <dcterms:modified xsi:type="dcterms:W3CDTF">2024-07-24T14:22:34Z</dcterms:modified>
</cp:coreProperties>
</file>