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358" r:id="rId2"/>
    <p:sldId id="343" r:id="rId3"/>
    <p:sldId id="405" r:id="rId4"/>
    <p:sldId id="402" r:id="rId5"/>
    <p:sldId id="401" r:id="rId6"/>
    <p:sldId id="403" r:id="rId7"/>
    <p:sldId id="364" r:id="rId8"/>
    <p:sldId id="406" r:id="rId9"/>
    <p:sldId id="404" r:id="rId10"/>
    <p:sldId id="366" r:id="rId11"/>
    <p:sldId id="367" r:id="rId12"/>
    <p:sldId id="377" r:id="rId13"/>
    <p:sldId id="379" r:id="rId14"/>
    <p:sldId id="380" r:id="rId15"/>
    <p:sldId id="407" r:id="rId1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59" d="100"/>
          <a:sy n="59" d="100"/>
        </p:scale>
        <p:origin x="1524"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9118E4-F939-4235-9E2B-FC4CD5FD7851}" type="datetimeFigureOut">
              <a:rPr lang="en-US" smtClean="0"/>
              <a:t>7/28/2024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324DE0-18BF-4367-A7D5-13B74B47786B}" type="slidenum">
              <a:rPr lang="en-US" smtClean="0"/>
              <a:t>‹#›</a:t>
            </a:fld>
            <a:endParaRPr lang="en-US"/>
          </a:p>
        </p:txBody>
      </p:sp>
    </p:spTree>
    <p:extLst>
      <p:ext uri="{BB962C8B-B14F-4D97-AF65-F5344CB8AC3E}">
        <p14:creationId xmlns:p14="http://schemas.microsoft.com/office/powerpoint/2010/main" val="20653978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9118E4-F939-4235-9E2B-FC4CD5FD7851}" type="datetimeFigureOut">
              <a:rPr lang="en-US" smtClean="0"/>
              <a:t>7/28/2024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324DE0-18BF-4367-A7D5-13B74B47786B}" type="slidenum">
              <a:rPr lang="en-US" smtClean="0"/>
              <a:t>‹#›</a:t>
            </a:fld>
            <a:endParaRPr lang="en-US"/>
          </a:p>
        </p:txBody>
      </p:sp>
    </p:spTree>
    <p:extLst>
      <p:ext uri="{BB962C8B-B14F-4D97-AF65-F5344CB8AC3E}">
        <p14:creationId xmlns:p14="http://schemas.microsoft.com/office/powerpoint/2010/main" val="37003453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9118E4-F939-4235-9E2B-FC4CD5FD7851}" type="datetimeFigureOut">
              <a:rPr lang="en-US" smtClean="0"/>
              <a:t>7/28/2024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324DE0-18BF-4367-A7D5-13B74B47786B}" type="slidenum">
              <a:rPr lang="en-US" smtClean="0"/>
              <a:t>‹#›</a:t>
            </a:fld>
            <a:endParaRPr lang="en-US"/>
          </a:p>
        </p:txBody>
      </p:sp>
    </p:spTree>
    <p:extLst>
      <p:ext uri="{BB962C8B-B14F-4D97-AF65-F5344CB8AC3E}">
        <p14:creationId xmlns:p14="http://schemas.microsoft.com/office/powerpoint/2010/main" val="23163364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9118E4-F939-4235-9E2B-FC4CD5FD7851}" type="datetimeFigureOut">
              <a:rPr lang="en-US" smtClean="0"/>
              <a:t>7/28/2024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324DE0-18BF-4367-A7D5-13B74B47786B}" type="slidenum">
              <a:rPr lang="en-US" smtClean="0"/>
              <a:t>‹#›</a:t>
            </a:fld>
            <a:endParaRPr lang="en-US"/>
          </a:p>
        </p:txBody>
      </p:sp>
    </p:spTree>
    <p:extLst>
      <p:ext uri="{BB962C8B-B14F-4D97-AF65-F5344CB8AC3E}">
        <p14:creationId xmlns:p14="http://schemas.microsoft.com/office/powerpoint/2010/main" val="30555240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9118E4-F939-4235-9E2B-FC4CD5FD7851}" type="datetimeFigureOut">
              <a:rPr lang="en-US" smtClean="0"/>
              <a:t>7/28/2024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324DE0-18BF-4367-A7D5-13B74B47786B}" type="slidenum">
              <a:rPr lang="en-US" smtClean="0"/>
              <a:t>‹#›</a:t>
            </a:fld>
            <a:endParaRPr lang="en-US"/>
          </a:p>
        </p:txBody>
      </p:sp>
    </p:spTree>
    <p:extLst>
      <p:ext uri="{BB962C8B-B14F-4D97-AF65-F5344CB8AC3E}">
        <p14:creationId xmlns:p14="http://schemas.microsoft.com/office/powerpoint/2010/main" val="31501822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9118E4-F939-4235-9E2B-FC4CD5FD7851}" type="datetimeFigureOut">
              <a:rPr lang="en-US" smtClean="0"/>
              <a:t>7/28/2024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324DE0-18BF-4367-A7D5-13B74B47786B}" type="slidenum">
              <a:rPr lang="en-US" smtClean="0"/>
              <a:t>‹#›</a:t>
            </a:fld>
            <a:endParaRPr lang="en-US"/>
          </a:p>
        </p:txBody>
      </p:sp>
    </p:spTree>
    <p:extLst>
      <p:ext uri="{BB962C8B-B14F-4D97-AF65-F5344CB8AC3E}">
        <p14:creationId xmlns:p14="http://schemas.microsoft.com/office/powerpoint/2010/main" val="3926513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9118E4-F939-4235-9E2B-FC4CD5FD7851}" type="datetimeFigureOut">
              <a:rPr lang="en-US" smtClean="0"/>
              <a:t>7/28/2024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3324DE0-18BF-4367-A7D5-13B74B47786B}" type="slidenum">
              <a:rPr lang="en-US" smtClean="0"/>
              <a:t>‹#›</a:t>
            </a:fld>
            <a:endParaRPr lang="en-US"/>
          </a:p>
        </p:txBody>
      </p:sp>
    </p:spTree>
    <p:extLst>
      <p:ext uri="{BB962C8B-B14F-4D97-AF65-F5344CB8AC3E}">
        <p14:creationId xmlns:p14="http://schemas.microsoft.com/office/powerpoint/2010/main" val="18397649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9118E4-F939-4235-9E2B-FC4CD5FD7851}" type="datetimeFigureOut">
              <a:rPr lang="en-US" smtClean="0"/>
              <a:t>7/28/2024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3324DE0-18BF-4367-A7D5-13B74B47786B}" type="slidenum">
              <a:rPr lang="en-US" smtClean="0"/>
              <a:t>‹#›</a:t>
            </a:fld>
            <a:endParaRPr lang="en-US"/>
          </a:p>
        </p:txBody>
      </p:sp>
    </p:spTree>
    <p:extLst>
      <p:ext uri="{BB962C8B-B14F-4D97-AF65-F5344CB8AC3E}">
        <p14:creationId xmlns:p14="http://schemas.microsoft.com/office/powerpoint/2010/main" val="32027093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9118E4-F939-4235-9E2B-FC4CD5FD7851}" type="datetimeFigureOut">
              <a:rPr lang="en-US" smtClean="0"/>
              <a:t>7/28/2024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3324DE0-18BF-4367-A7D5-13B74B47786B}" type="slidenum">
              <a:rPr lang="en-US" smtClean="0"/>
              <a:t>‹#›</a:t>
            </a:fld>
            <a:endParaRPr lang="en-US"/>
          </a:p>
        </p:txBody>
      </p:sp>
    </p:spTree>
    <p:extLst>
      <p:ext uri="{BB962C8B-B14F-4D97-AF65-F5344CB8AC3E}">
        <p14:creationId xmlns:p14="http://schemas.microsoft.com/office/powerpoint/2010/main" val="2794205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9118E4-F939-4235-9E2B-FC4CD5FD7851}" type="datetimeFigureOut">
              <a:rPr lang="en-US" smtClean="0"/>
              <a:t>7/28/2024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324DE0-18BF-4367-A7D5-13B74B47786B}" type="slidenum">
              <a:rPr lang="en-US" smtClean="0"/>
              <a:t>‹#›</a:t>
            </a:fld>
            <a:endParaRPr lang="en-US"/>
          </a:p>
        </p:txBody>
      </p:sp>
    </p:spTree>
    <p:extLst>
      <p:ext uri="{BB962C8B-B14F-4D97-AF65-F5344CB8AC3E}">
        <p14:creationId xmlns:p14="http://schemas.microsoft.com/office/powerpoint/2010/main" val="33299663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9118E4-F939-4235-9E2B-FC4CD5FD7851}" type="datetimeFigureOut">
              <a:rPr lang="en-US" smtClean="0"/>
              <a:t>7/28/2024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324DE0-18BF-4367-A7D5-13B74B47786B}" type="slidenum">
              <a:rPr lang="en-US" smtClean="0"/>
              <a:t>‹#›</a:t>
            </a:fld>
            <a:endParaRPr lang="en-US"/>
          </a:p>
        </p:txBody>
      </p:sp>
    </p:spTree>
    <p:extLst>
      <p:ext uri="{BB962C8B-B14F-4D97-AF65-F5344CB8AC3E}">
        <p14:creationId xmlns:p14="http://schemas.microsoft.com/office/powerpoint/2010/main" val="9008308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9118E4-F939-4235-9E2B-FC4CD5FD7851}" type="datetimeFigureOut">
              <a:rPr lang="en-US" smtClean="0"/>
              <a:t>7/28/2024</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3324DE0-18BF-4367-A7D5-13B74B47786B}" type="slidenum">
              <a:rPr lang="en-US" smtClean="0"/>
              <a:t>‹#›</a:t>
            </a:fld>
            <a:endParaRPr lang="en-US"/>
          </a:p>
        </p:txBody>
      </p:sp>
    </p:spTree>
    <p:extLst>
      <p:ext uri="{BB962C8B-B14F-4D97-AF65-F5344CB8AC3E}">
        <p14:creationId xmlns:p14="http://schemas.microsoft.com/office/powerpoint/2010/main" val="220900510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7C41A01-61D4-1012-72C7-19C4F30C237E}"/>
              </a:ext>
            </a:extLst>
          </p:cNvPr>
          <p:cNvSpPr>
            <a:spLocks noGrp="1"/>
          </p:cNvSpPr>
          <p:nvPr>
            <p:ph type="ftr" sz="quarter" idx="11"/>
          </p:nvPr>
        </p:nvSpPr>
        <p:spPr/>
        <p:txBody>
          <a:bodyPr/>
          <a:lstStyle/>
          <a:p>
            <a:r>
              <a:rPr lang="en-US"/>
              <a:t>Dr A V Prajeesh, SAS, VIT Vellore</a:t>
            </a:r>
          </a:p>
        </p:txBody>
      </p:sp>
      <p:sp>
        <p:nvSpPr>
          <p:cNvPr id="3" name="Slide Number Placeholder 2">
            <a:extLst>
              <a:ext uri="{FF2B5EF4-FFF2-40B4-BE49-F238E27FC236}">
                <a16:creationId xmlns:a16="http://schemas.microsoft.com/office/drawing/2014/main" id="{D00EA462-E6EE-4770-1BB9-E40AE95C2021}"/>
              </a:ext>
            </a:extLst>
          </p:cNvPr>
          <p:cNvSpPr>
            <a:spLocks noGrp="1"/>
          </p:cNvSpPr>
          <p:nvPr>
            <p:ph type="sldNum" sz="quarter" idx="12"/>
          </p:nvPr>
        </p:nvSpPr>
        <p:spPr/>
        <p:txBody>
          <a:bodyPr/>
          <a:lstStyle/>
          <a:p>
            <a:fld id="{0E750C24-2218-435B-8451-C318A97C129B}" type="slidenum">
              <a:rPr lang="en-US" smtClean="0"/>
              <a:t>1</a:t>
            </a:fld>
            <a:endParaRPr lang="en-US"/>
          </a:p>
        </p:txBody>
      </p:sp>
      <p:sp>
        <p:nvSpPr>
          <p:cNvPr id="4" name="TextBox 3">
            <a:extLst>
              <a:ext uri="{FF2B5EF4-FFF2-40B4-BE49-F238E27FC236}">
                <a16:creationId xmlns:a16="http://schemas.microsoft.com/office/drawing/2014/main" id="{26E509CE-658B-E704-4AC3-F58A93A07FA3}"/>
              </a:ext>
            </a:extLst>
          </p:cNvPr>
          <p:cNvSpPr txBox="1"/>
          <p:nvPr/>
        </p:nvSpPr>
        <p:spPr>
          <a:xfrm>
            <a:off x="538482" y="317445"/>
            <a:ext cx="7966711" cy="830997"/>
          </a:xfrm>
          <a:prstGeom prst="rect">
            <a:avLst/>
          </a:prstGeom>
          <a:noFill/>
        </p:spPr>
        <p:txBody>
          <a:bodyPr wrap="square" rtlCol="0">
            <a:spAutoFit/>
          </a:bodyPr>
          <a:lstStyle/>
          <a:p>
            <a:r>
              <a:rPr lang="en-US" sz="2400" b="1" dirty="0"/>
              <a:t>Alternative min-max notation for relationship structural constraints  </a:t>
            </a:r>
          </a:p>
        </p:txBody>
      </p:sp>
      <p:sp>
        <p:nvSpPr>
          <p:cNvPr id="8" name="TextBox 7">
            <a:extLst>
              <a:ext uri="{FF2B5EF4-FFF2-40B4-BE49-F238E27FC236}">
                <a16:creationId xmlns:a16="http://schemas.microsoft.com/office/drawing/2014/main" id="{46BAD0A2-F3C0-AFF0-A47E-C3DC814EB4AF}"/>
              </a:ext>
            </a:extLst>
          </p:cNvPr>
          <p:cNvSpPr txBox="1"/>
          <p:nvPr/>
        </p:nvSpPr>
        <p:spPr>
          <a:xfrm>
            <a:off x="538482" y="1596719"/>
            <a:ext cx="7865111" cy="707886"/>
          </a:xfrm>
          <a:prstGeom prst="rect">
            <a:avLst/>
          </a:prstGeom>
          <a:noFill/>
        </p:spPr>
        <p:txBody>
          <a:bodyPr wrap="square">
            <a:spAutoFit/>
          </a:bodyPr>
          <a:lstStyle/>
          <a:p>
            <a:endParaRPr lang="en-US" sz="2000" dirty="0"/>
          </a:p>
          <a:p>
            <a:endParaRPr lang="en-US" sz="2000" dirty="0"/>
          </a:p>
        </p:txBody>
      </p:sp>
      <p:sp>
        <p:nvSpPr>
          <p:cNvPr id="9" name="TextBox 8">
            <a:extLst>
              <a:ext uri="{FF2B5EF4-FFF2-40B4-BE49-F238E27FC236}">
                <a16:creationId xmlns:a16="http://schemas.microsoft.com/office/drawing/2014/main" id="{22013F09-057D-DB30-BE1A-78FA902B9659}"/>
              </a:ext>
            </a:extLst>
          </p:cNvPr>
          <p:cNvSpPr txBox="1"/>
          <p:nvPr/>
        </p:nvSpPr>
        <p:spPr>
          <a:xfrm>
            <a:off x="538482" y="1289956"/>
            <a:ext cx="8341360" cy="5324535"/>
          </a:xfrm>
          <a:prstGeom prst="rect">
            <a:avLst/>
          </a:prstGeom>
          <a:noFill/>
        </p:spPr>
        <p:txBody>
          <a:bodyPr wrap="square">
            <a:spAutoFit/>
          </a:bodyPr>
          <a:lstStyle/>
          <a:p>
            <a:pPr algn="just"/>
            <a:r>
              <a:rPr lang="en-US" sz="2000" dirty="0"/>
              <a:t>The Structural constraints are represented by Min-Max notation. </a:t>
            </a:r>
          </a:p>
          <a:p>
            <a:pPr algn="just"/>
            <a:endParaRPr lang="en-US" sz="2000" dirty="0"/>
          </a:p>
          <a:p>
            <a:pPr algn="just"/>
            <a:r>
              <a:rPr lang="en-US" sz="2000" dirty="0"/>
              <a:t>This is a pair of numbers (m, n) that appear on the connecting line between the entities and their relationships. </a:t>
            </a:r>
          </a:p>
          <a:p>
            <a:pPr algn="just"/>
            <a:endParaRPr lang="en-US" sz="2000" dirty="0"/>
          </a:p>
          <a:p>
            <a:pPr algn="l"/>
            <a:r>
              <a:rPr lang="en-US" sz="2000" dirty="0">
                <a:latin typeface="MinionPro-Regular"/>
              </a:rPr>
              <a:t>The numbers mean that for each entity </a:t>
            </a:r>
            <a:r>
              <a:rPr lang="en-US" sz="2000" i="1" dirty="0">
                <a:latin typeface="MinionPro-It"/>
              </a:rPr>
              <a:t>e </a:t>
            </a:r>
            <a:r>
              <a:rPr lang="en-US" sz="2000" dirty="0">
                <a:latin typeface="MinionPro-Regular"/>
              </a:rPr>
              <a:t>in </a:t>
            </a:r>
            <a:r>
              <a:rPr lang="en-US" sz="2000" i="1" dirty="0">
                <a:latin typeface="MinionPro-It"/>
              </a:rPr>
              <a:t>E</a:t>
            </a:r>
            <a:r>
              <a:rPr lang="en-US" sz="2000" dirty="0">
                <a:latin typeface="MinionPro-Regular"/>
              </a:rPr>
              <a:t>, </a:t>
            </a:r>
            <a:r>
              <a:rPr lang="en-US" sz="2000" i="1" dirty="0">
                <a:latin typeface="MinionPro-It"/>
              </a:rPr>
              <a:t>e </a:t>
            </a:r>
            <a:r>
              <a:rPr lang="en-US" sz="2000" dirty="0">
                <a:latin typeface="MinionPro-Regular"/>
              </a:rPr>
              <a:t>must participate in at least </a:t>
            </a:r>
            <a:r>
              <a:rPr lang="en-US" sz="2000" i="1" dirty="0">
                <a:latin typeface="MinionPro-It"/>
              </a:rPr>
              <a:t>m </a:t>
            </a:r>
            <a:r>
              <a:rPr lang="en-US" sz="2000" dirty="0">
                <a:latin typeface="MinionPro-Regular"/>
              </a:rPr>
              <a:t>and </a:t>
            </a:r>
            <a:r>
              <a:rPr lang="en-US" sz="2000" dirty="0" err="1">
                <a:latin typeface="MinionPro-Regular"/>
              </a:rPr>
              <a:t>atmost</a:t>
            </a:r>
            <a:r>
              <a:rPr lang="en-US" sz="2000" dirty="0">
                <a:latin typeface="MinionPro-Regular"/>
              </a:rPr>
              <a:t> </a:t>
            </a:r>
            <a:r>
              <a:rPr lang="en-US" sz="2000" i="1" dirty="0">
                <a:latin typeface="MinionPro-It"/>
              </a:rPr>
              <a:t>n </a:t>
            </a:r>
            <a:r>
              <a:rPr lang="en-US" sz="2000" dirty="0">
                <a:latin typeface="MinionPro-Regular"/>
              </a:rPr>
              <a:t>relationship instances in </a:t>
            </a:r>
            <a:r>
              <a:rPr lang="en-US" sz="2000" i="1" dirty="0">
                <a:latin typeface="MinionPro-It"/>
              </a:rPr>
              <a:t>R at any point in time</a:t>
            </a:r>
            <a:r>
              <a:rPr lang="en-US" sz="2000" dirty="0">
                <a:latin typeface="MinionPro-Regular"/>
              </a:rPr>
              <a:t>.</a:t>
            </a:r>
          </a:p>
          <a:p>
            <a:pPr algn="l"/>
            <a:r>
              <a:rPr lang="en-US" sz="2000" dirty="0">
                <a:latin typeface="MinionPro-Regular"/>
              </a:rPr>
              <a:t>Or </a:t>
            </a:r>
          </a:p>
          <a:p>
            <a:pPr algn="just"/>
            <a:r>
              <a:rPr lang="en-US" sz="2000" dirty="0">
                <a:latin typeface="MinionPro-Regular"/>
              </a:rPr>
              <a:t>Min (m) refers to the minimum number of instances of an entity that can be associated with an instance of another entity in a relationship. </a:t>
            </a:r>
          </a:p>
          <a:p>
            <a:pPr algn="just"/>
            <a:r>
              <a:rPr lang="en-US" sz="2000" dirty="0">
                <a:latin typeface="MinionPro-Regular"/>
              </a:rPr>
              <a:t>Max (n) refers to the maximum number of instances of an entity that can be associated with an instance of another entity in a relationship.</a:t>
            </a:r>
          </a:p>
          <a:p>
            <a:pPr algn="l"/>
            <a:endParaRPr lang="en-US" sz="2000" dirty="0"/>
          </a:p>
          <a:p>
            <a:pPr algn="just"/>
            <a:r>
              <a:rPr lang="en-US" sz="2000" dirty="0"/>
              <a:t>If m is 0 it signifies that the entity is participating in the relation partially, whereas, if m is either greater than or equal to 1, it denotes total participation of the entity. </a:t>
            </a:r>
          </a:p>
          <a:p>
            <a:pPr algn="just"/>
            <a:endParaRPr lang="en-US" sz="2000" dirty="0"/>
          </a:p>
        </p:txBody>
      </p:sp>
    </p:spTree>
    <p:extLst>
      <p:ext uri="{BB962C8B-B14F-4D97-AF65-F5344CB8AC3E}">
        <p14:creationId xmlns:p14="http://schemas.microsoft.com/office/powerpoint/2010/main" val="23248266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BABC7E4-4E8A-04B1-B21B-27AF26523C31}"/>
              </a:ext>
            </a:extLst>
          </p:cNvPr>
          <p:cNvSpPr>
            <a:spLocks noGrp="1"/>
          </p:cNvSpPr>
          <p:nvPr>
            <p:ph type="ftr" sz="quarter" idx="11"/>
          </p:nvPr>
        </p:nvSpPr>
        <p:spPr/>
        <p:txBody>
          <a:bodyPr/>
          <a:lstStyle/>
          <a:p>
            <a:r>
              <a:rPr lang="en-US"/>
              <a:t>Dr A V Prajeesh, SAS, VIT Vellore</a:t>
            </a:r>
          </a:p>
        </p:txBody>
      </p:sp>
      <p:sp>
        <p:nvSpPr>
          <p:cNvPr id="3" name="Slide Number Placeholder 2">
            <a:extLst>
              <a:ext uri="{FF2B5EF4-FFF2-40B4-BE49-F238E27FC236}">
                <a16:creationId xmlns:a16="http://schemas.microsoft.com/office/drawing/2014/main" id="{4B23CB05-F4B1-A29F-83E4-E797CE91C96B}"/>
              </a:ext>
            </a:extLst>
          </p:cNvPr>
          <p:cNvSpPr>
            <a:spLocks noGrp="1"/>
          </p:cNvSpPr>
          <p:nvPr>
            <p:ph type="sldNum" sz="quarter" idx="12"/>
          </p:nvPr>
        </p:nvSpPr>
        <p:spPr/>
        <p:txBody>
          <a:bodyPr/>
          <a:lstStyle/>
          <a:p>
            <a:fld id="{0E750C24-2218-435B-8451-C318A97C129B}" type="slidenum">
              <a:rPr lang="en-US" smtClean="0"/>
              <a:t>10</a:t>
            </a:fld>
            <a:endParaRPr lang="en-US"/>
          </a:p>
        </p:txBody>
      </p:sp>
      <p:sp>
        <p:nvSpPr>
          <p:cNvPr id="5" name="TextBox 4">
            <a:extLst>
              <a:ext uri="{FF2B5EF4-FFF2-40B4-BE49-F238E27FC236}">
                <a16:creationId xmlns:a16="http://schemas.microsoft.com/office/drawing/2014/main" id="{5B520C4B-41AD-8D27-640C-6185B55DBA97}"/>
              </a:ext>
            </a:extLst>
          </p:cNvPr>
          <p:cNvSpPr txBox="1"/>
          <p:nvPr/>
        </p:nvSpPr>
        <p:spPr>
          <a:xfrm>
            <a:off x="528319" y="612846"/>
            <a:ext cx="7897223" cy="3139321"/>
          </a:xfrm>
          <a:prstGeom prst="rect">
            <a:avLst/>
          </a:prstGeom>
          <a:noFill/>
        </p:spPr>
        <p:txBody>
          <a:bodyPr wrap="square">
            <a:spAutoFit/>
          </a:bodyPr>
          <a:lstStyle/>
          <a:p>
            <a:pPr algn="just"/>
            <a:r>
              <a:rPr lang="en-US" dirty="0">
                <a:latin typeface="Generic60-Regular"/>
              </a:rPr>
              <a:t>“I would like my customers to be able to browse my catalog of books and place orders over the Internet. Currently, I take orders over the phone. I have mostly corporate customers who call me and give me the ISBN number of a book and a quantity; they often pay by credit card. I then prepare a shipment that contains the books they ordered. If I don’t have enough copies in stock, I order additional copies and delay the shipment until the new copies arrive; I want to ship a customer’s entire order together. My catalog includes all the books I sell. For each book, the catalog contains its ISBN number, title, author, purchase price, sales price, and the year the book was published. Most of my customers are regulars, and I have records with their names and addresses. Draw an ER diagram without any structural constraints.</a:t>
            </a:r>
            <a:endParaRPr lang="en-US" dirty="0"/>
          </a:p>
        </p:txBody>
      </p:sp>
    </p:spTree>
    <p:extLst>
      <p:ext uri="{BB962C8B-B14F-4D97-AF65-F5344CB8AC3E}">
        <p14:creationId xmlns:p14="http://schemas.microsoft.com/office/powerpoint/2010/main" val="21822795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10220ED-B336-5306-B0C8-034DB5AD2A0D}"/>
              </a:ext>
            </a:extLst>
          </p:cNvPr>
          <p:cNvSpPr>
            <a:spLocks noGrp="1"/>
          </p:cNvSpPr>
          <p:nvPr>
            <p:ph type="ftr" sz="quarter" idx="11"/>
          </p:nvPr>
        </p:nvSpPr>
        <p:spPr/>
        <p:txBody>
          <a:bodyPr/>
          <a:lstStyle/>
          <a:p>
            <a:r>
              <a:rPr lang="en-US"/>
              <a:t>Dr A V Prajeesh, SAS, VIT Vellore</a:t>
            </a:r>
          </a:p>
        </p:txBody>
      </p:sp>
      <p:sp>
        <p:nvSpPr>
          <p:cNvPr id="3" name="Slide Number Placeholder 2">
            <a:extLst>
              <a:ext uri="{FF2B5EF4-FFF2-40B4-BE49-F238E27FC236}">
                <a16:creationId xmlns:a16="http://schemas.microsoft.com/office/drawing/2014/main" id="{96107BDC-8F51-8330-EEE5-B4EC0BE1A110}"/>
              </a:ext>
            </a:extLst>
          </p:cNvPr>
          <p:cNvSpPr>
            <a:spLocks noGrp="1"/>
          </p:cNvSpPr>
          <p:nvPr>
            <p:ph type="sldNum" sz="quarter" idx="12"/>
          </p:nvPr>
        </p:nvSpPr>
        <p:spPr/>
        <p:txBody>
          <a:bodyPr/>
          <a:lstStyle/>
          <a:p>
            <a:fld id="{0E750C24-2218-435B-8451-C318A97C129B}" type="slidenum">
              <a:rPr lang="en-US" smtClean="0"/>
              <a:t>11</a:t>
            </a:fld>
            <a:endParaRPr lang="en-US"/>
          </a:p>
        </p:txBody>
      </p:sp>
      <p:pic>
        <p:nvPicPr>
          <p:cNvPr id="5" name="Picture 4">
            <a:extLst>
              <a:ext uri="{FF2B5EF4-FFF2-40B4-BE49-F238E27FC236}">
                <a16:creationId xmlns:a16="http://schemas.microsoft.com/office/drawing/2014/main" id="{C6AF4839-3339-DFCF-7AB1-F6B08BC51F95}"/>
              </a:ext>
            </a:extLst>
          </p:cNvPr>
          <p:cNvPicPr>
            <a:picLocks noChangeAspect="1"/>
          </p:cNvPicPr>
          <p:nvPr/>
        </p:nvPicPr>
        <p:blipFill>
          <a:blip r:embed="rId2"/>
          <a:stretch>
            <a:fillRect/>
          </a:stretch>
        </p:blipFill>
        <p:spPr>
          <a:xfrm>
            <a:off x="517457" y="1460445"/>
            <a:ext cx="8109091" cy="3243637"/>
          </a:xfrm>
          <a:prstGeom prst="rect">
            <a:avLst/>
          </a:prstGeom>
        </p:spPr>
      </p:pic>
    </p:spTree>
    <p:extLst>
      <p:ext uri="{BB962C8B-B14F-4D97-AF65-F5344CB8AC3E}">
        <p14:creationId xmlns:p14="http://schemas.microsoft.com/office/powerpoint/2010/main" val="1078406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113DBA8-14C5-816F-E04E-46D4569ED514}"/>
              </a:ext>
            </a:extLst>
          </p:cNvPr>
          <p:cNvSpPr>
            <a:spLocks noGrp="1"/>
          </p:cNvSpPr>
          <p:nvPr>
            <p:ph type="ftr" sz="quarter" idx="11"/>
          </p:nvPr>
        </p:nvSpPr>
        <p:spPr/>
        <p:txBody>
          <a:bodyPr/>
          <a:lstStyle/>
          <a:p>
            <a:r>
              <a:rPr lang="en-US"/>
              <a:t>Dr A V Prajeesh, SAS, VIT Vellore</a:t>
            </a:r>
          </a:p>
        </p:txBody>
      </p:sp>
      <p:sp>
        <p:nvSpPr>
          <p:cNvPr id="3" name="Slide Number Placeholder 2">
            <a:extLst>
              <a:ext uri="{FF2B5EF4-FFF2-40B4-BE49-F238E27FC236}">
                <a16:creationId xmlns:a16="http://schemas.microsoft.com/office/drawing/2014/main" id="{21329E88-7D34-CB2E-924C-D51E7978A1E8}"/>
              </a:ext>
            </a:extLst>
          </p:cNvPr>
          <p:cNvSpPr>
            <a:spLocks noGrp="1"/>
          </p:cNvSpPr>
          <p:nvPr>
            <p:ph type="sldNum" sz="quarter" idx="12"/>
          </p:nvPr>
        </p:nvSpPr>
        <p:spPr/>
        <p:txBody>
          <a:bodyPr/>
          <a:lstStyle/>
          <a:p>
            <a:fld id="{0E750C24-2218-435B-8451-C318A97C129B}" type="slidenum">
              <a:rPr lang="en-US" smtClean="0"/>
              <a:t>12</a:t>
            </a:fld>
            <a:endParaRPr lang="en-US"/>
          </a:p>
        </p:txBody>
      </p:sp>
      <p:sp>
        <p:nvSpPr>
          <p:cNvPr id="5" name="TextBox 4">
            <a:extLst>
              <a:ext uri="{FF2B5EF4-FFF2-40B4-BE49-F238E27FC236}">
                <a16:creationId xmlns:a16="http://schemas.microsoft.com/office/drawing/2014/main" id="{317AFD39-59E5-BCC2-28CA-B336D3093692}"/>
              </a:ext>
            </a:extLst>
          </p:cNvPr>
          <p:cNvSpPr txBox="1"/>
          <p:nvPr/>
        </p:nvSpPr>
        <p:spPr>
          <a:xfrm>
            <a:off x="554446" y="741239"/>
            <a:ext cx="8209280" cy="3416320"/>
          </a:xfrm>
          <a:prstGeom prst="rect">
            <a:avLst/>
          </a:prstGeom>
          <a:noFill/>
        </p:spPr>
        <p:txBody>
          <a:bodyPr wrap="square">
            <a:spAutoFit/>
          </a:bodyPr>
          <a:lstStyle/>
          <a:p>
            <a:pPr algn="just"/>
            <a:r>
              <a:rPr lang="en-US" dirty="0"/>
              <a:t>Suppose you are given the following requirements for a simple database for the National Hockey League (NHL): · </a:t>
            </a:r>
          </a:p>
          <a:p>
            <a:pPr algn="just"/>
            <a:r>
              <a:rPr lang="en-US" dirty="0"/>
              <a:t>the NHL has many teams, </a:t>
            </a:r>
          </a:p>
          <a:p>
            <a:pPr algn="just"/>
            <a:r>
              <a:rPr lang="en-US" dirty="0"/>
              <a:t>· each team has a name, a city, a coach, a captain, and a set of players,</a:t>
            </a:r>
          </a:p>
          <a:p>
            <a:pPr algn="just"/>
            <a:r>
              <a:rPr lang="en-US" dirty="0"/>
              <a:t>· each player belongs to only one team, </a:t>
            </a:r>
          </a:p>
          <a:p>
            <a:pPr algn="just"/>
            <a:r>
              <a:rPr lang="en-US" dirty="0"/>
              <a:t>· each player has a name, a position (such as left wing or goalie), a skill level, and a set of injury records, </a:t>
            </a:r>
          </a:p>
          <a:p>
            <a:pPr algn="just"/>
            <a:r>
              <a:rPr lang="en-US" dirty="0"/>
              <a:t>· a team captain is also a player, </a:t>
            </a:r>
          </a:p>
          <a:p>
            <a:pPr algn="just"/>
            <a:r>
              <a:rPr lang="en-US" dirty="0"/>
              <a:t>· a game is played between two teams (referred to as </a:t>
            </a:r>
            <a:r>
              <a:rPr lang="en-US" dirty="0" err="1"/>
              <a:t>host_team</a:t>
            </a:r>
            <a:r>
              <a:rPr lang="en-US" dirty="0"/>
              <a:t> and </a:t>
            </a:r>
            <a:r>
              <a:rPr lang="en-US" dirty="0" err="1"/>
              <a:t>guest_team</a:t>
            </a:r>
            <a:r>
              <a:rPr lang="en-US" dirty="0"/>
              <a:t>) and has a date (such as May 11th, 1999) and a score (such as 4 to 2).</a:t>
            </a:r>
          </a:p>
          <a:p>
            <a:pPr algn="just"/>
            <a:br>
              <a:rPr lang="en-US" dirty="0"/>
            </a:br>
            <a:r>
              <a:rPr lang="en-US" dirty="0"/>
              <a:t>Draw an ER diagram.</a:t>
            </a:r>
          </a:p>
        </p:txBody>
      </p:sp>
    </p:spTree>
    <p:extLst>
      <p:ext uri="{BB962C8B-B14F-4D97-AF65-F5344CB8AC3E}">
        <p14:creationId xmlns:p14="http://schemas.microsoft.com/office/powerpoint/2010/main" val="17434696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D6C734F-F8B6-4F43-8882-F6548F40DAD4}"/>
              </a:ext>
            </a:extLst>
          </p:cNvPr>
          <p:cNvSpPr>
            <a:spLocks noGrp="1"/>
          </p:cNvSpPr>
          <p:nvPr>
            <p:ph type="ftr" sz="quarter" idx="11"/>
          </p:nvPr>
        </p:nvSpPr>
        <p:spPr/>
        <p:txBody>
          <a:bodyPr/>
          <a:lstStyle/>
          <a:p>
            <a:r>
              <a:rPr lang="en-US"/>
              <a:t>Dr A V Prajeesh, SAS, VIT Vellore</a:t>
            </a:r>
          </a:p>
        </p:txBody>
      </p:sp>
      <p:sp>
        <p:nvSpPr>
          <p:cNvPr id="3" name="Slide Number Placeholder 2">
            <a:extLst>
              <a:ext uri="{FF2B5EF4-FFF2-40B4-BE49-F238E27FC236}">
                <a16:creationId xmlns:a16="http://schemas.microsoft.com/office/drawing/2014/main" id="{5FBFBDCB-FCB8-A1B0-20C0-414ADAAEB5B8}"/>
              </a:ext>
            </a:extLst>
          </p:cNvPr>
          <p:cNvSpPr>
            <a:spLocks noGrp="1"/>
          </p:cNvSpPr>
          <p:nvPr>
            <p:ph type="sldNum" sz="quarter" idx="12"/>
          </p:nvPr>
        </p:nvSpPr>
        <p:spPr/>
        <p:txBody>
          <a:bodyPr/>
          <a:lstStyle/>
          <a:p>
            <a:fld id="{0E750C24-2218-435B-8451-C318A97C129B}" type="slidenum">
              <a:rPr lang="en-US" smtClean="0"/>
              <a:t>13</a:t>
            </a:fld>
            <a:endParaRPr lang="en-US"/>
          </a:p>
        </p:txBody>
      </p:sp>
      <p:pic>
        <p:nvPicPr>
          <p:cNvPr id="8" name="Picture 7">
            <a:extLst>
              <a:ext uri="{FF2B5EF4-FFF2-40B4-BE49-F238E27FC236}">
                <a16:creationId xmlns:a16="http://schemas.microsoft.com/office/drawing/2014/main" id="{6A1EED99-B071-4123-8439-651618FBEB6A}"/>
              </a:ext>
            </a:extLst>
          </p:cNvPr>
          <p:cNvPicPr>
            <a:picLocks noChangeAspect="1"/>
          </p:cNvPicPr>
          <p:nvPr/>
        </p:nvPicPr>
        <p:blipFill>
          <a:blip r:embed="rId2"/>
          <a:stretch>
            <a:fillRect/>
          </a:stretch>
        </p:blipFill>
        <p:spPr>
          <a:xfrm>
            <a:off x="0" y="793005"/>
            <a:ext cx="9144000" cy="5271989"/>
          </a:xfrm>
          <a:prstGeom prst="rect">
            <a:avLst/>
          </a:prstGeom>
        </p:spPr>
      </p:pic>
    </p:spTree>
    <p:extLst>
      <p:ext uri="{BB962C8B-B14F-4D97-AF65-F5344CB8AC3E}">
        <p14:creationId xmlns:p14="http://schemas.microsoft.com/office/powerpoint/2010/main" val="26691791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0E00326-A269-3FD0-7776-D6687641DD9E}"/>
              </a:ext>
            </a:extLst>
          </p:cNvPr>
          <p:cNvSpPr>
            <a:spLocks noGrp="1"/>
          </p:cNvSpPr>
          <p:nvPr>
            <p:ph type="ftr" sz="quarter" idx="11"/>
          </p:nvPr>
        </p:nvSpPr>
        <p:spPr/>
        <p:txBody>
          <a:bodyPr/>
          <a:lstStyle/>
          <a:p>
            <a:r>
              <a:rPr lang="en-US"/>
              <a:t>Dr A V Prajeesh, SAS, VIT Vellore</a:t>
            </a:r>
          </a:p>
        </p:txBody>
      </p:sp>
      <p:sp>
        <p:nvSpPr>
          <p:cNvPr id="3" name="Slide Number Placeholder 2">
            <a:extLst>
              <a:ext uri="{FF2B5EF4-FFF2-40B4-BE49-F238E27FC236}">
                <a16:creationId xmlns:a16="http://schemas.microsoft.com/office/drawing/2014/main" id="{3C36AEF8-18C5-D6CB-ED4F-42647C012692}"/>
              </a:ext>
            </a:extLst>
          </p:cNvPr>
          <p:cNvSpPr>
            <a:spLocks noGrp="1"/>
          </p:cNvSpPr>
          <p:nvPr>
            <p:ph type="sldNum" sz="quarter" idx="12"/>
          </p:nvPr>
        </p:nvSpPr>
        <p:spPr/>
        <p:txBody>
          <a:bodyPr/>
          <a:lstStyle/>
          <a:p>
            <a:fld id="{0E750C24-2218-435B-8451-C318A97C129B}" type="slidenum">
              <a:rPr lang="en-US" smtClean="0"/>
              <a:t>14</a:t>
            </a:fld>
            <a:endParaRPr lang="en-US"/>
          </a:p>
        </p:txBody>
      </p:sp>
      <p:pic>
        <p:nvPicPr>
          <p:cNvPr id="10" name="Picture 9">
            <a:extLst>
              <a:ext uri="{FF2B5EF4-FFF2-40B4-BE49-F238E27FC236}">
                <a16:creationId xmlns:a16="http://schemas.microsoft.com/office/drawing/2014/main" id="{4B73E6A2-CF88-8DDB-7894-5A67B99826DC}"/>
              </a:ext>
            </a:extLst>
          </p:cNvPr>
          <p:cNvPicPr>
            <a:picLocks noChangeAspect="1"/>
          </p:cNvPicPr>
          <p:nvPr/>
        </p:nvPicPr>
        <p:blipFill>
          <a:blip r:embed="rId2"/>
          <a:stretch>
            <a:fillRect/>
          </a:stretch>
        </p:blipFill>
        <p:spPr>
          <a:xfrm>
            <a:off x="0" y="793005"/>
            <a:ext cx="9144000" cy="5271989"/>
          </a:xfrm>
          <a:prstGeom prst="rect">
            <a:avLst/>
          </a:prstGeom>
        </p:spPr>
      </p:pic>
    </p:spTree>
    <p:extLst>
      <p:ext uri="{BB962C8B-B14F-4D97-AF65-F5344CB8AC3E}">
        <p14:creationId xmlns:p14="http://schemas.microsoft.com/office/powerpoint/2010/main" val="20306216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CED26F0-24C3-A58F-2038-8936AE8CACB8}"/>
              </a:ext>
            </a:extLst>
          </p:cNvPr>
          <p:cNvPicPr>
            <a:picLocks noChangeAspect="1"/>
          </p:cNvPicPr>
          <p:nvPr/>
        </p:nvPicPr>
        <p:blipFill>
          <a:blip r:embed="rId2"/>
          <a:stretch>
            <a:fillRect/>
          </a:stretch>
        </p:blipFill>
        <p:spPr>
          <a:xfrm>
            <a:off x="0" y="792480"/>
            <a:ext cx="9144000" cy="5273039"/>
          </a:xfrm>
          <a:prstGeom prst="rect">
            <a:avLst/>
          </a:prstGeom>
        </p:spPr>
      </p:pic>
    </p:spTree>
    <p:extLst>
      <p:ext uri="{BB962C8B-B14F-4D97-AF65-F5344CB8AC3E}">
        <p14:creationId xmlns:p14="http://schemas.microsoft.com/office/powerpoint/2010/main" val="32046179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E4B2B58-8321-77E7-D4CA-FAC1910CC4A5}"/>
              </a:ext>
            </a:extLst>
          </p:cNvPr>
          <p:cNvSpPr>
            <a:spLocks noGrp="1"/>
          </p:cNvSpPr>
          <p:nvPr>
            <p:ph type="ftr" sz="quarter" idx="11"/>
          </p:nvPr>
        </p:nvSpPr>
        <p:spPr/>
        <p:txBody>
          <a:bodyPr/>
          <a:lstStyle/>
          <a:p>
            <a:r>
              <a:rPr lang="en-US"/>
              <a:t>Dr A V Prajeesh, SAS, VIT Vellore</a:t>
            </a:r>
          </a:p>
        </p:txBody>
      </p:sp>
      <p:sp>
        <p:nvSpPr>
          <p:cNvPr id="3" name="Slide Number Placeholder 2">
            <a:extLst>
              <a:ext uri="{FF2B5EF4-FFF2-40B4-BE49-F238E27FC236}">
                <a16:creationId xmlns:a16="http://schemas.microsoft.com/office/drawing/2014/main" id="{4435E1BE-8277-A92E-1213-A5F5A4CF0C68}"/>
              </a:ext>
            </a:extLst>
          </p:cNvPr>
          <p:cNvSpPr>
            <a:spLocks noGrp="1"/>
          </p:cNvSpPr>
          <p:nvPr>
            <p:ph type="sldNum" sz="quarter" idx="12"/>
          </p:nvPr>
        </p:nvSpPr>
        <p:spPr/>
        <p:txBody>
          <a:bodyPr/>
          <a:lstStyle/>
          <a:p>
            <a:fld id="{0E750C24-2218-435B-8451-C318A97C129B}" type="slidenum">
              <a:rPr lang="en-US" smtClean="0"/>
              <a:t>2</a:t>
            </a:fld>
            <a:endParaRPr lang="en-US"/>
          </a:p>
        </p:txBody>
      </p:sp>
      <p:sp>
        <p:nvSpPr>
          <p:cNvPr id="11" name="TextBox 10">
            <a:extLst>
              <a:ext uri="{FF2B5EF4-FFF2-40B4-BE49-F238E27FC236}">
                <a16:creationId xmlns:a16="http://schemas.microsoft.com/office/drawing/2014/main" id="{5123328E-BE88-278D-A09D-A426474DD8EB}"/>
              </a:ext>
            </a:extLst>
          </p:cNvPr>
          <p:cNvSpPr txBox="1"/>
          <p:nvPr/>
        </p:nvSpPr>
        <p:spPr>
          <a:xfrm>
            <a:off x="824231" y="746600"/>
            <a:ext cx="7691120" cy="1938992"/>
          </a:xfrm>
          <a:prstGeom prst="rect">
            <a:avLst/>
          </a:prstGeom>
          <a:noFill/>
        </p:spPr>
        <p:txBody>
          <a:bodyPr wrap="square">
            <a:spAutoFit/>
          </a:bodyPr>
          <a:lstStyle/>
          <a:p>
            <a:r>
              <a:rPr lang="en-US" sz="2000" dirty="0"/>
              <a:t>A department has exactly one manager and an employee can manage at most one department.</a:t>
            </a:r>
          </a:p>
          <a:p>
            <a:endParaRPr lang="en-US" sz="2000" dirty="0"/>
          </a:p>
          <a:p>
            <a:r>
              <a:rPr lang="en-US" sz="2000" dirty="0"/>
              <a:t> </a:t>
            </a:r>
          </a:p>
          <a:p>
            <a:endParaRPr lang="en-US" sz="2000" dirty="0"/>
          </a:p>
          <a:p>
            <a:endParaRPr lang="en-US" sz="2000" dirty="0"/>
          </a:p>
        </p:txBody>
      </p:sp>
    </p:spTree>
    <p:extLst>
      <p:ext uri="{BB962C8B-B14F-4D97-AF65-F5344CB8AC3E}">
        <p14:creationId xmlns:p14="http://schemas.microsoft.com/office/powerpoint/2010/main" val="22869097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2DBDFBE-89EF-0867-44DA-1481A48B1B88}"/>
              </a:ext>
            </a:extLst>
          </p:cNvPr>
          <p:cNvPicPr>
            <a:picLocks noChangeAspect="1"/>
          </p:cNvPicPr>
          <p:nvPr/>
        </p:nvPicPr>
        <p:blipFill>
          <a:blip r:embed="rId2"/>
          <a:stretch>
            <a:fillRect/>
          </a:stretch>
        </p:blipFill>
        <p:spPr>
          <a:xfrm>
            <a:off x="538178" y="2793504"/>
            <a:ext cx="8198271" cy="1619333"/>
          </a:xfrm>
          <a:prstGeom prst="rect">
            <a:avLst/>
          </a:prstGeom>
        </p:spPr>
      </p:pic>
      <p:sp>
        <p:nvSpPr>
          <p:cNvPr id="4" name="TextBox 3">
            <a:extLst>
              <a:ext uri="{FF2B5EF4-FFF2-40B4-BE49-F238E27FC236}">
                <a16:creationId xmlns:a16="http://schemas.microsoft.com/office/drawing/2014/main" id="{DD530310-0038-6E04-FC63-66E4646E3AC2}"/>
              </a:ext>
            </a:extLst>
          </p:cNvPr>
          <p:cNvSpPr txBox="1"/>
          <p:nvPr/>
        </p:nvSpPr>
        <p:spPr>
          <a:xfrm>
            <a:off x="824231" y="746600"/>
            <a:ext cx="7691120" cy="1938992"/>
          </a:xfrm>
          <a:prstGeom prst="rect">
            <a:avLst/>
          </a:prstGeom>
          <a:noFill/>
        </p:spPr>
        <p:txBody>
          <a:bodyPr wrap="square">
            <a:spAutoFit/>
          </a:bodyPr>
          <a:lstStyle/>
          <a:p>
            <a:r>
              <a:rPr lang="en-US" sz="2000" dirty="0"/>
              <a:t>A department has exactly one manager and an employee can manage at most one department.</a:t>
            </a:r>
          </a:p>
          <a:p>
            <a:endParaRPr lang="en-US" sz="2000" dirty="0"/>
          </a:p>
          <a:p>
            <a:r>
              <a:rPr lang="en-US" sz="2000" dirty="0"/>
              <a:t> </a:t>
            </a:r>
          </a:p>
          <a:p>
            <a:endParaRPr lang="en-US" sz="2000" dirty="0"/>
          </a:p>
          <a:p>
            <a:endParaRPr lang="en-US" sz="2000" dirty="0"/>
          </a:p>
        </p:txBody>
      </p:sp>
    </p:spTree>
    <p:extLst>
      <p:ext uri="{BB962C8B-B14F-4D97-AF65-F5344CB8AC3E}">
        <p14:creationId xmlns:p14="http://schemas.microsoft.com/office/powerpoint/2010/main" val="5693800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E4B2B58-8321-77E7-D4CA-FAC1910CC4A5}"/>
              </a:ext>
            </a:extLst>
          </p:cNvPr>
          <p:cNvSpPr>
            <a:spLocks noGrp="1"/>
          </p:cNvSpPr>
          <p:nvPr>
            <p:ph type="ftr" sz="quarter" idx="11"/>
          </p:nvPr>
        </p:nvSpPr>
        <p:spPr/>
        <p:txBody>
          <a:bodyPr/>
          <a:lstStyle/>
          <a:p>
            <a:r>
              <a:rPr lang="en-US"/>
              <a:t>Dr A V Prajeesh, SAS, VIT Vellore</a:t>
            </a:r>
          </a:p>
        </p:txBody>
      </p:sp>
      <p:sp>
        <p:nvSpPr>
          <p:cNvPr id="3" name="Slide Number Placeholder 2">
            <a:extLst>
              <a:ext uri="{FF2B5EF4-FFF2-40B4-BE49-F238E27FC236}">
                <a16:creationId xmlns:a16="http://schemas.microsoft.com/office/drawing/2014/main" id="{4435E1BE-8277-A92E-1213-A5F5A4CF0C68}"/>
              </a:ext>
            </a:extLst>
          </p:cNvPr>
          <p:cNvSpPr>
            <a:spLocks noGrp="1"/>
          </p:cNvSpPr>
          <p:nvPr>
            <p:ph type="sldNum" sz="quarter" idx="12"/>
          </p:nvPr>
        </p:nvSpPr>
        <p:spPr/>
        <p:txBody>
          <a:bodyPr/>
          <a:lstStyle/>
          <a:p>
            <a:fld id="{0E750C24-2218-435B-8451-C318A97C129B}" type="slidenum">
              <a:rPr lang="en-US" smtClean="0"/>
              <a:t>4</a:t>
            </a:fld>
            <a:endParaRPr lang="en-US"/>
          </a:p>
        </p:txBody>
      </p:sp>
      <p:sp>
        <p:nvSpPr>
          <p:cNvPr id="11" name="TextBox 10">
            <a:extLst>
              <a:ext uri="{FF2B5EF4-FFF2-40B4-BE49-F238E27FC236}">
                <a16:creationId xmlns:a16="http://schemas.microsoft.com/office/drawing/2014/main" id="{5123328E-BE88-278D-A09D-A426474DD8EB}"/>
              </a:ext>
            </a:extLst>
          </p:cNvPr>
          <p:cNvSpPr txBox="1"/>
          <p:nvPr/>
        </p:nvSpPr>
        <p:spPr>
          <a:xfrm>
            <a:off x="824231" y="746602"/>
            <a:ext cx="7691120" cy="2554545"/>
          </a:xfrm>
          <a:prstGeom prst="rect">
            <a:avLst/>
          </a:prstGeom>
          <a:noFill/>
        </p:spPr>
        <p:txBody>
          <a:bodyPr wrap="square">
            <a:spAutoFit/>
          </a:bodyPr>
          <a:lstStyle/>
          <a:p>
            <a:r>
              <a:rPr lang="en-US" sz="2000" dirty="0"/>
              <a:t>A department has exactly one manager and an employee can manage at most one department.</a:t>
            </a:r>
          </a:p>
          <a:p>
            <a:endParaRPr lang="en-US" sz="2000" dirty="0"/>
          </a:p>
          <a:p>
            <a:r>
              <a:rPr lang="en-US" sz="2000" dirty="0"/>
              <a:t> - Specify (0,1) for participation of EMPLOYEE in MANAGES</a:t>
            </a:r>
          </a:p>
          <a:p>
            <a:r>
              <a:rPr lang="en-US" sz="2000" dirty="0"/>
              <a:t> - Specify (1,1) for participation of DEPARTMENT in MANAGES</a:t>
            </a:r>
          </a:p>
          <a:p>
            <a:endParaRPr lang="en-US" sz="2000" dirty="0"/>
          </a:p>
          <a:p>
            <a:endParaRPr lang="en-US" sz="2000" dirty="0"/>
          </a:p>
          <a:p>
            <a:endParaRPr lang="en-US" sz="2000" dirty="0"/>
          </a:p>
        </p:txBody>
      </p:sp>
      <p:pic>
        <p:nvPicPr>
          <p:cNvPr id="5" name="Picture 4">
            <a:extLst>
              <a:ext uri="{FF2B5EF4-FFF2-40B4-BE49-F238E27FC236}">
                <a16:creationId xmlns:a16="http://schemas.microsoft.com/office/drawing/2014/main" id="{CE348E6D-14C2-6369-043A-7C5D50858990}"/>
              </a:ext>
            </a:extLst>
          </p:cNvPr>
          <p:cNvPicPr>
            <a:picLocks noChangeAspect="1"/>
          </p:cNvPicPr>
          <p:nvPr/>
        </p:nvPicPr>
        <p:blipFill>
          <a:blip r:embed="rId2"/>
          <a:stretch>
            <a:fillRect/>
          </a:stretch>
        </p:blipFill>
        <p:spPr>
          <a:xfrm>
            <a:off x="628653" y="2649778"/>
            <a:ext cx="7960085" cy="1558449"/>
          </a:xfrm>
          <a:prstGeom prst="rect">
            <a:avLst/>
          </a:prstGeom>
        </p:spPr>
      </p:pic>
    </p:spTree>
    <p:extLst>
      <p:ext uri="{BB962C8B-B14F-4D97-AF65-F5344CB8AC3E}">
        <p14:creationId xmlns:p14="http://schemas.microsoft.com/office/powerpoint/2010/main" val="40121166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2048ACA-0A30-A86A-3DD1-2B649B8024B4}"/>
              </a:ext>
            </a:extLst>
          </p:cNvPr>
          <p:cNvSpPr>
            <a:spLocks noGrp="1"/>
          </p:cNvSpPr>
          <p:nvPr>
            <p:ph type="ftr" sz="quarter" idx="11"/>
          </p:nvPr>
        </p:nvSpPr>
        <p:spPr/>
        <p:txBody>
          <a:bodyPr/>
          <a:lstStyle/>
          <a:p>
            <a:r>
              <a:rPr lang="en-US"/>
              <a:t>Dr A V Prajeesh, SAS, VIT Vellore</a:t>
            </a:r>
          </a:p>
        </p:txBody>
      </p:sp>
      <p:sp>
        <p:nvSpPr>
          <p:cNvPr id="3" name="Slide Number Placeholder 2">
            <a:extLst>
              <a:ext uri="{FF2B5EF4-FFF2-40B4-BE49-F238E27FC236}">
                <a16:creationId xmlns:a16="http://schemas.microsoft.com/office/drawing/2014/main" id="{F961A08D-7583-1CD1-E4A9-519806EFA404}"/>
              </a:ext>
            </a:extLst>
          </p:cNvPr>
          <p:cNvSpPr>
            <a:spLocks noGrp="1"/>
          </p:cNvSpPr>
          <p:nvPr>
            <p:ph type="sldNum" sz="quarter" idx="12"/>
          </p:nvPr>
        </p:nvSpPr>
        <p:spPr/>
        <p:txBody>
          <a:bodyPr/>
          <a:lstStyle/>
          <a:p>
            <a:fld id="{0E750C24-2218-435B-8451-C318A97C129B}" type="slidenum">
              <a:rPr lang="en-US" smtClean="0"/>
              <a:t>5</a:t>
            </a:fld>
            <a:endParaRPr lang="en-US"/>
          </a:p>
        </p:txBody>
      </p:sp>
      <p:sp>
        <p:nvSpPr>
          <p:cNvPr id="5" name="TextBox 4">
            <a:extLst>
              <a:ext uri="{FF2B5EF4-FFF2-40B4-BE49-F238E27FC236}">
                <a16:creationId xmlns:a16="http://schemas.microsoft.com/office/drawing/2014/main" id="{3580E9E3-0F8F-4298-ED2C-BEDD4B9FDB93}"/>
              </a:ext>
            </a:extLst>
          </p:cNvPr>
          <p:cNvSpPr txBox="1"/>
          <p:nvPr/>
        </p:nvSpPr>
        <p:spPr>
          <a:xfrm>
            <a:off x="497840" y="706461"/>
            <a:ext cx="8463280" cy="1323439"/>
          </a:xfrm>
          <a:prstGeom prst="rect">
            <a:avLst/>
          </a:prstGeom>
          <a:noFill/>
        </p:spPr>
        <p:txBody>
          <a:bodyPr wrap="square">
            <a:spAutoFit/>
          </a:bodyPr>
          <a:lstStyle/>
          <a:p>
            <a:r>
              <a:rPr lang="en-US" sz="2000" dirty="0"/>
              <a:t>An employee can work for exactly one department but a department can have any number of employees.</a:t>
            </a:r>
          </a:p>
          <a:p>
            <a:endParaRPr lang="en-US" sz="2000" dirty="0"/>
          </a:p>
          <a:p>
            <a:r>
              <a:rPr lang="en-US" sz="2000" dirty="0"/>
              <a:t> </a:t>
            </a:r>
          </a:p>
        </p:txBody>
      </p:sp>
    </p:spTree>
    <p:extLst>
      <p:ext uri="{BB962C8B-B14F-4D97-AF65-F5344CB8AC3E}">
        <p14:creationId xmlns:p14="http://schemas.microsoft.com/office/powerpoint/2010/main" val="35475246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2048ACA-0A30-A86A-3DD1-2B649B8024B4}"/>
              </a:ext>
            </a:extLst>
          </p:cNvPr>
          <p:cNvSpPr>
            <a:spLocks noGrp="1"/>
          </p:cNvSpPr>
          <p:nvPr>
            <p:ph type="ftr" sz="quarter" idx="11"/>
          </p:nvPr>
        </p:nvSpPr>
        <p:spPr/>
        <p:txBody>
          <a:bodyPr/>
          <a:lstStyle/>
          <a:p>
            <a:r>
              <a:rPr lang="en-US"/>
              <a:t>Dr A V Prajeesh, SAS, VIT Vellore</a:t>
            </a:r>
          </a:p>
        </p:txBody>
      </p:sp>
      <p:sp>
        <p:nvSpPr>
          <p:cNvPr id="3" name="Slide Number Placeholder 2">
            <a:extLst>
              <a:ext uri="{FF2B5EF4-FFF2-40B4-BE49-F238E27FC236}">
                <a16:creationId xmlns:a16="http://schemas.microsoft.com/office/drawing/2014/main" id="{F961A08D-7583-1CD1-E4A9-519806EFA404}"/>
              </a:ext>
            </a:extLst>
          </p:cNvPr>
          <p:cNvSpPr>
            <a:spLocks noGrp="1"/>
          </p:cNvSpPr>
          <p:nvPr>
            <p:ph type="sldNum" sz="quarter" idx="12"/>
          </p:nvPr>
        </p:nvSpPr>
        <p:spPr/>
        <p:txBody>
          <a:bodyPr/>
          <a:lstStyle/>
          <a:p>
            <a:fld id="{0E750C24-2218-435B-8451-C318A97C129B}" type="slidenum">
              <a:rPr lang="en-US" smtClean="0"/>
              <a:t>6</a:t>
            </a:fld>
            <a:endParaRPr lang="en-US"/>
          </a:p>
        </p:txBody>
      </p:sp>
      <p:sp>
        <p:nvSpPr>
          <p:cNvPr id="5" name="TextBox 4">
            <a:extLst>
              <a:ext uri="{FF2B5EF4-FFF2-40B4-BE49-F238E27FC236}">
                <a16:creationId xmlns:a16="http://schemas.microsoft.com/office/drawing/2014/main" id="{3580E9E3-0F8F-4298-ED2C-BEDD4B9FDB93}"/>
              </a:ext>
            </a:extLst>
          </p:cNvPr>
          <p:cNvSpPr txBox="1"/>
          <p:nvPr/>
        </p:nvSpPr>
        <p:spPr>
          <a:xfrm>
            <a:off x="497840" y="706459"/>
            <a:ext cx="8463280" cy="1631216"/>
          </a:xfrm>
          <a:prstGeom prst="rect">
            <a:avLst/>
          </a:prstGeom>
          <a:noFill/>
        </p:spPr>
        <p:txBody>
          <a:bodyPr wrap="square">
            <a:spAutoFit/>
          </a:bodyPr>
          <a:lstStyle/>
          <a:p>
            <a:r>
              <a:rPr lang="en-US" sz="2000" dirty="0"/>
              <a:t>An employee can work for exactly one department but a department can have any number of employees.</a:t>
            </a:r>
          </a:p>
          <a:p>
            <a:endParaRPr lang="en-US" sz="2000" dirty="0"/>
          </a:p>
          <a:p>
            <a:r>
              <a:rPr lang="en-US" sz="2000" dirty="0"/>
              <a:t> - Specify (1,1) for participation of EMPLOYEE in WORKS_FOR</a:t>
            </a:r>
          </a:p>
          <a:p>
            <a:r>
              <a:rPr lang="en-US" sz="2000" dirty="0"/>
              <a:t> - Specify (1,n) for participation of DEPARTMENT in WORKS_FOR</a:t>
            </a:r>
          </a:p>
        </p:txBody>
      </p:sp>
      <p:pic>
        <p:nvPicPr>
          <p:cNvPr id="7" name="Picture 6">
            <a:extLst>
              <a:ext uri="{FF2B5EF4-FFF2-40B4-BE49-F238E27FC236}">
                <a16:creationId xmlns:a16="http://schemas.microsoft.com/office/drawing/2014/main" id="{55820BAC-F85E-AE0F-7FC5-71B3A69B7E4B}"/>
              </a:ext>
            </a:extLst>
          </p:cNvPr>
          <p:cNvPicPr>
            <a:picLocks noChangeAspect="1"/>
          </p:cNvPicPr>
          <p:nvPr/>
        </p:nvPicPr>
        <p:blipFill>
          <a:blip r:embed="rId2"/>
          <a:stretch>
            <a:fillRect/>
          </a:stretch>
        </p:blipFill>
        <p:spPr>
          <a:xfrm>
            <a:off x="914292" y="2945114"/>
            <a:ext cx="7012451" cy="1200329"/>
          </a:xfrm>
          <a:prstGeom prst="rect">
            <a:avLst/>
          </a:prstGeom>
        </p:spPr>
      </p:pic>
    </p:spTree>
    <p:extLst>
      <p:ext uri="{BB962C8B-B14F-4D97-AF65-F5344CB8AC3E}">
        <p14:creationId xmlns:p14="http://schemas.microsoft.com/office/powerpoint/2010/main" val="1114846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CDCC78F-3A68-BCE0-E0DB-90D3E68A1395}"/>
              </a:ext>
            </a:extLst>
          </p:cNvPr>
          <p:cNvSpPr>
            <a:spLocks noGrp="1"/>
          </p:cNvSpPr>
          <p:nvPr>
            <p:ph type="ftr" sz="quarter" idx="11"/>
          </p:nvPr>
        </p:nvSpPr>
        <p:spPr/>
        <p:txBody>
          <a:bodyPr/>
          <a:lstStyle/>
          <a:p>
            <a:r>
              <a:rPr lang="en-US"/>
              <a:t>Dr A V Prajeesh, SAS, VIT Vellore</a:t>
            </a:r>
          </a:p>
        </p:txBody>
      </p:sp>
      <p:sp>
        <p:nvSpPr>
          <p:cNvPr id="3" name="Slide Number Placeholder 2">
            <a:extLst>
              <a:ext uri="{FF2B5EF4-FFF2-40B4-BE49-F238E27FC236}">
                <a16:creationId xmlns:a16="http://schemas.microsoft.com/office/drawing/2014/main" id="{69D1B4D0-6DDB-75CD-FA5A-3394848A3D44}"/>
              </a:ext>
            </a:extLst>
          </p:cNvPr>
          <p:cNvSpPr>
            <a:spLocks noGrp="1"/>
          </p:cNvSpPr>
          <p:nvPr>
            <p:ph type="sldNum" sz="quarter" idx="12"/>
          </p:nvPr>
        </p:nvSpPr>
        <p:spPr/>
        <p:txBody>
          <a:bodyPr/>
          <a:lstStyle/>
          <a:p>
            <a:fld id="{0E750C24-2218-435B-8451-C318A97C129B}" type="slidenum">
              <a:rPr lang="en-US" smtClean="0"/>
              <a:t>7</a:t>
            </a:fld>
            <a:endParaRPr lang="en-US"/>
          </a:p>
        </p:txBody>
      </p:sp>
      <p:pic>
        <p:nvPicPr>
          <p:cNvPr id="6" name="Picture 5">
            <a:extLst>
              <a:ext uri="{FF2B5EF4-FFF2-40B4-BE49-F238E27FC236}">
                <a16:creationId xmlns:a16="http://schemas.microsoft.com/office/drawing/2014/main" id="{ECE266F8-49A8-1C02-A315-206E225C6194}"/>
              </a:ext>
            </a:extLst>
          </p:cNvPr>
          <p:cNvPicPr>
            <a:picLocks noChangeAspect="1"/>
          </p:cNvPicPr>
          <p:nvPr/>
        </p:nvPicPr>
        <p:blipFill>
          <a:blip r:embed="rId2"/>
          <a:stretch>
            <a:fillRect/>
          </a:stretch>
        </p:blipFill>
        <p:spPr>
          <a:xfrm>
            <a:off x="450638" y="250661"/>
            <a:ext cx="8242724" cy="6356677"/>
          </a:xfrm>
          <a:prstGeom prst="rect">
            <a:avLst/>
          </a:prstGeom>
        </p:spPr>
      </p:pic>
    </p:spTree>
    <p:extLst>
      <p:ext uri="{BB962C8B-B14F-4D97-AF65-F5344CB8AC3E}">
        <p14:creationId xmlns:p14="http://schemas.microsoft.com/office/powerpoint/2010/main" val="42137133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B68E730-B17E-6FC5-1B39-2C835A802AC6}"/>
              </a:ext>
            </a:extLst>
          </p:cNvPr>
          <p:cNvPicPr>
            <a:picLocks noChangeAspect="1"/>
          </p:cNvPicPr>
          <p:nvPr/>
        </p:nvPicPr>
        <p:blipFill>
          <a:blip r:embed="rId2"/>
          <a:stretch>
            <a:fillRect/>
          </a:stretch>
        </p:blipFill>
        <p:spPr>
          <a:xfrm>
            <a:off x="1126294" y="326304"/>
            <a:ext cx="6891411" cy="5887807"/>
          </a:xfrm>
          <a:prstGeom prst="rect">
            <a:avLst/>
          </a:prstGeom>
        </p:spPr>
      </p:pic>
    </p:spTree>
    <p:extLst>
      <p:ext uri="{BB962C8B-B14F-4D97-AF65-F5344CB8AC3E}">
        <p14:creationId xmlns:p14="http://schemas.microsoft.com/office/powerpoint/2010/main" val="26016949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4DB90B2-1786-B3C7-1705-CC19ECAD1A31}"/>
              </a:ext>
            </a:extLst>
          </p:cNvPr>
          <p:cNvSpPr txBox="1"/>
          <p:nvPr/>
        </p:nvSpPr>
        <p:spPr>
          <a:xfrm>
            <a:off x="375920" y="459889"/>
            <a:ext cx="8249920" cy="5632311"/>
          </a:xfrm>
          <a:prstGeom prst="rect">
            <a:avLst/>
          </a:prstGeom>
          <a:noFill/>
        </p:spPr>
        <p:txBody>
          <a:bodyPr wrap="square">
            <a:spAutoFit/>
          </a:bodyPr>
          <a:lstStyle/>
          <a:p>
            <a:pPr algn="just"/>
            <a:r>
              <a:rPr lang="en-US" sz="1800" b="1" i="0" u="none" strike="noStrike" baseline="0" dirty="0">
                <a:solidFill>
                  <a:srgbClr val="000000"/>
                </a:solidFill>
                <a:latin typeface="MinionPro-Regular"/>
              </a:rPr>
              <a:t>Requirement analysis for a company</a:t>
            </a:r>
          </a:p>
          <a:p>
            <a:pPr algn="just"/>
            <a:endParaRPr lang="en-US" dirty="0">
              <a:solidFill>
                <a:srgbClr val="000000"/>
              </a:solidFill>
              <a:latin typeface="MinionPro-Regular"/>
            </a:endParaRPr>
          </a:p>
          <a:p>
            <a:pPr marL="285750" indent="-285750" algn="just">
              <a:buFont typeface="Arial" panose="020B0604020202020204" pitchFamily="34" charset="0"/>
              <a:buChar char="•"/>
            </a:pPr>
            <a:r>
              <a:rPr lang="en-US" sz="1800" b="0" i="0" u="none" strike="noStrike" baseline="0" dirty="0">
                <a:solidFill>
                  <a:srgbClr val="000000"/>
                </a:solidFill>
                <a:latin typeface="MinionPro-Regular"/>
              </a:rPr>
              <a:t>The company is organized into departments. Each department has a unique name, a unique number, and a particular employee who manages the department. We keep track of the start date when that employee began managing the department. A department may have several locations.</a:t>
            </a:r>
          </a:p>
          <a:p>
            <a:pPr marL="285750" indent="-285750" algn="just">
              <a:buFont typeface="Arial" panose="020B0604020202020204" pitchFamily="34" charset="0"/>
              <a:buChar char="•"/>
            </a:pPr>
            <a:endParaRPr lang="en-US" sz="1800" b="0" i="0" u="none" strike="noStrike" baseline="0" dirty="0">
              <a:solidFill>
                <a:srgbClr val="000000"/>
              </a:solidFill>
              <a:latin typeface="MinionPro-Regular"/>
            </a:endParaRPr>
          </a:p>
          <a:p>
            <a:pPr marL="171450" indent="-171450" algn="just">
              <a:buFont typeface="Arial" panose="020B0604020202020204" pitchFamily="34" charset="0"/>
              <a:buChar char="•"/>
            </a:pPr>
            <a:r>
              <a:rPr lang="en-US" sz="1800" b="0" i="0" u="none" strike="noStrike" baseline="0" dirty="0">
                <a:solidFill>
                  <a:srgbClr val="000000"/>
                </a:solidFill>
                <a:latin typeface="MinionPro-Regular"/>
              </a:rPr>
              <a:t>A department controls a number of projects, each of which has a unique name, a unique number, and a single location.</a:t>
            </a:r>
          </a:p>
          <a:p>
            <a:pPr marL="285750" indent="-285750" algn="just">
              <a:buFont typeface="Arial" panose="020B0604020202020204" pitchFamily="34" charset="0"/>
              <a:buChar char="•"/>
            </a:pPr>
            <a:endParaRPr lang="en-US" sz="1800" b="0" i="0" u="none" strike="noStrike" baseline="0" dirty="0">
              <a:solidFill>
                <a:srgbClr val="000000"/>
              </a:solidFill>
              <a:latin typeface="MinionPro-Regular"/>
            </a:endParaRPr>
          </a:p>
          <a:p>
            <a:pPr marL="285750" indent="-285750" algn="just">
              <a:buFont typeface="Arial" panose="020B0604020202020204" pitchFamily="34" charset="0"/>
              <a:buChar char="•"/>
            </a:pPr>
            <a:r>
              <a:rPr lang="en-US" sz="1800" b="0" i="0" u="none" strike="noStrike" baseline="0" dirty="0">
                <a:solidFill>
                  <a:srgbClr val="000000"/>
                </a:solidFill>
                <a:latin typeface="MinionPro-Regular"/>
              </a:rPr>
              <a:t>The database will store each employee’s name, Social Security number,</a:t>
            </a:r>
            <a:r>
              <a:rPr lang="en-US" sz="1400" dirty="0">
                <a:solidFill>
                  <a:srgbClr val="000000"/>
                </a:solidFill>
                <a:latin typeface="MinionPro-Regular"/>
              </a:rPr>
              <a:t> </a:t>
            </a:r>
            <a:r>
              <a:rPr lang="en-US" sz="1800" b="0" i="0" u="none" strike="noStrike" baseline="0" dirty="0">
                <a:solidFill>
                  <a:srgbClr val="000000"/>
                </a:solidFill>
                <a:latin typeface="MinionPro-Regular"/>
              </a:rPr>
              <a:t>address, salary, sex (gender), and birth date. An employee is assigned to one department, but may work on several projects, which are not necessarily controlled by the same department. It is required to keep track of the current number of hours per week that an employee works on each project, as well as the direct supervisor of each employee (who is another employee).</a:t>
            </a:r>
          </a:p>
          <a:p>
            <a:pPr marL="285750" indent="-285750" algn="just">
              <a:buFont typeface="Arial" panose="020B0604020202020204" pitchFamily="34" charset="0"/>
              <a:buChar char="•"/>
            </a:pPr>
            <a:endParaRPr lang="en-US" dirty="0">
              <a:solidFill>
                <a:srgbClr val="000000"/>
              </a:solidFill>
              <a:latin typeface="MinionPro-Regular"/>
            </a:endParaRPr>
          </a:p>
          <a:p>
            <a:pPr marL="285750" indent="-285750" algn="just">
              <a:buFont typeface="Arial" panose="020B0604020202020204" pitchFamily="34" charset="0"/>
              <a:buChar char="•"/>
            </a:pPr>
            <a:r>
              <a:rPr lang="en-US" sz="1800" b="0" i="0" u="none" strike="noStrike" baseline="0" dirty="0">
                <a:solidFill>
                  <a:srgbClr val="000000"/>
                </a:solidFill>
                <a:latin typeface="MinionPro-Regular"/>
              </a:rPr>
              <a:t>The database will keep track of the dependents of each employee for insurance purposes, including each dependent’s first name, sex, birth date, and relationship to the employee.</a:t>
            </a:r>
            <a:endParaRPr lang="en-US" dirty="0"/>
          </a:p>
        </p:txBody>
      </p:sp>
    </p:spTree>
    <p:extLst>
      <p:ext uri="{BB962C8B-B14F-4D97-AF65-F5344CB8AC3E}">
        <p14:creationId xmlns:p14="http://schemas.microsoft.com/office/powerpoint/2010/main" val="21582248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457</TotalTime>
  <Words>923</Words>
  <Application>Microsoft Office PowerPoint</Application>
  <PresentationFormat>On-screen Show (4:3)</PresentationFormat>
  <Paragraphs>69</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Calibri Light</vt:lpstr>
      <vt:lpstr>Generic60-Regular</vt:lpstr>
      <vt:lpstr>MinionPro-It</vt:lpstr>
      <vt:lpstr>MinionPro-Regular</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Prajeesh A V</dc:creator>
  <cp:lastModifiedBy>Prajeesh A V</cp:lastModifiedBy>
  <cp:revision>20</cp:revision>
  <dcterms:created xsi:type="dcterms:W3CDTF">2024-07-24T14:19:34Z</dcterms:created>
  <dcterms:modified xsi:type="dcterms:W3CDTF">2024-07-28T03:40:35Z</dcterms:modified>
</cp:coreProperties>
</file>