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320" r:id="rId5"/>
    <p:sldId id="319" r:id="rId6"/>
    <p:sldId id="259" r:id="rId7"/>
    <p:sldId id="260" r:id="rId8"/>
    <p:sldId id="261" r:id="rId9"/>
    <p:sldId id="262" r:id="rId10"/>
    <p:sldId id="292" r:id="rId11"/>
    <p:sldId id="293" r:id="rId12"/>
    <p:sldId id="263" r:id="rId13"/>
    <p:sldId id="264" r:id="rId14"/>
    <p:sldId id="265" r:id="rId15"/>
    <p:sldId id="294" r:id="rId16"/>
    <p:sldId id="296" r:id="rId17"/>
    <p:sldId id="321" r:id="rId18"/>
    <p:sldId id="322" r:id="rId19"/>
    <p:sldId id="323" r:id="rId20"/>
    <p:sldId id="337" r:id="rId21"/>
    <p:sldId id="324" r:id="rId22"/>
    <p:sldId id="325" r:id="rId23"/>
    <p:sldId id="331" r:id="rId24"/>
    <p:sldId id="329" r:id="rId25"/>
    <p:sldId id="327" r:id="rId26"/>
    <p:sldId id="328" r:id="rId27"/>
    <p:sldId id="332" r:id="rId28"/>
    <p:sldId id="334" r:id="rId29"/>
    <p:sldId id="266" r:id="rId30"/>
    <p:sldId id="336" r:id="rId31"/>
    <p:sldId id="326" r:id="rId32"/>
    <p:sldId id="338" r:id="rId33"/>
    <p:sldId id="268" r:id="rId34"/>
    <p:sldId id="330"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19DBD-C75F-4236-B23B-D3BE2F88D5A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344827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19DBD-C75F-4236-B23B-D3BE2F88D5A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174159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19DBD-C75F-4236-B23B-D3BE2F88D5A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697071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19DBD-C75F-4236-B23B-D3BE2F88D5A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340641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19DBD-C75F-4236-B23B-D3BE2F88D5A6}"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208957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19DBD-C75F-4236-B23B-D3BE2F88D5A6}"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8069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19DBD-C75F-4236-B23B-D3BE2F88D5A6}" type="datetimeFigureOut">
              <a:rPr lang="en-US" smtClean="0"/>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125440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19DBD-C75F-4236-B23B-D3BE2F88D5A6}" type="datetimeFigureOut">
              <a:rPr lang="en-US" smtClean="0"/>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213032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19DBD-C75F-4236-B23B-D3BE2F88D5A6}" type="datetimeFigureOut">
              <a:rPr lang="en-US" smtClean="0"/>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3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19DBD-C75F-4236-B23B-D3BE2F88D5A6}"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175977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19DBD-C75F-4236-B23B-D3BE2F88D5A6}" type="datetimeFigureOut">
              <a:rPr lang="en-US" smtClean="0"/>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587BF4-F73C-4E47-8AF2-68935B95F09B}" type="slidenum">
              <a:rPr lang="en-US" smtClean="0"/>
              <a:t>‹#›</a:t>
            </a:fld>
            <a:endParaRPr lang="en-US"/>
          </a:p>
        </p:txBody>
      </p:sp>
    </p:spTree>
    <p:extLst>
      <p:ext uri="{BB962C8B-B14F-4D97-AF65-F5344CB8AC3E}">
        <p14:creationId xmlns:p14="http://schemas.microsoft.com/office/powerpoint/2010/main" val="946393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19DBD-C75F-4236-B23B-D3BE2F88D5A6}" type="datetimeFigureOut">
              <a:rPr lang="en-US" smtClean="0"/>
              <a:t>8/2/2024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587BF4-F73C-4E47-8AF2-68935B95F09B}" type="slidenum">
              <a:rPr lang="en-US" smtClean="0"/>
              <a:t>‹#›</a:t>
            </a:fld>
            <a:endParaRPr lang="en-US"/>
          </a:p>
        </p:txBody>
      </p:sp>
    </p:spTree>
    <p:extLst>
      <p:ext uri="{BB962C8B-B14F-4D97-AF65-F5344CB8AC3E}">
        <p14:creationId xmlns:p14="http://schemas.microsoft.com/office/powerpoint/2010/main" val="2917313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B150C0-5EB6-1F9F-4505-C26F1EFD3C04}"/>
              </a:ext>
            </a:extLst>
          </p:cNvPr>
          <p:cNvSpPr txBox="1"/>
          <p:nvPr/>
        </p:nvSpPr>
        <p:spPr>
          <a:xfrm>
            <a:off x="620486" y="914553"/>
            <a:ext cx="7903028" cy="5016758"/>
          </a:xfrm>
          <a:prstGeom prst="rect">
            <a:avLst/>
          </a:prstGeom>
          <a:noFill/>
        </p:spPr>
        <p:txBody>
          <a:bodyPr wrap="square">
            <a:spAutoFit/>
          </a:bodyPr>
          <a:lstStyle/>
          <a:p>
            <a:pPr algn="just"/>
            <a:r>
              <a:rPr lang="en-US" sz="2000" b="1" u="none" strike="noStrike" baseline="0" dirty="0"/>
              <a:t>The Relational Model</a:t>
            </a:r>
          </a:p>
          <a:p>
            <a:pPr algn="just"/>
            <a:endParaRPr lang="en-US" sz="2000" b="1" u="none" strike="noStrike" baseline="0" dirty="0"/>
          </a:p>
          <a:p>
            <a:pPr algn="just"/>
            <a:r>
              <a:rPr lang="en-US" sz="2000" b="0" i="0" u="none" strike="noStrike" baseline="0" dirty="0"/>
              <a:t>The main construct for representing data in the relational model is a </a:t>
            </a:r>
            <a:r>
              <a:rPr lang="en-US" sz="2000" b="1" i="0" u="none" strike="noStrike" baseline="0" dirty="0"/>
              <a:t>relation</a:t>
            </a:r>
            <a:r>
              <a:rPr lang="en-US" sz="2000" b="0" i="0" u="none" strike="noStrike" baseline="0" dirty="0"/>
              <a:t>. </a:t>
            </a:r>
          </a:p>
          <a:p>
            <a:pPr algn="just"/>
            <a:endParaRPr lang="en-US" sz="2000" dirty="0"/>
          </a:p>
          <a:p>
            <a:pPr algn="just"/>
            <a:r>
              <a:rPr lang="en-US" sz="2000" b="0" i="0" u="none" strike="noStrike" baseline="0" dirty="0"/>
              <a:t>A relation consists of a </a:t>
            </a:r>
            <a:r>
              <a:rPr lang="en-US" sz="2000" b="1" i="0" u="none" strike="noStrike" baseline="0" dirty="0"/>
              <a:t>relation schema </a:t>
            </a:r>
            <a:r>
              <a:rPr lang="en-US" sz="2000" b="0" i="0" u="none" strike="noStrike" baseline="0" dirty="0"/>
              <a:t>and a </a:t>
            </a:r>
            <a:r>
              <a:rPr lang="en-US" sz="2000" b="1" i="0" u="none" strike="noStrike" baseline="0" dirty="0"/>
              <a:t>relation instance</a:t>
            </a:r>
            <a:r>
              <a:rPr lang="en-US" sz="2000" b="0" i="0" u="none" strike="noStrike" baseline="0" dirty="0"/>
              <a:t>. The relation instance is a table, and the relation schema describes the column heads for the table. </a:t>
            </a:r>
          </a:p>
          <a:p>
            <a:pPr algn="just"/>
            <a:endParaRPr lang="en-US" sz="2000" dirty="0"/>
          </a:p>
          <a:p>
            <a:pPr algn="just"/>
            <a:r>
              <a:rPr lang="en-US" sz="2000" b="0" i="0" u="none" strike="noStrike" baseline="0" dirty="0"/>
              <a:t>We first describe the relation schema and then the relation instance. </a:t>
            </a:r>
          </a:p>
          <a:p>
            <a:pPr algn="just"/>
            <a:endParaRPr lang="en-US" sz="2000" dirty="0"/>
          </a:p>
          <a:p>
            <a:pPr algn="just"/>
            <a:r>
              <a:rPr lang="en-US" sz="2000" b="0" i="0" u="none" strike="noStrike" baseline="0" dirty="0"/>
              <a:t>The schema specifies the relation's name, the name of each fi</a:t>
            </a:r>
            <a:r>
              <a:rPr lang="en-US" sz="2000" b="1" i="0" u="none" strike="noStrike" baseline="0" dirty="0"/>
              <a:t>eld </a:t>
            </a:r>
            <a:r>
              <a:rPr lang="en-US" sz="2000" b="0" i="0" u="none" strike="noStrike" baseline="0" dirty="0"/>
              <a:t>(or </a:t>
            </a:r>
            <a:r>
              <a:rPr lang="en-US" sz="2000" b="1" i="0" u="none" strike="noStrike" baseline="0" dirty="0"/>
              <a:t>column</a:t>
            </a:r>
            <a:r>
              <a:rPr lang="en-US" sz="2000" b="0" i="0" u="none" strike="noStrike" baseline="0" dirty="0"/>
              <a:t>, or </a:t>
            </a:r>
            <a:r>
              <a:rPr lang="en-US" sz="2000" b="1" i="0" u="none" strike="noStrike" baseline="0" dirty="0"/>
              <a:t>attribute</a:t>
            </a:r>
            <a:r>
              <a:rPr lang="en-US" sz="2000" b="0" i="0" u="none" strike="noStrike" baseline="0" dirty="0"/>
              <a:t>), and the </a:t>
            </a:r>
            <a:r>
              <a:rPr lang="en-US" sz="2000" b="1" i="0" u="none" strike="noStrike" baseline="0" dirty="0"/>
              <a:t>domain </a:t>
            </a:r>
            <a:r>
              <a:rPr lang="en-US" sz="2000" b="0" i="0" u="none" strike="noStrike" baseline="0" dirty="0"/>
              <a:t>of each field. </a:t>
            </a:r>
          </a:p>
          <a:p>
            <a:pPr algn="just"/>
            <a:endParaRPr lang="en-US" sz="2000" dirty="0"/>
          </a:p>
          <a:p>
            <a:pPr algn="just"/>
            <a:r>
              <a:rPr lang="en-US" sz="2000" b="0" i="0" u="none" strike="noStrike" baseline="0" dirty="0"/>
              <a:t>A domain is referred to in a relation schema by the </a:t>
            </a:r>
            <a:r>
              <a:rPr lang="en-US" sz="2000" b="1" i="0" u="none" strike="noStrike" baseline="0" dirty="0"/>
              <a:t>domain name </a:t>
            </a:r>
            <a:r>
              <a:rPr lang="en-US" sz="2000" b="0" i="0" u="none" strike="noStrike" baseline="0" dirty="0"/>
              <a:t>and has a set of associated </a:t>
            </a:r>
            <a:r>
              <a:rPr lang="en-US" sz="2000" b="1" i="0" u="none" strike="noStrike" baseline="0" dirty="0"/>
              <a:t>values</a:t>
            </a:r>
            <a:r>
              <a:rPr lang="en-US" sz="2000" b="0" i="0" u="none" strike="noStrike" baseline="0" dirty="0"/>
              <a:t>.</a:t>
            </a:r>
          </a:p>
        </p:txBody>
      </p:sp>
    </p:spTree>
    <p:extLst>
      <p:ext uri="{BB962C8B-B14F-4D97-AF65-F5344CB8AC3E}">
        <p14:creationId xmlns:p14="http://schemas.microsoft.com/office/powerpoint/2010/main" val="3597784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4498A1-72F5-47FD-7D86-2952904D5F5D}"/>
              </a:ext>
            </a:extLst>
          </p:cNvPr>
          <p:cNvSpPr txBox="1"/>
          <p:nvPr/>
        </p:nvSpPr>
        <p:spPr>
          <a:xfrm>
            <a:off x="555171" y="791367"/>
            <a:ext cx="7859485" cy="1323439"/>
          </a:xfrm>
          <a:prstGeom prst="rect">
            <a:avLst/>
          </a:prstGeom>
          <a:noFill/>
        </p:spPr>
        <p:txBody>
          <a:bodyPr wrap="square">
            <a:spAutoFit/>
          </a:bodyPr>
          <a:lstStyle/>
          <a:p>
            <a:pPr algn="just"/>
            <a:r>
              <a:rPr lang="en-US" sz="2000" b="0" i="0" u="none" strike="noStrike" baseline="0" dirty="0">
                <a:latin typeface="CMR10"/>
              </a:rPr>
              <a:t>A </a:t>
            </a:r>
            <a:r>
              <a:rPr lang="en-US" sz="2000" b="1" dirty="0">
                <a:latin typeface="CMBX10"/>
              </a:rPr>
              <a:t>K</a:t>
            </a:r>
            <a:r>
              <a:rPr lang="en-US" sz="2000" b="1" i="0" u="none" strike="noStrike" baseline="0" dirty="0">
                <a:latin typeface="CMBX10"/>
              </a:rPr>
              <a:t>ey constraint </a:t>
            </a:r>
            <a:r>
              <a:rPr lang="en-US" sz="2000" b="0" i="0" u="none" strike="noStrike" baseline="0" dirty="0">
                <a:latin typeface="CMR10"/>
              </a:rPr>
              <a:t>is a statement that a certain </a:t>
            </a:r>
            <a:r>
              <a:rPr lang="en-US" sz="2000" b="0" i="1" u="none" strike="noStrike" baseline="0" dirty="0">
                <a:latin typeface="CMTI10"/>
              </a:rPr>
              <a:t>minimal </a:t>
            </a:r>
            <a:r>
              <a:rPr lang="en-US" sz="2000" b="0" i="0" u="none" strike="noStrike" baseline="0" dirty="0">
                <a:latin typeface="CMR10"/>
              </a:rPr>
              <a:t>subset of the fields of a relation is a unique identifier for a tuple. </a:t>
            </a:r>
            <a:r>
              <a:rPr lang="en-US" sz="2000" dirty="0"/>
              <a:t>A </a:t>
            </a:r>
            <a:r>
              <a:rPr lang="en-US" sz="2000" b="1" dirty="0"/>
              <a:t>candidate key </a:t>
            </a:r>
            <a:r>
              <a:rPr lang="en-US" sz="2000" dirty="0"/>
              <a:t>is a minimal set of attributes that can uniquely identify a tuple (record) in a table.</a:t>
            </a:r>
            <a:r>
              <a:rPr lang="en-US" sz="2000" b="0" i="0" u="none" strike="noStrike" baseline="0" dirty="0">
                <a:latin typeface="CMR10"/>
              </a:rPr>
              <a:t> we often abbreviate this to just </a:t>
            </a:r>
            <a:r>
              <a:rPr lang="en-US" sz="2000" b="0" i="1" u="none" strike="noStrike" baseline="0" dirty="0">
                <a:latin typeface="CMTI10"/>
              </a:rPr>
              <a:t>key.</a:t>
            </a:r>
            <a:endParaRPr lang="en-US" sz="2000" dirty="0"/>
          </a:p>
        </p:txBody>
      </p:sp>
      <p:sp>
        <p:nvSpPr>
          <p:cNvPr id="7" name="TextBox 6">
            <a:extLst>
              <a:ext uri="{FF2B5EF4-FFF2-40B4-BE49-F238E27FC236}">
                <a16:creationId xmlns:a16="http://schemas.microsoft.com/office/drawing/2014/main" id="{C60303B5-BC39-08B0-550C-29531B2AC020}"/>
              </a:ext>
            </a:extLst>
          </p:cNvPr>
          <p:cNvSpPr txBox="1"/>
          <p:nvPr/>
        </p:nvSpPr>
        <p:spPr>
          <a:xfrm>
            <a:off x="435429" y="3738380"/>
            <a:ext cx="8273142" cy="1323439"/>
          </a:xfrm>
          <a:prstGeom prst="rect">
            <a:avLst/>
          </a:prstGeom>
          <a:noFill/>
        </p:spPr>
        <p:txBody>
          <a:bodyPr wrap="square">
            <a:spAutoFit/>
          </a:bodyPr>
          <a:lstStyle/>
          <a:p>
            <a:pPr algn="l"/>
            <a:r>
              <a:rPr lang="en-US" sz="2000" b="0" i="0" u="none" strike="noStrike" baseline="0" dirty="0">
                <a:latin typeface="CMR10"/>
              </a:rPr>
              <a:t>1. Two distinct tuples in a legal instance (an instance that satisfies all ICs, including the key constraint) cannot have identical values in all the fields of a key.</a:t>
            </a:r>
          </a:p>
          <a:p>
            <a:pPr algn="l"/>
            <a:r>
              <a:rPr lang="en-US" sz="2000" b="0" i="0" u="none" strike="noStrike" baseline="0" dirty="0">
                <a:latin typeface="CMR10"/>
              </a:rPr>
              <a:t>2. No subset of the set of fields in a key is a unique identifier for a tuple.</a:t>
            </a:r>
            <a:endParaRPr lang="en-US" sz="2000" dirty="0"/>
          </a:p>
        </p:txBody>
      </p:sp>
      <p:sp>
        <p:nvSpPr>
          <p:cNvPr id="11" name="TextBox 10">
            <a:extLst>
              <a:ext uri="{FF2B5EF4-FFF2-40B4-BE49-F238E27FC236}">
                <a16:creationId xmlns:a16="http://schemas.microsoft.com/office/drawing/2014/main" id="{3BA0441F-F584-3E5F-902D-81D8C4219185}"/>
              </a:ext>
            </a:extLst>
          </p:cNvPr>
          <p:cNvSpPr txBox="1"/>
          <p:nvPr/>
        </p:nvSpPr>
        <p:spPr>
          <a:xfrm>
            <a:off x="555171" y="2919565"/>
            <a:ext cx="5802086" cy="400110"/>
          </a:xfrm>
          <a:prstGeom prst="rect">
            <a:avLst/>
          </a:prstGeom>
          <a:noFill/>
        </p:spPr>
        <p:txBody>
          <a:bodyPr wrap="square">
            <a:spAutoFit/>
          </a:bodyPr>
          <a:lstStyle/>
          <a:p>
            <a:r>
              <a:rPr lang="en-US" sz="2000" dirty="0">
                <a:latin typeface="CMBX10"/>
              </a:rPr>
              <a:t>C</a:t>
            </a:r>
            <a:r>
              <a:rPr lang="en-US" sz="2000" i="0" u="none" strike="noStrike" baseline="0" dirty="0">
                <a:latin typeface="CMBX10"/>
              </a:rPr>
              <a:t>andidate key: definition two statements to be seen. </a:t>
            </a:r>
            <a:endParaRPr lang="en-US" sz="2000" dirty="0"/>
          </a:p>
        </p:txBody>
      </p:sp>
    </p:spTree>
    <p:extLst>
      <p:ext uri="{BB962C8B-B14F-4D97-AF65-F5344CB8AC3E}">
        <p14:creationId xmlns:p14="http://schemas.microsoft.com/office/powerpoint/2010/main" val="409407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BA99231-8033-A0F5-BF73-4BA91A29F28F}"/>
              </a:ext>
            </a:extLst>
          </p:cNvPr>
          <p:cNvSpPr txBox="1"/>
          <p:nvPr/>
        </p:nvSpPr>
        <p:spPr>
          <a:xfrm>
            <a:off x="609599" y="589393"/>
            <a:ext cx="7728857" cy="1015663"/>
          </a:xfrm>
          <a:prstGeom prst="rect">
            <a:avLst/>
          </a:prstGeom>
          <a:noFill/>
        </p:spPr>
        <p:txBody>
          <a:bodyPr wrap="square">
            <a:spAutoFit/>
          </a:bodyPr>
          <a:lstStyle/>
          <a:p>
            <a:pPr algn="l"/>
            <a:r>
              <a:rPr lang="en-US" sz="2000" dirty="0">
                <a:latin typeface="CMR10"/>
              </a:rPr>
              <a:t>T</a:t>
            </a:r>
            <a:r>
              <a:rPr lang="en-US" sz="2000" b="0" i="0" u="none" strike="noStrike" baseline="0" dirty="0">
                <a:latin typeface="CMR10"/>
              </a:rPr>
              <a:t>he set of fields {</a:t>
            </a:r>
            <a:r>
              <a:rPr lang="en-US" sz="2000" b="0" i="1" u="none" strike="noStrike" baseline="0" dirty="0" err="1">
                <a:latin typeface="CMTI10"/>
              </a:rPr>
              <a:t>sid</a:t>
            </a:r>
            <a:r>
              <a:rPr lang="en-US" sz="2000" b="0" i="1" u="none" strike="noStrike" baseline="0" dirty="0">
                <a:latin typeface="CMTI10"/>
              </a:rPr>
              <a:t>, name}</a:t>
            </a:r>
            <a:r>
              <a:rPr lang="en-US" sz="2000" b="0" i="1" u="none" strike="noStrike" baseline="0" dirty="0">
                <a:latin typeface="CMSY10"/>
              </a:rPr>
              <a:t> </a:t>
            </a:r>
            <a:r>
              <a:rPr lang="en-US" sz="2000" b="0" i="0" u="none" strike="noStrike" baseline="0" dirty="0">
                <a:latin typeface="CMR10"/>
              </a:rPr>
              <a:t>is not a candidate key for Students, because this set properly contains the key </a:t>
            </a:r>
            <a:r>
              <a:rPr lang="en-US" sz="2000" b="0" i="1" u="none" strike="noStrike" baseline="0" dirty="0" err="1">
                <a:latin typeface="CMTI10"/>
              </a:rPr>
              <a:t>sid</a:t>
            </a:r>
            <a:r>
              <a:rPr lang="en-US" sz="2000" b="0" i="0" u="none" strike="noStrike" baseline="0" dirty="0">
                <a:latin typeface="CMR10"/>
              </a:rPr>
              <a:t>. The set {</a:t>
            </a:r>
            <a:r>
              <a:rPr lang="en-US" sz="2000" b="0" i="1" u="none" strike="noStrike" baseline="0" dirty="0" err="1">
                <a:latin typeface="CMTI10"/>
              </a:rPr>
              <a:t>sid</a:t>
            </a:r>
            <a:r>
              <a:rPr lang="en-US" sz="2000" b="0" i="1" u="none" strike="noStrike" baseline="0" dirty="0">
                <a:latin typeface="CMTI10"/>
              </a:rPr>
              <a:t>, name</a:t>
            </a:r>
            <a:r>
              <a:rPr lang="en-US" sz="2000" b="0" u="none" strike="noStrike" baseline="0" dirty="0">
                <a:latin typeface="CMTI10"/>
              </a:rPr>
              <a:t>}</a:t>
            </a:r>
            <a:r>
              <a:rPr lang="en-US" sz="2000" b="0" i="1" u="none" strike="noStrike" baseline="0" dirty="0">
                <a:latin typeface="CMSY10"/>
              </a:rPr>
              <a:t> </a:t>
            </a:r>
            <a:r>
              <a:rPr lang="en-US" sz="2000" b="0" i="0" u="none" strike="noStrike" baseline="0" dirty="0">
                <a:latin typeface="CMR10"/>
              </a:rPr>
              <a:t>is an example of a </a:t>
            </a:r>
            <a:r>
              <a:rPr lang="en-US" sz="2000" b="1" i="0" u="none" strike="noStrike" baseline="0" dirty="0" err="1">
                <a:latin typeface="CMBX10"/>
              </a:rPr>
              <a:t>superkey</a:t>
            </a:r>
            <a:r>
              <a:rPr lang="en-US" sz="2000" b="0" i="0" u="none" strike="noStrike" baseline="0" dirty="0">
                <a:latin typeface="CMR10"/>
              </a:rPr>
              <a:t>, which is a set of fields that contains a key.</a:t>
            </a:r>
            <a:endParaRPr lang="en-US" sz="2000" dirty="0"/>
          </a:p>
        </p:txBody>
      </p:sp>
      <p:pic>
        <p:nvPicPr>
          <p:cNvPr id="15" name="Picture 14">
            <a:extLst>
              <a:ext uri="{FF2B5EF4-FFF2-40B4-BE49-F238E27FC236}">
                <a16:creationId xmlns:a16="http://schemas.microsoft.com/office/drawing/2014/main" id="{744841E0-5888-BBAC-179B-0FA601519F1B}"/>
              </a:ext>
            </a:extLst>
          </p:cNvPr>
          <p:cNvPicPr>
            <a:picLocks noChangeAspect="1"/>
          </p:cNvPicPr>
          <p:nvPr/>
        </p:nvPicPr>
        <p:blipFill>
          <a:blip r:embed="rId2"/>
          <a:stretch>
            <a:fillRect/>
          </a:stretch>
        </p:blipFill>
        <p:spPr>
          <a:xfrm>
            <a:off x="2219661" y="1992958"/>
            <a:ext cx="5029874" cy="2862069"/>
          </a:xfrm>
          <a:prstGeom prst="rect">
            <a:avLst/>
          </a:prstGeom>
        </p:spPr>
      </p:pic>
      <p:sp>
        <p:nvSpPr>
          <p:cNvPr id="5" name="TextBox 4">
            <a:extLst>
              <a:ext uri="{FF2B5EF4-FFF2-40B4-BE49-F238E27FC236}">
                <a16:creationId xmlns:a16="http://schemas.microsoft.com/office/drawing/2014/main" id="{FDF233E6-EB8D-D3E1-0AFC-BA1F9208D842}"/>
              </a:ext>
            </a:extLst>
          </p:cNvPr>
          <p:cNvSpPr txBox="1"/>
          <p:nvPr/>
        </p:nvSpPr>
        <p:spPr>
          <a:xfrm>
            <a:off x="609599" y="5168593"/>
            <a:ext cx="8120744" cy="646331"/>
          </a:xfrm>
          <a:prstGeom prst="rect">
            <a:avLst/>
          </a:prstGeom>
          <a:noFill/>
        </p:spPr>
        <p:txBody>
          <a:bodyPr wrap="square">
            <a:spAutoFit/>
          </a:bodyPr>
          <a:lstStyle/>
          <a:p>
            <a:pPr algn="l"/>
            <a:r>
              <a:rPr lang="en-US" sz="1800" b="0" i="1" u="none" strike="noStrike" baseline="0" dirty="0">
                <a:latin typeface="CMTI10"/>
              </a:rPr>
              <a:t>login </a:t>
            </a:r>
            <a:r>
              <a:rPr lang="en-US" sz="1800" b="0" i="0" u="none" strike="noStrike" baseline="0" dirty="0">
                <a:latin typeface="CMR10"/>
              </a:rPr>
              <a:t>and </a:t>
            </a:r>
            <a:r>
              <a:rPr lang="en-US" sz="1800" b="0" i="1" u="none" strike="noStrike" baseline="0" dirty="0">
                <a:latin typeface="CMTI10"/>
              </a:rPr>
              <a:t>age fi</a:t>
            </a:r>
            <a:r>
              <a:rPr lang="en-US" sz="1800" b="0" i="0" u="none" strike="noStrike" baseline="0" dirty="0">
                <a:latin typeface="CMR10"/>
              </a:rPr>
              <a:t>elds of the Students relation may, taken together, also identify students uniquely.</a:t>
            </a:r>
            <a:endParaRPr lang="en-US" dirty="0"/>
          </a:p>
        </p:txBody>
      </p:sp>
      <p:sp>
        <p:nvSpPr>
          <p:cNvPr id="7" name="TextBox 6">
            <a:extLst>
              <a:ext uri="{FF2B5EF4-FFF2-40B4-BE49-F238E27FC236}">
                <a16:creationId xmlns:a16="http://schemas.microsoft.com/office/drawing/2014/main" id="{36D41A99-F8D2-3B52-4990-6E4BD6D48772}"/>
              </a:ext>
            </a:extLst>
          </p:cNvPr>
          <p:cNvSpPr txBox="1"/>
          <p:nvPr/>
        </p:nvSpPr>
        <p:spPr>
          <a:xfrm>
            <a:off x="609599" y="5814924"/>
            <a:ext cx="8599714" cy="646331"/>
          </a:xfrm>
          <a:prstGeom prst="rect">
            <a:avLst/>
          </a:prstGeom>
          <a:noFill/>
        </p:spPr>
        <p:txBody>
          <a:bodyPr wrap="square">
            <a:spAutoFit/>
          </a:bodyPr>
          <a:lstStyle/>
          <a:p>
            <a:pPr algn="l"/>
            <a:r>
              <a:rPr lang="en-US" sz="1800" b="0" i="0" u="none" strike="noStrike" baseline="0" dirty="0">
                <a:latin typeface="CMR10"/>
              </a:rPr>
              <a:t>By stating that {</a:t>
            </a:r>
            <a:r>
              <a:rPr lang="en-US" sz="1800" b="0" i="1" u="none" strike="noStrike" baseline="0" dirty="0">
                <a:latin typeface="CMTI10"/>
              </a:rPr>
              <a:t>login, age</a:t>
            </a:r>
            <a:r>
              <a:rPr lang="en-US" sz="1800" b="0" u="none" strike="noStrike" baseline="0" dirty="0">
                <a:latin typeface="CMTI10"/>
              </a:rPr>
              <a:t>}</a:t>
            </a:r>
            <a:r>
              <a:rPr lang="en-US" sz="1800" b="0" i="1" u="none" strike="noStrike" baseline="0" dirty="0">
                <a:latin typeface="CMSY10"/>
              </a:rPr>
              <a:t> </a:t>
            </a:r>
            <a:r>
              <a:rPr lang="en-US" sz="1800" b="0" i="0" u="none" strike="noStrike" baseline="0" dirty="0">
                <a:latin typeface="CMR10"/>
              </a:rPr>
              <a:t>is a key, the user is declaring that two students may have the same login or age, but not both.</a:t>
            </a:r>
            <a:endParaRPr lang="en-US" dirty="0"/>
          </a:p>
        </p:txBody>
      </p:sp>
    </p:spTree>
    <p:extLst>
      <p:ext uri="{BB962C8B-B14F-4D97-AF65-F5344CB8AC3E}">
        <p14:creationId xmlns:p14="http://schemas.microsoft.com/office/powerpoint/2010/main" val="2511461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6B395F-E4AB-4119-C0BA-12ED9357C658}"/>
              </a:ext>
            </a:extLst>
          </p:cNvPr>
          <p:cNvSpPr txBox="1"/>
          <p:nvPr/>
        </p:nvSpPr>
        <p:spPr>
          <a:xfrm>
            <a:off x="364671" y="244101"/>
            <a:ext cx="8414657" cy="2246769"/>
          </a:xfrm>
          <a:prstGeom prst="rect">
            <a:avLst/>
          </a:prstGeom>
          <a:noFill/>
        </p:spPr>
        <p:txBody>
          <a:bodyPr wrap="square">
            <a:spAutoFit/>
          </a:bodyPr>
          <a:lstStyle/>
          <a:p>
            <a:pPr algn="just"/>
            <a:endParaRPr lang="en-US" sz="2000" b="0" i="0" u="none" strike="noStrike" baseline="0" dirty="0"/>
          </a:p>
          <a:p>
            <a:pPr algn="just"/>
            <a:r>
              <a:rPr lang="en-US" sz="2000" b="1" i="0" u="none" strike="noStrike" baseline="0" dirty="0"/>
              <a:t>Primary Key Constraint </a:t>
            </a:r>
            <a:r>
              <a:rPr lang="en-US" sz="2000" b="0" i="0" u="none" strike="noStrike" baseline="0" dirty="0"/>
              <a:t>− </a:t>
            </a:r>
            <a:r>
              <a:rPr lang="en-US" sz="2000" b="0" i="0" u="none" strike="noStrike" baseline="0" dirty="0">
                <a:latin typeface="CMR10"/>
              </a:rPr>
              <a:t>Out of all the available candidate keys, a database designer can identify a </a:t>
            </a:r>
            <a:r>
              <a:rPr lang="en-US" sz="2000" b="1" i="0" u="none" strike="noStrike" baseline="0" dirty="0">
                <a:latin typeface="CMBX10"/>
              </a:rPr>
              <a:t>primary </a:t>
            </a:r>
            <a:r>
              <a:rPr lang="en-US" sz="2000" b="0" i="0" u="none" strike="noStrike" baseline="0" dirty="0">
                <a:latin typeface="CMR10"/>
              </a:rPr>
              <a:t>key. </a:t>
            </a:r>
            <a:r>
              <a:rPr lang="en-US" sz="2000" b="0" i="0" u="none" strike="noStrike" baseline="0" dirty="0"/>
              <a:t>A primary key constraint is an individual identifier for each record in a database. It guarantees that each database entry contains a single, distinct value—or a pair of values—that cannot be null—as its method of identification.</a:t>
            </a:r>
          </a:p>
          <a:p>
            <a:pPr algn="just"/>
            <a:endParaRPr lang="en-US" sz="2000" b="0" i="0" u="none" strike="noStrike" baseline="0" dirty="0"/>
          </a:p>
        </p:txBody>
      </p:sp>
      <p:pic>
        <p:nvPicPr>
          <p:cNvPr id="3" name="Picture 2">
            <a:extLst>
              <a:ext uri="{FF2B5EF4-FFF2-40B4-BE49-F238E27FC236}">
                <a16:creationId xmlns:a16="http://schemas.microsoft.com/office/drawing/2014/main" id="{B17C6616-CC6E-B352-8F88-732CBCA0A0AB}"/>
              </a:ext>
            </a:extLst>
          </p:cNvPr>
          <p:cNvPicPr>
            <a:picLocks noChangeAspect="1"/>
          </p:cNvPicPr>
          <p:nvPr/>
        </p:nvPicPr>
        <p:blipFill>
          <a:blip r:embed="rId2"/>
          <a:stretch>
            <a:fillRect/>
          </a:stretch>
        </p:blipFill>
        <p:spPr>
          <a:xfrm>
            <a:off x="614072" y="2490870"/>
            <a:ext cx="7915854" cy="2317336"/>
          </a:xfrm>
          <a:prstGeom prst="rect">
            <a:avLst/>
          </a:prstGeom>
        </p:spPr>
      </p:pic>
      <p:sp>
        <p:nvSpPr>
          <p:cNvPr id="2" name="TextBox 1">
            <a:extLst>
              <a:ext uri="{FF2B5EF4-FFF2-40B4-BE49-F238E27FC236}">
                <a16:creationId xmlns:a16="http://schemas.microsoft.com/office/drawing/2014/main" id="{3C9C3B07-AE8E-FDA5-CCD1-A73BAC2D3129}"/>
              </a:ext>
            </a:extLst>
          </p:cNvPr>
          <p:cNvSpPr txBox="1"/>
          <p:nvPr/>
        </p:nvSpPr>
        <p:spPr>
          <a:xfrm>
            <a:off x="640317" y="5725886"/>
            <a:ext cx="7915854" cy="646331"/>
          </a:xfrm>
          <a:prstGeom prst="rect">
            <a:avLst/>
          </a:prstGeom>
          <a:noFill/>
        </p:spPr>
        <p:txBody>
          <a:bodyPr wrap="square" rtlCol="0">
            <a:spAutoFit/>
          </a:bodyPr>
          <a:lstStyle/>
          <a:p>
            <a:r>
              <a:rPr lang="en-US" b="1" dirty="0">
                <a:solidFill>
                  <a:srgbClr val="FF0000"/>
                </a:solidFill>
              </a:rPr>
              <a:t>Practice questions is uploaded in VTOP course page regarding ER models. Please refer. </a:t>
            </a:r>
          </a:p>
        </p:txBody>
      </p:sp>
    </p:spTree>
    <p:extLst>
      <p:ext uri="{BB962C8B-B14F-4D97-AF65-F5344CB8AC3E}">
        <p14:creationId xmlns:p14="http://schemas.microsoft.com/office/powerpoint/2010/main" val="392468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20ED88B-6E95-E1A6-2468-579851D78B3C}"/>
              </a:ext>
            </a:extLst>
          </p:cNvPr>
          <p:cNvSpPr txBox="1"/>
          <p:nvPr/>
        </p:nvSpPr>
        <p:spPr>
          <a:xfrm>
            <a:off x="489856" y="1536174"/>
            <a:ext cx="8371114" cy="3170099"/>
          </a:xfrm>
          <a:prstGeom prst="rect">
            <a:avLst/>
          </a:prstGeom>
          <a:noFill/>
        </p:spPr>
        <p:txBody>
          <a:bodyPr wrap="square">
            <a:spAutoFit/>
          </a:bodyPr>
          <a:lstStyle/>
          <a:p>
            <a:pPr algn="just"/>
            <a:r>
              <a:rPr lang="en-US" sz="2000" b="1" dirty="0"/>
              <a:t>Entity integrity ensures that no primary key is null. </a:t>
            </a:r>
            <a:r>
              <a:rPr lang="en-US" sz="2000" dirty="0"/>
              <a:t>The primary key uniquely identifies each row in a table, and having it ensures that no two rows are identical. This constraint is crucial for maintaining the uniqueness and identifiability of records in a table.</a:t>
            </a:r>
          </a:p>
          <a:p>
            <a:endParaRPr lang="en-US" sz="2000" dirty="0"/>
          </a:p>
          <a:p>
            <a:pPr algn="just"/>
            <a:r>
              <a:rPr lang="en-US" sz="2000" b="0" i="0" u="none" strike="noStrike" baseline="0" dirty="0"/>
              <a:t>Take the “</a:t>
            </a:r>
            <a:r>
              <a:rPr lang="en-US" sz="2000" dirty="0"/>
              <a:t>students</a:t>
            </a:r>
            <a:r>
              <a:rPr lang="en-US" sz="2000" b="0" i="0" u="none" strike="noStrike" baseline="0" dirty="0"/>
              <a:t>" table, for instance, which has the columns “</a:t>
            </a:r>
            <a:r>
              <a:rPr lang="en-US" sz="2000" i="1" dirty="0" err="1"/>
              <a:t>sid</a:t>
            </a:r>
            <a:r>
              <a:rPr lang="en-US" sz="2000" b="0" i="0" u="none" strike="noStrike" baseline="0" dirty="0"/>
              <a:t>" and "Name“ etc. The table's primary key is the </a:t>
            </a:r>
            <a:r>
              <a:rPr lang="en-US" sz="2000" b="0" i="1" u="none" strike="noStrike" baseline="0" dirty="0" err="1"/>
              <a:t>sid</a:t>
            </a:r>
            <a:r>
              <a:rPr lang="en-US" sz="2000" b="0" i="0" u="none" strike="noStrike" baseline="0" dirty="0"/>
              <a:t> column. </a:t>
            </a:r>
          </a:p>
          <a:p>
            <a:pPr algn="just"/>
            <a:r>
              <a:rPr lang="en-US" sz="2000" b="0" i="0" u="none" strike="noStrike" baseline="0" dirty="0"/>
              <a:t>An </a:t>
            </a:r>
            <a:r>
              <a:rPr lang="en-US" sz="2000" b="1" i="0" u="none" strike="noStrike" baseline="0" dirty="0"/>
              <a:t>EIC on this table would make sure that each row's unique </a:t>
            </a:r>
            <a:r>
              <a:rPr lang="en-US" sz="2000" b="1" i="1" u="none" strike="noStrike" baseline="0" dirty="0" err="1"/>
              <a:t>sid</a:t>
            </a:r>
            <a:r>
              <a:rPr lang="en-US" sz="2000" b="1" i="0" u="none" strike="noStrike" baseline="0" dirty="0"/>
              <a:t> value is there and that it is not null</a:t>
            </a:r>
            <a:r>
              <a:rPr lang="en-US" sz="2000" b="0" i="0" u="none" strike="noStrike" baseline="0" dirty="0"/>
              <a:t>.</a:t>
            </a:r>
          </a:p>
          <a:p>
            <a:pPr algn="just"/>
            <a:endParaRPr lang="en-US" sz="2000" b="0" i="0" u="none" strike="noStrike" baseline="0" dirty="0"/>
          </a:p>
        </p:txBody>
      </p:sp>
      <p:sp>
        <p:nvSpPr>
          <p:cNvPr id="7" name="TextBox 6">
            <a:extLst>
              <a:ext uri="{FF2B5EF4-FFF2-40B4-BE49-F238E27FC236}">
                <a16:creationId xmlns:a16="http://schemas.microsoft.com/office/drawing/2014/main" id="{325F0C7A-FD7F-183A-9D58-FF070E219A6E}"/>
              </a:ext>
            </a:extLst>
          </p:cNvPr>
          <p:cNvSpPr txBox="1"/>
          <p:nvPr/>
        </p:nvSpPr>
        <p:spPr>
          <a:xfrm>
            <a:off x="489856" y="393199"/>
            <a:ext cx="4572000" cy="461665"/>
          </a:xfrm>
          <a:prstGeom prst="rect">
            <a:avLst/>
          </a:prstGeom>
          <a:noFill/>
        </p:spPr>
        <p:txBody>
          <a:bodyPr wrap="square">
            <a:spAutoFit/>
          </a:bodyPr>
          <a:lstStyle/>
          <a:p>
            <a:r>
              <a:rPr lang="en-US" sz="2400" b="1" i="0" u="none" strike="noStrike" baseline="0" dirty="0">
                <a:latin typeface="CIDFont+F1"/>
              </a:rPr>
              <a:t>Entity Integrity Constraints</a:t>
            </a:r>
            <a:endParaRPr lang="en-US" sz="2400" b="1" dirty="0"/>
          </a:p>
        </p:txBody>
      </p:sp>
    </p:spTree>
    <p:extLst>
      <p:ext uri="{BB962C8B-B14F-4D97-AF65-F5344CB8AC3E}">
        <p14:creationId xmlns:p14="http://schemas.microsoft.com/office/powerpoint/2010/main" val="2567401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A16E8-9FB6-7B37-8AE0-F3891D8B76F5}"/>
              </a:ext>
            </a:extLst>
          </p:cNvPr>
          <p:cNvSpPr txBox="1"/>
          <p:nvPr/>
        </p:nvSpPr>
        <p:spPr>
          <a:xfrm>
            <a:off x="489857" y="1803383"/>
            <a:ext cx="7968344" cy="2862322"/>
          </a:xfrm>
          <a:prstGeom prst="rect">
            <a:avLst/>
          </a:prstGeom>
          <a:noFill/>
        </p:spPr>
        <p:txBody>
          <a:bodyPr wrap="square">
            <a:spAutoFit/>
          </a:bodyPr>
          <a:lstStyle/>
          <a:p>
            <a:pPr algn="just"/>
            <a:r>
              <a:rPr lang="en-US" sz="2000" b="1" dirty="0"/>
              <a:t>Referential integrity ensures that a foreign key value always points to an existing, valid record in another table</a:t>
            </a:r>
            <a:r>
              <a:rPr lang="en-US" sz="2000" dirty="0"/>
              <a:t>. It maintains the logical relationships between tables, ensuring that relationships between tables remain consistent</a:t>
            </a:r>
          </a:p>
          <a:p>
            <a:pPr algn="just"/>
            <a:endParaRPr lang="en-US" sz="2000" dirty="0"/>
          </a:p>
          <a:p>
            <a:pPr algn="just"/>
            <a:endParaRPr lang="en-US" sz="2000" dirty="0"/>
          </a:p>
          <a:p>
            <a:pPr algn="just"/>
            <a:r>
              <a:rPr lang="en-US" sz="2000" b="0" i="0" u="none" strike="noStrike" baseline="0" dirty="0"/>
              <a:t>RICs make sure there are no referential errors and that these relationships are legitimate.</a:t>
            </a:r>
          </a:p>
          <a:p>
            <a:pPr algn="just"/>
            <a:endParaRPr lang="en-US" sz="2000" dirty="0"/>
          </a:p>
        </p:txBody>
      </p:sp>
      <p:sp>
        <p:nvSpPr>
          <p:cNvPr id="9" name="TextBox 8">
            <a:extLst>
              <a:ext uri="{FF2B5EF4-FFF2-40B4-BE49-F238E27FC236}">
                <a16:creationId xmlns:a16="http://schemas.microsoft.com/office/drawing/2014/main" id="{03A655A5-B43D-BB6D-999A-1AEC62A29E10}"/>
              </a:ext>
            </a:extLst>
          </p:cNvPr>
          <p:cNvSpPr txBox="1"/>
          <p:nvPr/>
        </p:nvSpPr>
        <p:spPr>
          <a:xfrm>
            <a:off x="489857" y="955234"/>
            <a:ext cx="4572000" cy="461665"/>
          </a:xfrm>
          <a:prstGeom prst="rect">
            <a:avLst/>
          </a:prstGeom>
          <a:noFill/>
        </p:spPr>
        <p:txBody>
          <a:bodyPr wrap="square">
            <a:spAutoFit/>
          </a:bodyPr>
          <a:lstStyle/>
          <a:p>
            <a:r>
              <a:rPr lang="en-US" sz="2400" b="1" i="0" u="none" strike="noStrike" baseline="0" dirty="0">
                <a:latin typeface="Calibri "/>
              </a:rPr>
              <a:t>Referential Integrity Constraints</a:t>
            </a:r>
            <a:endParaRPr lang="en-US" sz="2400" b="1" dirty="0">
              <a:latin typeface="Calibri "/>
            </a:endParaRPr>
          </a:p>
        </p:txBody>
      </p:sp>
    </p:spTree>
    <p:extLst>
      <p:ext uri="{BB962C8B-B14F-4D97-AF65-F5344CB8AC3E}">
        <p14:creationId xmlns:p14="http://schemas.microsoft.com/office/powerpoint/2010/main" val="3958113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2BBD64-36AB-9C92-A65D-77694968ABF4}"/>
              </a:ext>
            </a:extLst>
          </p:cNvPr>
          <p:cNvSpPr txBox="1"/>
          <p:nvPr/>
        </p:nvSpPr>
        <p:spPr>
          <a:xfrm>
            <a:off x="674914" y="458956"/>
            <a:ext cx="7968343" cy="5940088"/>
          </a:xfrm>
          <a:prstGeom prst="rect">
            <a:avLst/>
          </a:prstGeom>
          <a:noFill/>
        </p:spPr>
        <p:txBody>
          <a:bodyPr wrap="square">
            <a:spAutoFit/>
          </a:bodyPr>
          <a:lstStyle/>
          <a:p>
            <a:pPr algn="just"/>
            <a:r>
              <a:rPr lang="en-US" sz="2000" b="1" i="0" u="none" strike="noStrike" baseline="0" dirty="0"/>
              <a:t>Foreign Key Constraint </a:t>
            </a:r>
            <a:r>
              <a:rPr lang="en-US" sz="2000" b="0" i="0" u="none" strike="noStrike" baseline="0" dirty="0"/>
              <a:t>− Reference to the primary key in another table is a</a:t>
            </a:r>
          </a:p>
          <a:p>
            <a:pPr algn="just"/>
            <a:r>
              <a:rPr lang="en-US" sz="2000" b="0" i="0" u="none" strike="noStrike" baseline="0" dirty="0"/>
              <a:t>foreign key constraint. It ensures that the values of a column or set of columns in one table correspond to the primary key column(s) in another table.</a:t>
            </a:r>
          </a:p>
          <a:p>
            <a:pPr algn="just"/>
            <a:endParaRPr lang="en-US" sz="2000" b="0" i="0" u="none" strike="noStrike" baseline="0" dirty="0"/>
          </a:p>
          <a:p>
            <a:pPr algn="just"/>
            <a:r>
              <a:rPr lang="en-US" sz="2000" dirty="0"/>
              <a:t>Suppose in addition to students relation we have second relation:</a:t>
            </a:r>
          </a:p>
          <a:p>
            <a:pPr algn="just"/>
            <a:endParaRPr lang="en-US" sz="2000" b="0" i="0" u="none" strike="noStrike" baseline="0" dirty="0">
              <a:latin typeface="CMR10"/>
            </a:endParaRPr>
          </a:p>
          <a:p>
            <a:pPr algn="just"/>
            <a:r>
              <a:rPr lang="en-US" sz="2000" b="1" i="0" u="none" strike="noStrike" baseline="0" dirty="0">
                <a:latin typeface="CMR10"/>
              </a:rPr>
              <a:t>Enrolled(</a:t>
            </a:r>
            <a:r>
              <a:rPr lang="en-US" sz="2000" b="1" i="1" u="none" strike="noStrike" baseline="0" dirty="0" err="1">
                <a:latin typeface="CMTI10"/>
              </a:rPr>
              <a:t>sid</a:t>
            </a:r>
            <a:r>
              <a:rPr lang="en-US" sz="2000" b="1" i="1" u="none" strike="noStrike" baseline="0" dirty="0">
                <a:latin typeface="CMTI10"/>
              </a:rPr>
              <a:t>: </a:t>
            </a:r>
            <a:r>
              <a:rPr lang="en-US" sz="2000" b="1" i="0" u="none" strike="noStrike" baseline="0" dirty="0">
                <a:latin typeface="CMTT10"/>
              </a:rPr>
              <a:t>string</a:t>
            </a:r>
            <a:r>
              <a:rPr lang="en-US" sz="2000" b="1" i="0" u="none" strike="noStrike" baseline="0" dirty="0">
                <a:latin typeface="CMR10"/>
              </a:rPr>
              <a:t>, </a:t>
            </a:r>
            <a:r>
              <a:rPr lang="en-US" sz="2000" b="1" i="1" u="none" strike="noStrike" baseline="0" dirty="0">
                <a:latin typeface="CMTI10"/>
              </a:rPr>
              <a:t>cid: </a:t>
            </a:r>
            <a:r>
              <a:rPr lang="en-US" sz="2000" b="1" i="0" u="none" strike="noStrike" baseline="0" dirty="0">
                <a:latin typeface="CMTT10"/>
              </a:rPr>
              <a:t>string</a:t>
            </a:r>
            <a:r>
              <a:rPr lang="en-US" sz="2000" b="1" i="0" u="none" strike="noStrike" baseline="0" dirty="0">
                <a:latin typeface="CMR10"/>
              </a:rPr>
              <a:t>, </a:t>
            </a:r>
            <a:r>
              <a:rPr lang="en-US" sz="2000" b="1" i="1" u="none" strike="noStrike" baseline="0" dirty="0">
                <a:latin typeface="CMTI10"/>
              </a:rPr>
              <a:t>grade: </a:t>
            </a:r>
            <a:r>
              <a:rPr lang="en-US" sz="2000" b="1" i="0" u="none" strike="noStrike" baseline="0" dirty="0">
                <a:latin typeface="CMTT10"/>
              </a:rPr>
              <a:t>string</a:t>
            </a:r>
            <a:r>
              <a:rPr lang="en-US" sz="2000" b="1" i="0" u="none" strike="noStrike" baseline="0" dirty="0">
                <a:latin typeface="CMR10"/>
              </a:rPr>
              <a:t>)</a:t>
            </a:r>
          </a:p>
          <a:p>
            <a:pPr algn="just"/>
            <a:endParaRPr lang="en-US" sz="2000" b="1" dirty="0">
              <a:latin typeface="CMR10"/>
            </a:endParaRPr>
          </a:p>
          <a:p>
            <a:pPr algn="just"/>
            <a:r>
              <a:rPr lang="en-US" sz="2000" b="0" i="0" u="none" strike="noStrike" baseline="0" dirty="0">
                <a:latin typeface="CMR10"/>
              </a:rPr>
              <a:t>To ensure that only </a:t>
            </a:r>
            <a:r>
              <a:rPr lang="en-US" sz="2000" b="0" i="0" u="none" strike="noStrike" baseline="0" dirty="0" err="1">
                <a:latin typeface="CMR10"/>
              </a:rPr>
              <a:t>bonafide</a:t>
            </a:r>
            <a:r>
              <a:rPr lang="en-US" sz="2000" b="0" i="0" u="none" strike="noStrike" baseline="0" dirty="0">
                <a:latin typeface="CMR10"/>
              </a:rPr>
              <a:t> students can enroll in courses, any value that appears in the </a:t>
            </a:r>
            <a:r>
              <a:rPr lang="en-US" sz="2000" b="0" i="1" u="none" strike="noStrike" baseline="0" dirty="0" err="1">
                <a:latin typeface="CMTI10"/>
              </a:rPr>
              <a:t>sid</a:t>
            </a:r>
            <a:r>
              <a:rPr lang="en-US" sz="2000" b="0" i="1" u="none" strike="noStrike" baseline="0" dirty="0">
                <a:latin typeface="CMTI10"/>
              </a:rPr>
              <a:t> fi</a:t>
            </a:r>
            <a:r>
              <a:rPr lang="en-US" sz="2000" b="0" i="0" u="none" strike="noStrike" baseline="0" dirty="0">
                <a:latin typeface="CMR10"/>
              </a:rPr>
              <a:t>eld of an instance of the Enrolled relation should also appear in the </a:t>
            </a:r>
            <a:r>
              <a:rPr lang="en-US" sz="2000" b="0" i="1" u="none" strike="noStrike" baseline="0" dirty="0" err="1">
                <a:latin typeface="CMTI10"/>
              </a:rPr>
              <a:t>sid</a:t>
            </a:r>
            <a:r>
              <a:rPr lang="en-US" sz="2000" b="0" i="1" u="none" strike="noStrike" baseline="0" dirty="0">
                <a:latin typeface="CMTI10"/>
              </a:rPr>
              <a:t> fi</a:t>
            </a:r>
            <a:r>
              <a:rPr lang="en-US" sz="2000" b="0" i="0" u="none" strike="noStrike" baseline="0" dirty="0">
                <a:latin typeface="CMR10"/>
              </a:rPr>
              <a:t>eld of some tuple in the Students relation. The </a:t>
            </a:r>
            <a:r>
              <a:rPr lang="en-US" sz="2000" b="0" i="1" u="none" strike="noStrike" baseline="0" dirty="0" err="1">
                <a:latin typeface="CMTI10"/>
              </a:rPr>
              <a:t>sid</a:t>
            </a:r>
            <a:r>
              <a:rPr lang="en-US" sz="2000" b="0" i="1" u="none" strike="noStrike" baseline="0" dirty="0">
                <a:latin typeface="CMTI10"/>
              </a:rPr>
              <a:t> fi</a:t>
            </a:r>
            <a:r>
              <a:rPr lang="en-US" sz="2000" b="0" i="0" u="none" strike="noStrike" baseline="0" dirty="0">
                <a:latin typeface="CMR10"/>
              </a:rPr>
              <a:t>eld of Enrolled is called a </a:t>
            </a:r>
            <a:r>
              <a:rPr lang="en-US" sz="2000" b="1" i="0" u="none" strike="noStrike" baseline="0" dirty="0">
                <a:latin typeface="CMBX10"/>
              </a:rPr>
              <a:t>foreign key </a:t>
            </a:r>
            <a:r>
              <a:rPr lang="en-US" sz="2000" b="0" i="0" u="none" strike="noStrike" baseline="0" dirty="0">
                <a:latin typeface="CMR10"/>
              </a:rPr>
              <a:t>and </a:t>
            </a:r>
            <a:r>
              <a:rPr lang="en-US" sz="2000" b="1" i="0" u="none" strike="noStrike" baseline="0" dirty="0">
                <a:latin typeface="CMBX10"/>
              </a:rPr>
              <a:t>refers </a:t>
            </a:r>
            <a:r>
              <a:rPr lang="en-US" sz="2000" b="0" i="0" u="none" strike="noStrike" baseline="0" dirty="0">
                <a:latin typeface="CMR10"/>
              </a:rPr>
              <a:t>to Students. </a:t>
            </a:r>
          </a:p>
          <a:p>
            <a:pPr algn="just"/>
            <a:endParaRPr lang="en-US" sz="2000" dirty="0">
              <a:latin typeface="CMR10"/>
            </a:endParaRPr>
          </a:p>
          <a:p>
            <a:pPr algn="just"/>
            <a:r>
              <a:rPr lang="en-US" sz="2000" b="0" i="0" u="none" strike="noStrike" baseline="0" dirty="0">
                <a:latin typeface="CMR10"/>
              </a:rPr>
              <a:t>The foreign key in the referencing relation (Enrolled, in our example) must match the primary key of the referenced relation (Students), i.e., </a:t>
            </a:r>
            <a:r>
              <a:rPr lang="en-US" sz="2000" b="1" i="0" u="none" strike="noStrike" baseline="0" dirty="0">
                <a:latin typeface="CMR10"/>
              </a:rPr>
              <a:t>it must have the same number of columns and compatible data types</a:t>
            </a:r>
            <a:r>
              <a:rPr lang="en-US" sz="2000" b="0" i="0" u="none" strike="noStrike" baseline="0" dirty="0">
                <a:latin typeface="CMR10"/>
              </a:rPr>
              <a:t>, although the column names can be different.</a:t>
            </a:r>
            <a:endParaRPr lang="en-US" sz="2000" b="1" i="0" u="none" strike="noStrike" baseline="0" dirty="0">
              <a:latin typeface="CMR10"/>
            </a:endParaRPr>
          </a:p>
          <a:p>
            <a:pPr algn="just"/>
            <a:endParaRPr lang="en-US" sz="2000" b="0" i="0" u="none" strike="noStrike" baseline="0" dirty="0"/>
          </a:p>
        </p:txBody>
      </p:sp>
    </p:spTree>
    <p:extLst>
      <p:ext uri="{BB962C8B-B14F-4D97-AF65-F5344CB8AC3E}">
        <p14:creationId xmlns:p14="http://schemas.microsoft.com/office/powerpoint/2010/main" val="29602545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F106B3-95F3-2436-CD7D-1B5645FAEEA9}"/>
              </a:ext>
            </a:extLst>
          </p:cNvPr>
          <p:cNvPicPr>
            <a:picLocks noChangeAspect="1"/>
          </p:cNvPicPr>
          <p:nvPr/>
        </p:nvPicPr>
        <p:blipFill>
          <a:blip r:embed="rId2"/>
          <a:stretch>
            <a:fillRect/>
          </a:stretch>
        </p:blipFill>
        <p:spPr>
          <a:xfrm>
            <a:off x="568656" y="406824"/>
            <a:ext cx="7835115" cy="3698175"/>
          </a:xfrm>
          <a:prstGeom prst="rect">
            <a:avLst/>
          </a:prstGeom>
        </p:spPr>
      </p:pic>
      <p:pic>
        <p:nvPicPr>
          <p:cNvPr id="9" name="Picture 8">
            <a:extLst>
              <a:ext uri="{FF2B5EF4-FFF2-40B4-BE49-F238E27FC236}">
                <a16:creationId xmlns:a16="http://schemas.microsoft.com/office/drawing/2014/main" id="{42AAFBDA-0DEC-35E8-F12A-FB4F57E50D76}"/>
              </a:ext>
            </a:extLst>
          </p:cNvPr>
          <p:cNvPicPr>
            <a:picLocks noChangeAspect="1"/>
          </p:cNvPicPr>
          <p:nvPr/>
        </p:nvPicPr>
        <p:blipFill>
          <a:blip r:embed="rId3"/>
          <a:stretch>
            <a:fillRect/>
          </a:stretch>
        </p:blipFill>
        <p:spPr>
          <a:xfrm>
            <a:off x="1125921" y="4429545"/>
            <a:ext cx="6915114" cy="1901887"/>
          </a:xfrm>
          <a:prstGeom prst="rect">
            <a:avLst/>
          </a:prstGeom>
        </p:spPr>
      </p:pic>
    </p:spTree>
    <p:extLst>
      <p:ext uri="{BB962C8B-B14F-4D97-AF65-F5344CB8AC3E}">
        <p14:creationId xmlns:p14="http://schemas.microsoft.com/office/powerpoint/2010/main" val="217431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B79689-BBF6-A800-49F0-A2858A753024}"/>
              </a:ext>
            </a:extLst>
          </p:cNvPr>
          <p:cNvSpPr txBox="1"/>
          <p:nvPr/>
        </p:nvSpPr>
        <p:spPr>
          <a:xfrm>
            <a:off x="598714" y="801584"/>
            <a:ext cx="7696200" cy="4401205"/>
          </a:xfrm>
          <a:prstGeom prst="rect">
            <a:avLst/>
          </a:prstGeom>
          <a:noFill/>
        </p:spPr>
        <p:txBody>
          <a:bodyPr wrap="square">
            <a:spAutoFit/>
          </a:bodyPr>
          <a:lstStyle/>
          <a:p>
            <a:pPr algn="just"/>
            <a:r>
              <a:rPr lang="en-US" sz="2000" b="1" dirty="0"/>
              <a:t>Foreign key: </a:t>
            </a:r>
            <a:r>
              <a:rPr lang="en-US" sz="2000" dirty="0"/>
              <a:t>The conditions for a foreign key, given below, specify a referential integrity constraint between the two relation schemas R1 and R2. </a:t>
            </a:r>
          </a:p>
          <a:p>
            <a:pPr algn="just"/>
            <a:endParaRPr lang="en-US" sz="2000" dirty="0"/>
          </a:p>
          <a:p>
            <a:pPr algn="just"/>
            <a:r>
              <a:rPr lang="en-US" sz="2000" dirty="0"/>
              <a:t>A set of attributes FK in relation schema R1 is a foreign key of R1 that references relation R2 if it satisfies the following rules: </a:t>
            </a:r>
          </a:p>
          <a:p>
            <a:pPr algn="just"/>
            <a:endParaRPr lang="en-US" sz="2000" dirty="0"/>
          </a:p>
          <a:p>
            <a:pPr marL="342900" indent="-342900" algn="just">
              <a:buAutoNum type="arabicPeriod"/>
            </a:pPr>
            <a:r>
              <a:rPr lang="en-US" sz="2000" dirty="0"/>
              <a:t>The attributes in FK have the same domain(s) as the primary key attributes PK of R2. </a:t>
            </a:r>
          </a:p>
          <a:p>
            <a:pPr marL="342900" indent="-342900" algn="just">
              <a:buAutoNum type="arabicPeriod"/>
            </a:pPr>
            <a:endParaRPr lang="en-US" sz="2000" dirty="0"/>
          </a:p>
          <a:p>
            <a:pPr marL="342900" indent="-342900" algn="just">
              <a:buAutoNum type="arabicPeriod"/>
            </a:pPr>
            <a:r>
              <a:rPr lang="en-US" sz="2000" dirty="0"/>
              <a:t>A value of FK in a tuple t1 of the current state r1(R1) either occurs as a value of PK for some tuple t2 in the current state r2(R2) or is NULL. In the former case, t1[FK] = t2[PK], and we say that the tuple t1 references or refers to the tuple t2.</a:t>
            </a:r>
          </a:p>
        </p:txBody>
      </p:sp>
    </p:spTree>
    <p:extLst>
      <p:ext uri="{BB962C8B-B14F-4D97-AF65-F5344CB8AC3E}">
        <p14:creationId xmlns:p14="http://schemas.microsoft.com/office/powerpoint/2010/main" val="3308087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741FC8-344A-0793-D0F8-79DE77AB895C}"/>
              </a:ext>
            </a:extLst>
          </p:cNvPr>
          <p:cNvSpPr txBox="1"/>
          <p:nvPr/>
        </p:nvSpPr>
        <p:spPr>
          <a:xfrm>
            <a:off x="555171" y="645663"/>
            <a:ext cx="8240485" cy="830997"/>
          </a:xfrm>
          <a:prstGeom prst="rect">
            <a:avLst/>
          </a:prstGeom>
          <a:noFill/>
        </p:spPr>
        <p:txBody>
          <a:bodyPr wrap="square">
            <a:spAutoFit/>
          </a:bodyPr>
          <a:lstStyle/>
          <a:p>
            <a:r>
              <a:rPr lang="en-US" sz="2400" b="1" dirty="0"/>
              <a:t>Update Operations and Dealing with Constraint Violations: Insert Operation </a:t>
            </a:r>
          </a:p>
        </p:txBody>
      </p:sp>
      <p:sp>
        <p:nvSpPr>
          <p:cNvPr id="7" name="TextBox 6">
            <a:extLst>
              <a:ext uri="{FF2B5EF4-FFF2-40B4-BE49-F238E27FC236}">
                <a16:creationId xmlns:a16="http://schemas.microsoft.com/office/drawing/2014/main" id="{C21CF9E7-3828-8E29-9650-2F9DA4EE479F}"/>
              </a:ext>
            </a:extLst>
          </p:cNvPr>
          <p:cNvSpPr txBox="1"/>
          <p:nvPr/>
        </p:nvSpPr>
        <p:spPr>
          <a:xfrm>
            <a:off x="789214" y="2179883"/>
            <a:ext cx="7287986" cy="3477875"/>
          </a:xfrm>
          <a:prstGeom prst="rect">
            <a:avLst/>
          </a:prstGeom>
          <a:noFill/>
        </p:spPr>
        <p:txBody>
          <a:bodyPr wrap="square">
            <a:spAutoFit/>
          </a:bodyPr>
          <a:lstStyle/>
          <a:p>
            <a:pPr algn="just"/>
            <a:r>
              <a:rPr lang="en-US" sz="2000" b="1" dirty="0"/>
              <a:t>Domain Constraint Violation: </a:t>
            </a:r>
          </a:p>
          <a:p>
            <a:pPr algn="just"/>
            <a:endParaRPr lang="en-US" sz="2000" dirty="0"/>
          </a:p>
          <a:p>
            <a:pPr algn="just"/>
            <a:r>
              <a:rPr lang="en-US" sz="2000" dirty="0"/>
              <a:t>Description: Occurs when an attribute value is not of the correct domain (data type, format, or allowable value).</a:t>
            </a:r>
          </a:p>
          <a:p>
            <a:pPr algn="just"/>
            <a:endParaRPr lang="en-US" sz="2000" dirty="0"/>
          </a:p>
          <a:p>
            <a:pPr algn="just"/>
            <a:r>
              <a:rPr lang="en-US" sz="2000" dirty="0"/>
              <a:t>Example: Trying to insert a string into an integer column.</a:t>
            </a:r>
          </a:p>
          <a:p>
            <a:pPr algn="just"/>
            <a:endParaRPr lang="en-US" sz="2000" dirty="0"/>
          </a:p>
          <a:p>
            <a:pPr algn="just"/>
            <a:r>
              <a:rPr lang="en-US" sz="2000" dirty="0"/>
              <a:t>Handling: Reject the insertion or update operation.</a:t>
            </a:r>
          </a:p>
          <a:p>
            <a:pPr algn="just"/>
            <a:r>
              <a:rPr lang="en-US" sz="2000" dirty="0"/>
              <a:t>Provide a meaningful error message to the user indicating the nature of the violation.</a:t>
            </a:r>
          </a:p>
          <a:p>
            <a:pPr algn="just"/>
            <a:endParaRPr lang="en-US" sz="2000" dirty="0"/>
          </a:p>
        </p:txBody>
      </p:sp>
    </p:spTree>
    <p:extLst>
      <p:ext uri="{BB962C8B-B14F-4D97-AF65-F5344CB8AC3E}">
        <p14:creationId xmlns:p14="http://schemas.microsoft.com/office/powerpoint/2010/main" val="649038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4C4091-F1E8-6B46-DB82-FD884EE81F5E}"/>
              </a:ext>
            </a:extLst>
          </p:cNvPr>
          <p:cNvSpPr txBox="1"/>
          <p:nvPr/>
        </p:nvSpPr>
        <p:spPr>
          <a:xfrm>
            <a:off x="364671" y="1526578"/>
            <a:ext cx="8414657" cy="3170099"/>
          </a:xfrm>
          <a:prstGeom prst="rect">
            <a:avLst/>
          </a:prstGeom>
          <a:noFill/>
        </p:spPr>
        <p:txBody>
          <a:bodyPr wrap="square">
            <a:spAutoFit/>
          </a:bodyPr>
          <a:lstStyle/>
          <a:p>
            <a:pPr algn="just"/>
            <a:r>
              <a:rPr lang="en-US" sz="2000" b="1" dirty="0"/>
              <a:t>Entity Integrity Violation:</a:t>
            </a:r>
          </a:p>
          <a:p>
            <a:pPr algn="just"/>
            <a:endParaRPr lang="en-US" sz="2000" dirty="0"/>
          </a:p>
          <a:p>
            <a:pPr algn="just"/>
            <a:r>
              <a:rPr lang="en-US" sz="2000" dirty="0"/>
              <a:t>Description: Occurs when any part of a primary key has a NULL value. Since primary keys must uniquely identify a record, they cannot be NULL.</a:t>
            </a:r>
          </a:p>
          <a:p>
            <a:pPr algn="just"/>
            <a:endParaRPr lang="en-US" sz="2000" dirty="0"/>
          </a:p>
          <a:p>
            <a:pPr algn="just"/>
            <a:r>
              <a:rPr lang="en-US" sz="2000" dirty="0"/>
              <a:t>Example: Trying to insert a row with a NULL value in the primary key column.</a:t>
            </a:r>
          </a:p>
          <a:p>
            <a:pPr algn="just"/>
            <a:endParaRPr lang="en-US" sz="2000" dirty="0"/>
          </a:p>
          <a:p>
            <a:pPr algn="just"/>
            <a:r>
              <a:rPr lang="en-US" sz="2000" dirty="0"/>
              <a:t>Handling: Reject the insertion or update operation.</a:t>
            </a:r>
          </a:p>
          <a:p>
            <a:pPr algn="just"/>
            <a:r>
              <a:rPr lang="en-US" sz="2000" dirty="0"/>
              <a:t>Inform the user that primary keys cannot be NULL.</a:t>
            </a:r>
          </a:p>
          <a:p>
            <a:pPr algn="just"/>
            <a:endParaRPr lang="en-US" sz="2000" dirty="0"/>
          </a:p>
        </p:txBody>
      </p:sp>
    </p:spTree>
    <p:extLst>
      <p:ext uri="{BB962C8B-B14F-4D97-AF65-F5344CB8AC3E}">
        <p14:creationId xmlns:p14="http://schemas.microsoft.com/office/powerpoint/2010/main" val="256504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5DE31F-D169-BA2B-41F1-A65672AE976C}"/>
              </a:ext>
            </a:extLst>
          </p:cNvPr>
          <p:cNvSpPr txBox="1"/>
          <p:nvPr/>
        </p:nvSpPr>
        <p:spPr>
          <a:xfrm>
            <a:off x="947056" y="308203"/>
            <a:ext cx="7413172" cy="400110"/>
          </a:xfrm>
          <a:prstGeom prst="rect">
            <a:avLst/>
          </a:prstGeom>
          <a:noFill/>
        </p:spPr>
        <p:txBody>
          <a:bodyPr wrap="square">
            <a:spAutoFit/>
          </a:bodyPr>
          <a:lstStyle/>
          <a:p>
            <a:r>
              <a:rPr lang="en-US" sz="2000" b="0" i="0" u="none" strike="noStrike" baseline="0" dirty="0">
                <a:latin typeface="CMR10"/>
              </a:rPr>
              <a:t>Students(</a:t>
            </a:r>
            <a:r>
              <a:rPr lang="en-US" sz="2000" b="0" i="1" u="none" strike="noStrike" baseline="0" dirty="0" err="1">
                <a:latin typeface="CMTI10"/>
              </a:rPr>
              <a:t>sid</a:t>
            </a:r>
            <a:r>
              <a:rPr lang="en-US" sz="2000" b="0" i="1" u="none" strike="noStrike" baseline="0" dirty="0">
                <a:latin typeface="CMTI10"/>
              </a:rPr>
              <a:t>: </a:t>
            </a:r>
            <a:r>
              <a:rPr lang="en-US" sz="2000" b="0" i="0" u="none" strike="noStrike" baseline="0" dirty="0">
                <a:latin typeface="CMTT10"/>
              </a:rPr>
              <a:t>string</a:t>
            </a:r>
            <a:r>
              <a:rPr lang="en-US" sz="2000" b="0" i="0" u="none" strike="noStrike" baseline="0" dirty="0">
                <a:latin typeface="CMR10"/>
              </a:rPr>
              <a:t>, </a:t>
            </a:r>
            <a:r>
              <a:rPr lang="en-US" sz="2000" b="0" i="1" u="none" strike="noStrike" baseline="0" dirty="0">
                <a:latin typeface="CMTI10"/>
              </a:rPr>
              <a:t>name: </a:t>
            </a:r>
            <a:r>
              <a:rPr lang="en-US" sz="2000" b="0" i="0" u="none" strike="noStrike" baseline="0" dirty="0">
                <a:latin typeface="CMTT10"/>
              </a:rPr>
              <a:t>string</a:t>
            </a:r>
            <a:r>
              <a:rPr lang="en-US" sz="2000" b="0" i="0" u="none" strike="noStrike" baseline="0" dirty="0">
                <a:latin typeface="CMR10"/>
              </a:rPr>
              <a:t>, </a:t>
            </a:r>
            <a:r>
              <a:rPr lang="en-US" sz="2000" b="0" i="1" u="none" strike="noStrike" baseline="0" dirty="0">
                <a:latin typeface="CMTI10"/>
              </a:rPr>
              <a:t>login: </a:t>
            </a:r>
            <a:r>
              <a:rPr lang="en-US" sz="2000" b="0" i="0" u="none" strike="noStrike" baseline="0" dirty="0">
                <a:latin typeface="CMTT10"/>
              </a:rPr>
              <a:t>string</a:t>
            </a:r>
            <a:r>
              <a:rPr lang="en-US" sz="2000" b="0" i="0" u="none" strike="noStrike" baseline="0" dirty="0">
                <a:latin typeface="CMR10"/>
              </a:rPr>
              <a:t>, </a:t>
            </a:r>
            <a:r>
              <a:rPr lang="en-US" sz="2000" b="0" i="1" u="none" strike="noStrike" baseline="0" dirty="0">
                <a:latin typeface="CMTI10"/>
              </a:rPr>
              <a:t>age: </a:t>
            </a:r>
            <a:r>
              <a:rPr lang="en-US" sz="2000" b="0" i="0" u="none" strike="noStrike" baseline="0" dirty="0">
                <a:latin typeface="CMTT10"/>
              </a:rPr>
              <a:t>integer</a:t>
            </a:r>
            <a:r>
              <a:rPr lang="en-US" sz="2000" b="0" i="0" u="none" strike="noStrike" baseline="0" dirty="0">
                <a:latin typeface="CMR10"/>
              </a:rPr>
              <a:t>, </a:t>
            </a:r>
            <a:r>
              <a:rPr lang="en-US" sz="2000" b="0" i="1" u="none" strike="noStrike" baseline="0" dirty="0" err="1">
                <a:latin typeface="CMTI10"/>
              </a:rPr>
              <a:t>gpa</a:t>
            </a:r>
            <a:r>
              <a:rPr lang="en-US" sz="2000" b="0" i="1" u="none" strike="noStrike" baseline="0" dirty="0">
                <a:latin typeface="CMTI10"/>
              </a:rPr>
              <a:t>: </a:t>
            </a:r>
            <a:r>
              <a:rPr lang="en-US" sz="2000" b="0" i="0" u="none" strike="noStrike" baseline="0" dirty="0">
                <a:latin typeface="CMTT10"/>
              </a:rPr>
              <a:t>real</a:t>
            </a:r>
            <a:r>
              <a:rPr lang="en-US" sz="2000" b="0" i="0" u="none" strike="noStrike" baseline="0" dirty="0">
                <a:latin typeface="CMR10"/>
              </a:rPr>
              <a:t>)</a:t>
            </a:r>
            <a:endParaRPr lang="en-US" sz="2000" dirty="0"/>
          </a:p>
        </p:txBody>
      </p:sp>
      <p:sp>
        <p:nvSpPr>
          <p:cNvPr id="7" name="TextBox 6">
            <a:extLst>
              <a:ext uri="{FF2B5EF4-FFF2-40B4-BE49-F238E27FC236}">
                <a16:creationId xmlns:a16="http://schemas.microsoft.com/office/drawing/2014/main" id="{97E41A59-3CFE-B81D-5248-C5D680B93456}"/>
              </a:ext>
            </a:extLst>
          </p:cNvPr>
          <p:cNvSpPr txBox="1"/>
          <p:nvPr/>
        </p:nvSpPr>
        <p:spPr>
          <a:xfrm>
            <a:off x="761999" y="932876"/>
            <a:ext cx="7707086" cy="1323439"/>
          </a:xfrm>
          <a:prstGeom prst="rect">
            <a:avLst/>
          </a:prstGeom>
          <a:noFill/>
        </p:spPr>
        <p:txBody>
          <a:bodyPr wrap="square">
            <a:spAutoFit/>
          </a:bodyPr>
          <a:lstStyle/>
          <a:p>
            <a:pPr algn="just"/>
            <a:r>
              <a:rPr lang="en-US" sz="2000" b="0" i="0" u="none" strike="noStrike" baseline="0" dirty="0">
                <a:latin typeface="CMR10"/>
              </a:rPr>
              <a:t>An </a:t>
            </a:r>
            <a:r>
              <a:rPr lang="en-US" sz="2000" b="1" i="0" u="none" strike="noStrike" baseline="0" dirty="0">
                <a:latin typeface="CMBX10"/>
              </a:rPr>
              <a:t>instance </a:t>
            </a:r>
            <a:r>
              <a:rPr lang="en-US" sz="2000" b="0" i="0" u="none" strike="noStrike" baseline="0" dirty="0">
                <a:latin typeface="CMR10"/>
              </a:rPr>
              <a:t>of a relation is a set of </a:t>
            </a:r>
            <a:r>
              <a:rPr lang="en-US" sz="2000" b="1" i="0" u="none" strike="noStrike" baseline="0" dirty="0">
                <a:latin typeface="CMBX10"/>
              </a:rPr>
              <a:t>tuples</a:t>
            </a:r>
            <a:r>
              <a:rPr lang="en-US" sz="2000" b="0" i="0" u="none" strike="noStrike" baseline="0" dirty="0">
                <a:latin typeface="CMR10"/>
              </a:rPr>
              <a:t>, also called </a:t>
            </a:r>
            <a:r>
              <a:rPr lang="en-US" sz="2000" b="1" i="0" u="none" strike="noStrike" baseline="0" dirty="0">
                <a:latin typeface="CMBX10"/>
              </a:rPr>
              <a:t>records</a:t>
            </a:r>
            <a:r>
              <a:rPr lang="en-US" sz="2000" b="0" i="0" u="none" strike="noStrike" baseline="0" dirty="0">
                <a:latin typeface="CMR10"/>
              </a:rPr>
              <a:t>, in which each tuple has the same number of elds as the relation schema. A relation instance can be thought of as a </a:t>
            </a:r>
            <a:r>
              <a:rPr lang="en-US" sz="2000" b="0" i="1" u="none" strike="noStrike" baseline="0" dirty="0">
                <a:latin typeface="CMTI10"/>
              </a:rPr>
              <a:t>table </a:t>
            </a:r>
            <a:r>
              <a:rPr lang="en-US" sz="2000" b="0" i="0" u="none" strike="noStrike" baseline="0" dirty="0">
                <a:latin typeface="CMR10"/>
              </a:rPr>
              <a:t>in which each tuple is a </a:t>
            </a:r>
            <a:r>
              <a:rPr lang="en-US" sz="2000" b="0" i="1" u="none" strike="noStrike" baseline="0" dirty="0">
                <a:latin typeface="CMTI10"/>
              </a:rPr>
              <a:t>row</a:t>
            </a:r>
            <a:r>
              <a:rPr lang="en-US" sz="2000" b="0" i="0" u="none" strike="noStrike" baseline="0" dirty="0">
                <a:latin typeface="CMR10"/>
              </a:rPr>
              <a:t>, and all rows have the same number of fields. </a:t>
            </a:r>
            <a:endParaRPr lang="en-US" sz="2000" dirty="0"/>
          </a:p>
        </p:txBody>
      </p:sp>
      <p:pic>
        <p:nvPicPr>
          <p:cNvPr id="9" name="Picture 8">
            <a:extLst>
              <a:ext uri="{FF2B5EF4-FFF2-40B4-BE49-F238E27FC236}">
                <a16:creationId xmlns:a16="http://schemas.microsoft.com/office/drawing/2014/main" id="{D08FC611-6012-F409-56DD-0498456E8712}"/>
              </a:ext>
            </a:extLst>
          </p:cNvPr>
          <p:cNvPicPr>
            <a:picLocks noChangeAspect="1"/>
          </p:cNvPicPr>
          <p:nvPr/>
        </p:nvPicPr>
        <p:blipFill>
          <a:blip r:embed="rId2"/>
          <a:stretch>
            <a:fillRect/>
          </a:stretch>
        </p:blipFill>
        <p:spPr>
          <a:xfrm>
            <a:off x="1374750" y="2372693"/>
            <a:ext cx="6394499" cy="3402257"/>
          </a:xfrm>
          <a:prstGeom prst="rect">
            <a:avLst/>
          </a:prstGeom>
        </p:spPr>
      </p:pic>
      <p:sp>
        <p:nvSpPr>
          <p:cNvPr id="11" name="TextBox 10">
            <a:extLst>
              <a:ext uri="{FF2B5EF4-FFF2-40B4-BE49-F238E27FC236}">
                <a16:creationId xmlns:a16="http://schemas.microsoft.com/office/drawing/2014/main" id="{8AC81221-8B78-4281-6F65-D96016DD9C14}"/>
              </a:ext>
            </a:extLst>
          </p:cNvPr>
          <p:cNvSpPr txBox="1"/>
          <p:nvPr/>
        </p:nvSpPr>
        <p:spPr>
          <a:xfrm>
            <a:off x="729342" y="5875385"/>
            <a:ext cx="8120742" cy="707886"/>
          </a:xfrm>
          <a:prstGeom prst="rect">
            <a:avLst/>
          </a:prstGeom>
          <a:noFill/>
        </p:spPr>
        <p:txBody>
          <a:bodyPr wrap="square">
            <a:spAutoFit/>
          </a:bodyPr>
          <a:lstStyle/>
          <a:p>
            <a:pPr algn="l"/>
            <a:r>
              <a:rPr lang="en-US" sz="2000" b="0" i="0" u="none" strike="noStrike" baseline="0" dirty="0">
                <a:latin typeface="CMR10"/>
              </a:rPr>
              <a:t>Note that no two rows are identical. This is a requirement of the relational model, each relation is defined to be a </a:t>
            </a:r>
            <a:r>
              <a:rPr lang="en-US" sz="2000" b="0" i="1" u="none" strike="noStrike" baseline="0" dirty="0">
                <a:latin typeface="CMTI10"/>
              </a:rPr>
              <a:t>set </a:t>
            </a:r>
            <a:r>
              <a:rPr lang="en-US" sz="2000" b="0" i="0" u="none" strike="noStrike" baseline="0" dirty="0">
                <a:latin typeface="CMR10"/>
              </a:rPr>
              <a:t>of unique tuples or rows</a:t>
            </a:r>
            <a:r>
              <a:rPr lang="en-US" sz="2000" dirty="0">
                <a:latin typeface="CMR10"/>
              </a:rPr>
              <a:t>.</a:t>
            </a:r>
            <a:endParaRPr lang="en-US" sz="2000" dirty="0"/>
          </a:p>
        </p:txBody>
      </p:sp>
    </p:spTree>
    <p:extLst>
      <p:ext uri="{BB962C8B-B14F-4D97-AF65-F5344CB8AC3E}">
        <p14:creationId xmlns:p14="http://schemas.microsoft.com/office/powerpoint/2010/main" val="311341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EB949DF-A742-C062-2EB2-52351EA125B3}"/>
              </a:ext>
            </a:extLst>
          </p:cNvPr>
          <p:cNvSpPr txBox="1"/>
          <p:nvPr/>
        </p:nvSpPr>
        <p:spPr>
          <a:xfrm>
            <a:off x="421821" y="1659285"/>
            <a:ext cx="8300358" cy="3539430"/>
          </a:xfrm>
          <a:prstGeom prst="rect">
            <a:avLst/>
          </a:prstGeom>
          <a:noFill/>
        </p:spPr>
        <p:txBody>
          <a:bodyPr wrap="square">
            <a:spAutoFit/>
          </a:bodyPr>
          <a:lstStyle/>
          <a:p>
            <a:pPr algn="just"/>
            <a:r>
              <a:rPr lang="en-US" sz="2000" b="1" dirty="0"/>
              <a:t>Key Constraint Violation: </a:t>
            </a:r>
          </a:p>
          <a:p>
            <a:pPr algn="just"/>
            <a:endParaRPr lang="en-US" sz="2000" dirty="0"/>
          </a:p>
          <a:p>
            <a:pPr algn="just"/>
            <a:r>
              <a:rPr lang="en-US" sz="2000" dirty="0"/>
              <a:t>Description: Occurs when the primary key or a unique key of a new tuple is the same as an existing tuple, violating the uniqueness constraint.</a:t>
            </a:r>
          </a:p>
          <a:p>
            <a:pPr algn="just"/>
            <a:endParaRPr lang="en-US" sz="2000" dirty="0"/>
          </a:p>
          <a:p>
            <a:pPr algn="just"/>
            <a:r>
              <a:rPr lang="en-US" sz="2000" dirty="0"/>
              <a:t>Example: Trying to insert a row with a primary key that already exists in the table.</a:t>
            </a:r>
          </a:p>
          <a:p>
            <a:pPr algn="just"/>
            <a:endParaRPr lang="en-US" sz="2000" dirty="0"/>
          </a:p>
          <a:p>
            <a:pPr algn="just"/>
            <a:r>
              <a:rPr lang="en-US" sz="2000" dirty="0"/>
              <a:t>Handling: Reject the insertion or update operation. Provide an error message indicating the duplicate key issue.</a:t>
            </a:r>
          </a:p>
          <a:p>
            <a:pPr algn="just"/>
            <a:endParaRPr lang="en-US" sz="2400" dirty="0"/>
          </a:p>
        </p:txBody>
      </p:sp>
    </p:spTree>
    <p:extLst>
      <p:ext uri="{BB962C8B-B14F-4D97-AF65-F5344CB8AC3E}">
        <p14:creationId xmlns:p14="http://schemas.microsoft.com/office/powerpoint/2010/main" val="3634267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0BD466-F157-8B06-2B41-A8E88E179864}"/>
              </a:ext>
            </a:extLst>
          </p:cNvPr>
          <p:cNvSpPr txBox="1"/>
          <p:nvPr/>
        </p:nvSpPr>
        <p:spPr>
          <a:xfrm>
            <a:off x="560614" y="1167510"/>
            <a:ext cx="8022771" cy="3170099"/>
          </a:xfrm>
          <a:prstGeom prst="rect">
            <a:avLst/>
          </a:prstGeom>
          <a:noFill/>
        </p:spPr>
        <p:txBody>
          <a:bodyPr wrap="square">
            <a:spAutoFit/>
          </a:bodyPr>
          <a:lstStyle/>
          <a:p>
            <a:pPr algn="just"/>
            <a:r>
              <a:rPr lang="en-US" sz="2000" b="1" dirty="0"/>
              <a:t>Referential Integrity Violation:</a:t>
            </a:r>
          </a:p>
          <a:p>
            <a:pPr algn="just"/>
            <a:endParaRPr lang="en-US" sz="2000" dirty="0"/>
          </a:p>
          <a:p>
            <a:pPr algn="just"/>
            <a:r>
              <a:rPr lang="en-US" sz="2000" dirty="0"/>
              <a:t>Description: Occurs when a foreign key value in the new tuple refers to a non-existent tuple in the referenced table.</a:t>
            </a:r>
          </a:p>
          <a:p>
            <a:pPr algn="just"/>
            <a:endParaRPr lang="en-US" sz="2000" dirty="0"/>
          </a:p>
          <a:p>
            <a:pPr algn="just"/>
            <a:r>
              <a:rPr lang="en-US" sz="2000" dirty="0"/>
              <a:t>Example: Trying to insert a row with a foreign key that does not match any primary key in the referenced table.</a:t>
            </a:r>
          </a:p>
          <a:p>
            <a:pPr algn="just"/>
            <a:endParaRPr lang="en-US" sz="2000" dirty="0"/>
          </a:p>
          <a:p>
            <a:pPr algn="just"/>
            <a:r>
              <a:rPr lang="en-US" sz="2000" dirty="0"/>
              <a:t>Handling: Reject the insertion operation. Inform the user that the foreign key value does not reference a valid tuple.</a:t>
            </a:r>
          </a:p>
        </p:txBody>
      </p:sp>
    </p:spTree>
    <p:extLst>
      <p:ext uri="{BB962C8B-B14F-4D97-AF65-F5344CB8AC3E}">
        <p14:creationId xmlns:p14="http://schemas.microsoft.com/office/powerpoint/2010/main" val="198373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BDCCC8-60D2-10E6-ED03-F2AA33B1A916}"/>
              </a:ext>
            </a:extLst>
          </p:cNvPr>
          <p:cNvSpPr txBox="1"/>
          <p:nvPr/>
        </p:nvSpPr>
        <p:spPr>
          <a:xfrm>
            <a:off x="326571" y="14912"/>
            <a:ext cx="8240485" cy="830997"/>
          </a:xfrm>
          <a:prstGeom prst="rect">
            <a:avLst/>
          </a:prstGeom>
          <a:noFill/>
        </p:spPr>
        <p:txBody>
          <a:bodyPr wrap="square">
            <a:spAutoFit/>
          </a:bodyPr>
          <a:lstStyle/>
          <a:p>
            <a:r>
              <a:rPr lang="en-US" sz="2400" b="1" dirty="0"/>
              <a:t>Update Operations and Dealing with Constraint Violations: Delete Operation.</a:t>
            </a:r>
          </a:p>
        </p:txBody>
      </p:sp>
      <p:sp>
        <p:nvSpPr>
          <p:cNvPr id="6" name="TextBox 5">
            <a:extLst>
              <a:ext uri="{FF2B5EF4-FFF2-40B4-BE49-F238E27FC236}">
                <a16:creationId xmlns:a16="http://schemas.microsoft.com/office/drawing/2014/main" id="{CCCF99D9-C907-A5BC-25D8-C0A663AD58B9}"/>
              </a:ext>
            </a:extLst>
          </p:cNvPr>
          <p:cNvSpPr txBox="1"/>
          <p:nvPr/>
        </p:nvSpPr>
        <p:spPr>
          <a:xfrm>
            <a:off x="451757" y="845909"/>
            <a:ext cx="8365672" cy="4708981"/>
          </a:xfrm>
          <a:prstGeom prst="rect">
            <a:avLst/>
          </a:prstGeom>
          <a:noFill/>
        </p:spPr>
        <p:txBody>
          <a:bodyPr wrap="square">
            <a:spAutoFit/>
          </a:bodyPr>
          <a:lstStyle/>
          <a:p>
            <a:pPr algn="just"/>
            <a:r>
              <a:rPr lang="en-US" sz="2000" b="1" dirty="0"/>
              <a:t>Referential integrity violation: </a:t>
            </a:r>
            <a:r>
              <a:rPr lang="en-US" sz="2000" dirty="0"/>
              <a:t>A referential integrity violation occurs when a tuple (row) in a table that is referenced by a foreign key in another table is deleted.</a:t>
            </a:r>
          </a:p>
          <a:p>
            <a:pPr algn="just"/>
            <a:endParaRPr lang="en-US" sz="2000" dirty="0"/>
          </a:p>
          <a:p>
            <a:pPr algn="just"/>
            <a:r>
              <a:rPr lang="en-US" sz="2000" b="1" dirty="0"/>
              <a:t>Three options for handling it: </a:t>
            </a:r>
          </a:p>
          <a:p>
            <a:pPr algn="just"/>
            <a:endParaRPr lang="en-US" sz="2000" dirty="0"/>
          </a:p>
          <a:p>
            <a:pPr marL="457200" indent="-457200" algn="just">
              <a:buAutoNum type="arabicPeriod"/>
            </a:pPr>
            <a:r>
              <a:rPr lang="en-US" sz="2000" b="1" dirty="0"/>
              <a:t>Restrict: </a:t>
            </a:r>
            <a:r>
              <a:rPr lang="en-US" sz="2000" dirty="0"/>
              <a:t>This option rejects the deletion of the referenced tuple, preventing any referential integrity violation.</a:t>
            </a:r>
          </a:p>
          <a:p>
            <a:pPr algn="just"/>
            <a:r>
              <a:rPr lang="en-US" sz="2000" b="1" dirty="0"/>
              <a:t>	Use Case</a:t>
            </a:r>
            <a:r>
              <a:rPr lang="en-US" sz="2000" dirty="0"/>
              <a:t>: Use when it is crucial to keep the referencing tuples intact. </a:t>
            </a:r>
          </a:p>
          <a:p>
            <a:pPr marL="457200" indent="-457200" algn="just">
              <a:buAutoNum type="arabicPeriod"/>
            </a:pPr>
            <a:endParaRPr lang="en-US" sz="2000" dirty="0"/>
          </a:p>
          <a:p>
            <a:pPr algn="just"/>
            <a:r>
              <a:rPr lang="en-US" sz="2000" dirty="0"/>
              <a:t>2</a:t>
            </a:r>
            <a:r>
              <a:rPr lang="en-US" sz="2000" b="1" dirty="0"/>
              <a:t>.     Cascade </a:t>
            </a:r>
            <a:r>
              <a:rPr lang="en-US" sz="2000" dirty="0"/>
              <a:t>(or propagate) the deletion by deleting tuples that reference    </a:t>
            </a:r>
          </a:p>
          <a:p>
            <a:pPr algn="just"/>
            <a:r>
              <a:rPr lang="en-US" sz="2000" dirty="0"/>
              <a:t>         the tuple that is being deleted. </a:t>
            </a:r>
          </a:p>
          <a:p>
            <a:pPr algn="just"/>
            <a:r>
              <a:rPr lang="en-US" sz="2000" b="1" dirty="0"/>
              <a:t>	Use Case</a:t>
            </a:r>
            <a:r>
              <a:rPr lang="en-US" sz="2000" dirty="0"/>
              <a:t>: Use when the deletion of a tuple logically implies the deletion of </a:t>
            </a:r>
          </a:p>
          <a:p>
            <a:pPr algn="just"/>
            <a:r>
              <a:rPr lang="en-US" sz="2000" dirty="0"/>
              <a:t>         all related tuples.</a:t>
            </a:r>
          </a:p>
          <a:p>
            <a:pPr marL="457200" indent="-457200" algn="just">
              <a:buAutoNum type="arabicPeriod"/>
            </a:pPr>
            <a:endParaRPr lang="en-US" sz="2000" dirty="0"/>
          </a:p>
        </p:txBody>
      </p:sp>
      <p:sp>
        <p:nvSpPr>
          <p:cNvPr id="9" name="TextBox 8">
            <a:extLst>
              <a:ext uri="{FF2B5EF4-FFF2-40B4-BE49-F238E27FC236}">
                <a16:creationId xmlns:a16="http://schemas.microsoft.com/office/drawing/2014/main" id="{91137556-7390-E5FE-D000-06EB4B0C389F}"/>
              </a:ext>
            </a:extLst>
          </p:cNvPr>
          <p:cNvSpPr txBox="1"/>
          <p:nvPr/>
        </p:nvSpPr>
        <p:spPr>
          <a:xfrm>
            <a:off x="451756" y="5199297"/>
            <a:ext cx="8240485" cy="1938992"/>
          </a:xfrm>
          <a:prstGeom prst="rect">
            <a:avLst/>
          </a:prstGeom>
          <a:noFill/>
        </p:spPr>
        <p:txBody>
          <a:bodyPr wrap="square">
            <a:spAutoFit/>
          </a:bodyPr>
          <a:lstStyle/>
          <a:p>
            <a:pPr marL="457200" indent="-457200" algn="just">
              <a:buAutoNum type="arabicPeriod" startAt="3"/>
            </a:pPr>
            <a:r>
              <a:rPr lang="en-US" sz="2000" b="1" dirty="0"/>
              <a:t>Set null or set default</a:t>
            </a:r>
            <a:r>
              <a:rPr lang="en-US" sz="2000" dirty="0"/>
              <a:t>, When a referenced row in the parent table is deleted or updated, the foreign key values in the child table are set to NULL. or changed to </a:t>
            </a:r>
            <a:r>
              <a:rPr lang="en-US" sz="2000"/>
              <a:t>default value. </a:t>
            </a:r>
            <a:endParaRPr lang="en-US" sz="2000" dirty="0"/>
          </a:p>
          <a:p>
            <a:pPr algn="just"/>
            <a:r>
              <a:rPr lang="en-US" sz="2000" b="1" dirty="0"/>
              <a:t>	Use Case</a:t>
            </a:r>
            <a:r>
              <a:rPr lang="en-US" sz="2000" dirty="0"/>
              <a:t>: Use when you want to maintain the referencing tuples 	but </a:t>
            </a:r>
          </a:p>
          <a:p>
            <a:pPr algn="just"/>
            <a:r>
              <a:rPr lang="en-US" sz="2000" dirty="0"/>
              <a:t>        indicate that they no longer have a valid reference.</a:t>
            </a:r>
          </a:p>
          <a:p>
            <a:pPr algn="just"/>
            <a:endParaRPr lang="en-US" sz="2000" dirty="0"/>
          </a:p>
        </p:txBody>
      </p:sp>
    </p:spTree>
    <p:extLst>
      <p:ext uri="{BB962C8B-B14F-4D97-AF65-F5344CB8AC3E}">
        <p14:creationId xmlns:p14="http://schemas.microsoft.com/office/powerpoint/2010/main" val="724070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CF6EA3-0998-E79B-7091-4981D89AFB35}"/>
              </a:ext>
            </a:extLst>
          </p:cNvPr>
          <p:cNvSpPr txBox="1"/>
          <p:nvPr/>
        </p:nvSpPr>
        <p:spPr>
          <a:xfrm>
            <a:off x="816429" y="1443841"/>
            <a:ext cx="7913914" cy="3416320"/>
          </a:xfrm>
          <a:prstGeom prst="rect">
            <a:avLst/>
          </a:prstGeom>
          <a:noFill/>
        </p:spPr>
        <p:txBody>
          <a:bodyPr wrap="square">
            <a:spAutoFit/>
          </a:bodyPr>
          <a:lstStyle/>
          <a:p>
            <a:r>
              <a:rPr lang="en-US" dirty="0"/>
              <a:t>CREATE TABLE Departments (</a:t>
            </a:r>
          </a:p>
          <a:p>
            <a:r>
              <a:rPr lang="en-US" dirty="0"/>
              <a:t>    </a:t>
            </a:r>
            <a:r>
              <a:rPr lang="en-US" dirty="0" err="1"/>
              <a:t>DepartmentID</a:t>
            </a:r>
            <a:r>
              <a:rPr lang="en-US" dirty="0"/>
              <a:t> INT PRIMARY KEY,</a:t>
            </a:r>
          </a:p>
          <a:p>
            <a:r>
              <a:rPr lang="en-US" dirty="0"/>
              <a:t>    </a:t>
            </a:r>
            <a:r>
              <a:rPr lang="en-US" dirty="0" err="1"/>
              <a:t>DepartmentName</a:t>
            </a:r>
            <a:r>
              <a:rPr lang="en-US" dirty="0"/>
              <a:t> VARCHAR(100)</a:t>
            </a:r>
          </a:p>
          <a:p>
            <a:r>
              <a:rPr lang="en-US" dirty="0"/>
              <a:t>);</a:t>
            </a:r>
          </a:p>
          <a:p>
            <a:endParaRPr lang="en-US" dirty="0"/>
          </a:p>
          <a:p>
            <a:r>
              <a:rPr lang="en-US" dirty="0"/>
              <a:t>CREATE TABLE Employees (</a:t>
            </a:r>
          </a:p>
          <a:p>
            <a:r>
              <a:rPr lang="en-US" dirty="0"/>
              <a:t>    </a:t>
            </a:r>
            <a:r>
              <a:rPr lang="en-US" dirty="0" err="1"/>
              <a:t>EmployeeID</a:t>
            </a:r>
            <a:r>
              <a:rPr lang="en-US" dirty="0"/>
              <a:t> INT PRIMARY KEY,</a:t>
            </a:r>
          </a:p>
          <a:p>
            <a:r>
              <a:rPr lang="en-US" dirty="0"/>
              <a:t>    </a:t>
            </a:r>
            <a:r>
              <a:rPr lang="en-US" dirty="0" err="1"/>
              <a:t>EmployeeName</a:t>
            </a:r>
            <a:r>
              <a:rPr lang="en-US" dirty="0"/>
              <a:t> VARCHAR(100),</a:t>
            </a:r>
          </a:p>
          <a:p>
            <a:r>
              <a:rPr lang="en-US" dirty="0"/>
              <a:t>    </a:t>
            </a:r>
            <a:r>
              <a:rPr lang="en-US" dirty="0" err="1"/>
              <a:t>DepartmentID</a:t>
            </a:r>
            <a:r>
              <a:rPr lang="en-US" dirty="0"/>
              <a:t> INT,</a:t>
            </a:r>
          </a:p>
          <a:p>
            <a:r>
              <a:rPr lang="en-US" dirty="0"/>
              <a:t>    FOREIGN KEY (</a:t>
            </a:r>
            <a:r>
              <a:rPr lang="en-US" dirty="0" err="1"/>
              <a:t>DepartmentID</a:t>
            </a:r>
            <a:r>
              <a:rPr lang="en-US" dirty="0"/>
              <a:t>) REFERENCES Departments(</a:t>
            </a:r>
            <a:r>
              <a:rPr lang="en-US" dirty="0" err="1"/>
              <a:t>DepartmentID</a:t>
            </a:r>
            <a:r>
              <a:rPr lang="en-US" dirty="0"/>
              <a:t>)</a:t>
            </a:r>
          </a:p>
          <a:p>
            <a:r>
              <a:rPr lang="en-US" dirty="0"/>
              <a:t>        ON DELETE RESTRICT</a:t>
            </a:r>
          </a:p>
          <a:p>
            <a:r>
              <a:rPr lang="en-US" dirty="0"/>
              <a:t>);</a:t>
            </a:r>
          </a:p>
        </p:txBody>
      </p:sp>
      <p:sp>
        <p:nvSpPr>
          <p:cNvPr id="7" name="TextBox 6">
            <a:extLst>
              <a:ext uri="{FF2B5EF4-FFF2-40B4-BE49-F238E27FC236}">
                <a16:creationId xmlns:a16="http://schemas.microsoft.com/office/drawing/2014/main" id="{98F4DEC7-692D-5C62-3FF5-E2C7A989821C}"/>
              </a:ext>
            </a:extLst>
          </p:cNvPr>
          <p:cNvSpPr txBox="1"/>
          <p:nvPr/>
        </p:nvSpPr>
        <p:spPr>
          <a:xfrm>
            <a:off x="707571" y="707963"/>
            <a:ext cx="4572000" cy="461665"/>
          </a:xfrm>
          <a:prstGeom prst="rect">
            <a:avLst/>
          </a:prstGeom>
          <a:noFill/>
        </p:spPr>
        <p:txBody>
          <a:bodyPr wrap="square">
            <a:spAutoFit/>
          </a:bodyPr>
          <a:lstStyle/>
          <a:p>
            <a:r>
              <a:rPr lang="en-US" sz="2400" b="1" dirty="0"/>
              <a:t>Restrict: </a:t>
            </a:r>
            <a:endParaRPr lang="en-US" sz="2400" dirty="0"/>
          </a:p>
        </p:txBody>
      </p:sp>
    </p:spTree>
    <p:extLst>
      <p:ext uri="{BB962C8B-B14F-4D97-AF65-F5344CB8AC3E}">
        <p14:creationId xmlns:p14="http://schemas.microsoft.com/office/powerpoint/2010/main" val="4207557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B4CE4A-E51E-9854-004F-BD6180DEEFE9}"/>
              </a:ext>
            </a:extLst>
          </p:cNvPr>
          <p:cNvSpPr txBox="1"/>
          <p:nvPr/>
        </p:nvSpPr>
        <p:spPr>
          <a:xfrm>
            <a:off x="587829" y="2042555"/>
            <a:ext cx="7587343" cy="3416320"/>
          </a:xfrm>
          <a:prstGeom prst="rect">
            <a:avLst/>
          </a:prstGeom>
          <a:noFill/>
        </p:spPr>
        <p:txBody>
          <a:bodyPr wrap="square">
            <a:spAutoFit/>
          </a:bodyPr>
          <a:lstStyle/>
          <a:p>
            <a:r>
              <a:rPr lang="en-US" dirty="0"/>
              <a:t>CREATE TABLE Departments (</a:t>
            </a:r>
          </a:p>
          <a:p>
            <a:r>
              <a:rPr lang="en-US" dirty="0"/>
              <a:t>    </a:t>
            </a:r>
            <a:r>
              <a:rPr lang="en-US" dirty="0" err="1"/>
              <a:t>DepartmentID</a:t>
            </a:r>
            <a:r>
              <a:rPr lang="en-US" dirty="0"/>
              <a:t> INT PRIMARY KEY,</a:t>
            </a:r>
          </a:p>
          <a:p>
            <a:r>
              <a:rPr lang="en-US" dirty="0"/>
              <a:t>    </a:t>
            </a:r>
            <a:r>
              <a:rPr lang="en-US" dirty="0" err="1"/>
              <a:t>DepartmentName</a:t>
            </a:r>
            <a:r>
              <a:rPr lang="en-US" dirty="0"/>
              <a:t> VARCHAR(100)</a:t>
            </a:r>
          </a:p>
          <a:p>
            <a:r>
              <a:rPr lang="en-US" dirty="0"/>
              <a:t>);</a:t>
            </a:r>
          </a:p>
          <a:p>
            <a:endParaRPr lang="en-US" dirty="0"/>
          </a:p>
          <a:p>
            <a:r>
              <a:rPr lang="en-US" dirty="0"/>
              <a:t>CREATE TABLE Employees (</a:t>
            </a:r>
          </a:p>
          <a:p>
            <a:r>
              <a:rPr lang="en-US" dirty="0"/>
              <a:t>    </a:t>
            </a:r>
            <a:r>
              <a:rPr lang="en-US" dirty="0" err="1"/>
              <a:t>EmployeeID</a:t>
            </a:r>
            <a:r>
              <a:rPr lang="en-US" dirty="0"/>
              <a:t> INT PRIMARY KEY,</a:t>
            </a:r>
          </a:p>
          <a:p>
            <a:r>
              <a:rPr lang="en-US" dirty="0"/>
              <a:t>    </a:t>
            </a:r>
            <a:r>
              <a:rPr lang="en-US" dirty="0" err="1"/>
              <a:t>EmployeeName</a:t>
            </a:r>
            <a:r>
              <a:rPr lang="en-US" dirty="0"/>
              <a:t> VARCHAR(100),</a:t>
            </a:r>
          </a:p>
          <a:p>
            <a:r>
              <a:rPr lang="en-US" dirty="0"/>
              <a:t>    </a:t>
            </a:r>
            <a:r>
              <a:rPr lang="en-US" dirty="0" err="1"/>
              <a:t>DepartmentID</a:t>
            </a:r>
            <a:r>
              <a:rPr lang="en-US" dirty="0"/>
              <a:t> INT,</a:t>
            </a:r>
          </a:p>
          <a:p>
            <a:r>
              <a:rPr lang="en-US" dirty="0"/>
              <a:t>    FOREIGN KEY (</a:t>
            </a:r>
            <a:r>
              <a:rPr lang="en-US" dirty="0" err="1"/>
              <a:t>DepartmentID</a:t>
            </a:r>
            <a:r>
              <a:rPr lang="en-US" dirty="0"/>
              <a:t>) REFERENCES Departments(</a:t>
            </a:r>
            <a:r>
              <a:rPr lang="en-US" dirty="0" err="1"/>
              <a:t>DepartmentID</a:t>
            </a:r>
            <a:r>
              <a:rPr lang="en-US" dirty="0"/>
              <a:t>)</a:t>
            </a:r>
          </a:p>
          <a:p>
            <a:r>
              <a:rPr lang="en-US" dirty="0"/>
              <a:t>        ON DELETE CASCADE</a:t>
            </a:r>
          </a:p>
          <a:p>
            <a:r>
              <a:rPr lang="en-US" dirty="0"/>
              <a:t>);</a:t>
            </a:r>
          </a:p>
        </p:txBody>
      </p:sp>
      <p:sp>
        <p:nvSpPr>
          <p:cNvPr id="7" name="TextBox 6">
            <a:extLst>
              <a:ext uri="{FF2B5EF4-FFF2-40B4-BE49-F238E27FC236}">
                <a16:creationId xmlns:a16="http://schemas.microsoft.com/office/drawing/2014/main" id="{10016DDA-29E9-F64F-1FF0-8748176A04B0}"/>
              </a:ext>
            </a:extLst>
          </p:cNvPr>
          <p:cNvSpPr txBox="1"/>
          <p:nvPr/>
        </p:nvSpPr>
        <p:spPr>
          <a:xfrm>
            <a:off x="587829" y="1415534"/>
            <a:ext cx="4572000" cy="461665"/>
          </a:xfrm>
          <a:prstGeom prst="rect">
            <a:avLst/>
          </a:prstGeom>
          <a:noFill/>
        </p:spPr>
        <p:txBody>
          <a:bodyPr wrap="square">
            <a:spAutoFit/>
          </a:bodyPr>
          <a:lstStyle/>
          <a:p>
            <a:r>
              <a:rPr lang="en-US" sz="2400" b="1" dirty="0"/>
              <a:t>Cascade</a:t>
            </a:r>
            <a:endParaRPr lang="en-US" sz="2400" dirty="0"/>
          </a:p>
        </p:txBody>
      </p:sp>
    </p:spTree>
    <p:extLst>
      <p:ext uri="{BB962C8B-B14F-4D97-AF65-F5344CB8AC3E}">
        <p14:creationId xmlns:p14="http://schemas.microsoft.com/office/powerpoint/2010/main" val="2716405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BD0DC5F-1400-E24F-9E58-520E12E752ED}"/>
              </a:ext>
            </a:extLst>
          </p:cNvPr>
          <p:cNvSpPr txBox="1"/>
          <p:nvPr/>
        </p:nvSpPr>
        <p:spPr>
          <a:xfrm>
            <a:off x="582386" y="2086097"/>
            <a:ext cx="8066315" cy="3416320"/>
          </a:xfrm>
          <a:prstGeom prst="rect">
            <a:avLst/>
          </a:prstGeom>
          <a:noFill/>
        </p:spPr>
        <p:txBody>
          <a:bodyPr wrap="square">
            <a:spAutoFit/>
          </a:bodyPr>
          <a:lstStyle/>
          <a:p>
            <a:r>
              <a:rPr lang="en-US" dirty="0"/>
              <a:t>CREATE TABLE Departments (</a:t>
            </a:r>
          </a:p>
          <a:p>
            <a:r>
              <a:rPr lang="en-US" dirty="0"/>
              <a:t>    </a:t>
            </a:r>
            <a:r>
              <a:rPr lang="en-US" dirty="0" err="1"/>
              <a:t>DepartmentID</a:t>
            </a:r>
            <a:r>
              <a:rPr lang="en-US" dirty="0"/>
              <a:t> INT PRIMARY KEY,</a:t>
            </a:r>
          </a:p>
          <a:p>
            <a:r>
              <a:rPr lang="en-US" dirty="0"/>
              <a:t>    </a:t>
            </a:r>
            <a:r>
              <a:rPr lang="en-US" dirty="0" err="1"/>
              <a:t>DepartmentName</a:t>
            </a:r>
            <a:r>
              <a:rPr lang="en-US" dirty="0"/>
              <a:t> VARCHAR(100)</a:t>
            </a:r>
          </a:p>
          <a:p>
            <a:r>
              <a:rPr lang="en-US" dirty="0"/>
              <a:t>);</a:t>
            </a:r>
          </a:p>
          <a:p>
            <a:endParaRPr lang="en-US" dirty="0"/>
          </a:p>
          <a:p>
            <a:r>
              <a:rPr lang="en-US" dirty="0"/>
              <a:t>CREATE TABLE Employees (</a:t>
            </a:r>
          </a:p>
          <a:p>
            <a:r>
              <a:rPr lang="en-US" dirty="0"/>
              <a:t>    </a:t>
            </a:r>
            <a:r>
              <a:rPr lang="en-US" dirty="0" err="1"/>
              <a:t>EmployeeID</a:t>
            </a:r>
            <a:r>
              <a:rPr lang="en-US" dirty="0"/>
              <a:t> INT PRIMARY KEY,</a:t>
            </a:r>
          </a:p>
          <a:p>
            <a:r>
              <a:rPr lang="en-US" dirty="0"/>
              <a:t>    </a:t>
            </a:r>
            <a:r>
              <a:rPr lang="en-US" dirty="0" err="1"/>
              <a:t>EmployeeName</a:t>
            </a:r>
            <a:r>
              <a:rPr lang="en-US" dirty="0"/>
              <a:t> VARCHAR(100),</a:t>
            </a:r>
          </a:p>
          <a:p>
            <a:r>
              <a:rPr lang="en-US" dirty="0"/>
              <a:t>    </a:t>
            </a:r>
            <a:r>
              <a:rPr lang="en-US" dirty="0" err="1"/>
              <a:t>DepartmentID</a:t>
            </a:r>
            <a:r>
              <a:rPr lang="en-US" dirty="0"/>
              <a:t> INT,</a:t>
            </a:r>
          </a:p>
          <a:p>
            <a:r>
              <a:rPr lang="en-US" dirty="0"/>
              <a:t>    FOREIGN KEY (</a:t>
            </a:r>
            <a:r>
              <a:rPr lang="en-US" dirty="0" err="1"/>
              <a:t>DepartmentID</a:t>
            </a:r>
            <a:r>
              <a:rPr lang="en-US" dirty="0"/>
              <a:t>) REFERENCES Departments(</a:t>
            </a:r>
            <a:r>
              <a:rPr lang="en-US" dirty="0" err="1"/>
              <a:t>DepartmentID</a:t>
            </a:r>
            <a:r>
              <a:rPr lang="en-US" dirty="0"/>
              <a:t>)</a:t>
            </a:r>
          </a:p>
          <a:p>
            <a:r>
              <a:rPr lang="en-US" dirty="0"/>
              <a:t>        ON DELETE SET NULL</a:t>
            </a:r>
          </a:p>
          <a:p>
            <a:r>
              <a:rPr lang="en-US" dirty="0"/>
              <a:t>);</a:t>
            </a:r>
          </a:p>
        </p:txBody>
      </p:sp>
      <p:sp>
        <p:nvSpPr>
          <p:cNvPr id="7" name="TextBox 6">
            <a:extLst>
              <a:ext uri="{FF2B5EF4-FFF2-40B4-BE49-F238E27FC236}">
                <a16:creationId xmlns:a16="http://schemas.microsoft.com/office/drawing/2014/main" id="{6603AD11-5470-B67A-5899-F77FFEA3F7A0}"/>
              </a:ext>
            </a:extLst>
          </p:cNvPr>
          <p:cNvSpPr txBox="1"/>
          <p:nvPr/>
        </p:nvSpPr>
        <p:spPr>
          <a:xfrm>
            <a:off x="582386" y="1350218"/>
            <a:ext cx="4572000" cy="461665"/>
          </a:xfrm>
          <a:prstGeom prst="rect">
            <a:avLst/>
          </a:prstGeom>
          <a:noFill/>
        </p:spPr>
        <p:txBody>
          <a:bodyPr wrap="square">
            <a:spAutoFit/>
          </a:bodyPr>
          <a:lstStyle/>
          <a:p>
            <a:r>
              <a:rPr lang="en-US" sz="2400" b="1" dirty="0"/>
              <a:t>Set null</a:t>
            </a:r>
            <a:endParaRPr lang="en-US" sz="2400" dirty="0"/>
          </a:p>
        </p:txBody>
      </p:sp>
    </p:spTree>
    <p:extLst>
      <p:ext uri="{BB962C8B-B14F-4D97-AF65-F5344CB8AC3E}">
        <p14:creationId xmlns:p14="http://schemas.microsoft.com/office/powerpoint/2010/main" val="2324671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0C6314-8DA0-A522-02F9-3C1BA6AA3354}"/>
              </a:ext>
            </a:extLst>
          </p:cNvPr>
          <p:cNvSpPr txBox="1"/>
          <p:nvPr/>
        </p:nvSpPr>
        <p:spPr>
          <a:xfrm>
            <a:off x="598714" y="1803070"/>
            <a:ext cx="7543800" cy="3416320"/>
          </a:xfrm>
          <a:prstGeom prst="rect">
            <a:avLst/>
          </a:prstGeom>
          <a:noFill/>
        </p:spPr>
        <p:txBody>
          <a:bodyPr wrap="square">
            <a:spAutoFit/>
          </a:bodyPr>
          <a:lstStyle/>
          <a:p>
            <a:r>
              <a:rPr lang="en-US" dirty="0"/>
              <a:t>CREATE TABLE Departments (</a:t>
            </a:r>
          </a:p>
          <a:p>
            <a:r>
              <a:rPr lang="en-US" dirty="0"/>
              <a:t>    </a:t>
            </a:r>
            <a:r>
              <a:rPr lang="en-US" dirty="0" err="1"/>
              <a:t>DepartmentID</a:t>
            </a:r>
            <a:r>
              <a:rPr lang="en-US" dirty="0"/>
              <a:t> INT PRIMARY KEY,</a:t>
            </a:r>
          </a:p>
          <a:p>
            <a:r>
              <a:rPr lang="en-US" dirty="0"/>
              <a:t>    </a:t>
            </a:r>
            <a:r>
              <a:rPr lang="en-US" dirty="0" err="1"/>
              <a:t>DepartmentName</a:t>
            </a:r>
            <a:r>
              <a:rPr lang="en-US" dirty="0"/>
              <a:t> VARCHAR(100)</a:t>
            </a:r>
          </a:p>
          <a:p>
            <a:r>
              <a:rPr lang="en-US" dirty="0"/>
              <a:t>);</a:t>
            </a:r>
          </a:p>
          <a:p>
            <a:endParaRPr lang="en-US" dirty="0"/>
          </a:p>
          <a:p>
            <a:r>
              <a:rPr lang="en-US" dirty="0"/>
              <a:t>CREATE TABLE Employees (</a:t>
            </a:r>
          </a:p>
          <a:p>
            <a:r>
              <a:rPr lang="en-US" dirty="0"/>
              <a:t>    </a:t>
            </a:r>
            <a:r>
              <a:rPr lang="en-US" dirty="0" err="1"/>
              <a:t>EmployeeID</a:t>
            </a:r>
            <a:r>
              <a:rPr lang="en-US" dirty="0"/>
              <a:t> INT PRIMARY KEY,</a:t>
            </a:r>
          </a:p>
          <a:p>
            <a:r>
              <a:rPr lang="en-US" dirty="0"/>
              <a:t>    </a:t>
            </a:r>
            <a:r>
              <a:rPr lang="en-US" dirty="0" err="1"/>
              <a:t>EmployeeName</a:t>
            </a:r>
            <a:r>
              <a:rPr lang="en-US" dirty="0"/>
              <a:t> VARCHAR(100),</a:t>
            </a:r>
          </a:p>
          <a:p>
            <a:r>
              <a:rPr lang="en-US" dirty="0"/>
              <a:t>    </a:t>
            </a:r>
            <a:r>
              <a:rPr lang="en-US" dirty="0" err="1"/>
              <a:t>DepartmentID</a:t>
            </a:r>
            <a:r>
              <a:rPr lang="en-US" dirty="0"/>
              <a:t> INT DEFAULT 1,</a:t>
            </a:r>
          </a:p>
          <a:p>
            <a:r>
              <a:rPr lang="en-US" dirty="0"/>
              <a:t>    FOREIGN KEY (</a:t>
            </a:r>
            <a:r>
              <a:rPr lang="en-US" dirty="0" err="1"/>
              <a:t>DepartmentID</a:t>
            </a:r>
            <a:r>
              <a:rPr lang="en-US" dirty="0"/>
              <a:t>) REFERENCES Departments(</a:t>
            </a:r>
            <a:r>
              <a:rPr lang="en-US" dirty="0" err="1"/>
              <a:t>DepartmentID</a:t>
            </a:r>
            <a:r>
              <a:rPr lang="en-US" dirty="0"/>
              <a:t>)</a:t>
            </a:r>
          </a:p>
          <a:p>
            <a:r>
              <a:rPr lang="en-US" dirty="0"/>
              <a:t>        ON DELETE SET DEFAULT</a:t>
            </a:r>
          </a:p>
          <a:p>
            <a:r>
              <a:rPr lang="en-US" dirty="0"/>
              <a:t>);</a:t>
            </a:r>
          </a:p>
        </p:txBody>
      </p:sp>
      <p:sp>
        <p:nvSpPr>
          <p:cNvPr id="7" name="TextBox 6">
            <a:extLst>
              <a:ext uri="{FF2B5EF4-FFF2-40B4-BE49-F238E27FC236}">
                <a16:creationId xmlns:a16="http://schemas.microsoft.com/office/drawing/2014/main" id="{E5A32C6F-66D9-2A5D-B9E3-FD4C55A943DD}"/>
              </a:ext>
            </a:extLst>
          </p:cNvPr>
          <p:cNvSpPr txBox="1"/>
          <p:nvPr/>
        </p:nvSpPr>
        <p:spPr>
          <a:xfrm>
            <a:off x="598714" y="1012761"/>
            <a:ext cx="4572000" cy="461665"/>
          </a:xfrm>
          <a:prstGeom prst="rect">
            <a:avLst/>
          </a:prstGeom>
          <a:noFill/>
        </p:spPr>
        <p:txBody>
          <a:bodyPr wrap="square">
            <a:spAutoFit/>
          </a:bodyPr>
          <a:lstStyle/>
          <a:p>
            <a:r>
              <a:rPr lang="en-US" sz="2400" b="1" dirty="0"/>
              <a:t>Set default</a:t>
            </a:r>
            <a:endParaRPr lang="en-US" sz="2400" dirty="0"/>
          </a:p>
        </p:txBody>
      </p:sp>
    </p:spTree>
    <p:extLst>
      <p:ext uri="{BB962C8B-B14F-4D97-AF65-F5344CB8AC3E}">
        <p14:creationId xmlns:p14="http://schemas.microsoft.com/office/powerpoint/2010/main" val="233664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D18747-63ED-CE3F-BCED-50712B8D6238}"/>
              </a:ext>
            </a:extLst>
          </p:cNvPr>
          <p:cNvSpPr txBox="1"/>
          <p:nvPr/>
        </p:nvSpPr>
        <p:spPr>
          <a:xfrm>
            <a:off x="707571" y="939578"/>
            <a:ext cx="7728857" cy="646331"/>
          </a:xfrm>
          <a:prstGeom prst="rect">
            <a:avLst/>
          </a:prstGeom>
          <a:noFill/>
        </p:spPr>
        <p:txBody>
          <a:bodyPr wrap="square">
            <a:spAutoFit/>
          </a:bodyPr>
          <a:lstStyle/>
          <a:p>
            <a:r>
              <a:rPr lang="en-US" sz="1800" b="0" i="0" u="none" strike="noStrike" baseline="0" dirty="0">
                <a:latin typeface="CMR10"/>
              </a:rPr>
              <a:t>If we try to insert the tuple </a:t>
            </a:r>
            <a:r>
              <a:rPr lang="en-US" sz="1800" b="0" i="1" u="none" strike="noStrike" baseline="0" dirty="0">
                <a:latin typeface="CMTI10"/>
              </a:rPr>
              <a:t>55555, Art104, A</a:t>
            </a:r>
            <a:r>
              <a:rPr lang="en-US" sz="1800" b="0" i="1" u="none" strike="noStrike" baseline="0" dirty="0">
                <a:latin typeface="CMSY10"/>
              </a:rPr>
              <a:t> </a:t>
            </a:r>
            <a:r>
              <a:rPr lang="en-US" sz="1800" b="0" i="0" u="none" strike="noStrike" baseline="0" dirty="0">
                <a:latin typeface="CMR10"/>
              </a:rPr>
              <a:t>into </a:t>
            </a:r>
            <a:r>
              <a:rPr lang="en-US" sz="1800" b="0" i="1" u="none" strike="noStrike" baseline="0" dirty="0">
                <a:latin typeface="CMMI10"/>
              </a:rPr>
              <a:t>E</a:t>
            </a:r>
            <a:r>
              <a:rPr lang="en-US" sz="1800" b="0" i="0" u="none" strike="noStrike" baseline="0" dirty="0">
                <a:latin typeface="CMR10"/>
              </a:rPr>
              <a:t>1, which integrity constraint violation happens.</a:t>
            </a:r>
            <a:endParaRPr lang="en-US" dirty="0"/>
          </a:p>
        </p:txBody>
      </p:sp>
      <p:pic>
        <p:nvPicPr>
          <p:cNvPr id="6" name="Picture 5">
            <a:extLst>
              <a:ext uri="{FF2B5EF4-FFF2-40B4-BE49-F238E27FC236}">
                <a16:creationId xmlns:a16="http://schemas.microsoft.com/office/drawing/2014/main" id="{590DEE31-A363-F2E6-1970-E7982C4F7F29}"/>
              </a:ext>
            </a:extLst>
          </p:cNvPr>
          <p:cNvPicPr>
            <a:picLocks noChangeAspect="1"/>
          </p:cNvPicPr>
          <p:nvPr/>
        </p:nvPicPr>
        <p:blipFill>
          <a:blip r:embed="rId2"/>
          <a:stretch>
            <a:fillRect/>
          </a:stretch>
        </p:blipFill>
        <p:spPr>
          <a:xfrm>
            <a:off x="707571" y="2294105"/>
            <a:ext cx="7378815" cy="3482801"/>
          </a:xfrm>
          <a:prstGeom prst="rect">
            <a:avLst/>
          </a:prstGeom>
        </p:spPr>
      </p:pic>
    </p:spTree>
    <p:extLst>
      <p:ext uri="{BB962C8B-B14F-4D97-AF65-F5344CB8AC3E}">
        <p14:creationId xmlns:p14="http://schemas.microsoft.com/office/powerpoint/2010/main" val="4131674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D18747-63ED-CE3F-BCED-50712B8D6238}"/>
              </a:ext>
            </a:extLst>
          </p:cNvPr>
          <p:cNvSpPr txBox="1"/>
          <p:nvPr/>
        </p:nvSpPr>
        <p:spPr>
          <a:xfrm>
            <a:off x="707571" y="939578"/>
            <a:ext cx="7728857" cy="646331"/>
          </a:xfrm>
          <a:prstGeom prst="rect">
            <a:avLst/>
          </a:prstGeom>
          <a:noFill/>
        </p:spPr>
        <p:txBody>
          <a:bodyPr wrap="square">
            <a:spAutoFit/>
          </a:bodyPr>
          <a:lstStyle/>
          <a:p>
            <a:r>
              <a:rPr lang="en-US" sz="1800" b="0" i="0" u="none" strike="noStrike" baseline="0" dirty="0">
                <a:latin typeface="CMR10"/>
              </a:rPr>
              <a:t>If we try to insert the tuple </a:t>
            </a:r>
            <a:r>
              <a:rPr lang="en-US" sz="1800" b="0" i="1" u="none" strike="noStrike" baseline="0" dirty="0">
                <a:latin typeface="CMTI10"/>
              </a:rPr>
              <a:t>55555, Art104, A</a:t>
            </a:r>
            <a:r>
              <a:rPr lang="en-US" sz="1800" b="0" i="1" u="none" strike="noStrike" baseline="0" dirty="0">
                <a:latin typeface="CMSY10"/>
              </a:rPr>
              <a:t> </a:t>
            </a:r>
            <a:r>
              <a:rPr lang="en-US" sz="1800" b="0" i="0" u="none" strike="noStrike" baseline="0" dirty="0">
                <a:latin typeface="CMR10"/>
              </a:rPr>
              <a:t>into </a:t>
            </a:r>
            <a:r>
              <a:rPr lang="en-US" sz="1800" b="0" i="1" u="none" strike="noStrike" baseline="0" dirty="0">
                <a:latin typeface="CMMI10"/>
              </a:rPr>
              <a:t>E</a:t>
            </a:r>
            <a:r>
              <a:rPr lang="en-US" sz="1800" b="0" i="0" u="none" strike="noStrike" baseline="0" dirty="0">
                <a:latin typeface="CMR10"/>
              </a:rPr>
              <a:t>1, which integrity constraint violation happens.</a:t>
            </a:r>
            <a:endParaRPr lang="en-US" dirty="0"/>
          </a:p>
        </p:txBody>
      </p:sp>
      <p:pic>
        <p:nvPicPr>
          <p:cNvPr id="6" name="Picture 5">
            <a:extLst>
              <a:ext uri="{FF2B5EF4-FFF2-40B4-BE49-F238E27FC236}">
                <a16:creationId xmlns:a16="http://schemas.microsoft.com/office/drawing/2014/main" id="{590DEE31-A363-F2E6-1970-E7982C4F7F29}"/>
              </a:ext>
            </a:extLst>
          </p:cNvPr>
          <p:cNvPicPr>
            <a:picLocks noChangeAspect="1"/>
          </p:cNvPicPr>
          <p:nvPr/>
        </p:nvPicPr>
        <p:blipFill>
          <a:blip r:embed="rId2"/>
          <a:stretch>
            <a:fillRect/>
          </a:stretch>
        </p:blipFill>
        <p:spPr>
          <a:xfrm>
            <a:off x="751113" y="2676436"/>
            <a:ext cx="7465900" cy="3523905"/>
          </a:xfrm>
          <a:prstGeom prst="rect">
            <a:avLst/>
          </a:prstGeom>
        </p:spPr>
      </p:pic>
      <p:sp>
        <p:nvSpPr>
          <p:cNvPr id="2" name="TextBox 1">
            <a:extLst>
              <a:ext uri="{FF2B5EF4-FFF2-40B4-BE49-F238E27FC236}">
                <a16:creationId xmlns:a16="http://schemas.microsoft.com/office/drawing/2014/main" id="{3E75A152-5AB2-CF95-8A8D-6C2EED36EB2B}"/>
              </a:ext>
            </a:extLst>
          </p:cNvPr>
          <p:cNvSpPr txBox="1"/>
          <p:nvPr/>
        </p:nvSpPr>
        <p:spPr>
          <a:xfrm>
            <a:off x="707571" y="1637943"/>
            <a:ext cx="7465900" cy="646331"/>
          </a:xfrm>
          <a:prstGeom prst="rect">
            <a:avLst/>
          </a:prstGeom>
          <a:noFill/>
        </p:spPr>
        <p:txBody>
          <a:bodyPr wrap="square">
            <a:spAutoFit/>
          </a:bodyPr>
          <a:lstStyle/>
          <a:p>
            <a:pPr algn="just"/>
            <a:r>
              <a:rPr lang="en-US" sz="1800" b="0" i="0" u="none" strike="noStrike" baseline="0" dirty="0">
                <a:latin typeface="CMR10"/>
              </a:rPr>
              <a:t>the RIC is violated because there is no tuple in </a:t>
            </a:r>
            <a:r>
              <a:rPr lang="en-US" sz="1800" i="1" dirty="0">
                <a:latin typeface="CMMI10"/>
              </a:rPr>
              <a:t>students relation</a:t>
            </a:r>
            <a:r>
              <a:rPr lang="en-US" sz="1800" b="0" i="0" u="none" strike="noStrike" baseline="0" dirty="0">
                <a:latin typeface="CMR10"/>
              </a:rPr>
              <a:t> with the id 55555; the database system should reject such an insertion. </a:t>
            </a:r>
          </a:p>
        </p:txBody>
      </p:sp>
    </p:spTree>
    <p:extLst>
      <p:ext uri="{BB962C8B-B14F-4D97-AF65-F5344CB8AC3E}">
        <p14:creationId xmlns:p14="http://schemas.microsoft.com/office/powerpoint/2010/main" val="1859079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DDCFC-111D-006B-15C5-A7EE295994D6}"/>
              </a:ext>
            </a:extLst>
          </p:cNvPr>
          <p:cNvSpPr txBox="1"/>
          <p:nvPr/>
        </p:nvSpPr>
        <p:spPr>
          <a:xfrm>
            <a:off x="647698" y="843953"/>
            <a:ext cx="7331529" cy="707886"/>
          </a:xfrm>
          <a:prstGeom prst="rect">
            <a:avLst/>
          </a:prstGeom>
          <a:noFill/>
        </p:spPr>
        <p:txBody>
          <a:bodyPr wrap="square">
            <a:spAutoFit/>
          </a:bodyPr>
          <a:lstStyle/>
          <a:p>
            <a:pPr algn="just"/>
            <a:r>
              <a:rPr lang="en-US" sz="2000" b="0" i="0" u="none" strike="noStrike" baseline="0" dirty="0">
                <a:latin typeface="CMR10"/>
              </a:rPr>
              <a:t>Similarly, if we delete the tuple </a:t>
            </a:r>
            <a:r>
              <a:rPr lang="en-US" sz="2000" b="0" i="1" u="none" strike="noStrike" baseline="0" dirty="0">
                <a:latin typeface="CMTI10"/>
              </a:rPr>
              <a:t>53666, Jones, </a:t>
            </a:r>
            <a:r>
              <a:rPr lang="en-US" sz="2000" b="0" i="1" u="none" strike="noStrike" baseline="0" dirty="0" err="1">
                <a:latin typeface="CMTI10"/>
              </a:rPr>
              <a:t>jones@cs</a:t>
            </a:r>
            <a:r>
              <a:rPr lang="en-US" sz="2000" b="0" i="1" u="none" strike="noStrike" baseline="0" dirty="0">
                <a:latin typeface="CMTI10"/>
              </a:rPr>
              <a:t>, 18, 3.4</a:t>
            </a:r>
            <a:r>
              <a:rPr lang="en-US" sz="2000" b="0" i="1" u="none" strike="noStrike" baseline="0" dirty="0">
                <a:latin typeface="CMSY10"/>
              </a:rPr>
              <a:t> </a:t>
            </a:r>
            <a:r>
              <a:rPr lang="en-US" sz="2000" b="0" i="0" u="none" strike="noStrike" baseline="0" dirty="0">
                <a:latin typeface="CMR10"/>
              </a:rPr>
              <a:t>from students relation.</a:t>
            </a:r>
            <a:endParaRPr lang="en-US" sz="2000" dirty="0"/>
          </a:p>
        </p:txBody>
      </p:sp>
      <p:pic>
        <p:nvPicPr>
          <p:cNvPr id="4" name="Picture 3">
            <a:extLst>
              <a:ext uri="{FF2B5EF4-FFF2-40B4-BE49-F238E27FC236}">
                <a16:creationId xmlns:a16="http://schemas.microsoft.com/office/drawing/2014/main" id="{D2948AF2-554E-5DEA-B8B2-D2F430494BCC}"/>
              </a:ext>
            </a:extLst>
          </p:cNvPr>
          <p:cNvPicPr>
            <a:picLocks noChangeAspect="1"/>
          </p:cNvPicPr>
          <p:nvPr/>
        </p:nvPicPr>
        <p:blipFill>
          <a:blip r:embed="rId2"/>
          <a:stretch>
            <a:fillRect/>
          </a:stretch>
        </p:blipFill>
        <p:spPr>
          <a:xfrm>
            <a:off x="724231" y="2348534"/>
            <a:ext cx="7178465" cy="3388236"/>
          </a:xfrm>
          <a:prstGeom prst="rect">
            <a:avLst/>
          </a:prstGeom>
        </p:spPr>
      </p:pic>
    </p:spTree>
    <p:extLst>
      <p:ext uri="{BB962C8B-B14F-4D97-AF65-F5344CB8AC3E}">
        <p14:creationId xmlns:p14="http://schemas.microsoft.com/office/powerpoint/2010/main" val="337671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398AFF-9616-57D2-E0E4-4691AEB4AC9B}"/>
              </a:ext>
            </a:extLst>
          </p:cNvPr>
          <p:cNvSpPr txBox="1"/>
          <p:nvPr/>
        </p:nvSpPr>
        <p:spPr>
          <a:xfrm>
            <a:off x="805543" y="161833"/>
            <a:ext cx="7935686" cy="707886"/>
          </a:xfrm>
          <a:prstGeom prst="rect">
            <a:avLst/>
          </a:prstGeom>
          <a:noFill/>
        </p:spPr>
        <p:txBody>
          <a:bodyPr wrap="square">
            <a:spAutoFit/>
          </a:bodyPr>
          <a:lstStyle/>
          <a:p>
            <a:pPr algn="l"/>
            <a:r>
              <a:rPr lang="en-US" sz="2000" b="0" i="0" u="none" strike="noStrike" baseline="0" dirty="0">
                <a:latin typeface="CMR10"/>
              </a:rPr>
              <a:t>The </a:t>
            </a:r>
            <a:r>
              <a:rPr lang="en-US" sz="2000" b="1" i="0" u="none" strike="noStrike" baseline="0" dirty="0">
                <a:latin typeface="CMBX10"/>
              </a:rPr>
              <a:t>degree</a:t>
            </a:r>
            <a:r>
              <a:rPr lang="en-US" sz="2000" b="0" i="0" u="none" strike="noStrike" baseline="0" dirty="0">
                <a:latin typeface="CMR10"/>
              </a:rPr>
              <a:t>, also called </a:t>
            </a:r>
            <a:r>
              <a:rPr lang="en-US" sz="2000" b="1" i="0" u="none" strike="noStrike" baseline="0" dirty="0">
                <a:latin typeface="CMBX10"/>
              </a:rPr>
              <a:t>arity</a:t>
            </a:r>
            <a:r>
              <a:rPr lang="en-US" sz="2000" b="0" i="0" u="none" strike="noStrike" baseline="0" dirty="0">
                <a:latin typeface="CMR10"/>
              </a:rPr>
              <a:t>, of a relation is the number of fields. The </a:t>
            </a:r>
            <a:r>
              <a:rPr lang="en-US" sz="2000" b="1" i="0" u="none" strike="noStrike" baseline="0" dirty="0">
                <a:latin typeface="CMBX10"/>
              </a:rPr>
              <a:t>cardinality </a:t>
            </a:r>
            <a:r>
              <a:rPr lang="en-US" sz="2000" b="0" i="0" u="none" strike="noStrike" baseline="0" dirty="0">
                <a:latin typeface="CMR10"/>
              </a:rPr>
              <a:t>of a relation instance is the number of tuples in it.</a:t>
            </a:r>
            <a:endParaRPr lang="en-US" sz="2000" dirty="0"/>
          </a:p>
        </p:txBody>
      </p:sp>
      <p:sp>
        <p:nvSpPr>
          <p:cNvPr id="7" name="TextBox 6">
            <a:extLst>
              <a:ext uri="{FF2B5EF4-FFF2-40B4-BE49-F238E27FC236}">
                <a16:creationId xmlns:a16="http://schemas.microsoft.com/office/drawing/2014/main" id="{D3466DBC-4D3B-5866-6243-28F2A8EF5958}"/>
              </a:ext>
            </a:extLst>
          </p:cNvPr>
          <p:cNvSpPr txBox="1"/>
          <p:nvPr/>
        </p:nvSpPr>
        <p:spPr>
          <a:xfrm>
            <a:off x="827315" y="937736"/>
            <a:ext cx="7685315" cy="1015663"/>
          </a:xfrm>
          <a:prstGeom prst="rect">
            <a:avLst/>
          </a:prstGeom>
          <a:noFill/>
        </p:spPr>
        <p:txBody>
          <a:bodyPr wrap="square">
            <a:spAutoFit/>
          </a:bodyPr>
          <a:lstStyle/>
          <a:p>
            <a:pPr algn="just"/>
            <a:r>
              <a:rPr lang="en-US" sz="2000" b="0" i="0" u="none" strike="noStrike" baseline="0" dirty="0">
                <a:latin typeface="CMR10"/>
              </a:rPr>
              <a:t>A </a:t>
            </a:r>
            <a:r>
              <a:rPr lang="en-US" sz="2000" b="1" i="0" u="none" strike="noStrike" baseline="0" dirty="0">
                <a:latin typeface="CMBX10"/>
              </a:rPr>
              <a:t>relational database </a:t>
            </a:r>
            <a:r>
              <a:rPr lang="en-US" sz="2000" b="0" i="0" u="none" strike="noStrike" baseline="0" dirty="0">
                <a:latin typeface="CMR10"/>
              </a:rPr>
              <a:t>is a collection of relations with distinct relation names. The </a:t>
            </a:r>
            <a:r>
              <a:rPr lang="en-US" sz="2000" b="1" i="0" u="none" strike="noStrike" baseline="0" dirty="0">
                <a:latin typeface="CMBX10"/>
              </a:rPr>
              <a:t>relational database schema </a:t>
            </a:r>
            <a:r>
              <a:rPr lang="en-US" sz="2000" b="0" i="0" u="none" strike="noStrike" baseline="0" dirty="0">
                <a:latin typeface="CMR10"/>
              </a:rPr>
              <a:t>is the collection of schemas for the relations in the database.</a:t>
            </a:r>
            <a:endParaRPr lang="en-US" sz="2000" dirty="0"/>
          </a:p>
        </p:txBody>
      </p:sp>
      <p:sp>
        <p:nvSpPr>
          <p:cNvPr id="3" name="TextBox 2">
            <a:extLst>
              <a:ext uri="{FF2B5EF4-FFF2-40B4-BE49-F238E27FC236}">
                <a16:creationId xmlns:a16="http://schemas.microsoft.com/office/drawing/2014/main" id="{F304D285-BD29-787D-CFB5-B729BBCFADD0}"/>
              </a:ext>
            </a:extLst>
          </p:cNvPr>
          <p:cNvSpPr txBox="1"/>
          <p:nvPr/>
        </p:nvSpPr>
        <p:spPr>
          <a:xfrm>
            <a:off x="805543" y="1972383"/>
            <a:ext cx="7685315" cy="4708981"/>
          </a:xfrm>
          <a:prstGeom prst="rect">
            <a:avLst/>
          </a:prstGeom>
          <a:noFill/>
        </p:spPr>
        <p:txBody>
          <a:bodyPr wrap="square">
            <a:spAutoFit/>
          </a:bodyPr>
          <a:lstStyle/>
          <a:p>
            <a:pPr algn="just"/>
            <a:r>
              <a:rPr lang="en-US" sz="2000" b="1" dirty="0"/>
              <a:t>Ordering of tuples within a relation: </a:t>
            </a:r>
            <a:r>
              <a:rPr lang="en-US" sz="2000" dirty="0"/>
              <a:t>A relation is a set of tuples. Tuples in a relation need not have particular order. Rows can be re-ordered/Interchanged in the table. </a:t>
            </a:r>
          </a:p>
          <a:p>
            <a:pPr algn="just"/>
            <a:endParaRPr lang="en-US" sz="2000" dirty="0"/>
          </a:p>
          <a:p>
            <a:pPr algn="just"/>
            <a:r>
              <a:rPr lang="en-US" sz="2000" b="1" dirty="0"/>
              <a:t>Ordering of values within a value: </a:t>
            </a:r>
            <a:r>
              <a:rPr lang="en-US" sz="2000" dirty="0"/>
              <a:t>An n-tuple is an ordered list of n values, so ordering of values in a tuple is important. </a:t>
            </a:r>
          </a:p>
          <a:p>
            <a:pPr algn="just"/>
            <a:endParaRPr lang="en-US" sz="2000" dirty="0"/>
          </a:p>
          <a:p>
            <a:pPr algn="just"/>
            <a:r>
              <a:rPr lang="en-US" sz="2000" b="1" dirty="0"/>
              <a:t>Values in a tuple: </a:t>
            </a:r>
            <a:r>
              <a:rPr lang="en-US" sz="2000" dirty="0"/>
              <a:t>Each value in a tuple is an atomic value, i.e., it cannot be subdivided further. No composite, multi-valued attributes are allowed in Relational model. </a:t>
            </a:r>
          </a:p>
          <a:p>
            <a:pPr algn="just"/>
            <a:endParaRPr lang="en-US" sz="2000" dirty="0"/>
          </a:p>
          <a:p>
            <a:pPr algn="just"/>
            <a:r>
              <a:rPr lang="en-US" sz="2000" dirty="0"/>
              <a:t>For example in the address, the composite attribute "Bangalore, Karnataka, 560051" is not allowed, while is can be replace with simple attributes like City: “Bangalore”, State: “Karnataka”, Pin: 560051. Nulls in a tuple: Null value is either unknown or not applicable</a:t>
            </a:r>
          </a:p>
        </p:txBody>
      </p:sp>
    </p:spTree>
    <p:extLst>
      <p:ext uri="{BB962C8B-B14F-4D97-AF65-F5344CB8AC3E}">
        <p14:creationId xmlns:p14="http://schemas.microsoft.com/office/powerpoint/2010/main" val="1152311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DDCFC-111D-006B-15C5-A7EE295994D6}"/>
              </a:ext>
            </a:extLst>
          </p:cNvPr>
          <p:cNvSpPr txBox="1"/>
          <p:nvPr/>
        </p:nvSpPr>
        <p:spPr>
          <a:xfrm>
            <a:off x="647698" y="713325"/>
            <a:ext cx="7331529" cy="707886"/>
          </a:xfrm>
          <a:prstGeom prst="rect">
            <a:avLst/>
          </a:prstGeom>
          <a:noFill/>
        </p:spPr>
        <p:txBody>
          <a:bodyPr wrap="square">
            <a:spAutoFit/>
          </a:bodyPr>
          <a:lstStyle/>
          <a:p>
            <a:pPr algn="just"/>
            <a:r>
              <a:rPr lang="en-US" sz="2000" b="0" i="0" u="none" strike="noStrike" baseline="0" dirty="0">
                <a:latin typeface="CMR10"/>
              </a:rPr>
              <a:t>Similarly, if we delete the tuple </a:t>
            </a:r>
            <a:r>
              <a:rPr lang="en-US" sz="2000" b="0" i="1" u="none" strike="noStrike" baseline="0" dirty="0">
                <a:latin typeface="CMTI10"/>
              </a:rPr>
              <a:t>53666, Jones, </a:t>
            </a:r>
            <a:r>
              <a:rPr lang="en-US" sz="2000" b="0" i="1" u="none" strike="noStrike" baseline="0" dirty="0" err="1">
                <a:latin typeface="CMTI10"/>
              </a:rPr>
              <a:t>jones@cs</a:t>
            </a:r>
            <a:r>
              <a:rPr lang="en-US" sz="2000" b="0" i="1" u="none" strike="noStrike" baseline="0" dirty="0">
                <a:latin typeface="CMTI10"/>
              </a:rPr>
              <a:t>, 18, 3.4</a:t>
            </a:r>
            <a:r>
              <a:rPr lang="en-US" sz="2000" b="0" i="1" u="none" strike="noStrike" baseline="0" dirty="0">
                <a:latin typeface="CMSY10"/>
              </a:rPr>
              <a:t> </a:t>
            </a:r>
            <a:r>
              <a:rPr lang="en-US" sz="2000" b="0" i="0" u="none" strike="noStrike" baseline="0" dirty="0">
                <a:latin typeface="CMR10"/>
              </a:rPr>
              <a:t>from students relation.</a:t>
            </a:r>
            <a:endParaRPr lang="en-US" sz="2000" dirty="0"/>
          </a:p>
        </p:txBody>
      </p:sp>
      <p:pic>
        <p:nvPicPr>
          <p:cNvPr id="4" name="Picture 3">
            <a:extLst>
              <a:ext uri="{FF2B5EF4-FFF2-40B4-BE49-F238E27FC236}">
                <a16:creationId xmlns:a16="http://schemas.microsoft.com/office/drawing/2014/main" id="{D2948AF2-554E-5DEA-B8B2-D2F430494BCC}"/>
              </a:ext>
            </a:extLst>
          </p:cNvPr>
          <p:cNvPicPr>
            <a:picLocks noChangeAspect="1"/>
          </p:cNvPicPr>
          <p:nvPr/>
        </p:nvPicPr>
        <p:blipFill>
          <a:blip r:embed="rId2"/>
          <a:stretch>
            <a:fillRect/>
          </a:stretch>
        </p:blipFill>
        <p:spPr>
          <a:xfrm>
            <a:off x="800762" y="2925226"/>
            <a:ext cx="7178465" cy="3388236"/>
          </a:xfrm>
          <a:prstGeom prst="rect">
            <a:avLst/>
          </a:prstGeom>
        </p:spPr>
      </p:pic>
      <p:sp>
        <p:nvSpPr>
          <p:cNvPr id="5" name="TextBox 4">
            <a:extLst>
              <a:ext uri="{FF2B5EF4-FFF2-40B4-BE49-F238E27FC236}">
                <a16:creationId xmlns:a16="http://schemas.microsoft.com/office/drawing/2014/main" id="{EDBEC3FF-4FA7-4D03-8594-59E14534DE84}"/>
              </a:ext>
            </a:extLst>
          </p:cNvPr>
          <p:cNvSpPr txBox="1"/>
          <p:nvPr/>
        </p:nvSpPr>
        <p:spPr>
          <a:xfrm>
            <a:off x="1159329" y="1728987"/>
            <a:ext cx="6825342" cy="923330"/>
          </a:xfrm>
          <a:prstGeom prst="rect">
            <a:avLst/>
          </a:prstGeom>
          <a:noFill/>
        </p:spPr>
        <p:txBody>
          <a:bodyPr wrap="square">
            <a:spAutoFit/>
          </a:bodyPr>
          <a:lstStyle/>
          <a:p>
            <a:r>
              <a:rPr lang="en-US" sz="1800" b="0" i="0" u="none" strike="noStrike" baseline="0" dirty="0">
                <a:latin typeface="CMR10"/>
              </a:rPr>
              <a:t>we violate the </a:t>
            </a:r>
            <a:r>
              <a:rPr lang="en-US" dirty="0">
                <a:latin typeface="CMR10"/>
              </a:rPr>
              <a:t>RIC </a:t>
            </a:r>
            <a:r>
              <a:rPr lang="en-US" sz="1800" b="0" i="0" u="none" strike="noStrike" baseline="0" dirty="0">
                <a:latin typeface="CMR10"/>
              </a:rPr>
              <a:t>because the tuple </a:t>
            </a:r>
            <a:r>
              <a:rPr lang="en-US" sz="1800" b="0" i="1" u="none" strike="noStrike" baseline="0" dirty="0">
                <a:latin typeface="CMTI10"/>
              </a:rPr>
              <a:t>53666, History105, B </a:t>
            </a:r>
            <a:r>
              <a:rPr lang="en-US" sz="1800" b="0" i="0" u="none" strike="noStrike" baseline="0" dirty="0">
                <a:latin typeface="CMR10"/>
              </a:rPr>
              <a:t>in </a:t>
            </a:r>
            <a:r>
              <a:rPr lang="en-US" sz="1800" b="0" i="1" u="none" strike="noStrike" baseline="0" dirty="0">
                <a:latin typeface="CMMI10"/>
              </a:rPr>
              <a:t>enrolled relation</a:t>
            </a:r>
            <a:r>
              <a:rPr lang="en-US" sz="1800" b="0" i="0" u="none" strike="noStrike" baseline="0" dirty="0">
                <a:latin typeface="CMR10"/>
              </a:rPr>
              <a:t> contains </a:t>
            </a:r>
            <a:r>
              <a:rPr lang="en-US" sz="1800" b="0" i="1" u="none" strike="noStrike" baseline="0" dirty="0" err="1">
                <a:latin typeface="CMTI10"/>
              </a:rPr>
              <a:t>sid</a:t>
            </a:r>
            <a:r>
              <a:rPr lang="en-US" sz="1800" b="0" i="1" u="none" strike="noStrike" baseline="0" dirty="0">
                <a:latin typeface="CMTI10"/>
              </a:rPr>
              <a:t> </a:t>
            </a:r>
            <a:r>
              <a:rPr lang="en-US" sz="1800" b="0" i="0" u="none" strike="noStrike" baseline="0" dirty="0">
                <a:latin typeface="CMR10"/>
              </a:rPr>
              <a:t>value 53666, the </a:t>
            </a:r>
            <a:r>
              <a:rPr lang="en-US" sz="1800" b="0" i="1" u="none" strike="noStrike" baseline="0" dirty="0" err="1">
                <a:latin typeface="CMTI10"/>
              </a:rPr>
              <a:t>sid</a:t>
            </a:r>
            <a:r>
              <a:rPr lang="en-US" sz="1800" b="0" i="1" u="none" strike="noStrike" baseline="0" dirty="0">
                <a:latin typeface="CMTI10"/>
              </a:rPr>
              <a:t> </a:t>
            </a:r>
            <a:r>
              <a:rPr lang="en-US" sz="1800" b="0" i="0" u="none" strike="noStrike" baseline="0" dirty="0">
                <a:latin typeface="CMR10"/>
              </a:rPr>
              <a:t>of the deleted Students tuple.</a:t>
            </a:r>
          </a:p>
          <a:p>
            <a:r>
              <a:rPr lang="en-US" sz="1800" b="0" i="0" u="none" strike="noStrike" baseline="0" dirty="0">
                <a:latin typeface="CMR10"/>
              </a:rPr>
              <a:t> </a:t>
            </a:r>
            <a:endParaRPr lang="en-US" dirty="0"/>
          </a:p>
        </p:txBody>
      </p:sp>
    </p:spTree>
    <p:extLst>
      <p:ext uri="{BB962C8B-B14F-4D97-AF65-F5344CB8AC3E}">
        <p14:creationId xmlns:p14="http://schemas.microsoft.com/office/powerpoint/2010/main" val="2704663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4D087-0A27-37E7-B766-A294A2B5629A}"/>
              </a:ext>
            </a:extLst>
          </p:cNvPr>
          <p:cNvSpPr txBox="1"/>
          <p:nvPr/>
        </p:nvSpPr>
        <p:spPr>
          <a:xfrm>
            <a:off x="429985" y="417722"/>
            <a:ext cx="8284029" cy="830997"/>
          </a:xfrm>
          <a:prstGeom prst="rect">
            <a:avLst/>
          </a:prstGeom>
          <a:noFill/>
        </p:spPr>
        <p:txBody>
          <a:bodyPr wrap="square">
            <a:spAutoFit/>
          </a:bodyPr>
          <a:lstStyle/>
          <a:p>
            <a:r>
              <a:rPr lang="en-US" sz="2400" b="1" dirty="0"/>
              <a:t>Update Operations and Dealing with Constraint Violations: Update Operation </a:t>
            </a:r>
          </a:p>
        </p:txBody>
      </p:sp>
      <p:sp>
        <p:nvSpPr>
          <p:cNvPr id="6" name="TextBox 5">
            <a:extLst>
              <a:ext uri="{FF2B5EF4-FFF2-40B4-BE49-F238E27FC236}">
                <a16:creationId xmlns:a16="http://schemas.microsoft.com/office/drawing/2014/main" id="{FBF1E27B-4120-6227-F859-1B8EC519073E}"/>
              </a:ext>
            </a:extLst>
          </p:cNvPr>
          <p:cNvSpPr txBox="1"/>
          <p:nvPr/>
        </p:nvSpPr>
        <p:spPr>
          <a:xfrm>
            <a:off x="555171" y="1798881"/>
            <a:ext cx="7783285" cy="3477875"/>
          </a:xfrm>
          <a:prstGeom prst="rect">
            <a:avLst/>
          </a:prstGeom>
          <a:noFill/>
        </p:spPr>
        <p:txBody>
          <a:bodyPr wrap="square">
            <a:spAutoFit/>
          </a:bodyPr>
          <a:lstStyle/>
          <a:p>
            <a:pPr algn="just"/>
            <a:r>
              <a:rPr lang="en-US" sz="2000" b="1" dirty="0"/>
              <a:t>Key constraint violation: </a:t>
            </a:r>
            <a:r>
              <a:rPr lang="en-US" sz="2000" dirty="0"/>
              <a:t>primary key is changed to another value which is same as another tuple’s primary key value. </a:t>
            </a:r>
          </a:p>
          <a:p>
            <a:pPr algn="just"/>
            <a:endParaRPr lang="en-US" sz="2000" dirty="0"/>
          </a:p>
          <a:p>
            <a:pPr algn="just"/>
            <a:r>
              <a:rPr lang="en-US" sz="2000" b="1" dirty="0"/>
              <a:t>Referential integrity violation: </a:t>
            </a:r>
            <a:r>
              <a:rPr lang="en-US" sz="2000" dirty="0"/>
              <a:t>A referential integrity violation during an update operation:</a:t>
            </a:r>
          </a:p>
          <a:p>
            <a:pPr algn="just"/>
            <a:endParaRPr lang="en-US" sz="2000" dirty="0"/>
          </a:p>
          <a:p>
            <a:pPr algn="just"/>
            <a:r>
              <a:rPr lang="en-US" sz="2000" dirty="0"/>
              <a:t>When an update is done in parent table which are referenced by child table.</a:t>
            </a:r>
          </a:p>
          <a:p>
            <a:pPr algn="just"/>
            <a:endParaRPr lang="en-US" sz="2000" dirty="0"/>
          </a:p>
          <a:p>
            <a:pPr algn="just"/>
            <a:r>
              <a:rPr lang="en-US" sz="2000" b="1" dirty="0"/>
              <a:t>Note: </a:t>
            </a:r>
            <a:r>
              <a:rPr lang="en-US" sz="2000" dirty="0"/>
              <a:t>The Restrict, Cascade and Set NULL can be used to deal with these violations</a:t>
            </a:r>
          </a:p>
        </p:txBody>
      </p:sp>
    </p:spTree>
    <p:extLst>
      <p:ext uri="{BB962C8B-B14F-4D97-AF65-F5344CB8AC3E}">
        <p14:creationId xmlns:p14="http://schemas.microsoft.com/office/powerpoint/2010/main" val="3534468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C1655-8537-CCF8-2842-4EE6982A6E89}"/>
              </a:ext>
            </a:extLst>
          </p:cNvPr>
          <p:cNvSpPr txBox="1"/>
          <p:nvPr/>
        </p:nvSpPr>
        <p:spPr>
          <a:xfrm>
            <a:off x="342900" y="267011"/>
            <a:ext cx="8561614" cy="1323439"/>
          </a:xfrm>
          <a:prstGeom prst="rect">
            <a:avLst/>
          </a:prstGeom>
          <a:noFill/>
        </p:spPr>
        <p:txBody>
          <a:bodyPr wrap="square">
            <a:spAutoFit/>
          </a:bodyPr>
          <a:lstStyle/>
          <a:p>
            <a:pPr algn="just"/>
            <a:r>
              <a:rPr lang="en-US" sz="2000" b="0" i="0" u="none" strike="noStrike" baseline="0" dirty="0">
                <a:latin typeface="CMR10"/>
              </a:rPr>
              <a:t>An update can cause violations, similar to an insertion:</a:t>
            </a:r>
          </a:p>
          <a:p>
            <a:pPr algn="just"/>
            <a:endParaRPr lang="en-US" sz="2000" b="0" i="0" u="none" strike="noStrike" baseline="0" dirty="0">
              <a:latin typeface="CMR10"/>
            </a:endParaRPr>
          </a:p>
          <a:p>
            <a:pPr algn="just"/>
            <a:r>
              <a:rPr lang="en-US" sz="2000" b="0" i="0" u="none" strike="noStrike" baseline="0" dirty="0">
                <a:latin typeface="CMTT10"/>
              </a:rPr>
              <a:t>UPDATE </a:t>
            </a:r>
            <a:r>
              <a:rPr lang="en-US" sz="2000" b="0" i="0" u="none" strike="noStrike" baseline="0" dirty="0">
                <a:latin typeface="CMR10"/>
              </a:rPr>
              <a:t>Students </a:t>
            </a:r>
            <a:r>
              <a:rPr lang="en-US" sz="2000" b="0" i="0" u="none" strike="noStrike" baseline="0" dirty="0">
                <a:latin typeface="CMTT10"/>
              </a:rPr>
              <a:t>SET </a:t>
            </a:r>
            <a:r>
              <a:rPr lang="en-US" sz="2000" b="0" i="0" u="none" strike="noStrike" baseline="0" dirty="0" err="1">
                <a:latin typeface="CMR10"/>
              </a:rPr>
              <a:t>sid</a:t>
            </a:r>
            <a:r>
              <a:rPr lang="en-US" sz="2000" b="0" i="0" u="none" strike="noStrike" baseline="0" dirty="0">
                <a:latin typeface="CMR10"/>
              </a:rPr>
              <a:t> = 50000 </a:t>
            </a:r>
            <a:r>
              <a:rPr lang="en-US" sz="2000" b="0" i="0" u="none" strike="noStrike" baseline="0" dirty="0">
                <a:latin typeface="CMTT10"/>
              </a:rPr>
              <a:t>WHERE </a:t>
            </a:r>
            <a:r>
              <a:rPr lang="en-US" sz="2000" b="0" i="0" u="none" strike="noStrike" baseline="0" dirty="0" err="1">
                <a:latin typeface="CMR10"/>
              </a:rPr>
              <a:t>sid</a:t>
            </a:r>
            <a:r>
              <a:rPr lang="en-US" sz="2000" b="0" i="0" u="none" strike="noStrike" baseline="0" dirty="0">
                <a:latin typeface="CMR10"/>
              </a:rPr>
              <a:t> = 53688.</a:t>
            </a:r>
          </a:p>
          <a:p>
            <a:pPr algn="just"/>
            <a:endParaRPr lang="en-US" sz="2000" b="0" i="0" u="none" strike="noStrike" baseline="0" dirty="0">
              <a:latin typeface="CMR10"/>
            </a:endParaRPr>
          </a:p>
        </p:txBody>
      </p:sp>
      <p:pic>
        <p:nvPicPr>
          <p:cNvPr id="4" name="Picture 3">
            <a:extLst>
              <a:ext uri="{FF2B5EF4-FFF2-40B4-BE49-F238E27FC236}">
                <a16:creationId xmlns:a16="http://schemas.microsoft.com/office/drawing/2014/main" id="{06DEECF6-36E0-E1B0-7B2E-131CE04B09E7}"/>
              </a:ext>
            </a:extLst>
          </p:cNvPr>
          <p:cNvPicPr>
            <a:picLocks noChangeAspect="1"/>
          </p:cNvPicPr>
          <p:nvPr/>
        </p:nvPicPr>
        <p:blipFill>
          <a:blip r:embed="rId2"/>
          <a:stretch>
            <a:fillRect/>
          </a:stretch>
        </p:blipFill>
        <p:spPr>
          <a:xfrm>
            <a:off x="778990" y="2215950"/>
            <a:ext cx="7178465" cy="3388236"/>
          </a:xfrm>
          <a:prstGeom prst="rect">
            <a:avLst/>
          </a:prstGeom>
        </p:spPr>
      </p:pic>
    </p:spTree>
    <p:extLst>
      <p:ext uri="{BB962C8B-B14F-4D97-AF65-F5344CB8AC3E}">
        <p14:creationId xmlns:p14="http://schemas.microsoft.com/office/powerpoint/2010/main" val="1914056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C1655-8537-CCF8-2842-4EE6982A6E89}"/>
              </a:ext>
            </a:extLst>
          </p:cNvPr>
          <p:cNvSpPr txBox="1"/>
          <p:nvPr/>
        </p:nvSpPr>
        <p:spPr>
          <a:xfrm>
            <a:off x="342900" y="267011"/>
            <a:ext cx="8561614" cy="1938992"/>
          </a:xfrm>
          <a:prstGeom prst="rect">
            <a:avLst/>
          </a:prstGeom>
          <a:noFill/>
        </p:spPr>
        <p:txBody>
          <a:bodyPr wrap="square">
            <a:spAutoFit/>
          </a:bodyPr>
          <a:lstStyle/>
          <a:p>
            <a:pPr algn="just"/>
            <a:r>
              <a:rPr lang="en-US" sz="2000" b="0" i="0" u="none" strike="noStrike" baseline="0" dirty="0">
                <a:latin typeface="CMR10"/>
              </a:rPr>
              <a:t>An update can cause violations, similar to an insertion:</a:t>
            </a:r>
          </a:p>
          <a:p>
            <a:pPr algn="just"/>
            <a:endParaRPr lang="en-US" sz="2000" b="0" i="0" u="none" strike="noStrike" baseline="0" dirty="0">
              <a:latin typeface="CMR10"/>
            </a:endParaRPr>
          </a:p>
          <a:p>
            <a:pPr algn="just"/>
            <a:r>
              <a:rPr lang="en-US" sz="2000" b="0" i="0" u="none" strike="noStrike" baseline="0" dirty="0">
                <a:latin typeface="CMTT10"/>
              </a:rPr>
              <a:t>UPDATE </a:t>
            </a:r>
            <a:r>
              <a:rPr lang="en-US" sz="2000" b="0" i="0" u="none" strike="noStrike" baseline="0" dirty="0">
                <a:latin typeface="CMR10"/>
              </a:rPr>
              <a:t>Students </a:t>
            </a:r>
            <a:r>
              <a:rPr lang="en-US" sz="2000" b="0" i="0" u="none" strike="noStrike" baseline="0" dirty="0">
                <a:latin typeface="CMTT10"/>
              </a:rPr>
              <a:t>SET </a:t>
            </a:r>
            <a:r>
              <a:rPr lang="en-US" sz="2000" b="0" i="0" u="none" strike="noStrike" baseline="0" dirty="0" err="1">
                <a:latin typeface="CMR10"/>
              </a:rPr>
              <a:t>sid</a:t>
            </a:r>
            <a:r>
              <a:rPr lang="en-US" sz="2000" b="0" i="0" u="none" strike="noStrike" baseline="0" dirty="0">
                <a:latin typeface="CMR10"/>
              </a:rPr>
              <a:t> = 50000 </a:t>
            </a:r>
            <a:r>
              <a:rPr lang="en-US" sz="2000" b="0" i="0" u="none" strike="noStrike" baseline="0" dirty="0">
                <a:latin typeface="CMTT10"/>
              </a:rPr>
              <a:t>WHERE </a:t>
            </a:r>
            <a:r>
              <a:rPr lang="en-US" sz="2000" b="0" i="0" u="none" strike="noStrike" baseline="0" dirty="0" err="1">
                <a:latin typeface="CMR10"/>
              </a:rPr>
              <a:t>sid</a:t>
            </a:r>
            <a:r>
              <a:rPr lang="en-US" sz="2000" b="0" i="0" u="none" strike="noStrike" baseline="0" dirty="0">
                <a:latin typeface="CMR10"/>
              </a:rPr>
              <a:t> = 53688.</a:t>
            </a:r>
          </a:p>
          <a:p>
            <a:pPr algn="just"/>
            <a:endParaRPr lang="en-US" sz="2000" b="0" i="0" u="none" strike="noStrike" baseline="0" dirty="0">
              <a:latin typeface="CMR10"/>
            </a:endParaRPr>
          </a:p>
          <a:p>
            <a:pPr algn="just"/>
            <a:r>
              <a:rPr lang="en-US" sz="2000" b="0" i="0" u="none" strike="noStrike" baseline="0" dirty="0">
                <a:latin typeface="CMR10"/>
              </a:rPr>
              <a:t>This update violates the primary </a:t>
            </a:r>
            <a:r>
              <a:rPr lang="en-US" sz="2000" b="1" i="0" u="none" strike="noStrike" baseline="0" dirty="0">
                <a:latin typeface="CMR10"/>
              </a:rPr>
              <a:t>key constraint </a:t>
            </a:r>
            <a:r>
              <a:rPr lang="en-US" sz="2000" b="0" i="0" u="none" strike="noStrike" baseline="0" dirty="0">
                <a:latin typeface="CMR10"/>
              </a:rPr>
              <a:t>because there is already a tuple with </a:t>
            </a:r>
            <a:r>
              <a:rPr lang="en-US" sz="2000" b="0" i="1" u="none" strike="noStrike" baseline="0" dirty="0" err="1">
                <a:latin typeface="CMTI10"/>
              </a:rPr>
              <a:t>sid</a:t>
            </a:r>
            <a:r>
              <a:rPr lang="en-US" sz="2000" b="0" i="1" u="none" strike="noStrike" baseline="0" dirty="0">
                <a:latin typeface="CMTI10"/>
              </a:rPr>
              <a:t> </a:t>
            </a:r>
            <a:r>
              <a:rPr lang="en-US" sz="2000" b="0" i="0" u="none" strike="noStrike" baseline="0" dirty="0">
                <a:latin typeface="CMR10"/>
              </a:rPr>
              <a:t>50000.</a:t>
            </a:r>
            <a:endParaRPr lang="en-US" sz="2000" dirty="0"/>
          </a:p>
        </p:txBody>
      </p:sp>
      <p:pic>
        <p:nvPicPr>
          <p:cNvPr id="4" name="Picture 3">
            <a:extLst>
              <a:ext uri="{FF2B5EF4-FFF2-40B4-BE49-F238E27FC236}">
                <a16:creationId xmlns:a16="http://schemas.microsoft.com/office/drawing/2014/main" id="{06DEECF6-36E0-E1B0-7B2E-131CE04B09E7}"/>
              </a:ext>
            </a:extLst>
          </p:cNvPr>
          <p:cNvPicPr>
            <a:picLocks noChangeAspect="1"/>
          </p:cNvPicPr>
          <p:nvPr/>
        </p:nvPicPr>
        <p:blipFill>
          <a:blip r:embed="rId2"/>
          <a:stretch>
            <a:fillRect/>
          </a:stretch>
        </p:blipFill>
        <p:spPr>
          <a:xfrm>
            <a:off x="778990" y="2215950"/>
            <a:ext cx="7178465" cy="3388236"/>
          </a:xfrm>
          <a:prstGeom prst="rect">
            <a:avLst/>
          </a:prstGeom>
        </p:spPr>
      </p:pic>
    </p:spTree>
    <p:extLst>
      <p:ext uri="{BB962C8B-B14F-4D97-AF65-F5344CB8AC3E}">
        <p14:creationId xmlns:p14="http://schemas.microsoft.com/office/powerpoint/2010/main" val="1967117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FF32C4-0B73-9462-06DE-3694325E6689}"/>
              </a:ext>
            </a:extLst>
          </p:cNvPr>
          <p:cNvSpPr txBox="1"/>
          <p:nvPr/>
        </p:nvSpPr>
        <p:spPr>
          <a:xfrm>
            <a:off x="587828" y="1171698"/>
            <a:ext cx="7587343" cy="3416320"/>
          </a:xfrm>
          <a:prstGeom prst="rect">
            <a:avLst/>
          </a:prstGeom>
          <a:noFill/>
        </p:spPr>
        <p:txBody>
          <a:bodyPr wrap="square">
            <a:spAutoFit/>
          </a:bodyPr>
          <a:lstStyle/>
          <a:p>
            <a:r>
              <a:rPr lang="en-US" dirty="0"/>
              <a:t>CREATE TABLE Departments (</a:t>
            </a:r>
          </a:p>
          <a:p>
            <a:r>
              <a:rPr lang="en-US" dirty="0"/>
              <a:t>    </a:t>
            </a:r>
            <a:r>
              <a:rPr lang="en-US" dirty="0" err="1"/>
              <a:t>DepartmentID</a:t>
            </a:r>
            <a:r>
              <a:rPr lang="en-US" dirty="0"/>
              <a:t> INT PRIMARY KEY,</a:t>
            </a:r>
          </a:p>
          <a:p>
            <a:r>
              <a:rPr lang="en-US" dirty="0"/>
              <a:t>    </a:t>
            </a:r>
            <a:r>
              <a:rPr lang="en-US" dirty="0" err="1"/>
              <a:t>DepartmentName</a:t>
            </a:r>
            <a:r>
              <a:rPr lang="en-US" dirty="0"/>
              <a:t> VARCHAR(100)</a:t>
            </a:r>
          </a:p>
          <a:p>
            <a:r>
              <a:rPr lang="en-US" dirty="0"/>
              <a:t>);</a:t>
            </a:r>
          </a:p>
          <a:p>
            <a:endParaRPr lang="en-US" dirty="0"/>
          </a:p>
          <a:p>
            <a:r>
              <a:rPr lang="en-US" dirty="0"/>
              <a:t>CREATE TABLE Employees (</a:t>
            </a:r>
          </a:p>
          <a:p>
            <a:r>
              <a:rPr lang="en-US" dirty="0"/>
              <a:t>    </a:t>
            </a:r>
            <a:r>
              <a:rPr lang="en-US" dirty="0" err="1"/>
              <a:t>EmployeeID</a:t>
            </a:r>
            <a:r>
              <a:rPr lang="en-US" dirty="0"/>
              <a:t> INT PRIMARY KEY,</a:t>
            </a:r>
          </a:p>
          <a:p>
            <a:r>
              <a:rPr lang="en-US" dirty="0"/>
              <a:t>    </a:t>
            </a:r>
            <a:r>
              <a:rPr lang="en-US" dirty="0" err="1"/>
              <a:t>EmployeeName</a:t>
            </a:r>
            <a:r>
              <a:rPr lang="en-US" dirty="0"/>
              <a:t> VARCHAR(100),</a:t>
            </a:r>
          </a:p>
          <a:p>
            <a:r>
              <a:rPr lang="en-US" dirty="0"/>
              <a:t>    </a:t>
            </a:r>
            <a:r>
              <a:rPr lang="en-US" dirty="0" err="1"/>
              <a:t>DepartmentID</a:t>
            </a:r>
            <a:r>
              <a:rPr lang="en-US" dirty="0"/>
              <a:t> INT,</a:t>
            </a:r>
          </a:p>
          <a:p>
            <a:r>
              <a:rPr lang="en-US" dirty="0"/>
              <a:t>    FOREIGN KEY (</a:t>
            </a:r>
            <a:r>
              <a:rPr lang="en-US" dirty="0" err="1"/>
              <a:t>DepartmentID</a:t>
            </a:r>
            <a:r>
              <a:rPr lang="en-US" dirty="0"/>
              <a:t>) REFERENCES Departments(</a:t>
            </a:r>
            <a:r>
              <a:rPr lang="en-US" dirty="0" err="1"/>
              <a:t>DepartmentID</a:t>
            </a:r>
            <a:r>
              <a:rPr lang="en-US" dirty="0"/>
              <a:t>)</a:t>
            </a:r>
          </a:p>
          <a:p>
            <a:r>
              <a:rPr lang="en-US" dirty="0"/>
              <a:t>	ON UPDATE CASCADE</a:t>
            </a:r>
          </a:p>
          <a:p>
            <a:r>
              <a:rPr lang="en-US" dirty="0"/>
              <a:t>);</a:t>
            </a:r>
          </a:p>
        </p:txBody>
      </p:sp>
    </p:spTree>
    <p:extLst>
      <p:ext uri="{BB962C8B-B14F-4D97-AF65-F5344CB8AC3E}">
        <p14:creationId xmlns:p14="http://schemas.microsoft.com/office/powerpoint/2010/main" val="214656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777A18-5CB5-92D3-3B64-E162C9AC8C53}"/>
              </a:ext>
            </a:extLst>
          </p:cNvPr>
          <p:cNvSpPr txBox="1"/>
          <p:nvPr/>
        </p:nvSpPr>
        <p:spPr>
          <a:xfrm>
            <a:off x="631371" y="1028343"/>
            <a:ext cx="7554686" cy="5016758"/>
          </a:xfrm>
          <a:prstGeom prst="rect">
            <a:avLst/>
          </a:prstGeom>
          <a:noFill/>
        </p:spPr>
        <p:txBody>
          <a:bodyPr wrap="square">
            <a:spAutoFit/>
          </a:bodyPr>
          <a:lstStyle/>
          <a:p>
            <a:pPr algn="just"/>
            <a:r>
              <a:rPr lang="en-US" sz="2000" b="1" dirty="0"/>
              <a:t>Constraints on databases can be categorized as follows:</a:t>
            </a:r>
          </a:p>
          <a:p>
            <a:pPr algn="just"/>
            <a:endParaRPr lang="en-US" sz="2000" dirty="0"/>
          </a:p>
          <a:p>
            <a:pPr algn="just"/>
            <a:r>
              <a:rPr lang="en-US" sz="2000" b="1" dirty="0"/>
              <a:t>Inherent model-based (or implicit): </a:t>
            </a:r>
            <a:r>
              <a:rPr lang="en-US" sz="2000" dirty="0"/>
              <a:t>constraints that are inherent in the definition/assumptions of a particular data model hold in every database having that data model as its underpinning. For example, in the relational model, no two tuples in a relation can be duplicates. </a:t>
            </a:r>
          </a:p>
          <a:p>
            <a:pPr algn="just"/>
            <a:endParaRPr lang="en-US" sz="2000" dirty="0"/>
          </a:p>
          <a:p>
            <a:pPr algn="just"/>
            <a:r>
              <a:rPr lang="en-US" sz="2000" b="1" dirty="0"/>
              <a:t>Schema-based: </a:t>
            </a:r>
            <a:r>
              <a:rPr lang="en-US" sz="2000" dirty="0"/>
              <a:t>They enforce rules at the schema level to maintain data integrity. They can be expressed using DDL (data definition language), for example, age between 22 and 65. </a:t>
            </a:r>
          </a:p>
          <a:p>
            <a:pPr algn="just"/>
            <a:endParaRPr lang="en-US" sz="2000" dirty="0"/>
          </a:p>
          <a:p>
            <a:pPr algn="just"/>
            <a:r>
              <a:rPr lang="en-US" sz="2000" b="1" dirty="0"/>
              <a:t>A</a:t>
            </a:r>
            <a:r>
              <a:rPr lang="en-US" sz="2000" b="1"/>
              <a:t>pplication-based</a:t>
            </a:r>
            <a:r>
              <a:rPr lang="en-US" sz="2000" b="1" dirty="0"/>
              <a:t>: </a:t>
            </a:r>
            <a:r>
              <a:rPr lang="en-US" sz="2000" dirty="0"/>
              <a:t>are specific to the “business rules” of the </a:t>
            </a:r>
            <a:r>
              <a:rPr lang="en-US" sz="2000" dirty="0" err="1"/>
              <a:t>miniworld</a:t>
            </a:r>
            <a:r>
              <a:rPr lang="en-US" sz="2000" dirty="0"/>
              <a:t> and are typically difficult or impossible to express and enforce within the data model. Hence, it is left to application programs to enforce. For example, No employee may have a salary greater than that of her supervisor.</a:t>
            </a:r>
          </a:p>
        </p:txBody>
      </p:sp>
    </p:spTree>
    <p:extLst>
      <p:ext uri="{BB962C8B-B14F-4D97-AF65-F5344CB8AC3E}">
        <p14:creationId xmlns:p14="http://schemas.microsoft.com/office/powerpoint/2010/main" val="171695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1C07D18-98D8-6720-B715-76AC22DBC7A1}"/>
              </a:ext>
            </a:extLst>
          </p:cNvPr>
          <p:cNvSpPr txBox="1"/>
          <p:nvPr/>
        </p:nvSpPr>
        <p:spPr>
          <a:xfrm>
            <a:off x="620486" y="785843"/>
            <a:ext cx="7598230" cy="3170099"/>
          </a:xfrm>
          <a:prstGeom prst="rect">
            <a:avLst/>
          </a:prstGeom>
          <a:noFill/>
        </p:spPr>
        <p:txBody>
          <a:bodyPr wrap="square">
            <a:spAutoFit/>
          </a:bodyPr>
          <a:lstStyle/>
          <a:p>
            <a:pPr algn="just"/>
            <a:r>
              <a:rPr lang="en-US" sz="2000" b="1" i="0" u="none" strike="noStrike" baseline="0" dirty="0"/>
              <a:t>Constraints in Relational Database Model</a:t>
            </a:r>
          </a:p>
          <a:p>
            <a:pPr algn="just"/>
            <a:endParaRPr lang="en-US" sz="2000" b="0" i="0" u="none" strike="noStrike" baseline="0" dirty="0">
              <a:solidFill>
                <a:srgbClr val="610B38"/>
              </a:solidFill>
            </a:endParaRPr>
          </a:p>
          <a:p>
            <a:pPr algn="just"/>
            <a:r>
              <a:rPr lang="en-US" sz="2000" b="0" i="0" u="none" strike="noStrike" baseline="0" dirty="0">
                <a:solidFill>
                  <a:srgbClr val="000000"/>
                </a:solidFill>
              </a:rPr>
              <a:t>In Relational Database Model , constraints are guidelines or limitations imposed on database tables to maintain the integrity, correctness, and consistency of the data. </a:t>
            </a:r>
          </a:p>
          <a:p>
            <a:pPr algn="just"/>
            <a:endParaRPr lang="en-US" sz="2000" dirty="0">
              <a:solidFill>
                <a:srgbClr val="000000"/>
              </a:solidFill>
            </a:endParaRPr>
          </a:p>
          <a:p>
            <a:pPr algn="just"/>
            <a:r>
              <a:rPr lang="en-US" sz="2000" b="0" i="0" u="none" strike="noStrike" baseline="0" dirty="0">
                <a:solidFill>
                  <a:srgbClr val="000000"/>
                </a:solidFill>
              </a:rPr>
              <a:t>Constraints can be used to enforce data linkages across tables, verify that </a:t>
            </a:r>
            <a:r>
              <a:rPr lang="en-US" sz="2000" b="1" i="0" u="none" strike="noStrike" baseline="0" dirty="0">
                <a:solidFill>
                  <a:srgbClr val="000000"/>
                </a:solidFill>
              </a:rPr>
              <a:t>data is unique</a:t>
            </a:r>
            <a:r>
              <a:rPr lang="en-US" sz="2000" b="0" i="0" u="none" strike="noStrike" baseline="0" dirty="0">
                <a:solidFill>
                  <a:srgbClr val="000000"/>
                </a:solidFill>
              </a:rPr>
              <a:t>, and stop the </a:t>
            </a:r>
            <a:r>
              <a:rPr lang="en-US" sz="2000" b="1" i="0" u="none" strike="noStrike" baseline="0" dirty="0">
                <a:solidFill>
                  <a:srgbClr val="000000"/>
                </a:solidFill>
              </a:rPr>
              <a:t>insertion of erroneous data</a:t>
            </a:r>
            <a:r>
              <a:rPr lang="en-US" sz="2000" b="0" i="0" u="none" strike="noStrike" baseline="0" dirty="0">
                <a:solidFill>
                  <a:srgbClr val="000000"/>
                </a:solidFill>
              </a:rPr>
              <a:t>. A database needs constraints to be imposed on to be reliable and of high quality.</a:t>
            </a:r>
            <a:endParaRPr lang="en-US" sz="2000" dirty="0"/>
          </a:p>
        </p:txBody>
      </p:sp>
    </p:spTree>
    <p:extLst>
      <p:ext uri="{BB962C8B-B14F-4D97-AF65-F5344CB8AC3E}">
        <p14:creationId xmlns:p14="http://schemas.microsoft.com/office/powerpoint/2010/main" val="3091098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59C9C6-252E-21BA-70C4-6AD1F85A22A7}"/>
              </a:ext>
            </a:extLst>
          </p:cNvPr>
          <p:cNvSpPr txBox="1"/>
          <p:nvPr/>
        </p:nvSpPr>
        <p:spPr>
          <a:xfrm>
            <a:off x="685799" y="1004731"/>
            <a:ext cx="7750629" cy="4708981"/>
          </a:xfrm>
          <a:prstGeom prst="rect">
            <a:avLst/>
          </a:prstGeom>
          <a:noFill/>
        </p:spPr>
        <p:txBody>
          <a:bodyPr wrap="square">
            <a:spAutoFit/>
          </a:bodyPr>
          <a:lstStyle/>
          <a:p>
            <a:pPr algn="just"/>
            <a:r>
              <a:rPr lang="en-US" sz="2000" b="0" i="0" u="none" strike="noStrike" baseline="0" dirty="0"/>
              <a:t>The following can be guaranteed via constraints:</a:t>
            </a:r>
          </a:p>
          <a:p>
            <a:pPr algn="just"/>
            <a:endParaRPr lang="en-US" sz="2000" b="0" i="0" u="none" strike="noStrike" baseline="0" dirty="0"/>
          </a:p>
          <a:p>
            <a:pPr algn="just"/>
            <a:r>
              <a:rPr lang="en-US" sz="2000" b="1" i="0" u="none" strike="noStrike" baseline="0" dirty="0"/>
              <a:t>Data Accuracy </a:t>
            </a:r>
            <a:r>
              <a:rPr lang="en-US" sz="2000" b="0" i="0" u="none" strike="noStrike" baseline="0" dirty="0"/>
              <a:t>− Data accuracy is guaranteed by constraints, which make sure that only true data is entered into a database. For example, a limitation may stop a user from entering a  negative value into a field that only accepts positive numbers.</a:t>
            </a:r>
          </a:p>
          <a:p>
            <a:pPr algn="just"/>
            <a:endParaRPr lang="en-US" sz="2000" b="0" i="0" u="none" strike="noStrike" baseline="0" dirty="0"/>
          </a:p>
          <a:p>
            <a:pPr algn="just"/>
            <a:r>
              <a:rPr lang="en-US" sz="2000" b="1" i="0" u="none" strike="noStrike" baseline="0" dirty="0"/>
              <a:t>Data Consistency </a:t>
            </a:r>
            <a:r>
              <a:rPr lang="en-US" sz="2000" b="0" i="0" u="none" strike="noStrike" baseline="0" dirty="0"/>
              <a:t>− The consistency of data in a database can be upheld by using constraints. These constraints are able to ensure that the primary key value in one table is followed by the foreign key value in another table.</a:t>
            </a:r>
          </a:p>
          <a:p>
            <a:pPr algn="just"/>
            <a:endParaRPr lang="en-US" sz="2000" b="0" i="0" u="none" strike="noStrike" baseline="0" dirty="0"/>
          </a:p>
          <a:p>
            <a:pPr algn="just"/>
            <a:r>
              <a:rPr lang="en-US" sz="2000" b="1" i="0" u="none" strike="noStrike" baseline="0" dirty="0"/>
              <a:t>Data integrity </a:t>
            </a:r>
            <a:r>
              <a:rPr lang="en-US" sz="2000" b="0" i="0" u="none" strike="noStrike" baseline="0" dirty="0"/>
              <a:t>− The accuracy and completeness of the data in a database are ensured by constraints. For example, a constraint can stop a user from putting a null value into a field that requires one.</a:t>
            </a:r>
            <a:endParaRPr lang="en-US" sz="2000" dirty="0"/>
          </a:p>
        </p:txBody>
      </p:sp>
    </p:spTree>
    <p:extLst>
      <p:ext uri="{BB962C8B-B14F-4D97-AF65-F5344CB8AC3E}">
        <p14:creationId xmlns:p14="http://schemas.microsoft.com/office/powerpoint/2010/main" val="279321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59049D-A0A9-E421-6C06-E724073F33DF}"/>
              </a:ext>
            </a:extLst>
          </p:cNvPr>
          <p:cNvSpPr txBox="1"/>
          <p:nvPr/>
        </p:nvSpPr>
        <p:spPr>
          <a:xfrm>
            <a:off x="609598" y="3429000"/>
            <a:ext cx="6629402" cy="2000548"/>
          </a:xfrm>
          <a:prstGeom prst="rect">
            <a:avLst/>
          </a:prstGeom>
          <a:noFill/>
        </p:spPr>
        <p:txBody>
          <a:bodyPr wrap="square">
            <a:spAutoFit/>
          </a:bodyPr>
          <a:lstStyle/>
          <a:p>
            <a:pPr algn="l"/>
            <a:r>
              <a:rPr lang="en-US" sz="2400" b="1" i="0" u="none" strike="noStrike" baseline="0" dirty="0"/>
              <a:t>Types of Constraints in Relational Database Model</a:t>
            </a:r>
          </a:p>
          <a:p>
            <a:pPr algn="l"/>
            <a:endParaRPr lang="en-US" sz="2000" b="0" i="0" u="none" strike="noStrike" baseline="0" dirty="0"/>
          </a:p>
          <a:p>
            <a:pPr marL="171450" indent="-171450" algn="l">
              <a:buFont typeface="Arial" panose="020B0604020202020204" pitchFamily="34" charset="0"/>
              <a:buChar char="•"/>
            </a:pPr>
            <a:r>
              <a:rPr lang="en-US" sz="2000" b="0" i="0" u="none" strike="noStrike" baseline="0" dirty="0"/>
              <a:t> Domain Constraints</a:t>
            </a:r>
          </a:p>
          <a:p>
            <a:pPr marL="171450" indent="-171450" algn="l">
              <a:buFont typeface="Arial" panose="020B0604020202020204" pitchFamily="34" charset="0"/>
              <a:buChar char="•"/>
            </a:pPr>
            <a:r>
              <a:rPr lang="en-US" sz="2000" b="0" i="0" u="none" strike="noStrike" baseline="0" dirty="0"/>
              <a:t> Key Constraints</a:t>
            </a:r>
          </a:p>
          <a:p>
            <a:pPr marL="171450" indent="-171450" algn="l">
              <a:buFont typeface="Arial" panose="020B0604020202020204" pitchFamily="34" charset="0"/>
              <a:buChar char="•"/>
            </a:pPr>
            <a:r>
              <a:rPr lang="en-US" sz="2000" b="0" i="0" u="none" strike="noStrike" baseline="0" dirty="0"/>
              <a:t> Entity Integrity Constraints</a:t>
            </a:r>
          </a:p>
          <a:p>
            <a:pPr marL="171450" indent="-171450" algn="l">
              <a:buFont typeface="Arial" panose="020B0604020202020204" pitchFamily="34" charset="0"/>
              <a:buChar char="•"/>
            </a:pPr>
            <a:r>
              <a:rPr lang="en-US" sz="2000" b="0" i="0" u="none" strike="noStrike" baseline="0" dirty="0"/>
              <a:t> Referential Integrity Constraints</a:t>
            </a:r>
          </a:p>
        </p:txBody>
      </p:sp>
      <p:sp>
        <p:nvSpPr>
          <p:cNvPr id="3" name="TextBox 2">
            <a:extLst>
              <a:ext uri="{FF2B5EF4-FFF2-40B4-BE49-F238E27FC236}">
                <a16:creationId xmlns:a16="http://schemas.microsoft.com/office/drawing/2014/main" id="{33BFF30B-A397-AF4F-0C9D-0F3D12EA27E1}"/>
              </a:ext>
            </a:extLst>
          </p:cNvPr>
          <p:cNvSpPr txBox="1"/>
          <p:nvPr/>
        </p:nvSpPr>
        <p:spPr>
          <a:xfrm>
            <a:off x="609598" y="1235095"/>
            <a:ext cx="8088088" cy="1323439"/>
          </a:xfrm>
          <a:prstGeom prst="rect">
            <a:avLst/>
          </a:prstGeom>
          <a:noFill/>
        </p:spPr>
        <p:txBody>
          <a:bodyPr wrap="square">
            <a:spAutoFit/>
          </a:bodyPr>
          <a:lstStyle/>
          <a:p>
            <a:pPr algn="just"/>
            <a:r>
              <a:rPr lang="en-US" sz="2000" b="0" i="0" u="none" strike="noStrike" baseline="0" dirty="0">
                <a:latin typeface="CMR10"/>
              </a:rPr>
              <a:t>An </a:t>
            </a:r>
            <a:r>
              <a:rPr lang="en-US" sz="2000" b="1" i="0" u="none" strike="noStrike" baseline="0" dirty="0">
                <a:latin typeface="CMBX10"/>
              </a:rPr>
              <a:t>integrity constraint (IC) </a:t>
            </a:r>
            <a:r>
              <a:rPr lang="en-US" sz="2000" b="0" i="0" u="none" strike="noStrike" baseline="0" dirty="0">
                <a:latin typeface="CMR10"/>
              </a:rPr>
              <a:t>is a condition that is specified on a database schema, and restricts the data that can be stored in an instance of the database. If a database instance satisfies all the integrity constraints specified on the database schema, it is a </a:t>
            </a:r>
            <a:r>
              <a:rPr lang="en-US" sz="2000" b="1" i="0" u="none" strike="noStrike" baseline="0" dirty="0">
                <a:latin typeface="CMBX10"/>
              </a:rPr>
              <a:t>legal </a:t>
            </a:r>
            <a:r>
              <a:rPr lang="en-US" sz="2000" b="0" i="0" u="none" strike="noStrike" baseline="0" dirty="0">
                <a:latin typeface="CMR10"/>
              </a:rPr>
              <a:t>instance.</a:t>
            </a:r>
            <a:endParaRPr lang="en-US" sz="2000" dirty="0"/>
          </a:p>
        </p:txBody>
      </p:sp>
      <p:sp>
        <p:nvSpPr>
          <p:cNvPr id="6" name="TextBox 5">
            <a:extLst>
              <a:ext uri="{FF2B5EF4-FFF2-40B4-BE49-F238E27FC236}">
                <a16:creationId xmlns:a16="http://schemas.microsoft.com/office/drawing/2014/main" id="{E78F2E21-55EC-3523-1592-D695EEE7B4F6}"/>
              </a:ext>
            </a:extLst>
          </p:cNvPr>
          <p:cNvSpPr txBox="1"/>
          <p:nvPr/>
        </p:nvSpPr>
        <p:spPr>
          <a:xfrm>
            <a:off x="609598" y="430530"/>
            <a:ext cx="4572000" cy="461665"/>
          </a:xfrm>
          <a:prstGeom prst="rect">
            <a:avLst/>
          </a:prstGeom>
          <a:noFill/>
        </p:spPr>
        <p:txBody>
          <a:bodyPr wrap="square">
            <a:spAutoFit/>
          </a:bodyPr>
          <a:lstStyle/>
          <a:p>
            <a:r>
              <a:rPr lang="en-US" sz="2400" b="1" dirty="0">
                <a:latin typeface="CMBX10"/>
              </a:rPr>
              <a:t>I</a:t>
            </a:r>
            <a:r>
              <a:rPr lang="en-US" sz="2400" b="1" i="0" u="none" strike="noStrike" baseline="0" dirty="0">
                <a:latin typeface="CMBX10"/>
              </a:rPr>
              <a:t>ntegrity constraint (IC) </a:t>
            </a:r>
            <a:endParaRPr lang="en-US" sz="2400" dirty="0"/>
          </a:p>
        </p:txBody>
      </p:sp>
    </p:spTree>
    <p:extLst>
      <p:ext uri="{BB962C8B-B14F-4D97-AF65-F5344CB8AC3E}">
        <p14:creationId xmlns:p14="http://schemas.microsoft.com/office/powerpoint/2010/main" val="68340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37C725-6B93-86F6-F94B-D8F4EA626778}"/>
              </a:ext>
            </a:extLst>
          </p:cNvPr>
          <p:cNvSpPr txBox="1"/>
          <p:nvPr/>
        </p:nvSpPr>
        <p:spPr>
          <a:xfrm>
            <a:off x="381000" y="157323"/>
            <a:ext cx="8458200" cy="6617196"/>
          </a:xfrm>
          <a:prstGeom prst="rect">
            <a:avLst/>
          </a:prstGeom>
          <a:noFill/>
        </p:spPr>
        <p:txBody>
          <a:bodyPr wrap="square">
            <a:spAutoFit/>
          </a:bodyPr>
          <a:lstStyle/>
          <a:p>
            <a:pPr algn="just"/>
            <a:r>
              <a:rPr lang="en-US" sz="2400" b="1" i="0" u="none" strike="noStrike" baseline="0" dirty="0"/>
              <a:t>Domain Constraints</a:t>
            </a:r>
          </a:p>
          <a:p>
            <a:pPr algn="just"/>
            <a:endParaRPr lang="en-US" sz="2000" b="0" i="0" u="none" strike="noStrike" baseline="0" dirty="0"/>
          </a:p>
          <a:p>
            <a:pPr algn="just"/>
            <a:r>
              <a:rPr lang="en-US" sz="2000" b="0" i="0" u="none" strike="noStrike" baseline="0" dirty="0"/>
              <a:t>In a database table, domain constraints are guidelines that specify the acceptable values for a certain property or field. These restrictions guarantee data consistency and aid in preventing the entry of inaccurate or inconsistent data into the database. </a:t>
            </a:r>
          </a:p>
          <a:p>
            <a:pPr algn="just"/>
            <a:endParaRPr lang="en-US" sz="2000" dirty="0"/>
          </a:p>
          <a:p>
            <a:pPr algn="just"/>
            <a:r>
              <a:rPr lang="en-US" sz="2000" b="0" i="0" u="none" strike="noStrike" baseline="0" dirty="0"/>
              <a:t>The following are some instances of domain restrictions in a Relational Database Model −</a:t>
            </a:r>
          </a:p>
          <a:p>
            <a:pPr algn="just"/>
            <a:endParaRPr lang="en-US" sz="2000" b="0" i="0" u="none" strike="noStrike" baseline="0" dirty="0"/>
          </a:p>
          <a:p>
            <a:pPr algn="just"/>
            <a:r>
              <a:rPr lang="en-US" sz="2000" b="1" i="0" u="none" strike="noStrike" baseline="0" dirty="0"/>
              <a:t>Data type constraints </a:t>
            </a:r>
            <a:r>
              <a:rPr lang="en-US" sz="2000" b="0" i="0" u="none" strike="noStrike" baseline="0" dirty="0"/>
              <a:t>− These limitations define the kinds of data that can be</a:t>
            </a:r>
          </a:p>
          <a:p>
            <a:pPr algn="just"/>
            <a:r>
              <a:rPr lang="en-US" sz="2000" b="0" i="0" u="none" strike="noStrike" baseline="0" dirty="0"/>
              <a:t>kept in a column. A column created as VARCHAR can take string values, but a</a:t>
            </a:r>
          </a:p>
          <a:p>
            <a:pPr algn="just"/>
            <a:r>
              <a:rPr lang="en-US" sz="2000" b="0" i="0" u="none" strike="noStrike" baseline="0" dirty="0"/>
              <a:t>column specified as INTEGER can only accept integer values.</a:t>
            </a:r>
          </a:p>
          <a:p>
            <a:pPr algn="just"/>
            <a:endParaRPr lang="en-US" sz="2000" b="0" i="0" u="none" strike="noStrike" baseline="0" dirty="0"/>
          </a:p>
          <a:p>
            <a:pPr algn="just"/>
            <a:r>
              <a:rPr lang="en-US" sz="2000" b="1" i="0" u="none" strike="noStrike" baseline="0" dirty="0"/>
              <a:t>Length Constraints </a:t>
            </a:r>
            <a:r>
              <a:rPr lang="en-US" sz="2000" b="0" i="0" u="none" strike="noStrike" baseline="0" dirty="0"/>
              <a:t>− These limitations define the largest amount of data that</a:t>
            </a:r>
          </a:p>
          <a:p>
            <a:pPr algn="just"/>
            <a:r>
              <a:rPr lang="en-US" sz="2000" b="0" i="0" u="none" strike="noStrike" baseline="0" dirty="0"/>
              <a:t>may be put in a column. For instance, a column with the definition</a:t>
            </a:r>
          </a:p>
          <a:p>
            <a:pPr algn="just"/>
            <a:r>
              <a:rPr lang="en-US" sz="2000" b="0" i="0" u="none" strike="noStrike" baseline="0" dirty="0"/>
              <a:t>VARCHAR(10) may only take strings that are up to 10 characters long.</a:t>
            </a:r>
          </a:p>
          <a:p>
            <a:pPr algn="just"/>
            <a:endParaRPr lang="en-US" sz="2000" dirty="0"/>
          </a:p>
          <a:p>
            <a:pPr algn="just"/>
            <a:r>
              <a:rPr lang="en-US" sz="2000" b="1" i="0" u="none" strike="noStrike" baseline="0" dirty="0"/>
              <a:t>Range constraints </a:t>
            </a:r>
            <a:r>
              <a:rPr lang="en-US" sz="2000" b="0" i="0" u="none" strike="noStrike" baseline="0" dirty="0"/>
              <a:t>− The allowed range of values for a column is specified by range restrictions. A column designated as DECIMAL(5,2), for example, may only take decimal values up to 5 digits long, including 2 decimal places.</a:t>
            </a:r>
          </a:p>
        </p:txBody>
      </p:sp>
    </p:spTree>
    <p:extLst>
      <p:ext uri="{BB962C8B-B14F-4D97-AF65-F5344CB8AC3E}">
        <p14:creationId xmlns:p14="http://schemas.microsoft.com/office/powerpoint/2010/main" val="364965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A60A84-9626-D17C-0738-C7201527EB62}"/>
              </a:ext>
            </a:extLst>
          </p:cNvPr>
          <p:cNvSpPr txBox="1"/>
          <p:nvPr/>
        </p:nvSpPr>
        <p:spPr>
          <a:xfrm>
            <a:off x="326571" y="414554"/>
            <a:ext cx="8240486" cy="5016758"/>
          </a:xfrm>
          <a:prstGeom prst="rect">
            <a:avLst/>
          </a:prstGeom>
          <a:noFill/>
        </p:spPr>
        <p:txBody>
          <a:bodyPr wrap="square">
            <a:spAutoFit/>
          </a:bodyPr>
          <a:lstStyle/>
          <a:p>
            <a:pPr algn="just"/>
            <a:r>
              <a:rPr lang="en-US" sz="2000" b="0" i="0" u="none" strike="noStrike" baseline="0" dirty="0"/>
              <a:t> </a:t>
            </a:r>
          </a:p>
          <a:p>
            <a:pPr algn="just"/>
            <a:r>
              <a:rPr lang="en-US" sz="2000" b="1" i="0" u="none" strike="noStrike" baseline="0" dirty="0"/>
              <a:t>Nullability constraints </a:t>
            </a:r>
            <a:r>
              <a:rPr lang="en-US" sz="2000" b="0" i="0" u="none" strike="noStrike" baseline="0" dirty="0"/>
              <a:t>− Constraints on a column's capacity to accept NULL values are known as nullability constraints. For instance, a column that has the NOT NULL definition cannot take NULL values.</a:t>
            </a:r>
          </a:p>
          <a:p>
            <a:pPr algn="just"/>
            <a:endParaRPr lang="en-US" sz="2000" dirty="0"/>
          </a:p>
          <a:p>
            <a:pPr algn="just"/>
            <a:r>
              <a:rPr lang="en-US" sz="2000" b="1" i="0" u="none" strike="noStrike" baseline="0" dirty="0">
                <a:latin typeface="CIDFont+F1"/>
              </a:rPr>
              <a:t>Unique constraints </a:t>
            </a:r>
            <a:r>
              <a:rPr lang="en-US" sz="2000" b="0" i="0" u="none" strike="noStrike" baseline="0" dirty="0">
                <a:latin typeface="CIDFont+F2"/>
              </a:rPr>
              <a:t>− Constraints that require the presence of unique values in a column or group of columns are known as unique constraints. For instance, duplicate values are not allowed in a column with the UNIQUE definition.</a:t>
            </a:r>
          </a:p>
          <a:p>
            <a:pPr algn="just"/>
            <a:endParaRPr lang="en-US" sz="2000" b="0" i="0" u="none" strike="noStrike" baseline="0" dirty="0">
              <a:latin typeface="CIDFont+F2"/>
            </a:endParaRPr>
          </a:p>
          <a:p>
            <a:pPr algn="just"/>
            <a:r>
              <a:rPr lang="en-US" sz="2000" b="1" i="0" u="none" strike="noStrike" baseline="0" dirty="0">
                <a:latin typeface="CIDFont+F1"/>
              </a:rPr>
              <a:t>Check constraints </a:t>
            </a:r>
            <a:r>
              <a:rPr lang="en-US" sz="2000" b="0" i="0" u="none" strike="noStrike" baseline="0" dirty="0">
                <a:latin typeface="CIDFont+F2"/>
              </a:rPr>
              <a:t>− Constraints for checking data: These constraints outline a requirement that must hold for any data placed into the column. For instance, a column with the definition CHECK (age &gt; 0) can only accept ages that are greater than zero.</a:t>
            </a:r>
          </a:p>
          <a:p>
            <a:pPr algn="just"/>
            <a:endParaRPr lang="en-US" sz="2000" dirty="0">
              <a:latin typeface="CIDFont+F2"/>
            </a:endParaRPr>
          </a:p>
          <a:p>
            <a:pPr algn="just"/>
            <a:endParaRPr lang="en-US" sz="2000" dirty="0"/>
          </a:p>
        </p:txBody>
      </p:sp>
    </p:spTree>
    <p:extLst>
      <p:ext uri="{BB962C8B-B14F-4D97-AF65-F5344CB8AC3E}">
        <p14:creationId xmlns:p14="http://schemas.microsoft.com/office/powerpoint/2010/main" val="29127786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700</TotalTime>
  <Words>2977</Words>
  <Application>Microsoft Office PowerPoint</Application>
  <PresentationFormat>On-screen Show (4:3)</PresentationFormat>
  <Paragraphs>241</Paragraphs>
  <Slides>34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Arial</vt:lpstr>
      <vt:lpstr>Calibri</vt:lpstr>
      <vt:lpstr>Calibri </vt:lpstr>
      <vt:lpstr>Calibri Light</vt:lpstr>
      <vt:lpstr>CIDFont+F1</vt:lpstr>
      <vt:lpstr>CIDFont+F2</vt:lpstr>
      <vt:lpstr>CMBX10</vt:lpstr>
      <vt:lpstr>CMMI10</vt:lpstr>
      <vt:lpstr>CMR10</vt:lpstr>
      <vt:lpstr>CMSY10</vt:lpstr>
      <vt:lpstr>CMTI10</vt:lpstr>
      <vt:lpstr>CMTT10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65</cp:revision>
  <dcterms:created xsi:type="dcterms:W3CDTF">2024-07-21T12:12:20Z</dcterms:created>
  <dcterms:modified xsi:type="dcterms:W3CDTF">2024-08-02T04:31:43Z</dcterms:modified>
</cp:coreProperties>
</file>