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4" r:id="rId4"/>
    <p:sldId id="258" r:id="rId5"/>
    <p:sldId id="259" r:id="rId6"/>
    <p:sldId id="270" r:id="rId7"/>
    <p:sldId id="260" r:id="rId8"/>
    <p:sldId id="262" r:id="rId9"/>
    <p:sldId id="264" r:id="rId10"/>
    <p:sldId id="275" r:id="rId11"/>
    <p:sldId id="265" r:id="rId12"/>
    <p:sldId id="266" r:id="rId13"/>
    <p:sldId id="268" r:id="rId14"/>
    <p:sldId id="276" r:id="rId15"/>
    <p:sldId id="269" r:id="rId16"/>
    <p:sldId id="271" r:id="rId17"/>
    <p:sldId id="273" r:id="rId18"/>
    <p:sldId id="272" r:id="rId19"/>
    <p:sldId id="26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6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A1354-E13B-4813-B617-2A5BC7ACF1A8}" type="datetimeFigureOut">
              <a:rPr lang="en-US" smtClean="0"/>
              <a:t>8/21/2024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B38D4-656A-4972-8D5D-473B256115B2}" type="slidenum">
              <a:rPr lang="en-US" smtClean="0"/>
              <a:t>‹#›</a:t>
            </a:fld>
            <a:endParaRPr lang="en-US"/>
          </a:p>
        </p:txBody>
      </p:sp>
    </p:spTree>
    <p:extLst>
      <p:ext uri="{BB962C8B-B14F-4D97-AF65-F5344CB8AC3E}">
        <p14:creationId xmlns:p14="http://schemas.microsoft.com/office/powerpoint/2010/main" val="73527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735783-5FE0-42B1-9A60-46B3605A697C}" type="datetime1">
              <a:rPr lang="en-US" smtClean="0"/>
              <a:t>8/21/2024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200108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D96CB-F091-4A31-8A8F-1D32936853E0}" type="datetime1">
              <a:rPr lang="en-US" smtClean="0"/>
              <a:t>8/21/2024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192278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052C68-CB88-479C-BDEF-29435FCA9707}" type="datetime1">
              <a:rPr lang="en-US" smtClean="0"/>
              <a:t>8/21/2024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7196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FAFEC-318B-483B-B9FF-8204D69DDABF}" type="datetime1">
              <a:rPr lang="en-US" smtClean="0"/>
              <a:t>8/21/2024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97132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1A7093-DBD9-442C-B814-98A67BCDA291}" type="datetime1">
              <a:rPr lang="en-US" smtClean="0"/>
              <a:t>8/21/2024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161627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DCFCC-F3C7-4475-A2CF-929224BCF05B}" type="datetime1">
              <a:rPr lang="en-US" smtClean="0"/>
              <a:t>8/21/2024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422489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9C51B-3E8A-47E2-9260-132949270DC7}" type="datetime1">
              <a:rPr lang="en-US" smtClean="0"/>
              <a:t>8/21/2024</a:t>
            </a:fld>
            <a:endParaRPr lang="en-US"/>
          </a:p>
        </p:txBody>
      </p:sp>
      <p:sp>
        <p:nvSpPr>
          <p:cNvPr id="8" name="Footer Placeholder 7"/>
          <p:cNvSpPr>
            <a:spLocks noGrp="1"/>
          </p:cNvSpPr>
          <p:nvPr>
            <p:ph type="ftr" sz="quarter" idx="11"/>
          </p:nvPr>
        </p:nvSpPr>
        <p:spPr/>
        <p:txBody>
          <a:bodyPr/>
          <a:lstStyle/>
          <a:p>
            <a:r>
              <a:rPr lang="en-US"/>
              <a:t>Dr A V Prajeesh, SAS, VIT Vellore</a:t>
            </a:r>
          </a:p>
        </p:txBody>
      </p:sp>
      <p:sp>
        <p:nvSpPr>
          <p:cNvPr id="9" name="Slide Number Placeholder 8"/>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69246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2145-D1E4-4E4C-8594-7CC5E9ABD1ED}" type="datetime1">
              <a:rPr lang="en-US" smtClean="0"/>
              <a:t>8/21/2024</a:t>
            </a:fld>
            <a:endParaRPr lang="en-US"/>
          </a:p>
        </p:txBody>
      </p:sp>
      <p:sp>
        <p:nvSpPr>
          <p:cNvPr id="4" name="Footer Placeholder 3"/>
          <p:cNvSpPr>
            <a:spLocks noGrp="1"/>
          </p:cNvSpPr>
          <p:nvPr>
            <p:ph type="ftr" sz="quarter" idx="11"/>
          </p:nvPr>
        </p:nvSpPr>
        <p:spPr/>
        <p:txBody>
          <a:bodyPr/>
          <a:lstStyle/>
          <a:p>
            <a:r>
              <a:rPr lang="en-US"/>
              <a:t>Dr A V Prajeesh, SAS, VIT Vellore</a:t>
            </a:r>
          </a:p>
        </p:txBody>
      </p:sp>
      <p:sp>
        <p:nvSpPr>
          <p:cNvPr id="5" name="Slide Number Placeholder 4"/>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51772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0956A-508B-4767-A53A-0368973065DA}" type="datetime1">
              <a:rPr lang="en-US" smtClean="0"/>
              <a:t>8/21/2024</a:t>
            </a:fld>
            <a:endParaRPr lang="en-US"/>
          </a:p>
        </p:txBody>
      </p:sp>
      <p:sp>
        <p:nvSpPr>
          <p:cNvPr id="3" name="Footer Placeholder 2"/>
          <p:cNvSpPr>
            <a:spLocks noGrp="1"/>
          </p:cNvSpPr>
          <p:nvPr>
            <p:ph type="ftr" sz="quarter" idx="11"/>
          </p:nvPr>
        </p:nvSpPr>
        <p:spPr/>
        <p:txBody>
          <a:bodyPr/>
          <a:lstStyle/>
          <a:p>
            <a:r>
              <a:rPr lang="en-US"/>
              <a:t>Dr A V Prajeesh, SAS, VIT Vellore</a:t>
            </a:r>
          </a:p>
        </p:txBody>
      </p:sp>
      <p:sp>
        <p:nvSpPr>
          <p:cNvPr id="4" name="Slide Number Placeholder 3"/>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2634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6BDDB8-6187-4820-968A-B52E8D433735}" type="datetime1">
              <a:rPr lang="en-US" smtClean="0"/>
              <a:t>8/21/2024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39205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01453-7696-469A-901D-9C45322C1DE9}" type="datetime1">
              <a:rPr lang="en-US" smtClean="0"/>
              <a:t>8/21/2024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65A64537-A39C-4AA3-85F0-C86E7913200B}" type="slidenum">
              <a:rPr lang="en-US" smtClean="0"/>
              <a:t>‹#›</a:t>
            </a:fld>
            <a:endParaRPr lang="en-US"/>
          </a:p>
        </p:txBody>
      </p:sp>
    </p:spTree>
    <p:extLst>
      <p:ext uri="{BB962C8B-B14F-4D97-AF65-F5344CB8AC3E}">
        <p14:creationId xmlns:p14="http://schemas.microsoft.com/office/powerpoint/2010/main" val="381414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86581-C16A-40BA-BED9-33BBA6B43FCC}" type="datetime1">
              <a:rPr lang="en-US" smtClean="0"/>
              <a:t>8/21/2024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 V Prajeesh, SAS, VIT Vellore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64537-A39C-4AA3-85F0-C86E7913200B}" type="slidenum">
              <a:rPr lang="en-US" smtClean="0"/>
              <a:t>‹#›</a:t>
            </a:fld>
            <a:endParaRPr lang="en-US"/>
          </a:p>
        </p:txBody>
      </p:sp>
    </p:spTree>
    <p:extLst>
      <p:ext uri="{BB962C8B-B14F-4D97-AF65-F5344CB8AC3E}">
        <p14:creationId xmlns:p14="http://schemas.microsoft.com/office/powerpoint/2010/main" val="565617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3F2A6-A4E8-031E-7239-4BCA0D30B837}"/>
              </a:ext>
            </a:extLst>
          </p:cNvPr>
          <p:cNvSpPr txBox="1"/>
          <p:nvPr/>
        </p:nvSpPr>
        <p:spPr>
          <a:xfrm>
            <a:off x="849086" y="1018010"/>
            <a:ext cx="6139543" cy="646331"/>
          </a:xfrm>
          <a:prstGeom prst="rect">
            <a:avLst/>
          </a:prstGeom>
          <a:noFill/>
        </p:spPr>
        <p:txBody>
          <a:bodyPr wrap="square" rtlCol="0">
            <a:spAutoFit/>
          </a:bodyPr>
          <a:lstStyle/>
          <a:p>
            <a:r>
              <a:rPr lang="en-US" sz="3600" dirty="0"/>
              <a:t>Normalization…</a:t>
            </a:r>
          </a:p>
        </p:txBody>
      </p:sp>
      <p:sp>
        <p:nvSpPr>
          <p:cNvPr id="5" name="Footer Placeholder 4">
            <a:extLst>
              <a:ext uri="{FF2B5EF4-FFF2-40B4-BE49-F238E27FC236}">
                <a16:creationId xmlns:a16="http://schemas.microsoft.com/office/drawing/2014/main" id="{F962B721-564B-EF55-DCEB-12ABD6D62B70}"/>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1416219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D06510-ED83-6777-2EDA-A8C8186AC560}"/>
              </a:ext>
            </a:extLst>
          </p:cNvPr>
          <p:cNvPicPr>
            <a:picLocks noChangeAspect="1"/>
          </p:cNvPicPr>
          <p:nvPr/>
        </p:nvPicPr>
        <p:blipFill>
          <a:blip r:embed="rId2"/>
          <a:stretch>
            <a:fillRect/>
          </a:stretch>
        </p:blipFill>
        <p:spPr>
          <a:xfrm>
            <a:off x="334062" y="627573"/>
            <a:ext cx="8138414" cy="874950"/>
          </a:xfrm>
          <a:prstGeom prst="rect">
            <a:avLst/>
          </a:prstGeom>
        </p:spPr>
      </p:pic>
      <p:pic>
        <p:nvPicPr>
          <p:cNvPr id="12" name="Picture 11">
            <a:extLst>
              <a:ext uri="{FF2B5EF4-FFF2-40B4-BE49-F238E27FC236}">
                <a16:creationId xmlns:a16="http://schemas.microsoft.com/office/drawing/2014/main" id="{38554FB9-BB81-390C-76C0-0F2580319840}"/>
              </a:ext>
            </a:extLst>
          </p:cNvPr>
          <p:cNvPicPr>
            <a:picLocks noChangeAspect="1"/>
          </p:cNvPicPr>
          <p:nvPr/>
        </p:nvPicPr>
        <p:blipFill>
          <a:blip r:embed="rId3"/>
          <a:stretch>
            <a:fillRect/>
          </a:stretch>
        </p:blipFill>
        <p:spPr>
          <a:xfrm>
            <a:off x="543082" y="2295803"/>
            <a:ext cx="7720375" cy="1259923"/>
          </a:xfrm>
          <a:prstGeom prst="rect">
            <a:avLst/>
          </a:prstGeom>
        </p:spPr>
      </p:pic>
      <p:sp>
        <p:nvSpPr>
          <p:cNvPr id="2" name="TextBox 1">
            <a:extLst>
              <a:ext uri="{FF2B5EF4-FFF2-40B4-BE49-F238E27FC236}">
                <a16:creationId xmlns:a16="http://schemas.microsoft.com/office/drawing/2014/main" id="{16815D24-5B27-D05F-E50E-F1AEC65EDAB9}"/>
              </a:ext>
            </a:extLst>
          </p:cNvPr>
          <p:cNvSpPr txBox="1"/>
          <p:nvPr/>
        </p:nvSpPr>
        <p:spPr>
          <a:xfrm>
            <a:off x="412452" y="1720919"/>
            <a:ext cx="7055147" cy="400110"/>
          </a:xfrm>
          <a:prstGeom prst="rect">
            <a:avLst/>
          </a:prstGeom>
          <a:noFill/>
        </p:spPr>
        <p:txBody>
          <a:bodyPr wrap="square">
            <a:spAutoFit/>
          </a:bodyPr>
          <a:lstStyle/>
          <a:p>
            <a:r>
              <a:rPr lang="en-US" sz="2000" dirty="0"/>
              <a:t>Conditions to  </a:t>
            </a:r>
            <a:endParaRPr lang="en-US" sz="2000" dirty="0">
              <a:solidFill>
                <a:srgbClr val="273239"/>
              </a:solidFill>
              <a:highlight>
                <a:srgbClr val="FFFFFF"/>
              </a:highlight>
              <a:latin typeface="Callibri"/>
            </a:endParaRPr>
          </a:p>
        </p:txBody>
      </p:sp>
      <p:sp>
        <p:nvSpPr>
          <p:cNvPr id="5" name="Footer Placeholder 4">
            <a:extLst>
              <a:ext uri="{FF2B5EF4-FFF2-40B4-BE49-F238E27FC236}">
                <a16:creationId xmlns:a16="http://schemas.microsoft.com/office/drawing/2014/main" id="{402863F2-542C-56C0-3EF6-CEBD84313A24}"/>
              </a:ext>
            </a:extLst>
          </p:cNvPr>
          <p:cNvSpPr>
            <a:spLocks noGrp="1"/>
          </p:cNvSpPr>
          <p:nvPr>
            <p:ph type="ftr" sz="quarter" idx="11"/>
          </p:nvPr>
        </p:nvSpPr>
        <p:spPr/>
        <p:txBody>
          <a:bodyPr/>
          <a:lstStyle/>
          <a:p>
            <a:r>
              <a:rPr lang="en-US"/>
              <a:t>Dr A V Prajeesh, SAS, VIT Vellore</a:t>
            </a:r>
          </a:p>
        </p:txBody>
      </p:sp>
      <p:sp>
        <p:nvSpPr>
          <p:cNvPr id="3" name="TextBox 2">
            <a:extLst>
              <a:ext uri="{FF2B5EF4-FFF2-40B4-BE49-F238E27FC236}">
                <a16:creationId xmlns:a16="http://schemas.microsoft.com/office/drawing/2014/main" id="{4DDE5685-47CF-2BA2-29FB-FC1F2833D918}"/>
              </a:ext>
            </a:extLst>
          </p:cNvPr>
          <p:cNvSpPr txBox="1"/>
          <p:nvPr/>
        </p:nvSpPr>
        <p:spPr>
          <a:xfrm>
            <a:off x="412452" y="4084751"/>
            <a:ext cx="4572000" cy="1015663"/>
          </a:xfrm>
          <a:prstGeom prst="rect">
            <a:avLst/>
          </a:prstGeom>
          <a:noFill/>
        </p:spPr>
        <p:txBody>
          <a:bodyPr wrap="square">
            <a:spAutoFit/>
          </a:bodyPr>
          <a:lstStyle/>
          <a:p>
            <a:r>
              <a:rPr lang="en-US" sz="2000" dirty="0"/>
              <a:t>Is R(P,Q,R,S) in 3NF form.</a:t>
            </a:r>
          </a:p>
          <a:p>
            <a:endParaRPr lang="en-US" sz="2000" dirty="0"/>
          </a:p>
          <a:p>
            <a:r>
              <a:rPr lang="en-US" sz="2000" dirty="0"/>
              <a:t>FD’s are  {P</a:t>
            </a:r>
            <a:r>
              <a:rPr lang="en-US" sz="2000" dirty="0">
                <a:solidFill>
                  <a:srgbClr val="273239"/>
                </a:solidFill>
                <a:highlight>
                  <a:srgbClr val="FFFFFF"/>
                </a:highlight>
                <a:latin typeface="Callibri"/>
              </a:rPr>
              <a:t> -&gt;Q, Q -&gt; R, R -&gt; S}</a:t>
            </a:r>
          </a:p>
        </p:txBody>
      </p:sp>
    </p:spTree>
    <p:extLst>
      <p:ext uri="{BB962C8B-B14F-4D97-AF65-F5344CB8AC3E}">
        <p14:creationId xmlns:p14="http://schemas.microsoft.com/office/powerpoint/2010/main" val="2974370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92FE7-3BCC-D03D-9109-2D761A2B019E}"/>
              </a:ext>
            </a:extLst>
          </p:cNvPr>
          <p:cNvSpPr txBox="1"/>
          <p:nvPr/>
        </p:nvSpPr>
        <p:spPr>
          <a:xfrm>
            <a:off x="718457" y="724878"/>
            <a:ext cx="4572000" cy="1477328"/>
          </a:xfrm>
          <a:prstGeom prst="rect">
            <a:avLst/>
          </a:prstGeom>
          <a:noFill/>
        </p:spPr>
        <p:txBody>
          <a:bodyPr wrap="square">
            <a:spAutoFit/>
          </a:bodyPr>
          <a:lstStyle/>
          <a:p>
            <a:r>
              <a:rPr lang="en-US" sz="1800" dirty="0"/>
              <a:t>Is R(A,B,C,D) in </a:t>
            </a:r>
            <a:r>
              <a:rPr lang="en-US" dirty="0"/>
              <a:t>3</a:t>
            </a:r>
            <a:r>
              <a:rPr lang="en-US" sz="1800" dirty="0"/>
              <a:t>NF form.</a:t>
            </a:r>
          </a:p>
          <a:p>
            <a:endParaRPr lang="en-US" sz="1800" dirty="0"/>
          </a:p>
          <a:p>
            <a:r>
              <a:rPr lang="en-US" sz="1800" dirty="0"/>
              <a:t>FD’s are  {AB</a:t>
            </a:r>
            <a:r>
              <a:rPr lang="en-US" sz="1800" dirty="0">
                <a:solidFill>
                  <a:srgbClr val="273239"/>
                </a:solidFill>
                <a:highlight>
                  <a:srgbClr val="FFFFFF"/>
                </a:highlight>
                <a:latin typeface="Callibri"/>
              </a:rPr>
              <a:t> -&gt;CD, C -&gt;A, D -&gt; B}</a:t>
            </a:r>
          </a:p>
          <a:p>
            <a:endParaRPr lang="en-US" dirty="0">
              <a:solidFill>
                <a:srgbClr val="273239"/>
              </a:solidFill>
              <a:highlight>
                <a:srgbClr val="FFFFFF"/>
              </a:highlight>
              <a:latin typeface="Callibri"/>
            </a:endParaRPr>
          </a:p>
          <a:p>
            <a:r>
              <a:rPr lang="en-US" sz="1800" dirty="0">
                <a:solidFill>
                  <a:srgbClr val="273239"/>
                </a:solidFill>
                <a:highlight>
                  <a:srgbClr val="FFFFFF"/>
                </a:highlight>
                <a:latin typeface="Callibri"/>
              </a:rPr>
              <a:t>Yes its in 3NF</a:t>
            </a:r>
          </a:p>
        </p:txBody>
      </p:sp>
      <p:sp>
        <p:nvSpPr>
          <p:cNvPr id="4" name="Footer Placeholder 3">
            <a:extLst>
              <a:ext uri="{FF2B5EF4-FFF2-40B4-BE49-F238E27FC236}">
                <a16:creationId xmlns:a16="http://schemas.microsoft.com/office/drawing/2014/main" id="{FD82C862-B1CF-6DF7-0C62-7CA9505F11D9}"/>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251487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35DBA-553E-895D-57A3-E4497D410EDC}"/>
              </a:ext>
            </a:extLst>
          </p:cNvPr>
          <p:cNvSpPr txBox="1"/>
          <p:nvPr/>
        </p:nvSpPr>
        <p:spPr>
          <a:xfrm>
            <a:off x="642254" y="443343"/>
            <a:ext cx="7728857" cy="2062103"/>
          </a:xfrm>
          <a:prstGeom prst="rect">
            <a:avLst/>
          </a:prstGeom>
          <a:noFill/>
        </p:spPr>
        <p:txBody>
          <a:bodyPr wrap="square" rtlCol="0">
            <a:spAutoFit/>
          </a:bodyPr>
          <a:lstStyle/>
          <a:p>
            <a:r>
              <a:rPr lang="en-US" sz="2000" b="1" dirty="0"/>
              <a:t>Decomposition to  small tables:</a:t>
            </a:r>
          </a:p>
          <a:p>
            <a:endParaRPr lang="en-US" dirty="0"/>
          </a:p>
          <a:p>
            <a:r>
              <a:rPr lang="en-US" dirty="0"/>
              <a:t>Dependency preserving and lossless join property should always be satisfied.</a:t>
            </a:r>
          </a:p>
          <a:p>
            <a:endParaRPr lang="en-US" dirty="0"/>
          </a:p>
          <a:p>
            <a:endParaRPr lang="en-US" dirty="0"/>
          </a:p>
          <a:p>
            <a:r>
              <a:rPr lang="en-US" dirty="0"/>
              <a:t>If we decompose R(A,B,C) with Functional dependencies A</a:t>
            </a:r>
            <a:r>
              <a:rPr lang="en-US" sz="1800" dirty="0">
                <a:solidFill>
                  <a:srgbClr val="273239"/>
                </a:solidFill>
                <a:highlight>
                  <a:srgbClr val="FFFFFF"/>
                </a:highlight>
                <a:latin typeface="Callibri"/>
              </a:rPr>
              <a:t> -&gt;BC and BC -&gt; A  to R1(A,B) and R2(BC), is it a dependency preserving decomposition.?</a:t>
            </a:r>
            <a:endParaRPr lang="en-US" dirty="0"/>
          </a:p>
        </p:txBody>
      </p:sp>
      <p:sp>
        <p:nvSpPr>
          <p:cNvPr id="4" name="TextBox 3">
            <a:extLst>
              <a:ext uri="{FF2B5EF4-FFF2-40B4-BE49-F238E27FC236}">
                <a16:creationId xmlns:a16="http://schemas.microsoft.com/office/drawing/2014/main" id="{88FE0415-8758-B0B9-BDFB-D16A3F4B8387}"/>
              </a:ext>
            </a:extLst>
          </p:cNvPr>
          <p:cNvSpPr txBox="1"/>
          <p:nvPr/>
        </p:nvSpPr>
        <p:spPr>
          <a:xfrm>
            <a:off x="696683" y="2799361"/>
            <a:ext cx="7674428" cy="923330"/>
          </a:xfrm>
          <a:prstGeom prst="rect">
            <a:avLst/>
          </a:prstGeom>
          <a:noFill/>
        </p:spPr>
        <p:txBody>
          <a:bodyPr wrap="square">
            <a:spAutoFit/>
          </a:bodyPr>
          <a:lstStyle/>
          <a:p>
            <a:pPr algn="just"/>
            <a:r>
              <a:rPr lang="en-US" sz="1800" b="0" i="0" u="none" strike="noStrike" baseline="0" dirty="0">
                <a:latin typeface="MinionPro-Regular"/>
              </a:rPr>
              <a:t>A set of functional dependencies </a:t>
            </a:r>
            <a:r>
              <a:rPr lang="en-US" sz="1800" b="0" i="1" u="none" strike="noStrike" baseline="0" dirty="0">
                <a:latin typeface="MinionPro-It"/>
              </a:rPr>
              <a:t>F </a:t>
            </a:r>
            <a:r>
              <a:rPr lang="en-US" sz="1800" b="0" i="0" u="none" strike="noStrike" baseline="0" dirty="0">
                <a:latin typeface="MinionPro-Regular"/>
              </a:rPr>
              <a:t>is said to </a:t>
            </a:r>
            <a:r>
              <a:rPr lang="en-US" sz="1800" b="1" i="0" u="none" strike="noStrike" baseline="0" dirty="0">
                <a:latin typeface="MinionPro-Bold"/>
              </a:rPr>
              <a:t>cover </a:t>
            </a:r>
            <a:r>
              <a:rPr lang="en-US" sz="1800" b="0" i="0" u="none" strike="noStrike" baseline="0" dirty="0">
                <a:latin typeface="MinionPro-Regular"/>
              </a:rPr>
              <a:t>another set of functional dependencies </a:t>
            </a:r>
            <a:r>
              <a:rPr lang="en-US" sz="1800" b="0" i="1" u="none" strike="noStrike" baseline="0" dirty="0">
                <a:latin typeface="MinionPro-It"/>
              </a:rPr>
              <a:t>E </a:t>
            </a:r>
            <a:r>
              <a:rPr lang="en-US" sz="1800" b="0" i="0" u="none" strike="noStrike" baseline="0" dirty="0">
                <a:latin typeface="MinionPro-Regular"/>
              </a:rPr>
              <a:t>if every FD in </a:t>
            </a:r>
            <a:r>
              <a:rPr lang="en-US" sz="1800" b="0" i="1" u="none" strike="noStrike" baseline="0" dirty="0">
                <a:latin typeface="MinionPro-It"/>
              </a:rPr>
              <a:t>E </a:t>
            </a:r>
            <a:r>
              <a:rPr lang="en-US" sz="1800" b="0" i="0" u="none" strike="noStrike" baseline="0" dirty="0">
                <a:latin typeface="MinionPro-Regular"/>
              </a:rPr>
              <a:t>is also in </a:t>
            </a:r>
            <a:r>
              <a:rPr lang="en-US" sz="1800" b="0" i="1" u="none" strike="noStrike" baseline="0" dirty="0">
                <a:latin typeface="MinionPro-It"/>
              </a:rPr>
              <a:t>F</a:t>
            </a:r>
            <a:r>
              <a:rPr lang="en-US" sz="1400" b="0" i="0" u="none" strike="noStrike" baseline="0" dirty="0">
                <a:latin typeface="MinionPro-Regular"/>
              </a:rPr>
              <a:t>+</a:t>
            </a:r>
            <a:r>
              <a:rPr lang="en-US" sz="1800" b="0" i="0" u="none" strike="noStrike" baseline="0" dirty="0">
                <a:latin typeface="MinionPro-Regular"/>
              </a:rPr>
              <a:t>; that is, if every dependency in </a:t>
            </a:r>
            <a:r>
              <a:rPr lang="en-US" sz="1800" b="0" i="1" u="none" strike="noStrike" baseline="0" dirty="0">
                <a:latin typeface="MinionPro-It"/>
              </a:rPr>
              <a:t>E </a:t>
            </a:r>
            <a:r>
              <a:rPr lang="en-US" sz="1800" b="0" i="0" u="none" strike="noStrike" baseline="0" dirty="0">
                <a:latin typeface="MinionPro-Regular"/>
              </a:rPr>
              <a:t>can be inferred from </a:t>
            </a:r>
            <a:r>
              <a:rPr lang="en-US" sz="1800" b="0" i="1" u="none" strike="noStrike" baseline="0" dirty="0">
                <a:latin typeface="MinionPro-It"/>
              </a:rPr>
              <a:t>F</a:t>
            </a:r>
            <a:r>
              <a:rPr lang="en-US" sz="1800" b="0" i="0" u="none" strike="noStrike" baseline="0" dirty="0">
                <a:latin typeface="MinionPro-Regular"/>
              </a:rPr>
              <a:t>; alternatively, we can say that </a:t>
            </a:r>
            <a:r>
              <a:rPr lang="en-US" sz="1800" b="0" i="1" u="none" strike="noStrike" baseline="0" dirty="0">
                <a:latin typeface="MinionPro-It"/>
              </a:rPr>
              <a:t>E </a:t>
            </a:r>
            <a:r>
              <a:rPr lang="en-US" sz="1800" b="0" i="0" u="none" strike="noStrike" baseline="0" dirty="0">
                <a:latin typeface="MinionPro-Regular"/>
              </a:rPr>
              <a:t>is </a:t>
            </a:r>
            <a:r>
              <a:rPr lang="en-US" sz="1800" b="1" i="0" u="none" strike="noStrike" baseline="0" dirty="0">
                <a:latin typeface="MinionPro-Bold"/>
              </a:rPr>
              <a:t>covered by </a:t>
            </a:r>
            <a:r>
              <a:rPr lang="en-US" sz="1800" b="0" i="1" u="none" strike="noStrike" baseline="0" dirty="0">
                <a:latin typeface="MinionPro-It"/>
              </a:rPr>
              <a:t>F</a:t>
            </a:r>
            <a:r>
              <a:rPr lang="en-US" sz="1800" b="0" i="0" u="none" strike="noStrike" baseline="0" dirty="0">
                <a:latin typeface="MinionPro-Regular"/>
              </a:rPr>
              <a:t>.</a:t>
            </a:r>
            <a:endParaRPr lang="en-US" dirty="0"/>
          </a:p>
        </p:txBody>
      </p:sp>
      <p:sp>
        <p:nvSpPr>
          <p:cNvPr id="6" name="TextBox 5">
            <a:extLst>
              <a:ext uri="{FF2B5EF4-FFF2-40B4-BE49-F238E27FC236}">
                <a16:creationId xmlns:a16="http://schemas.microsoft.com/office/drawing/2014/main" id="{05948DC5-3314-CAF2-44FB-A434CF2495C8}"/>
              </a:ext>
            </a:extLst>
          </p:cNvPr>
          <p:cNvSpPr txBox="1"/>
          <p:nvPr/>
        </p:nvSpPr>
        <p:spPr>
          <a:xfrm>
            <a:off x="696683" y="3921861"/>
            <a:ext cx="7674428" cy="1200329"/>
          </a:xfrm>
          <a:prstGeom prst="rect">
            <a:avLst/>
          </a:prstGeom>
          <a:noFill/>
        </p:spPr>
        <p:txBody>
          <a:bodyPr wrap="square">
            <a:spAutoFit/>
          </a:bodyPr>
          <a:lstStyle/>
          <a:p>
            <a:pPr algn="just"/>
            <a:r>
              <a:rPr lang="en-US" sz="1800" b="0" i="0" u="none" strike="noStrike" baseline="0" dirty="0">
                <a:latin typeface="MinionPro-Regular"/>
              </a:rPr>
              <a:t>Two sets of functional dependencies </a:t>
            </a:r>
            <a:r>
              <a:rPr lang="en-US" sz="1800" b="0" i="1" u="none" strike="noStrike" baseline="0" dirty="0">
                <a:latin typeface="MinionPro-It"/>
              </a:rPr>
              <a:t>E </a:t>
            </a:r>
            <a:r>
              <a:rPr lang="en-US" sz="1800" b="0" i="0" u="none" strike="noStrike" baseline="0" dirty="0">
                <a:latin typeface="MinionPro-Regular"/>
              </a:rPr>
              <a:t>and </a:t>
            </a:r>
            <a:r>
              <a:rPr lang="en-US" sz="1800" b="0" i="1" u="none" strike="noStrike" baseline="0" dirty="0">
                <a:latin typeface="MinionPro-It"/>
              </a:rPr>
              <a:t>F </a:t>
            </a:r>
            <a:r>
              <a:rPr lang="en-US" sz="1800" b="0" i="0" u="none" strike="noStrike" baseline="0" dirty="0">
                <a:latin typeface="MinionPro-Regular"/>
              </a:rPr>
              <a:t>are </a:t>
            </a:r>
            <a:r>
              <a:rPr lang="en-US" sz="1800" b="1" i="0" u="none" strike="noStrike" baseline="0" dirty="0">
                <a:latin typeface="MinionPro-Bold"/>
              </a:rPr>
              <a:t>equivalent </a:t>
            </a:r>
            <a:r>
              <a:rPr lang="en-US" sz="1800" b="0" i="0" u="none" strike="noStrike" baseline="0" dirty="0">
                <a:latin typeface="MinionPro-Regular"/>
              </a:rPr>
              <a:t>if </a:t>
            </a:r>
            <a:r>
              <a:rPr lang="en-US" sz="1800" b="0" i="1" u="none" strike="noStrike" baseline="0" dirty="0">
                <a:latin typeface="MinionPro-It"/>
              </a:rPr>
              <a:t>E</a:t>
            </a:r>
            <a:r>
              <a:rPr lang="en-US" sz="1800" b="0" i="1" u="none" strike="noStrike" baseline="30000" dirty="0">
                <a:latin typeface="MinionPro-It"/>
              </a:rPr>
              <a:t>+</a:t>
            </a:r>
            <a:r>
              <a:rPr lang="en-US" sz="1400" i="1" baseline="30000" dirty="0">
                <a:latin typeface="MinionPro-Regular"/>
              </a:rPr>
              <a:t> </a:t>
            </a:r>
            <a:r>
              <a:rPr lang="en-US" sz="1400" b="0" i="0" u="none" strike="noStrike" baseline="0" dirty="0">
                <a:latin typeface="MinionPro-Regular"/>
              </a:rPr>
              <a:t> </a:t>
            </a:r>
            <a:r>
              <a:rPr lang="en-US" sz="1800" b="0" i="0" u="none" strike="noStrike" baseline="0" dirty="0">
                <a:latin typeface="MinionPro-Regular"/>
              </a:rPr>
              <a:t>= </a:t>
            </a:r>
            <a:r>
              <a:rPr lang="en-US" sz="1800" b="0" i="1" u="none" strike="noStrike" baseline="0" dirty="0">
                <a:latin typeface="MinionPro-It"/>
              </a:rPr>
              <a:t>F</a:t>
            </a:r>
            <a:r>
              <a:rPr lang="en-US" sz="1800" b="0" i="1" u="none" strike="noStrike" baseline="30000" dirty="0">
                <a:latin typeface="MinionPro-It"/>
              </a:rPr>
              <a:t> +</a:t>
            </a:r>
            <a:r>
              <a:rPr lang="en-US" sz="1800" b="0" i="0" u="none" strike="noStrike" baseline="0" dirty="0">
                <a:latin typeface="MinionPro-Regular"/>
              </a:rPr>
              <a:t>. Therefore, equivalence means that every FD in </a:t>
            </a:r>
            <a:r>
              <a:rPr lang="en-US" sz="1800" b="0" i="1" u="none" strike="noStrike" baseline="0" dirty="0">
                <a:latin typeface="MinionPro-It"/>
              </a:rPr>
              <a:t>E </a:t>
            </a:r>
            <a:r>
              <a:rPr lang="en-US" sz="1800" b="0" i="0" u="none" strike="noStrike" baseline="0" dirty="0">
                <a:latin typeface="MinionPro-Regular"/>
              </a:rPr>
              <a:t>can be inferred from </a:t>
            </a:r>
            <a:r>
              <a:rPr lang="en-US" sz="1800" b="0" i="1" u="none" strike="noStrike" baseline="0" dirty="0">
                <a:latin typeface="MinionPro-It"/>
              </a:rPr>
              <a:t>F</a:t>
            </a:r>
            <a:r>
              <a:rPr lang="en-US" sz="1800" b="0" i="0" u="none" strike="noStrike" baseline="0" dirty="0">
                <a:latin typeface="MinionPro-Regular"/>
              </a:rPr>
              <a:t>, and every FD in </a:t>
            </a:r>
            <a:r>
              <a:rPr lang="en-US" sz="1800" b="0" i="1" u="none" strike="noStrike" baseline="0" dirty="0">
                <a:latin typeface="MinionPro-It"/>
              </a:rPr>
              <a:t>F </a:t>
            </a:r>
            <a:r>
              <a:rPr lang="en-US" sz="1800" b="0" i="0" u="none" strike="noStrike" baseline="0" dirty="0">
                <a:latin typeface="MinionPro-Regular"/>
              </a:rPr>
              <a:t>can be inferred from </a:t>
            </a:r>
            <a:r>
              <a:rPr lang="en-US" sz="1800" b="0" i="1" u="none" strike="noStrike" baseline="0" dirty="0">
                <a:latin typeface="MinionPro-It"/>
              </a:rPr>
              <a:t>E</a:t>
            </a:r>
            <a:r>
              <a:rPr lang="en-US" sz="1800" b="0" i="0" u="none" strike="noStrike" baseline="0" dirty="0">
                <a:latin typeface="MinionPro-Regular"/>
              </a:rPr>
              <a:t>; that is, </a:t>
            </a:r>
            <a:r>
              <a:rPr lang="en-US" sz="1800" b="0" i="1" u="none" strike="noStrike" baseline="0" dirty="0">
                <a:latin typeface="MinionPro-It"/>
              </a:rPr>
              <a:t>E </a:t>
            </a:r>
            <a:r>
              <a:rPr lang="en-US" sz="1800" b="0" i="0" u="none" strike="noStrike" baseline="0" dirty="0">
                <a:latin typeface="MinionPro-Regular"/>
              </a:rPr>
              <a:t>is equivalent to </a:t>
            </a:r>
            <a:r>
              <a:rPr lang="en-US" sz="1800" b="0" i="1" u="none" strike="noStrike" baseline="0" dirty="0">
                <a:latin typeface="MinionPro-It"/>
              </a:rPr>
              <a:t>F </a:t>
            </a:r>
            <a:r>
              <a:rPr lang="en-US" sz="1800" b="0" i="0" u="none" strike="noStrike" baseline="0" dirty="0">
                <a:latin typeface="MinionPro-Regular"/>
              </a:rPr>
              <a:t>if both the conditions—</a:t>
            </a:r>
            <a:r>
              <a:rPr lang="en-US" sz="1800" b="0" i="1" u="none" strike="noStrike" baseline="0" dirty="0">
                <a:latin typeface="MinionPro-It"/>
              </a:rPr>
              <a:t>E </a:t>
            </a:r>
            <a:r>
              <a:rPr lang="en-US" sz="1800" b="0" i="0" u="none" strike="noStrike" baseline="0" dirty="0">
                <a:latin typeface="MinionPro-Regular"/>
              </a:rPr>
              <a:t>covers </a:t>
            </a:r>
            <a:r>
              <a:rPr lang="en-US" sz="1800" b="0" i="1" u="none" strike="noStrike" baseline="0" dirty="0">
                <a:latin typeface="MinionPro-It"/>
              </a:rPr>
              <a:t>F and F </a:t>
            </a:r>
            <a:r>
              <a:rPr lang="en-US" sz="1800" b="0" i="0" u="none" strike="noStrike" baseline="0" dirty="0">
                <a:latin typeface="MinionPro-Regular"/>
              </a:rPr>
              <a:t>covers </a:t>
            </a:r>
            <a:r>
              <a:rPr lang="en-US" sz="1800" b="0" i="1" u="none" strike="noStrike" baseline="0" dirty="0">
                <a:latin typeface="MinionPro-It"/>
              </a:rPr>
              <a:t>E</a:t>
            </a:r>
            <a:r>
              <a:rPr lang="en-US" sz="1800" b="0" i="0" u="none" strike="noStrike" baseline="0" dirty="0">
                <a:latin typeface="MinionPro-Regular"/>
              </a:rPr>
              <a:t>—hold.</a:t>
            </a:r>
            <a:endParaRPr lang="en-US" dirty="0"/>
          </a:p>
        </p:txBody>
      </p:sp>
      <p:sp>
        <p:nvSpPr>
          <p:cNvPr id="8" name="TextBox 7">
            <a:extLst>
              <a:ext uri="{FF2B5EF4-FFF2-40B4-BE49-F238E27FC236}">
                <a16:creationId xmlns:a16="http://schemas.microsoft.com/office/drawing/2014/main" id="{F5D1C090-FD1B-2225-CA6A-D134398953CE}"/>
              </a:ext>
            </a:extLst>
          </p:cNvPr>
          <p:cNvSpPr txBox="1"/>
          <p:nvPr/>
        </p:nvSpPr>
        <p:spPr>
          <a:xfrm>
            <a:off x="696683" y="5321360"/>
            <a:ext cx="7543801" cy="646331"/>
          </a:xfrm>
          <a:prstGeom prst="rect">
            <a:avLst/>
          </a:prstGeom>
          <a:noFill/>
        </p:spPr>
        <p:txBody>
          <a:bodyPr wrap="square">
            <a:spAutoFit/>
          </a:bodyPr>
          <a:lstStyle/>
          <a:p>
            <a:pPr algn="l"/>
            <a:r>
              <a:rPr lang="en-US" sz="1800" b="0" i="0" u="none" strike="noStrike" baseline="0" dirty="0">
                <a:solidFill>
                  <a:srgbClr val="FF0000"/>
                </a:solidFill>
                <a:latin typeface="Generic586-Regular"/>
              </a:rPr>
              <a:t>The decomposition of relation schema </a:t>
            </a:r>
            <a:r>
              <a:rPr lang="en-US" sz="1800" b="0" i="0" u="none" strike="noStrike" baseline="0" dirty="0">
                <a:solidFill>
                  <a:srgbClr val="FF0000"/>
                </a:solidFill>
                <a:latin typeface="Generic589-Regular"/>
              </a:rPr>
              <a:t>R </a:t>
            </a:r>
            <a:r>
              <a:rPr lang="en-US" sz="1800" b="0" i="0" u="none" strike="noStrike" baseline="0" dirty="0">
                <a:solidFill>
                  <a:srgbClr val="FF0000"/>
                </a:solidFill>
                <a:latin typeface="Generic586-Regular"/>
              </a:rPr>
              <a:t>with FDs </a:t>
            </a:r>
            <a:r>
              <a:rPr lang="en-US" sz="1800" b="0" i="0" u="none" strike="noStrike" baseline="0" dirty="0">
                <a:solidFill>
                  <a:srgbClr val="FF0000"/>
                </a:solidFill>
                <a:latin typeface="Generic589-Regular"/>
              </a:rPr>
              <a:t>F </a:t>
            </a:r>
            <a:r>
              <a:rPr lang="en-US" sz="1800" b="0" i="0" u="none" strike="noStrike" baseline="0" dirty="0">
                <a:solidFill>
                  <a:srgbClr val="FF0000"/>
                </a:solidFill>
                <a:latin typeface="Generic586-Regular"/>
              </a:rPr>
              <a:t>into schemas with attribute</a:t>
            </a:r>
          </a:p>
          <a:p>
            <a:pPr algn="l"/>
            <a:r>
              <a:rPr lang="en-US" sz="1800" b="0" i="0" u="none" strike="noStrike" baseline="0" dirty="0">
                <a:solidFill>
                  <a:srgbClr val="FF0000"/>
                </a:solidFill>
                <a:latin typeface="Generic586-Regular"/>
              </a:rPr>
              <a:t>sets </a:t>
            </a:r>
            <a:r>
              <a:rPr lang="en-US" sz="1800" b="0" i="0" u="none" strike="noStrike" baseline="0" dirty="0">
                <a:solidFill>
                  <a:srgbClr val="FF0000"/>
                </a:solidFill>
                <a:latin typeface="Generic589-Regular"/>
              </a:rPr>
              <a:t>X </a:t>
            </a:r>
            <a:r>
              <a:rPr lang="en-US" sz="1800" b="0" i="0" u="none" strike="noStrike" baseline="0" dirty="0">
                <a:solidFill>
                  <a:srgbClr val="FF0000"/>
                </a:solidFill>
                <a:latin typeface="Generic586-Regular"/>
              </a:rPr>
              <a:t>and </a:t>
            </a:r>
            <a:r>
              <a:rPr lang="en-US" sz="1800" b="0" i="0" u="none" strike="noStrike" baseline="0" dirty="0">
                <a:solidFill>
                  <a:srgbClr val="FF0000"/>
                </a:solidFill>
                <a:latin typeface="Generic589-Regular"/>
              </a:rPr>
              <a:t>Y </a:t>
            </a:r>
            <a:r>
              <a:rPr lang="en-US" sz="1800" b="0" i="0" u="none" strike="noStrike" baseline="0" dirty="0">
                <a:solidFill>
                  <a:srgbClr val="FF0000"/>
                </a:solidFill>
                <a:latin typeface="Generic586-Regular"/>
              </a:rPr>
              <a:t>is </a:t>
            </a:r>
            <a:r>
              <a:rPr lang="en-US" sz="1800" b="0" i="0" u="none" strike="noStrike" baseline="0" dirty="0">
                <a:solidFill>
                  <a:srgbClr val="FF0000"/>
                </a:solidFill>
                <a:latin typeface="Generic591-Regular"/>
              </a:rPr>
              <a:t>dependency-preserving </a:t>
            </a:r>
            <a:r>
              <a:rPr lang="en-US" sz="1800" b="0" i="0" u="none" strike="noStrike" baseline="0" dirty="0">
                <a:solidFill>
                  <a:srgbClr val="FF0000"/>
                </a:solidFill>
                <a:latin typeface="Generic586-Regular"/>
              </a:rPr>
              <a:t>if (</a:t>
            </a:r>
            <a:r>
              <a:rPr lang="en-US" sz="1800" b="0" i="0" u="none" strike="noStrike" baseline="0" dirty="0">
                <a:solidFill>
                  <a:srgbClr val="FF0000"/>
                </a:solidFill>
                <a:latin typeface="Generic593-Regular"/>
              </a:rPr>
              <a:t>F</a:t>
            </a:r>
            <a:r>
              <a:rPr lang="en-US" sz="1100" b="0" i="0" u="none" strike="noStrike" baseline="0" dirty="0">
                <a:solidFill>
                  <a:srgbClr val="FF0000"/>
                </a:solidFill>
                <a:latin typeface="Generic604-Regular"/>
              </a:rPr>
              <a:t>X </a:t>
            </a:r>
            <a:r>
              <a:rPr lang="en-US" sz="1800" b="0" i="0" u="none" strike="noStrike" baseline="0" dirty="0">
                <a:solidFill>
                  <a:srgbClr val="FF0000"/>
                </a:solidFill>
                <a:latin typeface="Generic596-Regular"/>
              </a:rPr>
              <a:t>∪ </a:t>
            </a:r>
            <a:r>
              <a:rPr lang="en-US" sz="1800" b="0" i="0" u="none" strike="noStrike" baseline="0" dirty="0">
                <a:solidFill>
                  <a:srgbClr val="FF0000"/>
                </a:solidFill>
                <a:latin typeface="Generic593-Regular"/>
              </a:rPr>
              <a:t>F</a:t>
            </a:r>
            <a:r>
              <a:rPr lang="en-US" sz="1100" b="0" i="0" u="none" strike="noStrike" baseline="0" dirty="0">
                <a:solidFill>
                  <a:srgbClr val="FF0000"/>
                </a:solidFill>
                <a:latin typeface="Generic604-Regular"/>
              </a:rPr>
              <a:t>Y </a:t>
            </a:r>
            <a:r>
              <a:rPr lang="en-US" sz="1800" b="0" i="0" u="none" strike="noStrike" baseline="0" dirty="0">
                <a:solidFill>
                  <a:srgbClr val="FF0000"/>
                </a:solidFill>
                <a:latin typeface="Generic586-Regular"/>
              </a:rPr>
              <a:t>)</a:t>
            </a:r>
            <a:r>
              <a:rPr lang="en-US" sz="1100" dirty="0">
                <a:solidFill>
                  <a:srgbClr val="FF0000"/>
                </a:solidFill>
                <a:latin typeface="Generic595-Regular"/>
              </a:rPr>
              <a:t> </a:t>
            </a:r>
            <a:r>
              <a:rPr lang="en-US" sz="1800" b="0" i="0" u="none" strike="noStrike" baseline="30000" dirty="0">
                <a:solidFill>
                  <a:srgbClr val="FF0000"/>
                </a:solidFill>
                <a:latin typeface="Generic586-Regular"/>
              </a:rPr>
              <a:t>+</a:t>
            </a:r>
            <a:r>
              <a:rPr lang="en-US" sz="1800" b="0" i="0" u="none" strike="noStrike" baseline="0" dirty="0">
                <a:solidFill>
                  <a:srgbClr val="FF0000"/>
                </a:solidFill>
                <a:latin typeface="Generic586-Regular"/>
              </a:rPr>
              <a:t>= </a:t>
            </a:r>
            <a:r>
              <a:rPr lang="en-US" sz="1800" b="0" i="0" u="none" strike="noStrike" baseline="0" dirty="0">
                <a:solidFill>
                  <a:srgbClr val="FF0000"/>
                </a:solidFill>
                <a:latin typeface="Generic593-Regular"/>
              </a:rPr>
              <a:t>F</a:t>
            </a:r>
            <a:r>
              <a:rPr lang="en-US" sz="1800" b="0" i="0" u="none" strike="noStrike" baseline="30000" dirty="0">
                <a:solidFill>
                  <a:srgbClr val="FF0000"/>
                </a:solidFill>
                <a:latin typeface="Generic593-Regular"/>
              </a:rPr>
              <a:t>+</a:t>
            </a:r>
            <a:r>
              <a:rPr lang="en-US" sz="1800" b="0" i="0" u="none" strike="noStrike" baseline="0" dirty="0">
                <a:solidFill>
                  <a:srgbClr val="FF0000"/>
                </a:solidFill>
                <a:latin typeface="Generic586-Regular"/>
              </a:rPr>
              <a:t>.</a:t>
            </a:r>
            <a:endParaRPr lang="en-US" dirty="0">
              <a:solidFill>
                <a:srgbClr val="FF0000"/>
              </a:solidFill>
            </a:endParaRPr>
          </a:p>
        </p:txBody>
      </p:sp>
      <p:sp>
        <p:nvSpPr>
          <p:cNvPr id="9" name="Footer Placeholder 8">
            <a:extLst>
              <a:ext uri="{FF2B5EF4-FFF2-40B4-BE49-F238E27FC236}">
                <a16:creationId xmlns:a16="http://schemas.microsoft.com/office/drawing/2014/main" id="{A8943E6F-3E77-40C2-7D03-22B03869B324}"/>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81478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BDE4D-90D4-608F-A9DE-5C21FC0722FE}"/>
              </a:ext>
            </a:extLst>
          </p:cNvPr>
          <p:cNvSpPr txBox="1"/>
          <p:nvPr/>
        </p:nvSpPr>
        <p:spPr>
          <a:xfrm>
            <a:off x="685799" y="365844"/>
            <a:ext cx="7456715" cy="369332"/>
          </a:xfrm>
          <a:prstGeom prst="rect">
            <a:avLst/>
          </a:prstGeom>
          <a:noFill/>
        </p:spPr>
        <p:txBody>
          <a:bodyPr wrap="square">
            <a:spAutoFit/>
          </a:bodyPr>
          <a:lstStyle/>
          <a:p>
            <a:r>
              <a:rPr lang="en-US" dirty="0"/>
              <a:t>R(A,B,C) with FD say F: A</a:t>
            </a:r>
            <a:r>
              <a:rPr lang="en-US" sz="1800" dirty="0">
                <a:solidFill>
                  <a:srgbClr val="273239"/>
                </a:solidFill>
                <a:highlight>
                  <a:srgbClr val="FFFFFF"/>
                </a:highlight>
                <a:latin typeface="Callibri"/>
              </a:rPr>
              <a:t> -&gt;BC , BC -&gt; A decomposing to R1(A,B) and R2(B,C)</a:t>
            </a:r>
            <a:endParaRPr lang="en-US" dirty="0"/>
          </a:p>
        </p:txBody>
      </p:sp>
      <p:sp>
        <p:nvSpPr>
          <p:cNvPr id="5" name="TextBox 4">
            <a:extLst>
              <a:ext uri="{FF2B5EF4-FFF2-40B4-BE49-F238E27FC236}">
                <a16:creationId xmlns:a16="http://schemas.microsoft.com/office/drawing/2014/main" id="{36E5A471-58C4-CCE0-FC5A-C39A4D52EB4E}"/>
              </a:ext>
            </a:extLst>
          </p:cNvPr>
          <p:cNvSpPr txBox="1"/>
          <p:nvPr/>
        </p:nvSpPr>
        <p:spPr>
          <a:xfrm>
            <a:off x="685800" y="740618"/>
            <a:ext cx="7772400" cy="3416320"/>
          </a:xfrm>
          <a:prstGeom prst="rect">
            <a:avLst/>
          </a:prstGeom>
          <a:noFill/>
        </p:spPr>
        <p:txBody>
          <a:bodyPr wrap="square">
            <a:spAutoFit/>
          </a:bodyPr>
          <a:lstStyle/>
          <a:p>
            <a:r>
              <a:rPr lang="en-US" sz="1800" dirty="0">
                <a:solidFill>
                  <a:srgbClr val="273239"/>
                </a:solidFill>
                <a:highlight>
                  <a:srgbClr val="FFFFFF"/>
                </a:highlight>
                <a:latin typeface="Callibri"/>
              </a:rPr>
              <a:t>Find the derived FD’s for all the sub relations </a:t>
            </a:r>
          </a:p>
          <a:p>
            <a:endParaRPr lang="en-US" dirty="0">
              <a:solidFill>
                <a:srgbClr val="273239"/>
              </a:solidFill>
              <a:highlight>
                <a:srgbClr val="FFFFFF"/>
              </a:highlight>
              <a:latin typeface="Callibri"/>
            </a:endParaRPr>
          </a:p>
          <a:p>
            <a:r>
              <a:rPr lang="en-US" sz="1800" dirty="0">
                <a:solidFill>
                  <a:srgbClr val="273239"/>
                </a:solidFill>
                <a:highlight>
                  <a:srgbClr val="FFFFFF"/>
                </a:highlight>
                <a:latin typeface="Callibri"/>
              </a:rPr>
              <a:t>To derive all the sub relations find the closure of all attribute subsets of attributes in individual sub relation and avoid </a:t>
            </a:r>
            <a:r>
              <a:rPr lang="en-US" dirty="0">
                <a:solidFill>
                  <a:srgbClr val="273239"/>
                </a:solidFill>
                <a:highlight>
                  <a:srgbClr val="FFFFFF"/>
                </a:highlight>
                <a:latin typeface="Callibri"/>
              </a:rPr>
              <a:t>trivial </a:t>
            </a:r>
            <a:r>
              <a:rPr lang="en-US" sz="1800" dirty="0">
                <a:solidFill>
                  <a:srgbClr val="273239"/>
                </a:solidFill>
                <a:highlight>
                  <a:srgbClr val="FFFFFF"/>
                </a:highlight>
                <a:latin typeface="Callibri"/>
              </a:rPr>
              <a:t>or redundant functional dependency</a:t>
            </a:r>
          </a:p>
          <a:p>
            <a:endParaRPr lang="en-US" dirty="0">
              <a:solidFill>
                <a:srgbClr val="273239"/>
              </a:solidFill>
              <a:highlight>
                <a:srgbClr val="FFFFFF"/>
              </a:highlight>
              <a:latin typeface="Callibri"/>
            </a:endParaRPr>
          </a:p>
          <a:p>
            <a:r>
              <a:rPr lang="en-US" sz="1800" dirty="0">
                <a:solidFill>
                  <a:srgbClr val="273239"/>
                </a:solidFill>
                <a:highlight>
                  <a:srgbClr val="FFFFFF"/>
                </a:highlight>
                <a:latin typeface="Callibri"/>
              </a:rPr>
              <a:t>For  R1(A,B)  </a:t>
            </a:r>
          </a:p>
          <a:p>
            <a:r>
              <a:rPr lang="en-US" dirty="0">
                <a:solidFill>
                  <a:srgbClr val="273239"/>
                </a:solidFill>
                <a:highlight>
                  <a:srgbClr val="FFFFFF"/>
                </a:highlight>
                <a:latin typeface="Callibri"/>
              </a:rPr>
              <a:t>Compute Closure of A = {A,B,C} so </a:t>
            </a:r>
            <a:r>
              <a:rPr lang="en-US" dirty="0">
                <a:highlight>
                  <a:srgbClr val="FFFFFF"/>
                </a:highlight>
                <a:latin typeface="Callibri"/>
              </a:rPr>
              <a:t>A </a:t>
            </a:r>
            <a:r>
              <a:rPr lang="en-US" sz="1800" dirty="0">
                <a:highlight>
                  <a:srgbClr val="FFFFFF"/>
                </a:highlight>
                <a:latin typeface="Callibri"/>
              </a:rPr>
              <a:t> -&gt;  A is trivial. So remove A from the closure and also C is not in R1 so remove C from closure hence we get A -&gt; B.</a:t>
            </a:r>
          </a:p>
          <a:p>
            <a:r>
              <a:rPr lang="en-US" dirty="0">
                <a:highlight>
                  <a:srgbClr val="FFFFFF"/>
                </a:highlight>
                <a:latin typeface="Callibri"/>
              </a:rPr>
              <a:t>B closure is also {B} so B </a:t>
            </a:r>
            <a:r>
              <a:rPr lang="en-US" sz="1800" dirty="0">
                <a:highlight>
                  <a:srgbClr val="FFFFFF"/>
                </a:highlight>
                <a:latin typeface="Callibri"/>
              </a:rPr>
              <a:t> -&gt;  B is also trivial. So no need to consider.</a:t>
            </a:r>
          </a:p>
          <a:p>
            <a:r>
              <a:rPr lang="en-US" dirty="0">
                <a:highlight>
                  <a:srgbClr val="FFFFFF"/>
                </a:highlight>
                <a:latin typeface="Callibri"/>
              </a:rPr>
              <a:t>AB closure is {A,B,C} where C doesn’t belong to R1 so remove C from closure but now we get  AB </a:t>
            </a:r>
            <a:r>
              <a:rPr lang="en-US" sz="1800" dirty="0">
                <a:highlight>
                  <a:srgbClr val="FFFFFF"/>
                </a:highlight>
                <a:latin typeface="Callibri"/>
              </a:rPr>
              <a:t>-&gt; AB </a:t>
            </a:r>
            <a:r>
              <a:rPr lang="en-US" dirty="0">
                <a:highlight>
                  <a:srgbClr val="FFFFFF"/>
                </a:highlight>
                <a:latin typeface="Callibri"/>
              </a:rPr>
              <a:t>which is also trivial. So need to consider.</a:t>
            </a:r>
            <a:endParaRPr lang="en-US" dirty="0">
              <a:solidFill>
                <a:srgbClr val="FF0000"/>
              </a:solidFill>
              <a:highlight>
                <a:srgbClr val="FFFFFF"/>
              </a:highlight>
              <a:latin typeface="Callibri"/>
            </a:endParaRPr>
          </a:p>
          <a:p>
            <a:r>
              <a:rPr lang="en-US" sz="1800" dirty="0">
                <a:highlight>
                  <a:srgbClr val="FFFFFF"/>
                </a:highlight>
                <a:latin typeface="Callibri"/>
              </a:rPr>
              <a:t>So only </a:t>
            </a:r>
            <a:r>
              <a:rPr lang="en-US" dirty="0">
                <a:highlight>
                  <a:srgbClr val="FFFFFF"/>
                </a:highlight>
                <a:latin typeface="Callibri"/>
              </a:rPr>
              <a:t> </a:t>
            </a:r>
            <a:r>
              <a:rPr lang="en-US" sz="1800" dirty="0">
                <a:highlight>
                  <a:srgbClr val="FFFFFF"/>
                </a:highlight>
                <a:latin typeface="Callibri"/>
              </a:rPr>
              <a:t>FD’s derived are F1:  A -&gt; B</a:t>
            </a:r>
            <a:endParaRPr lang="en-US" dirty="0"/>
          </a:p>
        </p:txBody>
      </p:sp>
      <p:sp>
        <p:nvSpPr>
          <p:cNvPr id="7" name="TextBox 6">
            <a:extLst>
              <a:ext uri="{FF2B5EF4-FFF2-40B4-BE49-F238E27FC236}">
                <a16:creationId xmlns:a16="http://schemas.microsoft.com/office/drawing/2014/main" id="{FD0B5D1D-100F-6ABF-6505-A8DE703CAAF4}"/>
              </a:ext>
            </a:extLst>
          </p:cNvPr>
          <p:cNvSpPr txBox="1"/>
          <p:nvPr/>
        </p:nvSpPr>
        <p:spPr>
          <a:xfrm>
            <a:off x="707571" y="4254473"/>
            <a:ext cx="7641771" cy="1477328"/>
          </a:xfrm>
          <a:prstGeom prst="rect">
            <a:avLst/>
          </a:prstGeom>
          <a:noFill/>
        </p:spPr>
        <p:txBody>
          <a:bodyPr wrap="square">
            <a:spAutoFit/>
          </a:bodyPr>
          <a:lstStyle/>
          <a:p>
            <a:r>
              <a:rPr lang="en-US" sz="1800" dirty="0">
                <a:highlight>
                  <a:srgbClr val="FFFFFF"/>
                </a:highlight>
                <a:latin typeface="Callibri"/>
              </a:rPr>
              <a:t>For R2(B,C) calculate B closure, C closure and BC closure but we get no nontrivial  FD’s . So FD for R2 , </a:t>
            </a:r>
            <a:r>
              <a:rPr lang="en-US" sz="1800" dirty="0" err="1">
                <a:highlight>
                  <a:srgbClr val="FFFFFF"/>
                </a:highlight>
                <a:latin typeface="Callibri"/>
              </a:rPr>
              <a:t>i.e</a:t>
            </a:r>
            <a:r>
              <a:rPr lang="en-US" sz="1800" dirty="0">
                <a:highlight>
                  <a:srgbClr val="FFFFFF"/>
                </a:highlight>
                <a:latin typeface="Callibri"/>
              </a:rPr>
              <a:t>, F2: is nothing</a:t>
            </a:r>
          </a:p>
          <a:p>
            <a:endParaRPr lang="en-US" dirty="0">
              <a:highlight>
                <a:srgbClr val="FFFFFF"/>
              </a:highlight>
              <a:latin typeface="Callibri"/>
            </a:endParaRPr>
          </a:p>
          <a:p>
            <a:r>
              <a:rPr lang="en-US" dirty="0">
                <a:highlight>
                  <a:srgbClr val="FFFFFF"/>
                </a:highlight>
                <a:latin typeface="Callibri"/>
              </a:rPr>
              <a:t>Now if take union of F1 and F2 then all the FD;s in F should be valid in F1 union F2 and all the FD’s in F1 union F2 should be valid in F. or</a:t>
            </a:r>
            <a:endParaRPr lang="en-US" dirty="0"/>
          </a:p>
        </p:txBody>
      </p:sp>
      <p:sp>
        <p:nvSpPr>
          <p:cNvPr id="9" name="TextBox 8">
            <a:extLst>
              <a:ext uri="{FF2B5EF4-FFF2-40B4-BE49-F238E27FC236}">
                <a16:creationId xmlns:a16="http://schemas.microsoft.com/office/drawing/2014/main" id="{33F3D5C8-1E92-3ED8-5EA7-45380BE90E67}"/>
              </a:ext>
            </a:extLst>
          </p:cNvPr>
          <p:cNvSpPr txBox="1"/>
          <p:nvPr/>
        </p:nvSpPr>
        <p:spPr>
          <a:xfrm>
            <a:off x="685799" y="5855377"/>
            <a:ext cx="7641771" cy="646331"/>
          </a:xfrm>
          <a:prstGeom prst="rect">
            <a:avLst/>
          </a:prstGeom>
          <a:noFill/>
        </p:spPr>
        <p:txBody>
          <a:bodyPr wrap="square">
            <a:spAutoFit/>
          </a:bodyPr>
          <a:lstStyle/>
          <a:p>
            <a:r>
              <a:rPr lang="en-US" sz="1800" dirty="0">
                <a:solidFill>
                  <a:srgbClr val="FF0000"/>
                </a:solidFill>
                <a:highlight>
                  <a:srgbClr val="FFFFFF"/>
                </a:highlight>
                <a:latin typeface="Callibri"/>
              </a:rPr>
              <a:t>Closure of Union of F1 and F2 is not equal to closure of F, So not dependency preserving.</a:t>
            </a:r>
            <a:endParaRPr lang="en-US" dirty="0">
              <a:solidFill>
                <a:srgbClr val="FF0000"/>
              </a:solidFill>
            </a:endParaRPr>
          </a:p>
        </p:txBody>
      </p:sp>
      <p:sp>
        <p:nvSpPr>
          <p:cNvPr id="11" name="Footer Placeholder 10">
            <a:extLst>
              <a:ext uri="{FF2B5EF4-FFF2-40B4-BE49-F238E27FC236}">
                <a16:creationId xmlns:a16="http://schemas.microsoft.com/office/drawing/2014/main" id="{A9AE0AC4-36EB-4746-D1D6-2E224D04F984}"/>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65100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B3FB733-488B-5716-F350-F33DCBABEAE9}"/>
              </a:ext>
            </a:extLst>
          </p:cNvPr>
          <p:cNvSpPr txBox="1"/>
          <p:nvPr/>
        </p:nvSpPr>
        <p:spPr>
          <a:xfrm>
            <a:off x="598712" y="650864"/>
            <a:ext cx="7641771" cy="2031325"/>
          </a:xfrm>
          <a:prstGeom prst="rect">
            <a:avLst/>
          </a:prstGeom>
          <a:noFill/>
        </p:spPr>
        <p:txBody>
          <a:bodyPr wrap="square">
            <a:spAutoFit/>
          </a:bodyPr>
          <a:lstStyle/>
          <a:p>
            <a:r>
              <a:rPr lang="en-US" dirty="0"/>
              <a:t>Consider</a:t>
            </a:r>
            <a:r>
              <a:rPr lang="en-US" sz="1800" dirty="0"/>
              <a:t> R(</a:t>
            </a:r>
            <a:r>
              <a:rPr lang="en-US" dirty="0"/>
              <a:t>P,Q,R,S,T</a:t>
            </a:r>
            <a:r>
              <a:rPr lang="en-US" sz="1800" dirty="0"/>
              <a:t>)</a:t>
            </a:r>
          </a:p>
          <a:p>
            <a:endParaRPr lang="en-US" sz="1800" dirty="0"/>
          </a:p>
          <a:p>
            <a:r>
              <a:rPr lang="en-US" sz="1800" dirty="0"/>
              <a:t>FD’s are  {</a:t>
            </a:r>
            <a:r>
              <a:rPr lang="en-US" dirty="0"/>
              <a:t>P</a:t>
            </a:r>
            <a:r>
              <a:rPr lang="en-US" sz="1800" dirty="0">
                <a:solidFill>
                  <a:srgbClr val="273239"/>
                </a:solidFill>
                <a:highlight>
                  <a:srgbClr val="FFFFFF"/>
                </a:highlight>
                <a:latin typeface="Callibri"/>
              </a:rPr>
              <a:t> -&gt;</a:t>
            </a:r>
            <a:r>
              <a:rPr lang="en-US" dirty="0">
                <a:solidFill>
                  <a:srgbClr val="273239"/>
                </a:solidFill>
                <a:highlight>
                  <a:srgbClr val="FFFFFF"/>
                </a:highlight>
                <a:latin typeface="Callibri"/>
              </a:rPr>
              <a:t>Q</a:t>
            </a:r>
            <a:r>
              <a:rPr lang="en-US" sz="1800" dirty="0">
                <a:solidFill>
                  <a:srgbClr val="273239"/>
                </a:solidFill>
                <a:highlight>
                  <a:srgbClr val="FFFFFF"/>
                </a:highlight>
                <a:latin typeface="Callibri"/>
              </a:rPr>
              <a:t>, Q -&gt;</a:t>
            </a:r>
            <a:r>
              <a:rPr lang="en-US" dirty="0">
                <a:solidFill>
                  <a:srgbClr val="273239"/>
                </a:solidFill>
                <a:highlight>
                  <a:srgbClr val="FFFFFF"/>
                </a:highlight>
                <a:latin typeface="Callibri"/>
              </a:rPr>
              <a:t>R</a:t>
            </a:r>
            <a:r>
              <a:rPr lang="en-US" sz="1800" dirty="0">
                <a:solidFill>
                  <a:srgbClr val="273239"/>
                </a:solidFill>
                <a:highlight>
                  <a:srgbClr val="FFFFFF"/>
                </a:highlight>
                <a:latin typeface="Callibri"/>
              </a:rPr>
              <a:t>, </a:t>
            </a:r>
            <a:r>
              <a:rPr lang="en-US" dirty="0">
                <a:solidFill>
                  <a:srgbClr val="273239"/>
                </a:solidFill>
                <a:highlight>
                  <a:srgbClr val="FFFFFF"/>
                </a:highlight>
                <a:latin typeface="Callibri"/>
              </a:rPr>
              <a:t>R</a:t>
            </a:r>
            <a:r>
              <a:rPr lang="en-US" sz="1800" dirty="0">
                <a:solidFill>
                  <a:srgbClr val="273239"/>
                </a:solidFill>
                <a:highlight>
                  <a:srgbClr val="FFFFFF"/>
                </a:highlight>
                <a:latin typeface="Callibri"/>
              </a:rPr>
              <a:t> -&gt; S, S -&gt;P}</a:t>
            </a:r>
          </a:p>
          <a:p>
            <a:endParaRPr lang="en-US" dirty="0">
              <a:solidFill>
                <a:srgbClr val="273239"/>
              </a:solidFill>
              <a:highlight>
                <a:srgbClr val="FFFFFF"/>
              </a:highlight>
              <a:latin typeface="Callibri"/>
            </a:endParaRPr>
          </a:p>
          <a:p>
            <a:r>
              <a:rPr lang="en-US" dirty="0">
                <a:solidFill>
                  <a:srgbClr val="273239"/>
                </a:solidFill>
                <a:highlight>
                  <a:srgbClr val="FFFFFF"/>
                </a:highlight>
                <a:latin typeface="Callibri"/>
              </a:rPr>
              <a:t>Is the decomposition dependency preserving. R1(P,Q,R), R2(R,S,T)</a:t>
            </a:r>
          </a:p>
          <a:p>
            <a:endParaRPr lang="en-US" sz="1800" dirty="0">
              <a:solidFill>
                <a:srgbClr val="273239"/>
              </a:solidFill>
              <a:highlight>
                <a:srgbClr val="FFFFFF"/>
              </a:highlight>
              <a:latin typeface="Callibri"/>
            </a:endParaRPr>
          </a:p>
          <a:p>
            <a:r>
              <a:rPr lang="en-US" dirty="0">
                <a:solidFill>
                  <a:srgbClr val="273239"/>
                </a:solidFill>
                <a:highlight>
                  <a:srgbClr val="FFFFFF"/>
                </a:highlight>
                <a:latin typeface="Callibri"/>
              </a:rPr>
              <a:t>Yes.</a:t>
            </a:r>
            <a:endParaRPr lang="en-US" sz="1800" dirty="0">
              <a:solidFill>
                <a:srgbClr val="273239"/>
              </a:solidFill>
              <a:highlight>
                <a:srgbClr val="FFFFFF"/>
              </a:highlight>
              <a:latin typeface="Callibri"/>
            </a:endParaRPr>
          </a:p>
        </p:txBody>
      </p:sp>
      <p:sp>
        <p:nvSpPr>
          <p:cNvPr id="11" name="Footer Placeholder 10">
            <a:extLst>
              <a:ext uri="{FF2B5EF4-FFF2-40B4-BE49-F238E27FC236}">
                <a16:creationId xmlns:a16="http://schemas.microsoft.com/office/drawing/2014/main" id="{A9AE0AC4-36EB-4746-D1D6-2E224D04F984}"/>
              </a:ext>
            </a:extLst>
          </p:cNvPr>
          <p:cNvSpPr>
            <a:spLocks noGrp="1"/>
          </p:cNvSpPr>
          <p:nvPr>
            <p:ph type="ftr" sz="quarter" idx="11"/>
          </p:nvPr>
        </p:nvSpPr>
        <p:spPr/>
        <p:txBody>
          <a:bodyPr/>
          <a:lstStyle/>
          <a:p>
            <a:r>
              <a:rPr lang="en-US"/>
              <a:t>Dr A V Prajeesh, SAS, VIT Vellore</a:t>
            </a:r>
          </a:p>
        </p:txBody>
      </p:sp>
      <p:sp>
        <p:nvSpPr>
          <p:cNvPr id="2" name="TextBox 1">
            <a:extLst>
              <a:ext uri="{FF2B5EF4-FFF2-40B4-BE49-F238E27FC236}">
                <a16:creationId xmlns:a16="http://schemas.microsoft.com/office/drawing/2014/main" id="{7EA811FC-E1D3-E74F-1A3E-A3B9B226A709}"/>
              </a:ext>
            </a:extLst>
          </p:cNvPr>
          <p:cNvSpPr txBox="1"/>
          <p:nvPr/>
        </p:nvSpPr>
        <p:spPr>
          <a:xfrm>
            <a:off x="598711" y="3934046"/>
            <a:ext cx="7641771" cy="2031325"/>
          </a:xfrm>
          <a:prstGeom prst="rect">
            <a:avLst/>
          </a:prstGeom>
          <a:noFill/>
        </p:spPr>
        <p:txBody>
          <a:bodyPr wrap="square">
            <a:spAutoFit/>
          </a:bodyPr>
          <a:lstStyle/>
          <a:p>
            <a:r>
              <a:rPr lang="en-US" dirty="0"/>
              <a:t>Consider</a:t>
            </a:r>
            <a:r>
              <a:rPr lang="en-US" sz="1800" dirty="0"/>
              <a:t> R(</a:t>
            </a:r>
            <a:r>
              <a:rPr lang="en-US" dirty="0"/>
              <a:t>P,Q,R,S,T</a:t>
            </a:r>
            <a:r>
              <a:rPr lang="en-US" sz="1800" dirty="0"/>
              <a:t>)</a:t>
            </a:r>
          </a:p>
          <a:p>
            <a:endParaRPr lang="en-US" sz="1800" dirty="0"/>
          </a:p>
          <a:p>
            <a:r>
              <a:rPr lang="en-US" sz="1800" dirty="0"/>
              <a:t>FD’s are  {</a:t>
            </a:r>
            <a:r>
              <a:rPr lang="en-US" dirty="0"/>
              <a:t>P</a:t>
            </a:r>
            <a:r>
              <a:rPr lang="en-US" sz="1800" dirty="0">
                <a:solidFill>
                  <a:srgbClr val="273239"/>
                </a:solidFill>
                <a:highlight>
                  <a:srgbClr val="FFFFFF"/>
                </a:highlight>
                <a:latin typeface="Callibri"/>
              </a:rPr>
              <a:t> -&gt;</a:t>
            </a:r>
            <a:r>
              <a:rPr lang="en-US" dirty="0">
                <a:solidFill>
                  <a:srgbClr val="273239"/>
                </a:solidFill>
                <a:highlight>
                  <a:srgbClr val="FFFFFF"/>
                </a:highlight>
                <a:latin typeface="Callibri"/>
              </a:rPr>
              <a:t>QRS</a:t>
            </a:r>
            <a:r>
              <a:rPr lang="en-US" sz="1800" dirty="0">
                <a:solidFill>
                  <a:srgbClr val="273239"/>
                </a:solidFill>
                <a:highlight>
                  <a:srgbClr val="FFFFFF"/>
                </a:highlight>
                <a:latin typeface="Callibri"/>
              </a:rPr>
              <a:t>, Q -&gt;PT, </a:t>
            </a:r>
            <a:r>
              <a:rPr lang="en-US" dirty="0">
                <a:solidFill>
                  <a:srgbClr val="273239"/>
                </a:solidFill>
                <a:highlight>
                  <a:srgbClr val="FFFFFF"/>
                </a:highlight>
                <a:latin typeface="Callibri"/>
              </a:rPr>
              <a:t>QR</a:t>
            </a:r>
            <a:r>
              <a:rPr lang="en-US" sz="1800" dirty="0">
                <a:solidFill>
                  <a:srgbClr val="273239"/>
                </a:solidFill>
                <a:highlight>
                  <a:srgbClr val="FFFFFF"/>
                </a:highlight>
                <a:latin typeface="Callibri"/>
              </a:rPr>
              <a:t> -&gt; PST, S -&gt;T, R -&gt; ST}</a:t>
            </a:r>
          </a:p>
          <a:p>
            <a:endParaRPr lang="en-US" dirty="0">
              <a:solidFill>
                <a:srgbClr val="273239"/>
              </a:solidFill>
              <a:highlight>
                <a:srgbClr val="FFFFFF"/>
              </a:highlight>
              <a:latin typeface="Callibri"/>
            </a:endParaRPr>
          </a:p>
          <a:p>
            <a:r>
              <a:rPr lang="en-US" dirty="0">
                <a:solidFill>
                  <a:srgbClr val="273239"/>
                </a:solidFill>
                <a:highlight>
                  <a:srgbClr val="FFFFFF"/>
                </a:highlight>
                <a:latin typeface="Callibri"/>
              </a:rPr>
              <a:t>Is the decomposition dependency preserving. R1(P,Q), R2(Q,R), R3(R,S,T)</a:t>
            </a:r>
          </a:p>
          <a:p>
            <a:endParaRPr lang="en-US" sz="1800" dirty="0">
              <a:solidFill>
                <a:srgbClr val="273239"/>
              </a:solidFill>
              <a:highlight>
                <a:srgbClr val="FFFFFF"/>
              </a:highlight>
              <a:latin typeface="Callibri"/>
            </a:endParaRPr>
          </a:p>
          <a:p>
            <a:r>
              <a:rPr lang="en-US" dirty="0">
                <a:solidFill>
                  <a:srgbClr val="273239"/>
                </a:solidFill>
                <a:highlight>
                  <a:srgbClr val="FFFFFF"/>
                </a:highlight>
                <a:latin typeface="Callibri"/>
              </a:rPr>
              <a:t>Yes.</a:t>
            </a:r>
            <a:endParaRPr lang="en-US" sz="1800" dirty="0">
              <a:solidFill>
                <a:srgbClr val="273239"/>
              </a:solidFill>
              <a:highlight>
                <a:srgbClr val="FFFFFF"/>
              </a:highlight>
              <a:latin typeface="Callibri"/>
            </a:endParaRPr>
          </a:p>
        </p:txBody>
      </p:sp>
    </p:spTree>
    <p:extLst>
      <p:ext uri="{BB962C8B-B14F-4D97-AF65-F5344CB8AC3E}">
        <p14:creationId xmlns:p14="http://schemas.microsoft.com/office/powerpoint/2010/main" val="400416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499D5-2F9A-9DB8-C15B-BF23C245C704}"/>
              </a:ext>
            </a:extLst>
          </p:cNvPr>
          <p:cNvSpPr txBox="1"/>
          <p:nvPr/>
        </p:nvSpPr>
        <p:spPr>
          <a:xfrm>
            <a:off x="642257" y="751114"/>
            <a:ext cx="7772400" cy="4555093"/>
          </a:xfrm>
          <a:prstGeom prst="rect">
            <a:avLst/>
          </a:prstGeom>
          <a:noFill/>
        </p:spPr>
        <p:txBody>
          <a:bodyPr wrap="square" rtlCol="0">
            <a:spAutoFit/>
          </a:bodyPr>
          <a:lstStyle/>
          <a:p>
            <a:r>
              <a:rPr lang="en-US" sz="2000" b="1" dirty="0"/>
              <a:t>Loss-less join property</a:t>
            </a:r>
          </a:p>
          <a:p>
            <a:endParaRPr lang="en-US" dirty="0"/>
          </a:p>
          <a:p>
            <a:r>
              <a:rPr lang="en-US" dirty="0"/>
              <a:t>The decomposition of the relation into sub relations should be having the loss less join property, </a:t>
            </a:r>
            <a:r>
              <a:rPr lang="en-US" dirty="0" err="1"/>
              <a:t>i.e</a:t>
            </a:r>
            <a:r>
              <a:rPr lang="en-US" dirty="0"/>
              <a:t> when you take the natural join of the sub relations you must get the same relation. No extra tuples should be added and no tuples should be lost. If it happens so then we call the decomposition as Lossy decomposition.</a:t>
            </a:r>
          </a:p>
          <a:p>
            <a:endParaRPr lang="en-US" dirty="0"/>
          </a:p>
          <a:p>
            <a:r>
              <a:rPr lang="en-US" dirty="0"/>
              <a:t>Points to note:</a:t>
            </a:r>
          </a:p>
          <a:p>
            <a:endParaRPr lang="en-US" dirty="0"/>
          </a:p>
          <a:p>
            <a:r>
              <a:rPr lang="en-US" dirty="0"/>
              <a:t>Common attributes should be there while decomposing</a:t>
            </a:r>
          </a:p>
          <a:p>
            <a:endParaRPr lang="en-US" dirty="0"/>
          </a:p>
          <a:p>
            <a:r>
              <a:rPr lang="en-US" dirty="0"/>
              <a:t>Union of attributes in the sub relations should be equal to the attribute set in R.</a:t>
            </a:r>
          </a:p>
          <a:p>
            <a:endParaRPr lang="en-US" dirty="0"/>
          </a:p>
          <a:p>
            <a:r>
              <a:rPr lang="en-US" dirty="0">
                <a:solidFill>
                  <a:srgbClr val="FF0000"/>
                </a:solidFill>
              </a:rPr>
              <a:t>Common attribute should be </a:t>
            </a:r>
            <a:r>
              <a:rPr lang="en-US" dirty="0" err="1">
                <a:solidFill>
                  <a:srgbClr val="FF0000"/>
                </a:solidFill>
              </a:rPr>
              <a:t>superkey</a:t>
            </a:r>
            <a:r>
              <a:rPr lang="en-US" dirty="0">
                <a:solidFill>
                  <a:srgbClr val="FF0000"/>
                </a:solidFill>
              </a:rPr>
              <a:t> of </a:t>
            </a:r>
            <a:r>
              <a:rPr lang="en-US" dirty="0" err="1">
                <a:solidFill>
                  <a:srgbClr val="FF0000"/>
                </a:solidFill>
              </a:rPr>
              <a:t>atleast</a:t>
            </a:r>
            <a:r>
              <a:rPr lang="en-US" dirty="0">
                <a:solidFill>
                  <a:srgbClr val="FF0000"/>
                </a:solidFill>
              </a:rPr>
              <a:t> one sub relation then we will have a lossless join decomposition.</a:t>
            </a:r>
          </a:p>
          <a:p>
            <a:endParaRPr lang="en-US" dirty="0"/>
          </a:p>
        </p:txBody>
      </p:sp>
      <p:sp>
        <p:nvSpPr>
          <p:cNvPr id="5" name="Footer Placeholder 4">
            <a:extLst>
              <a:ext uri="{FF2B5EF4-FFF2-40B4-BE49-F238E27FC236}">
                <a16:creationId xmlns:a16="http://schemas.microsoft.com/office/drawing/2014/main" id="{9CDEDFDB-1D7B-37D6-9F56-D3333653FE9F}"/>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307361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879A61-852B-CFC2-1826-3A00C86A1AC9}"/>
              </a:ext>
            </a:extLst>
          </p:cNvPr>
          <p:cNvPicPr>
            <a:picLocks noChangeAspect="1"/>
          </p:cNvPicPr>
          <p:nvPr/>
        </p:nvPicPr>
        <p:blipFill>
          <a:blip r:embed="rId2"/>
          <a:stretch>
            <a:fillRect/>
          </a:stretch>
        </p:blipFill>
        <p:spPr>
          <a:xfrm>
            <a:off x="647497" y="482554"/>
            <a:ext cx="4838445" cy="2192175"/>
          </a:xfrm>
          <a:prstGeom prst="rect">
            <a:avLst/>
          </a:prstGeom>
        </p:spPr>
      </p:pic>
      <p:pic>
        <p:nvPicPr>
          <p:cNvPr id="7" name="Picture 6">
            <a:extLst>
              <a:ext uri="{FF2B5EF4-FFF2-40B4-BE49-F238E27FC236}">
                <a16:creationId xmlns:a16="http://schemas.microsoft.com/office/drawing/2014/main" id="{86967853-F39A-C920-EA6A-AC77ED99F0FD}"/>
              </a:ext>
            </a:extLst>
          </p:cNvPr>
          <p:cNvPicPr>
            <a:picLocks noChangeAspect="1"/>
          </p:cNvPicPr>
          <p:nvPr/>
        </p:nvPicPr>
        <p:blipFill>
          <a:blip r:embed="rId3"/>
          <a:stretch>
            <a:fillRect/>
          </a:stretch>
        </p:blipFill>
        <p:spPr>
          <a:xfrm>
            <a:off x="756354" y="2743945"/>
            <a:ext cx="5895389" cy="1370110"/>
          </a:xfrm>
          <a:prstGeom prst="rect">
            <a:avLst/>
          </a:prstGeom>
        </p:spPr>
      </p:pic>
      <p:pic>
        <p:nvPicPr>
          <p:cNvPr id="9" name="Picture 8">
            <a:extLst>
              <a:ext uri="{FF2B5EF4-FFF2-40B4-BE49-F238E27FC236}">
                <a16:creationId xmlns:a16="http://schemas.microsoft.com/office/drawing/2014/main" id="{1CA831A1-ACAE-15AB-68E5-483F5037EA58}"/>
              </a:ext>
            </a:extLst>
          </p:cNvPr>
          <p:cNvPicPr>
            <a:picLocks noChangeAspect="1"/>
          </p:cNvPicPr>
          <p:nvPr/>
        </p:nvPicPr>
        <p:blipFill>
          <a:blip r:embed="rId4"/>
          <a:stretch>
            <a:fillRect/>
          </a:stretch>
        </p:blipFill>
        <p:spPr>
          <a:xfrm>
            <a:off x="1492569" y="4420763"/>
            <a:ext cx="6412114" cy="2160859"/>
          </a:xfrm>
          <a:prstGeom prst="rect">
            <a:avLst/>
          </a:prstGeom>
        </p:spPr>
      </p:pic>
    </p:spTree>
    <p:extLst>
      <p:ext uri="{BB962C8B-B14F-4D97-AF65-F5344CB8AC3E}">
        <p14:creationId xmlns:p14="http://schemas.microsoft.com/office/powerpoint/2010/main" val="4147002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19D72-3B38-BC0D-FA4A-87580058B0D7}"/>
              </a:ext>
            </a:extLst>
          </p:cNvPr>
          <p:cNvPicPr>
            <a:picLocks noChangeAspect="1"/>
          </p:cNvPicPr>
          <p:nvPr/>
        </p:nvPicPr>
        <p:blipFill>
          <a:blip r:embed="rId2"/>
          <a:stretch>
            <a:fillRect/>
          </a:stretch>
        </p:blipFill>
        <p:spPr>
          <a:xfrm>
            <a:off x="916524" y="1112534"/>
            <a:ext cx="7303559" cy="3905780"/>
          </a:xfrm>
          <a:prstGeom prst="rect">
            <a:avLst/>
          </a:prstGeom>
        </p:spPr>
      </p:pic>
    </p:spTree>
    <p:extLst>
      <p:ext uri="{BB962C8B-B14F-4D97-AF65-F5344CB8AC3E}">
        <p14:creationId xmlns:p14="http://schemas.microsoft.com/office/powerpoint/2010/main" val="282324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C1021-D0BB-2ED2-B208-1BE90E84E39C}"/>
              </a:ext>
            </a:extLst>
          </p:cNvPr>
          <p:cNvSpPr txBox="1"/>
          <p:nvPr/>
        </p:nvSpPr>
        <p:spPr>
          <a:xfrm>
            <a:off x="544285" y="901014"/>
            <a:ext cx="7717972" cy="1200329"/>
          </a:xfrm>
          <a:prstGeom prst="rect">
            <a:avLst/>
          </a:prstGeom>
          <a:noFill/>
        </p:spPr>
        <p:txBody>
          <a:bodyPr wrap="square" rtlCol="0">
            <a:spAutoFit/>
          </a:bodyPr>
          <a:lstStyle/>
          <a:p>
            <a:r>
              <a:rPr lang="en-US" dirty="0"/>
              <a:t>Check whether we have a loss less join decomposition for the relation</a:t>
            </a:r>
          </a:p>
          <a:p>
            <a:endParaRPr lang="en-US" dirty="0"/>
          </a:p>
          <a:p>
            <a:r>
              <a:rPr lang="en-US" dirty="0"/>
              <a:t>R(P,Q,R,S,T,U) with FD {PQ</a:t>
            </a:r>
            <a:r>
              <a:rPr lang="en-US" sz="1800" dirty="0">
                <a:solidFill>
                  <a:srgbClr val="273239"/>
                </a:solidFill>
                <a:highlight>
                  <a:srgbClr val="FFFFFF"/>
                </a:highlight>
                <a:latin typeface="Callibri"/>
              </a:rPr>
              <a:t> -&gt;R,R -&gt;S,S -&gt;TU,U -&gt;P,S -&gt;Q,T -&gt;U} to R1{P,Q,R}, R2{R,S,T},R3{T,U}</a:t>
            </a:r>
            <a:r>
              <a:rPr lang="en-US" dirty="0"/>
              <a:t> </a:t>
            </a:r>
          </a:p>
        </p:txBody>
      </p:sp>
    </p:spTree>
    <p:extLst>
      <p:ext uri="{BB962C8B-B14F-4D97-AF65-F5344CB8AC3E}">
        <p14:creationId xmlns:p14="http://schemas.microsoft.com/office/powerpoint/2010/main" val="198716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66324-A02D-2096-3648-10C465198A81}"/>
              </a:ext>
            </a:extLst>
          </p:cNvPr>
          <p:cNvPicPr>
            <a:picLocks noChangeAspect="1"/>
          </p:cNvPicPr>
          <p:nvPr/>
        </p:nvPicPr>
        <p:blipFill>
          <a:blip r:embed="rId2"/>
          <a:stretch>
            <a:fillRect/>
          </a:stretch>
        </p:blipFill>
        <p:spPr>
          <a:xfrm>
            <a:off x="482926" y="1613296"/>
            <a:ext cx="8283628" cy="3720703"/>
          </a:xfrm>
          <a:prstGeom prst="rect">
            <a:avLst/>
          </a:prstGeom>
        </p:spPr>
      </p:pic>
      <p:sp>
        <p:nvSpPr>
          <p:cNvPr id="4" name="Footer Placeholder 3">
            <a:extLst>
              <a:ext uri="{FF2B5EF4-FFF2-40B4-BE49-F238E27FC236}">
                <a16:creationId xmlns:a16="http://schemas.microsoft.com/office/drawing/2014/main" id="{B22F83D0-B10D-9137-2FA5-F72E72235350}"/>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188375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3F2A6-A4E8-031E-7239-4BCA0D30B837}"/>
              </a:ext>
            </a:extLst>
          </p:cNvPr>
          <p:cNvSpPr txBox="1"/>
          <p:nvPr/>
        </p:nvSpPr>
        <p:spPr>
          <a:xfrm>
            <a:off x="685800" y="691438"/>
            <a:ext cx="7402286" cy="2862322"/>
          </a:xfrm>
          <a:prstGeom prst="rect">
            <a:avLst/>
          </a:prstGeom>
          <a:noFill/>
        </p:spPr>
        <p:txBody>
          <a:bodyPr wrap="square" rtlCol="0">
            <a:spAutoFit/>
          </a:bodyPr>
          <a:lstStyle/>
          <a:p>
            <a:r>
              <a:rPr lang="en-US" dirty="0"/>
              <a:t>Find all candidate keys of R(School, class, batch, principal, student, teacher)</a:t>
            </a:r>
          </a:p>
          <a:p>
            <a:endParaRPr lang="en-US" dirty="0"/>
          </a:p>
          <a:p>
            <a:r>
              <a:rPr lang="en-US" dirty="0"/>
              <a:t>FD’s are  </a:t>
            </a:r>
          </a:p>
          <a:p>
            <a:r>
              <a:rPr lang="en-US" dirty="0"/>
              <a:t>School, class</a:t>
            </a:r>
            <a:r>
              <a:rPr lang="en-US" dirty="0">
                <a:solidFill>
                  <a:srgbClr val="273239"/>
                </a:solidFill>
                <a:highlight>
                  <a:srgbClr val="FFFFFF"/>
                </a:highlight>
                <a:latin typeface="Callibri"/>
              </a:rPr>
              <a:t> -&gt;batch, </a:t>
            </a:r>
          </a:p>
          <a:p>
            <a:r>
              <a:rPr lang="en-US" dirty="0">
                <a:solidFill>
                  <a:srgbClr val="273239"/>
                </a:solidFill>
                <a:highlight>
                  <a:srgbClr val="FFFFFF"/>
                </a:highlight>
                <a:latin typeface="Callibri"/>
              </a:rPr>
              <a:t>batch -&gt; principal, student,</a:t>
            </a:r>
          </a:p>
          <a:p>
            <a:r>
              <a:rPr lang="en-US" dirty="0">
                <a:solidFill>
                  <a:srgbClr val="273239"/>
                </a:solidFill>
                <a:highlight>
                  <a:srgbClr val="FFFFFF"/>
                </a:highlight>
                <a:latin typeface="Callibri"/>
              </a:rPr>
              <a:t>Student -&gt; teacher,</a:t>
            </a:r>
          </a:p>
          <a:p>
            <a:r>
              <a:rPr lang="en-US" dirty="0">
                <a:solidFill>
                  <a:srgbClr val="273239"/>
                </a:solidFill>
                <a:highlight>
                  <a:srgbClr val="FFFFFF"/>
                </a:highlight>
                <a:latin typeface="Callibri"/>
              </a:rPr>
              <a:t>principal -&gt; school</a:t>
            </a:r>
          </a:p>
          <a:p>
            <a:endParaRPr lang="en-US" dirty="0">
              <a:solidFill>
                <a:srgbClr val="273239"/>
              </a:solidFill>
              <a:highlight>
                <a:srgbClr val="FFFFFF"/>
              </a:highlight>
              <a:latin typeface="Callibri"/>
            </a:endParaRPr>
          </a:p>
          <a:p>
            <a:endParaRPr lang="en-US" dirty="0">
              <a:solidFill>
                <a:srgbClr val="273239"/>
              </a:solidFill>
              <a:highlight>
                <a:srgbClr val="FFFFFF"/>
              </a:highlight>
              <a:latin typeface="Callibri"/>
            </a:endParaRPr>
          </a:p>
          <a:p>
            <a:endParaRPr lang="en-US" dirty="0">
              <a:solidFill>
                <a:srgbClr val="273239"/>
              </a:solidFill>
              <a:highlight>
                <a:srgbClr val="FFFFFF"/>
              </a:highlight>
              <a:latin typeface="Callibri"/>
            </a:endParaRPr>
          </a:p>
        </p:txBody>
      </p:sp>
      <p:sp>
        <p:nvSpPr>
          <p:cNvPr id="2" name="Footer Placeholder 1">
            <a:extLst>
              <a:ext uri="{FF2B5EF4-FFF2-40B4-BE49-F238E27FC236}">
                <a16:creationId xmlns:a16="http://schemas.microsoft.com/office/drawing/2014/main" id="{082BE6EE-B0DB-24FA-1354-A8739AF7CA3F}"/>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222256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3F2A6-A4E8-031E-7239-4BCA0D30B837}"/>
              </a:ext>
            </a:extLst>
          </p:cNvPr>
          <p:cNvSpPr txBox="1"/>
          <p:nvPr/>
        </p:nvSpPr>
        <p:spPr>
          <a:xfrm>
            <a:off x="685800" y="691438"/>
            <a:ext cx="7402286" cy="3693319"/>
          </a:xfrm>
          <a:prstGeom prst="rect">
            <a:avLst/>
          </a:prstGeom>
          <a:noFill/>
        </p:spPr>
        <p:txBody>
          <a:bodyPr wrap="square" rtlCol="0">
            <a:spAutoFit/>
          </a:bodyPr>
          <a:lstStyle/>
          <a:p>
            <a:r>
              <a:rPr lang="en-US" dirty="0"/>
              <a:t>Find all candidate keys of R(School, class, batch, principal, student, teacher)</a:t>
            </a:r>
          </a:p>
          <a:p>
            <a:endParaRPr lang="en-US" dirty="0"/>
          </a:p>
          <a:p>
            <a:r>
              <a:rPr lang="en-US" dirty="0"/>
              <a:t>FD’s are  </a:t>
            </a:r>
          </a:p>
          <a:p>
            <a:r>
              <a:rPr lang="en-US" dirty="0"/>
              <a:t>School, class</a:t>
            </a:r>
            <a:r>
              <a:rPr lang="en-US" dirty="0">
                <a:solidFill>
                  <a:srgbClr val="273239"/>
                </a:solidFill>
                <a:highlight>
                  <a:srgbClr val="FFFFFF"/>
                </a:highlight>
                <a:latin typeface="Callibri"/>
              </a:rPr>
              <a:t> -&gt;batch, </a:t>
            </a:r>
          </a:p>
          <a:p>
            <a:r>
              <a:rPr lang="en-US" dirty="0">
                <a:solidFill>
                  <a:srgbClr val="273239"/>
                </a:solidFill>
                <a:highlight>
                  <a:srgbClr val="FFFFFF"/>
                </a:highlight>
                <a:latin typeface="Callibri"/>
              </a:rPr>
              <a:t>batch -&gt; principal, student,</a:t>
            </a:r>
          </a:p>
          <a:p>
            <a:r>
              <a:rPr lang="en-US" dirty="0">
                <a:solidFill>
                  <a:srgbClr val="273239"/>
                </a:solidFill>
                <a:highlight>
                  <a:srgbClr val="FFFFFF"/>
                </a:highlight>
                <a:latin typeface="Callibri"/>
              </a:rPr>
              <a:t>Student -&gt; teacher,</a:t>
            </a:r>
          </a:p>
          <a:p>
            <a:r>
              <a:rPr lang="en-US" dirty="0">
                <a:solidFill>
                  <a:srgbClr val="273239"/>
                </a:solidFill>
                <a:highlight>
                  <a:srgbClr val="FFFFFF"/>
                </a:highlight>
                <a:latin typeface="Callibri"/>
              </a:rPr>
              <a:t>principal -&gt; school</a:t>
            </a:r>
          </a:p>
          <a:p>
            <a:endParaRPr lang="en-US" dirty="0">
              <a:solidFill>
                <a:srgbClr val="273239"/>
              </a:solidFill>
              <a:highlight>
                <a:srgbClr val="FFFFFF"/>
              </a:highlight>
              <a:latin typeface="Callibri"/>
            </a:endParaRPr>
          </a:p>
          <a:p>
            <a:r>
              <a:rPr lang="en-US" dirty="0">
                <a:solidFill>
                  <a:srgbClr val="273239"/>
                </a:solidFill>
                <a:highlight>
                  <a:srgbClr val="FFFFFF"/>
                </a:highlight>
                <a:latin typeface="Callibri"/>
              </a:rPr>
              <a:t>Ans:{ </a:t>
            </a:r>
            <a:r>
              <a:rPr lang="en-US" dirty="0" err="1">
                <a:solidFill>
                  <a:srgbClr val="273239"/>
                </a:solidFill>
                <a:highlight>
                  <a:srgbClr val="FFFFFF"/>
                </a:highlight>
                <a:latin typeface="Callibri"/>
              </a:rPr>
              <a:t>School,class</a:t>
            </a:r>
            <a:r>
              <a:rPr lang="en-US" dirty="0">
                <a:solidFill>
                  <a:srgbClr val="273239"/>
                </a:solidFill>
                <a:highlight>
                  <a:srgbClr val="FFFFFF"/>
                </a:highlight>
                <a:latin typeface="Callibri"/>
              </a:rPr>
              <a:t>},</a:t>
            </a:r>
          </a:p>
          <a:p>
            <a:r>
              <a:rPr lang="en-US" dirty="0">
                <a:solidFill>
                  <a:srgbClr val="273239"/>
                </a:solidFill>
                <a:highlight>
                  <a:srgbClr val="FFFFFF"/>
                </a:highlight>
                <a:latin typeface="Callibri"/>
              </a:rPr>
              <a:t>{</a:t>
            </a:r>
            <a:r>
              <a:rPr lang="en-US" dirty="0" err="1">
                <a:solidFill>
                  <a:srgbClr val="273239"/>
                </a:solidFill>
                <a:highlight>
                  <a:srgbClr val="FFFFFF"/>
                </a:highlight>
                <a:latin typeface="Callibri"/>
              </a:rPr>
              <a:t>principal,class</a:t>
            </a:r>
            <a:r>
              <a:rPr lang="en-US" dirty="0">
                <a:solidFill>
                  <a:srgbClr val="273239"/>
                </a:solidFill>
                <a:highlight>
                  <a:srgbClr val="FFFFFF"/>
                </a:highlight>
                <a:latin typeface="Callibri"/>
              </a:rPr>
              <a:t>},</a:t>
            </a:r>
          </a:p>
          <a:p>
            <a:r>
              <a:rPr lang="en-US" dirty="0">
                <a:solidFill>
                  <a:srgbClr val="273239"/>
                </a:solidFill>
                <a:highlight>
                  <a:srgbClr val="FFFFFF"/>
                </a:highlight>
                <a:latin typeface="Callibri"/>
              </a:rPr>
              <a:t>{</a:t>
            </a:r>
            <a:r>
              <a:rPr lang="en-US" dirty="0" err="1">
                <a:solidFill>
                  <a:srgbClr val="273239"/>
                </a:solidFill>
                <a:highlight>
                  <a:srgbClr val="FFFFFF"/>
                </a:highlight>
                <a:latin typeface="Callibri"/>
              </a:rPr>
              <a:t>batch,class</a:t>
            </a:r>
            <a:r>
              <a:rPr lang="en-US" dirty="0">
                <a:solidFill>
                  <a:srgbClr val="273239"/>
                </a:solidFill>
                <a:highlight>
                  <a:srgbClr val="FFFFFF"/>
                </a:highlight>
                <a:latin typeface="Callibri"/>
              </a:rPr>
              <a:t>}</a:t>
            </a:r>
          </a:p>
          <a:p>
            <a:endParaRPr lang="en-US" dirty="0">
              <a:solidFill>
                <a:srgbClr val="273239"/>
              </a:solidFill>
              <a:highlight>
                <a:srgbClr val="FFFFFF"/>
              </a:highlight>
              <a:latin typeface="Callibri"/>
            </a:endParaRPr>
          </a:p>
          <a:p>
            <a:endParaRPr lang="en-US" dirty="0">
              <a:solidFill>
                <a:srgbClr val="273239"/>
              </a:solidFill>
              <a:highlight>
                <a:srgbClr val="FFFFFF"/>
              </a:highlight>
              <a:latin typeface="Callibri"/>
            </a:endParaRPr>
          </a:p>
        </p:txBody>
      </p:sp>
      <p:sp>
        <p:nvSpPr>
          <p:cNvPr id="2" name="Footer Placeholder 1">
            <a:extLst>
              <a:ext uri="{FF2B5EF4-FFF2-40B4-BE49-F238E27FC236}">
                <a16:creationId xmlns:a16="http://schemas.microsoft.com/office/drawing/2014/main" id="{082BE6EE-B0DB-24FA-1354-A8739AF7CA3F}"/>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414072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EAB1D-F280-55F3-F673-24F27FAF9E4F}"/>
              </a:ext>
            </a:extLst>
          </p:cNvPr>
          <p:cNvSpPr txBox="1"/>
          <p:nvPr/>
        </p:nvSpPr>
        <p:spPr>
          <a:xfrm>
            <a:off x="489857" y="376405"/>
            <a:ext cx="7935686" cy="3170099"/>
          </a:xfrm>
          <a:prstGeom prst="rect">
            <a:avLst/>
          </a:prstGeom>
          <a:noFill/>
        </p:spPr>
        <p:txBody>
          <a:bodyPr wrap="square" rtlCol="0">
            <a:spAutoFit/>
          </a:bodyPr>
          <a:lstStyle/>
          <a:p>
            <a:r>
              <a:rPr lang="en-US" sz="2000" b="1" dirty="0"/>
              <a:t>1</a:t>
            </a:r>
            <a:r>
              <a:rPr lang="en-US" sz="2000" b="1" baseline="30000" dirty="0"/>
              <a:t>st</a:t>
            </a:r>
            <a:r>
              <a:rPr lang="en-US" sz="2000" b="1" dirty="0"/>
              <a:t> NF</a:t>
            </a:r>
          </a:p>
          <a:p>
            <a:endParaRPr lang="en-US" sz="2000" dirty="0"/>
          </a:p>
          <a:p>
            <a:pPr marL="342900" indent="-342900" algn="just">
              <a:buFont typeface="Arial" panose="020B0604020202020204" pitchFamily="34" charset="0"/>
              <a:buChar char="•"/>
            </a:pPr>
            <a:r>
              <a:rPr lang="en-US" sz="2000" dirty="0"/>
              <a:t>Each attribute should contain atomic values. Multivalued attributes not allowed.</a:t>
            </a:r>
          </a:p>
          <a:p>
            <a:pPr marL="342900" indent="-342900" algn="just">
              <a:buFont typeface="Arial" panose="020B0604020202020204" pitchFamily="34" charset="0"/>
              <a:buChar char="•"/>
            </a:pPr>
            <a:r>
              <a:rPr lang="en-US" sz="2000" dirty="0"/>
              <a:t>Columns or attributes should contain values of the same domain type. </a:t>
            </a:r>
          </a:p>
          <a:p>
            <a:pPr marL="342900" indent="-342900" algn="just">
              <a:buFont typeface="Arial" panose="020B0604020202020204" pitchFamily="34" charset="0"/>
              <a:buChar char="•"/>
            </a:pPr>
            <a:r>
              <a:rPr lang="en-US" sz="2000" dirty="0"/>
              <a:t>Columns should have unique names</a:t>
            </a:r>
          </a:p>
          <a:p>
            <a:pPr marL="342900" indent="-342900" algn="just">
              <a:buFont typeface="Arial" panose="020B0604020202020204" pitchFamily="34" charset="0"/>
              <a:buChar char="•"/>
            </a:pPr>
            <a:r>
              <a:rPr lang="en-US" sz="2000" dirty="0"/>
              <a:t>Every table should have a primary key</a:t>
            </a:r>
          </a:p>
          <a:p>
            <a:pPr marL="342900" indent="-342900" algn="just">
              <a:buFont typeface="Arial" panose="020B0604020202020204" pitchFamily="34" charset="0"/>
              <a:buChar char="•"/>
            </a:pPr>
            <a:r>
              <a:rPr lang="en-US" sz="2000" dirty="0"/>
              <a:t>No duplicate tuples</a:t>
            </a:r>
          </a:p>
          <a:p>
            <a:pPr marL="342900" indent="-342900" algn="just">
              <a:buFont typeface="Arial" panose="020B0604020202020204" pitchFamily="34" charset="0"/>
              <a:buChar char="•"/>
            </a:pPr>
            <a:endParaRPr lang="en-US" sz="2000" dirty="0"/>
          </a:p>
          <a:p>
            <a:endParaRPr lang="en-US" sz="2000" dirty="0"/>
          </a:p>
        </p:txBody>
      </p:sp>
      <p:sp>
        <p:nvSpPr>
          <p:cNvPr id="6" name="Footer Placeholder 5">
            <a:extLst>
              <a:ext uri="{FF2B5EF4-FFF2-40B4-BE49-F238E27FC236}">
                <a16:creationId xmlns:a16="http://schemas.microsoft.com/office/drawing/2014/main" id="{B4B2BB6F-91FF-A5ED-9E2A-15D4124B1D6C}"/>
              </a:ext>
            </a:extLst>
          </p:cNvPr>
          <p:cNvSpPr>
            <a:spLocks noGrp="1"/>
          </p:cNvSpPr>
          <p:nvPr>
            <p:ph type="ftr" sz="quarter" idx="11"/>
          </p:nvPr>
        </p:nvSpPr>
        <p:spPr/>
        <p:txBody>
          <a:bodyPr/>
          <a:lstStyle/>
          <a:p>
            <a:r>
              <a:rPr lang="en-US"/>
              <a:t>Dr A V Prajeesh, SAS, VIT Vellore</a:t>
            </a:r>
          </a:p>
        </p:txBody>
      </p:sp>
      <p:graphicFrame>
        <p:nvGraphicFramePr>
          <p:cNvPr id="2" name="Table 1">
            <a:extLst>
              <a:ext uri="{FF2B5EF4-FFF2-40B4-BE49-F238E27FC236}">
                <a16:creationId xmlns:a16="http://schemas.microsoft.com/office/drawing/2014/main" id="{E66CBA1D-5FCB-EE0D-4873-6A66D75C6FC9}"/>
              </a:ext>
            </a:extLst>
          </p:cNvPr>
          <p:cNvGraphicFramePr>
            <a:graphicFrameLocks noGrp="1"/>
          </p:cNvGraphicFramePr>
          <p:nvPr>
            <p:extLst>
              <p:ext uri="{D42A27DB-BD31-4B8C-83A1-F6EECF244321}">
                <p14:modId xmlns:p14="http://schemas.microsoft.com/office/powerpoint/2010/main" val="1194870382"/>
              </p:ext>
            </p:extLst>
          </p:nvPr>
        </p:nvGraphicFramePr>
        <p:xfrm>
          <a:off x="1556657" y="3505200"/>
          <a:ext cx="6030685" cy="2249204"/>
        </p:xfrm>
        <a:graphic>
          <a:graphicData uri="http://schemas.openxmlformats.org/drawingml/2006/table">
            <a:tbl>
              <a:tblPr>
                <a:tableStyleId>{5C22544A-7EE6-4342-B048-85BDC9FD1C3A}</a:tableStyleId>
              </a:tblPr>
              <a:tblGrid>
                <a:gridCol w="955356">
                  <a:extLst>
                    <a:ext uri="{9D8B030D-6E8A-4147-A177-3AD203B41FA5}">
                      <a16:colId xmlns:a16="http://schemas.microsoft.com/office/drawing/2014/main" val="2139472833"/>
                    </a:ext>
                  </a:extLst>
                </a:gridCol>
                <a:gridCol w="1512647">
                  <a:extLst>
                    <a:ext uri="{9D8B030D-6E8A-4147-A177-3AD203B41FA5}">
                      <a16:colId xmlns:a16="http://schemas.microsoft.com/office/drawing/2014/main" val="2778580106"/>
                    </a:ext>
                  </a:extLst>
                </a:gridCol>
                <a:gridCol w="1452938">
                  <a:extLst>
                    <a:ext uri="{9D8B030D-6E8A-4147-A177-3AD203B41FA5}">
                      <a16:colId xmlns:a16="http://schemas.microsoft.com/office/drawing/2014/main" val="3021461474"/>
                    </a:ext>
                  </a:extLst>
                </a:gridCol>
                <a:gridCol w="1154388">
                  <a:extLst>
                    <a:ext uri="{9D8B030D-6E8A-4147-A177-3AD203B41FA5}">
                      <a16:colId xmlns:a16="http://schemas.microsoft.com/office/drawing/2014/main" val="1312754473"/>
                    </a:ext>
                  </a:extLst>
                </a:gridCol>
                <a:gridCol w="955356">
                  <a:extLst>
                    <a:ext uri="{9D8B030D-6E8A-4147-A177-3AD203B41FA5}">
                      <a16:colId xmlns:a16="http://schemas.microsoft.com/office/drawing/2014/main" val="2695770841"/>
                    </a:ext>
                  </a:extLst>
                </a:gridCol>
              </a:tblGrid>
              <a:tr h="323009">
                <a:tc>
                  <a:txBody>
                    <a:bodyPr/>
                    <a:lstStyle/>
                    <a:p>
                      <a:pPr algn="ctr" fontAlgn="b"/>
                      <a:r>
                        <a:rPr lang="en-US" sz="2000" b="1" u="sng" strike="noStrike" dirty="0">
                          <a:effectLst/>
                        </a:rPr>
                        <a:t>Std id</a:t>
                      </a:r>
                      <a:endParaRPr lang="en-US" sz="2000" b="1" i="0" u="sng"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Name</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Dept name</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Building</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school</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3100628"/>
                  </a:ext>
                </a:extLst>
              </a:tr>
              <a:tr h="323009">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Rohit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Mat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PRP 102</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SAS</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7982815"/>
                  </a:ext>
                </a:extLst>
              </a:tr>
              <a:tr h="323009">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Sanju</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Computer Sc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SJT 602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SCOPE</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3404686"/>
                  </a:ext>
                </a:extLst>
              </a:tr>
              <a:tr h="323009">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Praveen</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Mat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PRP 102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SAS</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13257702"/>
                  </a:ext>
                </a:extLst>
              </a:tr>
              <a:tr h="305188">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Praveen</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err="1">
                          <a:effectLst/>
                        </a:rPr>
                        <a:t>Phy</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TT 645</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SAS</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410474"/>
                  </a:ext>
                </a:extLst>
              </a:tr>
              <a:tr h="323009">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Ronald</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err="1">
                          <a:effectLst/>
                        </a:rPr>
                        <a:t>Phy</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TT 645</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SAS</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773970"/>
                  </a:ext>
                </a:extLst>
              </a:tr>
              <a:tr h="323009">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Singh</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Computer Sc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SJT 602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SCOPE</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42714820"/>
                  </a:ext>
                </a:extLst>
              </a:tr>
            </a:tbl>
          </a:graphicData>
        </a:graphic>
      </p:graphicFrame>
    </p:spTree>
    <p:extLst>
      <p:ext uri="{BB962C8B-B14F-4D97-AF65-F5344CB8AC3E}">
        <p14:creationId xmlns:p14="http://schemas.microsoft.com/office/powerpoint/2010/main" val="318890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7DB5DA-9FC3-71AF-989E-14BA06BE2F30}"/>
              </a:ext>
            </a:extLst>
          </p:cNvPr>
          <p:cNvSpPr txBox="1"/>
          <p:nvPr/>
        </p:nvSpPr>
        <p:spPr>
          <a:xfrm>
            <a:off x="653141" y="871250"/>
            <a:ext cx="7685316" cy="1938992"/>
          </a:xfrm>
          <a:prstGeom prst="rect">
            <a:avLst/>
          </a:prstGeom>
          <a:noFill/>
        </p:spPr>
        <p:txBody>
          <a:bodyPr wrap="square">
            <a:spAutoFit/>
          </a:bodyPr>
          <a:lstStyle/>
          <a:p>
            <a:r>
              <a:rPr lang="en-US" sz="2000" b="1" dirty="0"/>
              <a:t>2NF</a:t>
            </a:r>
          </a:p>
          <a:p>
            <a:pPr algn="l"/>
            <a:endParaRPr lang="en-US" sz="2000" b="1" i="0" u="none" strike="noStrike" baseline="0" dirty="0">
              <a:latin typeface="MinionPro-Bold"/>
            </a:endParaRPr>
          </a:p>
          <a:p>
            <a:pPr algn="l"/>
            <a:r>
              <a:rPr lang="en-US" sz="2000" b="0" i="0" u="none" strike="noStrike" baseline="0" dirty="0">
                <a:latin typeface="MinionPro-Regular"/>
              </a:rPr>
              <a:t>Relation R is in 1NF and,</a:t>
            </a:r>
          </a:p>
          <a:p>
            <a:pPr algn="l"/>
            <a:endParaRPr lang="en-US" sz="2000" dirty="0">
              <a:latin typeface="MinionPro-Regular"/>
            </a:endParaRPr>
          </a:p>
          <a:p>
            <a:pPr algn="l"/>
            <a:r>
              <a:rPr lang="en-US" sz="2000" b="0" i="0" u="none" strike="noStrike" baseline="0" dirty="0">
                <a:latin typeface="MinionPro-Regular"/>
              </a:rPr>
              <a:t>A relation schema </a:t>
            </a:r>
            <a:r>
              <a:rPr lang="en-US" sz="2000" b="0" i="1" u="none" strike="noStrike" baseline="0" dirty="0">
                <a:latin typeface="MinionPro-It"/>
              </a:rPr>
              <a:t>R </a:t>
            </a:r>
            <a:r>
              <a:rPr lang="en-US" sz="2000" b="0" i="0" u="none" strike="noStrike" baseline="0" dirty="0">
                <a:latin typeface="MinionPro-Regular"/>
              </a:rPr>
              <a:t>is in 2NF if every nonprime attribute </a:t>
            </a:r>
            <a:r>
              <a:rPr lang="en-US" sz="2000" b="0" i="1" u="none" strike="noStrike" baseline="0" dirty="0">
                <a:latin typeface="MinionPro-It"/>
              </a:rPr>
              <a:t>A </a:t>
            </a:r>
            <a:r>
              <a:rPr lang="en-US" sz="2000" b="0" i="0" u="none" strike="noStrike" baseline="0" dirty="0">
                <a:latin typeface="MinionPro-Regular"/>
              </a:rPr>
              <a:t>in </a:t>
            </a:r>
            <a:r>
              <a:rPr lang="en-US" sz="2000" b="0" i="1" u="none" strike="noStrike" baseline="0" dirty="0">
                <a:latin typeface="MinionPro-It"/>
              </a:rPr>
              <a:t>R </a:t>
            </a:r>
            <a:r>
              <a:rPr lang="en-US" sz="2000" b="0" i="0" u="none" strike="noStrike" baseline="0" dirty="0">
                <a:latin typeface="MinionPro-Regular"/>
              </a:rPr>
              <a:t>is </a:t>
            </a:r>
            <a:r>
              <a:rPr lang="en-US" sz="2000" b="0" i="1" u="none" strike="noStrike" baseline="0" dirty="0">
                <a:latin typeface="MinionPro-It"/>
              </a:rPr>
              <a:t>fully functionally dependent </a:t>
            </a:r>
            <a:r>
              <a:rPr lang="en-US" sz="2000" b="0" i="0" u="none" strike="noStrike" baseline="0" dirty="0">
                <a:latin typeface="MinionPro-Regular"/>
              </a:rPr>
              <a:t>on the primary key of </a:t>
            </a:r>
            <a:r>
              <a:rPr lang="en-US" sz="2000" b="0" i="1" u="none" strike="noStrike" baseline="0" dirty="0">
                <a:latin typeface="MinionPro-It"/>
              </a:rPr>
              <a:t>R</a:t>
            </a:r>
            <a:r>
              <a:rPr lang="en-US" sz="2000" b="0" i="0" u="none" strike="noStrike" baseline="0" dirty="0">
                <a:latin typeface="MinionPro-Regular"/>
              </a:rPr>
              <a:t>.</a:t>
            </a:r>
            <a:endParaRPr lang="en-US" sz="2000" dirty="0"/>
          </a:p>
        </p:txBody>
      </p:sp>
      <p:sp>
        <p:nvSpPr>
          <p:cNvPr id="7" name="TextBox 6">
            <a:extLst>
              <a:ext uri="{FF2B5EF4-FFF2-40B4-BE49-F238E27FC236}">
                <a16:creationId xmlns:a16="http://schemas.microsoft.com/office/drawing/2014/main" id="{EF281ADB-D53F-9EF4-A11B-81B511988F7E}"/>
              </a:ext>
            </a:extLst>
          </p:cNvPr>
          <p:cNvSpPr txBox="1"/>
          <p:nvPr/>
        </p:nvSpPr>
        <p:spPr>
          <a:xfrm>
            <a:off x="653141" y="3021721"/>
            <a:ext cx="7565573" cy="1938992"/>
          </a:xfrm>
          <a:prstGeom prst="rect">
            <a:avLst/>
          </a:prstGeom>
          <a:noFill/>
        </p:spPr>
        <p:txBody>
          <a:bodyPr wrap="square">
            <a:spAutoFit/>
          </a:bodyPr>
          <a:lstStyle/>
          <a:p>
            <a:pPr algn="just"/>
            <a:r>
              <a:rPr lang="en-US" sz="2000" b="1" dirty="0"/>
              <a:t>Partial dependency</a:t>
            </a:r>
            <a:r>
              <a:rPr lang="en-US" sz="2000" dirty="0"/>
              <a:t> occurs when a non-key attribute is dependent on only a part of a composite primary key (a primary key that consists of more than one attribute).</a:t>
            </a:r>
          </a:p>
          <a:p>
            <a:pPr algn="just"/>
            <a:endParaRPr lang="en-US" sz="2000" dirty="0"/>
          </a:p>
          <a:p>
            <a:pPr algn="just"/>
            <a:r>
              <a:rPr lang="en-US" sz="2000" dirty="0"/>
              <a:t>Or </a:t>
            </a:r>
            <a:r>
              <a:rPr lang="en-US" sz="2000" dirty="0">
                <a:solidFill>
                  <a:srgbClr val="FF0000"/>
                </a:solidFill>
              </a:rPr>
              <a:t>Proper subset of candidate key determines any Non prime attribute then we have partial dependency</a:t>
            </a:r>
            <a:r>
              <a:rPr lang="en-US" sz="2000" dirty="0"/>
              <a:t>. </a:t>
            </a:r>
          </a:p>
        </p:txBody>
      </p:sp>
      <p:sp>
        <p:nvSpPr>
          <p:cNvPr id="11" name="Footer Placeholder 10">
            <a:extLst>
              <a:ext uri="{FF2B5EF4-FFF2-40B4-BE49-F238E27FC236}">
                <a16:creationId xmlns:a16="http://schemas.microsoft.com/office/drawing/2014/main" id="{76DEF3B5-8DDB-8632-E244-277987E18F82}"/>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294788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98EA6-FCC1-4AFF-483C-8270354B84F1}"/>
              </a:ext>
            </a:extLst>
          </p:cNvPr>
          <p:cNvSpPr txBox="1"/>
          <p:nvPr/>
        </p:nvSpPr>
        <p:spPr>
          <a:xfrm>
            <a:off x="685800" y="539035"/>
            <a:ext cx="6139543" cy="1323439"/>
          </a:xfrm>
          <a:prstGeom prst="rect">
            <a:avLst/>
          </a:prstGeom>
          <a:noFill/>
        </p:spPr>
        <p:txBody>
          <a:bodyPr wrap="square" rtlCol="0">
            <a:spAutoFit/>
          </a:bodyPr>
          <a:lstStyle/>
          <a:p>
            <a:r>
              <a:rPr lang="en-US" sz="2000" dirty="0"/>
              <a:t>Is R(A,B,C,D) in 2NF form.</a:t>
            </a:r>
          </a:p>
          <a:p>
            <a:endParaRPr lang="en-US" sz="2000" dirty="0"/>
          </a:p>
          <a:p>
            <a:r>
              <a:rPr lang="en-US" sz="2000" dirty="0"/>
              <a:t>FD’s are  {AB</a:t>
            </a:r>
            <a:r>
              <a:rPr lang="en-US" sz="2000" dirty="0">
                <a:solidFill>
                  <a:srgbClr val="273239"/>
                </a:solidFill>
                <a:highlight>
                  <a:srgbClr val="FFFFFF"/>
                </a:highlight>
                <a:latin typeface="Callibri"/>
              </a:rPr>
              <a:t> -&gt;CD, C -&gt;A, D -&gt; B}</a:t>
            </a:r>
          </a:p>
          <a:p>
            <a:endParaRPr lang="en-US" sz="2000" dirty="0">
              <a:solidFill>
                <a:srgbClr val="273239"/>
              </a:solidFill>
              <a:highlight>
                <a:srgbClr val="FFFFFF"/>
              </a:highlight>
              <a:latin typeface="Callibri"/>
            </a:endParaRPr>
          </a:p>
        </p:txBody>
      </p:sp>
      <p:sp>
        <p:nvSpPr>
          <p:cNvPr id="6" name="TextBox 5">
            <a:extLst>
              <a:ext uri="{FF2B5EF4-FFF2-40B4-BE49-F238E27FC236}">
                <a16:creationId xmlns:a16="http://schemas.microsoft.com/office/drawing/2014/main" id="{90F9BB9F-F6D9-34E4-A57D-8A3C81BD1D16}"/>
              </a:ext>
            </a:extLst>
          </p:cNvPr>
          <p:cNvSpPr txBox="1"/>
          <p:nvPr/>
        </p:nvSpPr>
        <p:spPr>
          <a:xfrm>
            <a:off x="685800" y="2677331"/>
            <a:ext cx="4572000" cy="1015663"/>
          </a:xfrm>
          <a:prstGeom prst="rect">
            <a:avLst/>
          </a:prstGeom>
          <a:noFill/>
        </p:spPr>
        <p:txBody>
          <a:bodyPr wrap="square">
            <a:spAutoFit/>
          </a:bodyPr>
          <a:lstStyle/>
          <a:p>
            <a:r>
              <a:rPr lang="en-US" sz="2000" dirty="0"/>
              <a:t>Is R(P,Q,R,S) in 2NF form.</a:t>
            </a:r>
          </a:p>
          <a:p>
            <a:endParaRPr lang="en-US" sz="2000" dirty="0"/>
          </a:p>
          <a:p>
            <a:r>
              <a:rPr lang="en-US" sz="2000" dirty="0"/>
              <a:t>FD’s are  {P</a:t>
            </a:r>
            <a:r>
              <a:rPr lang="en-US" sz="2000" dirty="0">
                <a:solidFill>
                  <a:srgbClr val="273239"/>
                </a:solidFill>
                <a:highlight>
                  <a:srgbClr val="FFFFFF"/>
                </a:highlight>
                <a:latin typeface="Callibri"/>
              </a:rPr>
              <a:t> -&gt;Q, Q -&gt; R, R -&gt; S}</a:t>
            </a:r>
          </a:p>
        </p:txBody>
      </p:sp>
      <p:sp>
        <p:nvSpPr>
          <p:cNvPr id="9" name="TextBox 8">
            <a:extLst>
              <a:ext uri="{FF2B5EF4-FFF2-40B4-BE49-F238E27FC236}">
                <a16:creationId xmlns:a16="http://schemas.microsoft.com/office/drawing/2014/main" id="{DF4BD6B1-D612-5A23-7125-BE7CFA81E48A}"/>
              </a:ext>
            </a:extLst>
          </p:cNvPr>
          <p:cNvSpPr txBox="1"/>
          <p:nvPr/>
        </p:nvSpPr>
        <p:spPr>
          <a:xfrm>
            <a:off x="685800" y="4778274"/>
            <a:ext cx="4572000" cy="1015663"/>
          </a:xfrm>
          <a:prstGeom prst="rect">
            <a:avLst/>
          </a:prstGeom>
          <a:noFill/>
        </p:spPr>
        <p:txBody>
          <a:bodyPr wrap="square">
            <a:spAutoFit/>
          </a:bodyPr>
          <a:lstStyle/>
          <a:p>
            <a:r>
              <a:rPr lang="en-US" sz="2000" dirty="0"/>
              <a:t>Is R(P,Q,R,S,T,U) in 2NF form.</a:t>
            </a:r>
          </a:p>
          <a:p>
            <a:endParaRPr lang="en-US" sz="2000" dirty="0"/>
          </a:p>
          <a:p>
            <a:r>
              <a:rPr lang="en-US" sz="2000" dirty="0"/>
              <a:t>FD’s are  {P</a:t>
            </a:r>
            <a:r>
              <a:rPr lang="en-US" sz="2000" dirty="0">
                <a:solidFill>
                  <a:srgbClr val="273239"/>
                </a:solidFill>
                <a:highlight>
                  <a:srgbClr val="FFFFFF"/>
                </a:highlight>
                <a:latin typeface="Callibri"/>
              </a:rPr>
              <a:t> -&gt;Q, Q -&gt; R, R -&gt; S, S -&gt;T }</a:t>
            </a:r>
          </a:p>
        </p:txBody>
      </p:sp>
      <p:sp>
        <p:nvSpPr>
          <p:cNvPr id="12" name="Footer Placeholder 11">
            <a:extLst>
              <a:ext uri="{FF2B5EF4-FFF2-40B4-BE49-F238E27FC236}">
                <a16:creationId xmlns:a16="http://schemas.microsoft.com/office/drawing/2014/main" id="{0905F014-456A-CFDE-9AFD-FEA6FC910B10}"/>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20626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98EA6-FCC1-4AFF-483C-8270354B84F1}"/>
              </a:ext>
            </a:extLst>
          </p:cNvPr>
          <p:cNvSpPr txBox="1"/>
          <p:nvPr/>
        </p:nvSpPr>
        <p:spPr>
          <a:xfrm>
            <a:off x="685800" y="539035"/>
            <a:ext cx="6139543" cy="1631216"/>
          </a:xfrm>
          <a:prstGeom prst="rect">
            <a:avLst/>
          </a:prstGeom>
          <a:noFill/>
        </p:spPr>
        <p:txBody>
          <a:bodyPr wrap="square" rtlCol="0">
            <a:spAutoFit/>
          </a:bodyPr>
          <a:lstStyle/>
          <a:p>
            <a:r>
              <a:rPr lang="en-US" sz="2000" dirty="0"/>
              <a:t>Is R(A,B,C,D) in 2NF form.</a:t>
            </a:r>
          </a:p>
          <a:p>
            <a:endParaRPr lang="en-US" sz="2000" dirty="0"/>
          </a:p>
          <a:p>
            <a:r>
              <a:rPr lang="en-US" sz="2000" dirty="0"/>
              <a:t>FD’s are  {AB</a:t>
            </a:r>
            <a:r>
              <a:rPr lang="en-US" sz="2000" dirty="0">
                <a:solidFill>
                  <a:srgbClr val="273239"/>
                </a:solidFill>
                <a:highlight>
                  <a:srgbClr val="FFFFFF"/>
                </a:highlight>
                <a:latin typeface="Callibri"/>
              </a:rPr>
              <a:t> -&gt;CD, C -&gt;A, D -&gt; B}</a:t>
            </a:r>
          </a:p>
          <a:p>
            <a:endParaRPr lang="en-US" sz="2000" dirty="0">
              <a:solidFill>
                <a:srgbClr val="273239"/>
              </a:solidFill>
              <a:highlight>
                <a:srgbClr val="FFFFFF"/>
              </a:highlight>
              <a:latin typeface="Callibri"/>
            </a:endParaRPr>
          </a:p>
          <a:p>
            <a:r>
              <a:rPr lang="en-US" sz="2000" dirty="0">
                <a:solidFill>
                  <a:srgbClr val="273239"/>
                </a:solidFill>
                <a:highlight>
                  <a:srgbClr val="FFFFFF"/>
                </a:highlight>
                <a:latin typeface="Callibri"/>
              </a:rPr>
              <a:t>It is in 2NF, Here we get all attributes are prime attributes</a:t>
            </a:r>
            <a:r>
              <a:rPr lang="en-US" sz="2000" dirty="0"/>
              <a:t> </a:t>
            </a:r>
          </a:p>
        </p:txBody>
      </p:sp>
      <p:sp>
        <p:nvSpPr>
          <p:cNvPr id="6" name="TextBox 5">
            <a:extLst>
              <a:ext uri="{FF2B5EF4-FFF2-40B4-BE49-F238E27FC236}">
                <a16:creationId xmlns:a16="http://schemas.microsoft.com/office/drawing/2014/main" id="{90F9BB9F-F6D9-34E4-A57D-8A3C81BD1D16}"/>
              </a:ext>
            </a:extLst>
          </p:cNvPr>
          <p:cNvSpPr txBox="1"/>
          <p:nvPr/>
        </p:nvSpPr>
        <p:spPr>
          <a:xfrm>
            <a:off x="685800" y="2677331"/>
            <a:ext cx="4572000" cy="1015663"/>
          </a:xfrm>
          <a:prstGeom prst="rect">
            <a:avLst/>
          </a:prstGeom>
          <a:noFill/>
        </p:spPr>
        <p:txBody>
          <a:bodyPr wrap="square">
            <a:spAutoFit/>
          </a:bodyPr>
          <a:lstStyle/>
          <a:p>
            <a:r>
              <a:rPr lang="en-US" sz="2000" dirty="0"/>
              <a:t>Is R(P,Q,R,S) in 2NF form.</a:t>
            </a:r>
          </a:p>
          <a:p>
            <a:endParaRPr lang="en-US" sz="2000" dirty="0"/>
          </a:p>
          <a:p>
            <a:r>
              <a:rPr lang="en-US" sz="2000" dirty="0"/>
              <a:t>FD’s are  {P</a:t>
            </a:r>
            <a:r>
              <a:rPr lang="en-US" sz="2000" dirty="0">
                <a:solidFill>
                  <a:srgbClr val="273239"/>
                </a:solidFill>
                <a:highlight>
                  <a:srgbClr val="FFFFFF"/>
                </a:highlight>
                <a:latin typeface="Callibri"/>
              </a:rPr>
              <a:t> -&gt;Q, Q -&gt; R, R -&gt; S}</a:t>
            </a:r>
          </a:p>
        </p:txBody>
      </p:sp>
      <p:sp>
        <p:nvSpPr>
          <p:cNvPr id="8" name="TextBox 7">
            <a:extLst>
              <a:ext uri="{FF2B5EF4-FFF2-40B4-BE49-F238E27FC236}">
                <a16:creationId xmlns:a16="http://schemas.microsoft.com/office/drawing/2014/main" id="{E2B38EAF-4205-73A6-916E-286264DBA7E4}"/>
              </a:ext>
            </a:extLst>
          </p:cNvPr>
          <p:cNvSpPr txBox="1"/>
          <p:nvPr/>
        </p:nvSpPr>
        <p:spPr>
          <a:xfrm>
            <a:off x="685800" y="3922260"/>
            <a:ext cx="7151914" cy="400110"/>
          </a:xfrm>
          <a:prstGeom prst="rect">
            <a:avLst/>
          </a:prstGeom>
          <a:noFill/>
        </p:spPr>
        <p:txBody>
          <a:bodyPr wrap="square">
            <a:spAutoFit/>
          </a:bodyPr>
          <a:lstStyle/>
          <a:p>
            <a:r>
              <a:rPr lang="en-US" sz="2000" dirty="0">
                <a:solidFill>
                  <a:srgbClr val="273239"/>
                </a:solidFill>
                <a:highlight>
                  <a:srgbClr val="FFFFFF"/>
                </a:highlight>
                <a:latin typeface="Callibri"/>
              </a:rPr>
              <a:t>It is in 2NF, P the key has no proper subset.</a:t>
            </a:r>
            <a:endParaRPr lang="en-US" sz="2000" dirty="0"/>
          </a:p>
        </p:txBody>
      </p:sp>
      <p:sp>
        <p:nvSpPr>
          <p:cNvPr id="9" name="TextBox 8">
            <a:extLst>
              <a:ext uri="{FF2B5EF4-FFF2-40B4-BE49-F238E27FC236}">
                <a16:creationId xmlns:a16="http://schemas.microsoft.com/office/drawing/2014/main" id="{DF4BD6B1-D612-5A23-7125-BE7CFA81E48A}"/>
              </a:ext>
            </a:extLst>
          </p:cNvPr>
          <p:cNvSpPr txBox="1"/>
          <p:nvPr/>
        </p:nvSpPr>
        <p:spPr>
          <a:xfrm>
            <a:off x="685800" y="4778274"/>
            <a:ext cx="4572000" cy="1015663"/>
          </a:xfrm>
          <a:prstGeom prst="rect">
            <a:avLst/>
          </a:prstGeom>
          <a:noFill/>
        </p:spPr>
        <p:txBody>
          <a:bodyPr wrap="square">
            <a:spAutoFit/>
          </a:bodyPr>
          <a:lstStyle/>
          <a:p>
            <a:r>
              <a:rPr lang="en-US" sz="2000" dirty="0"/>
              <a:t>Is R(P,Q,R,S,T,U) in 2NF form.</a:t>
            </a:r>
          </a:p>
          <a:p>
            <a:endParaRPr lang="en-US" sz="2000" dirty="0"/>
          </a:p>
          <a:p>
            <a:r>
              <a:rPr lang="en-US" sz="2000" dirty="0"/>
              <a:t>FD’s are  {P</a:t>
            </a:r>
            <a:r>
              <a:rPr lang="en-US" sz="2000" dirty="0">
                <a:solidFill>
                  <a:srgbClr val="273239"/>
                </a:solidFill>
                <a:highlight>
                  <a:srgbClr val="FFFFFF"/>
                </a:highlight>
                <a:latin typeface="Callibri"/>
              </a:rPr>
              <a:t> -&gt;Q, Q -&gt; R, R -&gt; S, S -&gt;T }</a:t>
            </a:r>
          </a:p>
        </p:txBody>
      </p:sp>
      <p:sp>
        <p:nvSpPr>
          <p:cNvPr id="10" name="TextBox 9">
            <a:extLst>
              <a:ext uri="{FF2B5EF4-FFF2-40B4-BE49-F238E27FC236}">
                <a16:creationId xmlns:a16="http://schemas.microsoft.com/office/drawing/2014/main" id="{E36FBDF7-4F6B-064C-B113-217CFF57372E}"/>
              </a:ext>
            </a:extLst>
          </p:cNvPr>
          <p:cNvSpPr txBox="1"/>
          <p:nvPr/>
        </p:nvSpPr>
        <p:spPr>
          <a:xfrm>
            <a:off x="685800" y="5974691"/>
            <a:ext cx="7151914" cy="400110"/>
          </a:xfrm>
          <a:prstGeom prst="rect">
            <a:avLst/>
          </a:prstGeom>
          <a:noFill/>
        </p:spPr>
        <p:txBody>
          <a:bodyPr wrap="square">
            <a:spAutoFit/>
          </a:bodyPr>
          <a:lstStyle/>
          <a:p>
            <a:r>
              <a:rPr lang="en-US" sz="2000" dirty="0">
                <a:solidFill>
                  <a:srgbClr val="273239"/>
                </a:solidFill>
                <a:highlight>
                  <a:srgbClr val="FFFFFF"/>
                </a:highlight>
                <a:latin typeface="Callibri"/>
              </a:rPr>
              <a:t>It is not in 2NF, PT is the key and </a:t>
            </a:r>
            <a:r>
              <a:rPr lang="en-US" sz="2000" dirty="0"/>
              <a:t>P</a:t>
            </a:r>
            <a:r>
              <a:rPr lang="en-US" sz="2000" dirty="0">
                <a:solidFill>
                  <a:srgbClr val="273239"/>
                </a:solidFill>
                <a:highlight>
                  <a:srgbClr val="FFFFFF"/>
                </a:highlight>
                <a:latin typeface="Callibri"/>
              </a:rPr>
              <a:t> -&gt;Q .</a:t>
            </a:r>
            <a:endParaRPr lang="en-US" sz="2000" dirty="0"/>
          </a:p>
        </p:txBody>
      </p:sp>
      <p:sp>
        <p:nvSpPr>
          <p:cNvPr id="12" name="Footer Placeholder 11">
            <a:extLst>
              <a:ext uri="{FF2B5EF4-FFF2-40B4-BE49-F238E27FC236}">
                <a16:creationId xmlns:a16="http://schemas.microsoft.com/office/drawing/2014/main" id="{0905F014-456A-CFDE-9AFD-FEA6FC910B10}"/>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233849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B49D86-3E2E-B711-F9D4-349F4688C0A5}"/>
              </a:ext>
            </a:extLst>
          </p:cNvPr>
          <p:cNvSpPr txBox="1"/>
          <p:nvPr/>
        </p:nvSpPr>
        <p:spPr>
          <a:xfrm>
            <a:off x="555170" y="1873907"/>
            <a:ext cx="7674429" cy="646331"/>
          </a:xfrm>
          <a:prstGeom prst="rect">
            <a:avLst/>
          </a:prstGeom>
          <a:noFill/>
        </p:spPr>
        <p:txBody>
          <a:bodyPr wrap="square">
            <a:spAutoFit/>
          </a:bodyPr>
          <a:lstStyle/>
          <a:p>
            <a:pPr algn="just"/>
            <a:r>
              <a:rPr lang="en-US" sz="1800" b="0" i="0" u="none" strike="noStrike" baseline="0" dirty="0">
                <a:latin typeface="MinionPro-Regular"/>
              </a:rPr>
              <a:t>According to Codd’s original definition, a relation schema </a:t>
            </a:r>
            <a:r>
              <a:rPr lang="en-US" sz="1800" b="0" i="1" u="none" strike="noStrike" baseline="0" dirty="0">
                <a:latin typeface="MinionPro-It"/>
              </a:rPr>
              <a:t>R </a:t>
            </a:r>
            <a:r>
              <a:rPr lang="en-US" sz="1800" b="0" i="0" u="none" strike="noStrike" baseline="0" dirty="0">
                <a:latin typeface="MinionPro-Regular"/>
              </a:rPr>
              <a:t>is in </a:t>
            </a:r>
            <a:r>
              <a:rPr lang="en-US" sz="1800" b="1" i="0" u="none" strike="noStrike" baseline="0" dirty="0">
                <a:latin typeface="MinionPro-Bold"/>
              </a:rPr>
              <a:t>3NF </a:t>
            </a:r>
            <a:r>
              <a:rPr lang="en-US" sz="1800" b="0" i="0" u="none" strike="noStrike" baseline="0" dirty="0">
                <a:latin typeface="MinionPro-Regular"/>
              </a:rPr>
              <a:t>if it satisfies 2NF </a:t>
            </a:r>
            <a:r>
              <a:rPr lang="en-US" sz="1800" b="0" i="1" u="none" strike="noStrike" baseline="0" dirty="0">
                <a:latin typeface="MinionPro-It"/>
              </a:rPr>
              <a:t>and </a:t>
            </a:r>
            <a:r>
              <a:rPr lang="en-US" sz="1800" b="0" i="0" u="none" strike="noStrike" baseline="0" dirty="0">
                <a:latin typeface="MinionPro-Regular"/>
              </a:rPr>
              <a:t>no nonprime attribute of </a:t>
            </a:r>
            <a:r>
              <a:rPr lang="en-US" sz="1800" b="0" i="1" u="none" strike="noStrike" baseline="0" dirty="0">
                <a:latin typeface="MinionPro-It"/>
              </a:rPr>
              <a:t>R </a:t>
            </a:r>
            <a:r>
              <a:rPr lang="en-US" sz="1800" b="0" i="0" u="none" strike="noStrike" baseline="0" dirty="0">
                <a:latin typeface="MinionPro-Regular"/>
              </a:rPr>
              <a:t>is transitively dependent on the primary key</a:t>
            </a:r>
            <a:endParaRPr lang="en-US" dirty="0"/>
          </a:p>
        </p:txBody>
      </p:sp>
      <p:sp>
        <p:nvSpPr>
          <p:cNvPr id="6" name="TextBox 5">
            <a:extLst>
              <a:ext uri="{FF2B5EF4-FFF2-40B4-BE49-F238E27FC236}">
                <a16:creationId xmlns:a16="http://schemas.microsoft.com/office/drawing/2014/main" id="{F920389B-E8A9-78F2-CB9B-00086C0A72AC}"/>
              </a:ext>
            </a:extLst>
          </p:cNvPr>
          <p:cNvSpPr txBox="1"/>
          <p:nvPr/>
        </p:nvSpPr>
        <p:spPr>
          <a:xfrm>
            <a:off x="576940" y="3038679"/>
            <a:ext cx="7674429" cy="1477328"/>
          </a:xfrm>
          <a:prstGeom prst="rect">
            <a:avLst/>
          </a:prstGeom>
          <a:noFill/>
        </p:spPr>
        <p:txBody>
          <a:bodyPr wrap="square">
            <a:spAutoFit/>
          </a:bodyPr>
          <a:lstStyle/>
          <a:p>
            <a:pPr algn="just"/>
            <a:r>
              <a:rPr lang="en-US" sz="1800" b="0" i="0" u="none" strike="noStrike" baseline="0" dirty="0">
                <a:latin typeface="MinionPro-Regular"/>
              </a:rPr>
              <a:t>Transitive dependency: </a:t>
            </a:r>
            <a:r>
              <a:rPr lang="en-US" dirty="0"/>
              <a:t>A transitive dependency occurs when a non-key attribute depends on another non-key attribute, rather than directly on the primary key. In other words, if you have a table where attribute A determines attribute B, and attribute B determines attribute C, then attribute C is transitively dependent on attribute A through B</a:t>
            </a:r>
          </a:p>
        </p:txBody>
      </p:sp>
      <p:sp>
        <p:nvSpPr>
          <p:cNvPr id="8" name="TextBox 7">
            <a:extLst>
              <a:ext uri="{FF2B5EF4-FFF2-40B4-BE49-F238E27FC236}">
                <a16:creationId xmlns:a16="http://schemas.microsoft.com/office/drawing/2014/main" id="{7CF5CBE5-ACFA-F065-8458-E3A599F00F66}"/>
              </a:ext>
            </a:extLst>
          </p:cNvPr>
          <p:cNvSpPr txBox="1"/>
          <p:nvPr/>
        </p:nvSpPr>
        <p:spPr>
          <a:xfrm>
            <a:off x="576940" y="1245355"/>
            <a:ext cx="4572000" cy="400110"/>
          </a:xfrm>
          <a:prstGeom prst="rect">
            <a:avLst/>
          </a:prstGeom>
          <a:noFill/>
        </p:spPr>
        <p:txBody>
          <a:bodyPr wrap="square">
            <a:spAutoFit/>
          </a:bodyPr>
          <a:lstStyle/>
          <a:p>
            <a:r>
              <a:rPr lang="en-US" sz="2000" b="1" i="0" u="none" strike="noStrike" baseline="0" dirty="0">
                <a:latin typeface="MinionPro-Bold"/>
              </a:rPr>
              <a:t>3NF</a:t>
            </a:r>
            <a:endParaRPr lang="en-US" sz="2000" dirty="0"/>
          </a:p>
        </p:txBody>
      </p:sp>
      <p:sp>
        <p:nvSpPr>
          <p:cNvPr id="13" name="Footer Placeholder 12">
            <a:extLst>
              <a:ext uri="{FF2B5EF4-FFF2-40B4-BE49-F238E27FC236}">
                <a16:creationId xmlns:a16="http://schemas.microsoft.com/office/drawing/2014/main" id="{928F9782-4D7E-B192-57E0-5342ADF892E9}"/>
              </a:ext>
            </a:extLst>
          </p:cNvPr>
          <p:cNvSpPr>
            <a:spLocks noGrp="1"/>
          </p:cNvSpPr>
          <p:nvPr>
            <p:ph type="ftr" sz="quarter" idx="11"/>
          </p:nvPr>
        </p:nvSpPr>
        <p:spPr/>
        <p:txBody>
          <a:bodyPr/>
          <a:lstStyle/>
          <a:p>
            <a:r>
              <a:rPr lang="en-US"/>
              <a:t>Dr A V Prajeesh, SAS, VIT Vellore</a:t>
            </a:r>
          </a:p>
        </p:txBody>
      </p:sp>
    </p:spTree>
    <p:extLst>
      <p:ext uri="{BB962C8B-B14F-4D97-AF65-F5344CB8AC3E}">
        <p14:creationId xmlns:p14="http://schemas.microsoft.com/office/powerpoint/2010/main" val="139713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D06510-ED83-6777-2EDA-A8C8186AC560}"/>
              </a:ext>
            </a:extLst>
          </p:cNvPr>
          <p:cNvPicPr>
            <a:picLocks noChangeAspect="1"/>
          </p:cNvPicPr>
          <p:nvPr/>
        </p:nvPicPr>
        <p:blipFill>
          <a:blip r:embed="rId2"/>
          <a:stretch>
            <a:fillRect/>
          </a:stretch>
        </p:blipFill>
        <p:spPr>
          <a:xfrm>
            <a:off x="334062" y="627573"/>
            <a:ext cx="8138414" cy="874950"/>
          </a:xfrm>
          <a:prstGeom prst="rect">
            <a:avLst/>
          </a:prstGeom>
        </p:spPr>
      </p:pic>
      <p:pic>
        <p:nvPicPr>
          <p:cNvPr id="12" name="Picture 11">
            <a:extLst>
              <a:ext uri="{FF2B5EF4-FFF2-40B4-BE49-F238E27FC236}">
                <a16:creationId xmlns:a16="http://schemas.microsoft.com/office/drawing/2014/main" id="{38554FB9-BB81-390C-76C0-0F2580319840}"/>
              </a:ext>
            </a:extLst>
          </p:cNvPr>
          <p:cNvPicPr>
            <a:picLocks noChangeAspect="1"/>
          </p:cNvPicPr>
          <p:nvPr/>
        </p:nvPicPr>
        <p:blipFill>
          <a:blip r:embed="rId3"/>
          <a:stretch>
            <a:fillRect/>
          </a:stretch>
        </p:blipFill>
        <p:spPr>
          <a:xfrm>
            <a:off x="543082" y="2295803"/>
            <a:ext cx="7720375" cy="1259923"/>
          </a:xfrm>
          <a:prstGeom prst="rect">
            <a:avLst/>
          </a:prstGeom>
        </p:spPr>
      </p:pic>
      <p:sp>
        <p:nvSpPr>
          <p:cNvPr id="2" name="TextBox 1">
            <a:extLst>
              <a:ext uri="{FF2B5EF4-FFF2-40B4-BE49-F238E27FC236}">
                <a16:creationId xmlns:a16="http://schemas.microsoft.com/office/drawing/2014/main" id="{16815D24-5B27-D05F-E50E-F1AEC65EDAB9}"/>
              </a:ext>
            </a:extLst>
          </p:cNvPr>
          <p:cNvSpPr txBox="1"/>
          <p:nvPr/>
        </p:nvSpPr>
        <p:spPr>
          <a:xfrm>
            <a:off x="412452" y="1720919"/>
            <a:ext cx="7055147" cy="400110"/>
          </a:xfrm>
          <a:prstGeom prst="rect">
            <a:avLst/>
          </a:prstGeom>
          <a:noFill/>
        </p:spPr>
        <p:txBody>
          <a:bodyPr wrap="square">
            <a:spAutoFit/>
          </a:bodyPr>
          <a:lstStyle/>
          <a:p>
            <a:r>
              <a:rPr lang="en-US" sz="2000" dirty="0"/>
              <a:t>Conditions to  </a:t>
            </a:r>
            <a:endParaRPr lang="en-US" sz="2000" dirty="0">
              <a:solidFill>
                <a:srgbClr val="273239"/>
              </a:solidFill>
              <a:highlight>
                <a:srgbClr val="FFFFFF"/>
              </a:highlight>
              <a:latin typeface="Callibri"/>
            </a:endParaRPr>
          </a:p>
        </p:txBody>
      </p:sp>
      <p:sp>
        <p:nvSpPr>
          <p:cNvPr id="4" name="TextBox 3">
            <a:extLst>
              <a:ext uri="{FF2B5EF4-FFF2-40B4-BE49-F238E27FC236}">
                <a16:creationId xmlns:a16="http://schemas.microsoft.com/office/drawing/2014/main" id="{9E57AF70-1622-A380-3BA8-7D6CD67A26A0}"/>
              </a:ext>
            </a:extLst>
          </p:cNvPr>
          <p:cNvSpPr txBox="1"/>
          <p:nvPr/>
        </p:nvSpPr>
        <p:spPr>
          <a:xfrm>
            <a:off x="412452" y="5429384"/>
            <a:ext cx="4572000" cy="400110"/>
          </a:xfrm>
          <a:prstGeom prst="rect">
            <a:avLst/>
          </a:prstGeom>
          <a:noFill/>
        </p:spPr>
        <p:txBody>
          <a:bodyPr wrap="square">
            <a:spAutoFit/>
          </a:bodyPr>
          <a:lstStyle/>
          <a:p>
            <a:r>
              <a:rPr lang="en-US" sz="2000" dirty="0"/>
              <a:t>Not in 3NF form, because R </a:t>
            </a:r>
            <a:r>
              <a:rPr lang="en-US" sz="2000" dirty="0">
                <a:solidFill>
                  <a:srgbClr val="273239"/>
                </a:solidFill>
                <a:highlight>
                  <a:srgbClr val="FFFFFF"/>
                </a:highlight>
                <a:latin typeface="Callibri"/>
              </a:rPr>
              <a:t>-&gt; S</a:t>
            </a:r>
            <a:r>
              <a:rPr lang="en-US" sz="2000" dirty="0"/>
              <a:t> </a:t>
            </a:r>
          </a:p>
        </p:txBody>
      </p:sp>
      <p:sp>
        <p:nvSpPr>
          <p:cNvPr id="5" name="Footer Placeholder 4">
            <a:extLst>
              <a:ext uri="{FF2B5EF4-FFF2-40B4-BE49-F238E27FC236}">
                <a16:creationId xmlns:a16="http://schemas.microsoft.com/office/drawing/2014/main" id="{402863F2-542C-56C0-3EF6-CEBD84313A24}"/>
              </a:ext>
            </a:extLst>
          </p:cNvPr>
          <p:cNvSpPr>
            <a:spLocks noGrp="1"/>
          </p:cNvSpPr>
          <p:nvPr>
            <p:ph type="ftr" sz="quarter" idx="11"/>
          </p:nvPr>
        </p:nvSpPr>
        <p:spPr/>
        <p:txBody>
          <a:bodyPr/>
          <a:lstStyle/>
          <a:p>
            <a:r>
              <a:rPr lang="en-US"/>
              <a:t>Dr A V Prajeesh, SAS, VIT Vellore</a:t>
            </a:r>
          </a:p>
        </p:txBody>
      </p:sp>
      <p:sp>
        <p:nvSpPr>
          <p:cNvPr id="3" name="TextBox 2">
            <a:extLst>
              <a:ext uri="{FF2B5EF4-FFF2-40B4-BE49-F238E27FC236}">
                <a16:creationId xmlns:a16="http://schemas.microsoft.com/office/drawing/2014/main" id="{4DDE5685-47CF-2BA2-29FB-FC1F2833D918}"/>
              </a:ext>
            </a:extLst>
          </p:cNvPr>
          <p:cNvSpPr txBox="1"/>
          <p:nvPr/>
        </p:nvSpPr>
        <p:spPr>
          <a:xfrm>
            <a:off x="412452" y="4084751"/>
            <a:ext cx="4572000" cy="1015663"/>
          </a:xfrm>
          <a:prstGeom prst="rect">
            <a:avLst/>
          </a:prstGeom>
          <a:noFill/>
        </p:spPr>
        <p:txBody>
          <a:bodyPr wrap="square">
            <a:spAutoFit/>
          </a:bodyPr>
          <a:lstStyle/>
          <a:p>
            <a:r>
              <a:rPr lang="en-US" sz="2000" dirty="0"/>
              <a:t>Is R(P,Q,R,S) in 3NF form.</a:t>
            </a:r>
          </a:p>
          <a:p>
            <a:endParaRPr lang="en-US" sz="2000" dirty="0"/>
          </a:p>
          <a:p>
            <a:r>
              <a:rPr lang="en-US" sz="2000" dirty="0"/>
              <a:t>FD’s are  {P</a:t>
            </a:r>
            <a:r>
              <a:rPr lang="en-US" sz="2000" dirty="0">
                <a:solidFill>
                  <a:srgbClr val="273239"/>
                </a:solidFill>
                <a:highlight>
                  <a:srgbClr val="FFFFFF"/>
                </a:highlight>
                <a:latin typeface="Callibri"/>
              </a:rPr>
              <a:t> -&gt;Q, Q -&gt; R, R -&gt; S}</a:t>
            </a:r>
          </a:p>
        </p:txBody>
      </p:sp>
    </p:spTree>
    <p:extLst>
      <p:ext uri="{BB962C8B-B14F-4D97-AF65-F5344CB8AC3E}">
        <p14:creationId xmlns:p14="http://schemas.microsoft.com/office/powerpoint/2010/main" val="2809560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375</TotalTime>
  <Words>1636</Words>
  <Application>Microsoft Office PowerPoint</Application>
  <PresentationFormat>On-screen Show (4:3)</PresentationFormat>
  <Paragraphs>177</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Arial</vt:lpstr>
      <vt:lpstr>Calibri</vt:lpstr>
      <vt:lpstr>Calibri Light</vt:lpstr>
      <vt:lpstr>Callibri</vt:lpstr>
      <vt:lpstr>Generic586-Regular</vt:lpstr>
      <vt:lpstr>Generic589-Regular</vt:lpstr>
      <vt:lpstr>Generic591-Regular</vt:lpstr>
      <vt:lpstr>Generic593-Regular</vt:lpstr>
      <vt:lpstr>Generic595-Regular</vt:lpstr>
      <vt:lpstr>Generic596-Regular</vt:lpstr>
      <vt:lpstr>Generic604-Regular</vt:lpstr>
      <vt:lpstr>MinionPro-Bold</vt:lpstr>
      <vt:lpstr>MinionPro-It</vt:lpstr>
      <vt:lpstr>MinionPro-Regular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35</cp:revision>
  <dcterms:created xsi:type="dcterms:W3CDTF">2024-08-11T06:21:58Z</dcterms:created>
  <dcterms:modified xsi:type="dcterms:W3CDTF">2024-08-21T03:28:53Z</dcterms:modified>
</cp:coreProperties>
</file>