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62" r:id="rId6"/>
    <p:sldId id="263" r:id="rId7"/>
    <p:sldId id="264" r:id="rId8"/>
    <p:sldId id="265" r:id="rId9"/>
    <p:sldId id="266" r:id="rId10"/>
    <p:sldId id="268" r:id="rId11"/>
    <p:sldId id="269" r:id="rId12"/>
    <p:sldId id="267" r:id="rId13"/>
    <p:sldId id="270" r:id="rId14"/>
    <p:sldId id="274" r:id="rId15"/>
    <p:sldId id="273" r:id="rId16"/>
    <p:sldId id="272" r:id="rId17"/>
    <p:sldId id="284" r:id="rId18"/>
    <p:sldId id="275" r:id="rId19"/>
    <p:sldId id="276" r:id="rId20"/>
    <p:sldId id="278" r:id="rId21"/>
    <p:sldId id="279" r:id="rId22"/>
    <p:sldId id="280" r:id="rId23"/>
    <p:sldId id="281" r:id="rId24"/>
    <p:sldId id="282" r:id="rId25"/>
    <p:sldId id="283" r:id="rId26"/>
    <p:sldId id="277" r:id="rId27"/>
    <p:sldId id="286" r:id="rId28"/>
    <p:sldId id="287" r:id="rId29"/>
    <p:sldId id="289" r:id="rId30"/>
    <p:sldId id="290" r:id="rId31"/>
    <p:sldId id="291" r:id="rId32"/>
    <p:sldId id="288" r:id="rId33"/>
    <p:sldId id="301" r:id="rId34"/>
    <p:sldId id="292" r:id="rId35"/>
    <p:sldId id="309" r:id="rId36"/>
    <p:sldId id="303" r:id="rId37"/>
    <p:sldId id="304" r:id="rId38"/>
    <p:sldId id="293" r:id="rId39"/>
    <p:sldId id="305" r:id="rId40"/>
    <p:sldId id="306" r:id="rId41"/>
    <p:sldId id="308" r:id="rId42"/>
    <p:sldId id="313"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2450" autoAdjust="0"/>
  </p:normalViewPr>
  <p:slideViewPr>
    <p:cSldViewPr snapToGrid="0">
      <p:cViewPr varScale="1">
        <p:scale>
          <a:sx n="63" d="100"/>
          <a:sy n="63" d="100"/>
        </p:scale>
        <p:origin x="14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C0949-A297-4089-A617-6F2639EC0EF1}" type="datetimeFigureOut">
              <a:rPr lang="en-US" smtClean="0"/>
              <a:t>10/9/2024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D0A94-7013-4C5E-AEB9-A019521F1C87}" type="slidenum">
              <a:rPr lang="en-US" smtClean="0"/>
              <a:t>‹#›</a:t>
            </a:fld>
            <a:endParaRPr lang="en-US"/>
          </a:p>
        </p:txBody>
      </p:sp>
    </p:spTree>
    <p:extLst>
      <p:ext uri="{BB962C8B-B14F-4D97-AF65-F5344CB8AC3E}">
        <p14:creationId xmlns:p14="http://schemas.microsoft.com/office/powerpoint/2010/main" val="2211337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3D0A94-7013-4C5E-AEB9-A019521F1C87}" type="slidenum">
              <a:rPr lang="en-US" smtClean="0"/>
              <a:t>25</a:t>
            </a:fld>
            <a:endParaRPr lang="en-US"/>
          </a:p>
        </p:txBody>
      </p:sp>
    </p:spTree>
    <p:extLst>
      <p:ext uri="{BB962C8B-B14F-4D97-AF65-F5344CB8AC3E}">
        <p14:creationId xmlns:p14="http://schemas.microsoft.com/office/powerpoint/2010/main" val="876409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574B31-CB89-4540-BBF2-4330E6226EC1}"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219931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74B31-CB89-4540-BBF2-4330E6226EC1}"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1845144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74B31-CB89-4540-BBF2-4330E6226EC1}"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2921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574B31-CB89-4540-BBF2-4330E6226EC1}"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13414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574B31-CB89-4540-BBF2-4330E6226EC1}" type="datetimeFigureOut">
              <a:rPr lang="en-US" smtClean="0"/>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4155707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574B31-CB89-4540-BBF2-4330E6226EC1}"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39795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574B31-CB89-4540-BBF2-4330E6226EC1}" type="datetimeFigureOut">
              <a:rPr lang="en-US" smtClean="0"/>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3634522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574B31-CB89-4540-BBF2-4330E6226EC1}" type="datetimeFigureOut">
              <a:rPr lang="en-US" smtClean="0"/>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332514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74B31-CB89-4540-BBF2-4330E6226EC1}" type="datetimeFigureOut">
              <a:rPr lang="en-US" smtClean="0"/>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317939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574B31-CB89-4540-BBF2-4330E6226EC1}"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328986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574B31-CB89-4540-BBF2-4330E6226EC1}" type="datetimeFigureOut">
              <a:rPr lang="en-US" smtClean="0"/>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32791A-B588-4F25-9D78-4CCD1FE6DA04}" type="slidenum">
              <a:rPr lang="en-US" smtClean="0"/>
              <a:t>‹#›</a:t>
            </a:fld>
            <a:endParaRPr lang="en-US"/>
          </a:p>
        </p:txBody>
      </p:sp>
    </p:spTree>
    <p:extLst>
      <p:ext uri="{BB962C8B-B14F-4D97-AF65-F5344CB8AC3E}">
        <p14:creationId xmlns:p14="http://schemas.microsoft.com/office/powerpoint/2010/main" val="132071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74B31-CB89-4540-BBF2-4330E6226EC1}" type="datetimeFigureOut">
              <a:rPr lang="en-US" smtClean="0"/>
              <a:t>10/9/2024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32791A-B588-4F25-9D78-4CCD1FE6DA04}" type="slidenum">
              <a:rPr lang="en-US" smtClean="0"/>
              <a:t>‹#›</a:t>
            </a:fld>
            <a:endParaRPr lang="en-US"/>
          </a:p>
        </p:txBody>
      </p:sp>
    </p:spTree>
    <p:extLst>
      <p:ext uri="{BB962C8B-B14F-4D97-AF65-F5344CB8AC3E}">
        <p14:creationId xmlns:p14="http://schemas.microsoft.com/office/powerpoint/2010/main" val="22987150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D971AD-30A5-5AC9-DCD6-BA2F92957B53}"/>
              </a:ext>
            </a:extLst>
          </p:cNvPr>
          <p:cNvSpPr txBox="1"/>
          <p:nvPr/>
        </p:nvSpPr>
        <p:spPr>
          <a:xfrm>
            <a:off x="2220686" y="2245179"/>
            <a:ext cx="5061857" cy="507831"/>
          </a:xfrm>
          <a:prstGeom prst="rect">
            <a:avLst/>
          </a:prstGeom>
          <a:noFill/>
        </p:spPr>
        <p:txBody>
          <a:bodyPr wrap="square" rtlCol="0">
            <a:spAutoFit/>
          </a:bodyPr>
          <a:lstStyle/>
          <a:p>
            <a:r>
              <a:rPr lang="en-US" sz="2700" dirty="0"/>
              <a:t>File organization and indexing</a:t>
            </a:r>
          </a:p>
        </p:txBody>
      </p:sp>
    </p:spTree>
    <p:extLst>
      <p:ext uri="{BB962C8B-B14F-4D97-AF65-F5344CB8AC3E}">
        <p14:creationId xmlns:p14="http://schemas.microsoft.com/office/powerpoint/2010/main" val="299597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66F1A1-336F-ECEA-D8C3-585171BA463D}"/>
              </a:ext>
            </a:extLst>
          </p:cNvPr>
          <p:cNvPicPr>
            <a:picLocks noChangeAspect="1"/>
          </p:cNvPicPr>
          <p:nvPr/>
        </p:nvPicPr>
        <p:blipFill>
          <a:blip r:embed="rId2"/>
          <a:stretch>
            <a:fillRect/>
          </a:stretch>
        </p:blipFill>
        <p:spPr>
          <a:xfrm>
            <a:off x="0" y="174171"/>
            <a:ext cx="9144000" cy="6433458"/>
          </a:xfrm>
          <a:prstGeom prst="rect">
            <a:avLst/>
          </a:prstGeom>
        </p:spPr>
      </p:pic>
    </p:spTree>
    <p:extLst>
      <p:ext uri="{BB962C8B-B14F-4D97-AF65-F5344CB8AC3E}">
        <p14:creationId xmlns:p14="http://schemas.microsoft.com/office/powerpoint/2010/main" val="192480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2E070BA-BA53-C1BA-5EF1-2FECE02FD6F7}"/>
              </a:ext>
            </a:extLst>
          </p:cNvPr>
          <p:cNvPicPr>
            <a:picLocks noChangeAspect="1"/>
          </p:cNvPicPr>
          <p:nvPr/>
        </p:nvPicPr>
        <p:blipFill>
          <a:blip r:embed="rId2"/>
          <a:stretch>
            <a:fillRect/>
          </a:stretch>
        </p:blipFill>
        <p:spPr>
          <a:xfrm>
            <a:off x="123596" y="217714"/>
            <a:ext cx="8896807" cy="6466115"/>
          </a:xfrm>
          <a:prstGeom prst="rect">
            <a:avLst/>
          </a:prstGeom>
        </p:spPr>
      </p:pic>
    </p:spTree>
    <p:extLst>
      <p:ext uri="{BB962C8B-B14F-4D97-AF65-F5344CB8AC3E}">
        <p14:creationId xmlns:p14="http://schemas.microsoft.com/office/powerpoint/2010/main" val="314254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0848137-9D33-D456-4F71-AD0D9CF54367}"/>
              </a:ext>
            </a:extLst>
          </p:cNvPr>
          <p:cNvSpPr txBox="1"/>
          <p:nvPr/>
        </p:nvSpPr>
        <p:spPr>
          <a:xfrm>
            <a:off x="549725" y="1357313"/>
            <a:ext cx="7990118" cy="3046988"/>
          </a:xfrm>
          <a:prstGeom prst="rect">
            <a:avLst/>
          </a:prstGeom>
          <a:noFill/>
        </p:spPr>
        <p:txBody>
          <a:bodyPr wrap="square">
            <a:spAutoFit/>
          </a:bodyPr>
          <a:lstStyle/>
          <a:p>
            <a:pPr algn="just"/>
            <a:r>
              <a:rPr lang="en-US" sz="2400" dirty="0"/>
              <a:t>A </a:t>
            </a:r>
            <a:r>
              <a:rPr lang="en-US" sz="2400" b="1" dirty="0"/>
              <a:t>record</a:t>
            </a:r>
            <a:r>
              <a:rPr lang="en-US" sz="2400" dirty="0"/>
              <a:t> is a collection of related data items (fields). This forms the basic unit of data storage in a DBMS.</a:t>
            </a:r>
          </a:p>
          <a:p>
            <a:pPr algn="just"/>
            <a:endParaRPr lang="en-US" sz="2400" dirty="0"/>
          </a:p>
          <a:p>
            <a:pPr algn="just"/>
            <a:endParaRPr lang="en-US" sz="2400" dirty="0"/>
          </a:p>
          <a:p>
            <a:pPr algn="just"/>
            <a:endParaRPr lang="en-US" sz="2400" dirty="0"/>
          </a:p>
          <a:p>
            <a:pPr algn="just"/>
            <a:r>
              <a:rPr lang="en-US" sz="2400" b="1" dirty="0"/>
              <a:t>Files</a:t>
            </a:r>
            <a:r>
              <a:rPr lang="en-US" sz="2400" dirty="0"/>
              <a:t> are typically divided into </a:t>
            </a:r>
            <a:r>
              <a:rPr lang="en-US" sz="2400" b="1" dirty="0"/>
              <a:t>fixed-size blocks </a:t>
            </a:r>
            <a:r>
              <a:rPr lang="en-US" sz="2400" dirty="0"/>
              <a:t>called</a:t>
            </a:r>
            <a:r>
              <a:rPr lang="en-US" sz="2400" b="1" dirty="0"/>
              <a:t> pages</a:t>
            </a:r>
            <a:r>
              <a:rPr lang="en-US" sz="2400" dirty="0"/>
              <a:t>, which are the smallest unit of data transfer between disk and memory. This design improves I/O efficiency.</a:t>
            </a:r>
          </a:p>
        </p:txBody>
      </p:sp>
      <p:sp>
        <p:nvSpPr>
          <p:cNvPr id="3" name="TextBox 2">
            <a:extLst>
              <a:ext uri="{FF2B5EF4-FFF2-40B4-BE49-F238E27FC236}">
                <a16:creationId xmlns:a16="http://schemas.microsoft.com/office/drawing/2014/main" id="{FAB1163F-8149-D461-B726-E896834D0345}"/>
              </a:ext>
            </a:extLst>
          </p:cNvPr>
          <p:cNvSpPr txBox="1"/>
          <p:nvPr/>
        </p:nvSpPr>
        <p:spPr>
          <a:xfrm>
            <a:off x="549725" y="306148"/>
            <a:ext cx="7990118" cy="830997"/>
          </a:xfrm>
          <a:prstGeom prst="rect">
            <a:avLst/>
          </a:prstGeom>
          <a:noFill/>
        </p:spPr>
        <p:txBody>
          <a:bodyPr wrap="square">
            <a:spAutoFit/>
          </a:bodyPr>
          <a:lstStyle/>
          <a:p>
            <a:r>
              <a:rPr lang="en-US" sz="2400" dirty="0"/>
              <a:t>A </a:t>
            </a:r>
            <a:r>
              <a:rPr lang="en-US" sz="2400" b="1" dirty="0"/>
              <a:t>file</a:t>
            </a:r>
            <a:r>
              <a:rPr lang="en-US" sz="2400" dirty="0"/>
              <a:t> is a collection of related records stored together on a storage medium.</a:t>
            </a:r>
          </a:p>
        </p:txBody>
      </p:sp>
      <p:sp>
        <p:nvSpPr>
          <p:cNvPr id="6" name="TextBox 5">
            <a:extLst>
              <a:ext uri="{FF2B5EF4-FFF2-40B4-BE49-F238E27FC236}">
                <a16:creationId xmlns:a16="http://schemas.microsoft.com/office/drawing/2014/main" id="{CC16E752-99AA-B656-A68E-E3007DA1E495}"/>
              </a:ext>
            </a:extLst>
          </p:cNvPr>
          <p:cNvSpPr txBox="1"/>
          <p:nvPr/>
        </p:nvSpPr>
        <p:spPr>
          <a:xfrm>
            <a:off x="549725" y="2468880"/>
            <a:ext cx="7783289" cy="461665"/>
          </a:xfrm>
          <a:prstGeom prst="rect">
            <a:avLst/>
          </a:prstGeom>
          <a:noFill/>
        </p:spPr>
        <p:txBody>
          <a:bodyPr wrap="square">
            <a:spAutoFit/>
          </a:bodyPr>
          <a:lstStyle/>
          <a:p>
            <a:pPr algn="just"/>
            <a:r>
              <a:rPr lang="en-US" sz="2400" b="1" i="0" u="none" strike="noStrike" baseline="0" dirty="0">
                <a:latin typeface="Generic245-Regular"/>
              </a:rPr>
              <a:t>A relation or table is typically stored as a file of records.</a:t>
            </a:r>
            <a:endParaRPr lang="en-US" sz="2400" b="1" dirty="0"/>
          </a:p>
        </p:txBody>
      </p:sp>
      <p:sp>
        <p:nvSpPr>
          <p:cNvPr id="4" name="TextBox 3">
            <a:extLst>
              <a:ext uri="{FF2B5EF4-FFF2-40B4-BE49-F238E27FC236}">
                <a16:creationId xmlns:a16="http://schemas.microsoft.com/office/drawing/2014/main" id="{E8237192-A928-B4B4-6606-71C08BFA5901}"/>
              </a:ext>
            </a:extLst>
          </p:cNvPr>
          <p:cNvSpPr txBox="1"/>
          <p:nvPr/>
        </p:nvSpPr>
        <p:spPr>
          <a:xfrm>
            <a:off x="549724" y="4623524"/>
            <a:ext cx="7883075" cy="1938992"/>
          </a:xfrm>
          <a:prstGeom prst="rect">
            <a:avLst/>
          </a:prstGeom>
          <a:noFill/>
        </p:spPr>
        <p:txBody>
          <a:bodyPr wrap="square">
            <a:spAutoFit/>
          </a:bodyPr>
          <a:lstStyle/>
          <a:p>
            <a:pPr algn="just"/>
            <a:r>
              <a:rPr lang="en-US" sz="2400" dirty="0"/>
              <a:t>During data retrieval, </a:t>
            </a:r>
            <a:r>
              <a:rPr lang="en-US" sz="2400" b="1" dirty="0"/>
              <a:t>pages are loaded into RAM</a:t>
            </a:r>
            <a:r>
              <a:rPr lang="en-US" sz="2400" dirty="0"/>
              <a:t> (main memory) for processing. This process is part of a DBMS’s </a:t>
            </a:r>
            <a:r>
              <a:rPr lang="en-US" sz="2400" b="1" dirty="0"/>
              <a:t>buffer management</a:t>
            </a:r>
            <a:r>
              <a:rPr lang="en-US" sz="2400" dirty="0"/>
              <a:t> strategy, which aims to reduce the need for repeated disk I/O (which is much slower than RAM access).</a:t>
            </a:r>
          </a:p>
        </p:txBody>
      </p:sp>
    </p:spTree>
    <p:extLst>
      <p:ext uri="{BB962C8B-B14F-4D97-AF65-F5344CB8AC3E}">
        <p14:creationId xmlns:p14="http://schemas.microsoft.com/office/powerpoint/2010/main" val="283590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AFD58D-4A71-013C-11E3-683857FBA931}"/>
              </a:ext>
            </a:extLst>
          </p:cNvPr>
          <p:cNvSpPr txBox="1"/>
          <p:nvPr/>
        </p:nvSpPr>
        <p:spPr>
          <a:xfrm>
            <a:off x="531944" y="3811012"/>
            <a:ext cx="8033658" cy="2308324"/>
          </a:xfrm>
          <a:prstGeom prst="rect">
            <a:avLst/>
          </a:prstGeom>
          <a:noFill/>
        </p:spPr>
        <p:txBody>
          <a:bodyPr wrap="square">
            <a:spAutoFit/>
          </a:bodyPr>
          <a:lstStyle/>
          <a:p>
            <a:pPr algn="just"/>
            <a:r>
              <a:rPr lang="en-US" sz="2400" b="0" i="0" u="none" strike="noStrike" baseline="0" dirty="0">
                <a:latin typeface="Generic245-Regular"/>
              </a:rPr>
              <a:t>DBMS stores vast quantities of data, and the data must persist across program executions. </a:t>
            </a:r>
          </a:p>
          <a:p>
            <a:pPr algn="just"/>
            <a:endParaRPr lang="en-US" sz="2400" dirty="0">
              <a:latin typeface="Generic245-Regular"/>
            </a:endParaRPr>
          </a:p>
          <a:p>
            <a:pPr algn="just"/>
            <a:r>
              <a:rPr lang="en-US" sz="2400" b="0" i="0" u="none" strike="noStrike" baseline="0" dirty="0">
                <a:latin typeface="Generic245-Regular"/>
              </a:rPr>
              <a:t>Therefore, data is stored on external storage devices such as disks and tapes, and fetched into main memory as needed for processing. </a:t>
            </a:r>
            <a:endParaRPr lang="en-US" sz="2400" dirty="0"/>
          </a:p>
        </p:txBody>
      </p:sp>
      <p:sp>
        <p:nvSpPr>
          <p:cNvPr id="5" name="TextBox 4">
            <a:extLst>
              <a:ext uri="{FF2B5EF4-FFF2-40B4-BE49-F238E27FC236}">
                <a16:creationId xmlns:a16="http://schemas.microsoft.com/office/drawing/2014/main" id="{A7C9D8C0-88A4-6B66-88AD-E121C5855795}"/>
              </a:ext>
            </a:extLst>
          </p:cNvPr>
          <p:cNvSpPr txBox="1"/>
          <p:nvPr/>
        </p:nvSpPr>
        <p:spPr>
          <a:xfrm>
            <a:off x="531944" y="793209"/>
            <a:ext cx="8033658" cy="830997"/>
          </a:xfrm>
          <a:prstGeom prst="rect">
            <a:avLst/>
          </a:prstGeom>
          <a:noFill/>
        </p:spPr>
        <p:txBody>
          <a:bodyPr wrap="square">
            <a:spAutoFit/>
          </a:bodyPr>
          <a:lstStyle/>
          <a:p>
            <a:pPr algn="l"/>
            <a:r>
              <a:rPr lang="en-US" sz="2400" b="0" i="0" u="none" strike="noStrike" baseline="0" dirty="0">
                <a:latin typeface="Generic245-Regular"/>
              </a:rPr>
              <a:t>A </a:t>
            </a:r>
            <a:r>
              <a:rPr lang="en-US" sz="2400" b="1" i="0" u="none" strike="noStrike" baseline="0" dirty="0">
                <a:latin typeface="Generic249-Regular"/>
              </a:rPr>
              <a:t>file organization </a:t>
            </a:r>
            <a:r>
              <a:rPr lang="en-US" sz="2400" b="0" i="0" u="none" strike="noStrike" baseline="0" dirty="0">
                <a:latin typeface="Generic245-Regular"/>
              </a:rPr>
              <a:t>is a method of arranging the records in a file when the file is stored on disk.</a:t>
            </a:r>
            <a:endParaRPr lang="en-US" sz="2400" dirty="0"/>
          </a:p>
        </p:txBody>
      </p:sp>
      <p:sp>
        <p:nvSpPr>
          <p:cNvPr id="12" name="TextBox 11">
            <a:extLst>
              <a:ext uri="{FF2B5EF4-FFF2-40B4-BE49-F238E27FC236}">
                <a16:creationId xmlns:a16="http://schemas.microsoft.com/office/drawing/2014/main" id="{F979870B-FB8E-AE28-B6E2-17298AC29F3D}"/>
              </a:ext>
            </a:extLst>
          </p:cNvPr>
          <p:cNvSpPr txBox="1"/>
          <p:nvPr/>
        </p:nvSpPr>
        <p:spPr>
          <a:xfrm>
            <a:off x="531944" y="1859340"/>
            <a:ext cx="8033658" cy="1569660"/>
          </a:xfrm>
          <a:prstGeom prst="rect">
            <a:avLst/>
          </a:prstGeom>
          <a:noFill/>
        </p:spPr>
        <p:txBody>
          <a:bodyPr wrap="square">
            <a:spAutoFit/>
          </a:bodyPr>
          <a:lstStyle/>
          <a:p>
            <a:pPr algn="just"/>
            <a:r>
              <a:rPr lang="en-US" sz="2400" b="0" i="0" u="none" strike="noStrike" baseline="0" dirty="0">
                <a:latin typeface="Generic245-Regular"/>
              </a:rPr>
              <a:t>Each record in a file has a </a:t>
            </a:r>
            <a:r>
              <a:rPr lang="en-US" sz="2400" b="1" i="0" u="none" strike="noStrike" baseline="0" dirty="0">
                <a:latin typeface="Generic245-Regular"/>
              </a:rPr>
              <a:t>unique identifier </a:t>
            </a:r>
            <a:r>
              <a:rPr lang="en-US" sz="2400" b="0" i="0" u="none" strike="noStrike" baseline="0" dirty="0">
                <a:latin typeface="Generic245-Regular"/>
              </a:rPr>
              <a:t>called a </a:t>
            </a:r>
            <a:r>
              <a:rPr lang="en-US" sz="2400" b="1" i="0" u="none" strike="noStrike" baseline="0" dirty="0">
                <a:latin typeface="Generic249-Regular"/>
              </a:rPr>
              <a:t>record id</a:t>
            </a:r>
            <a:r>
              <a:rPr lang="en-US" sz="2400" b="0" i="0" u="none" strike="noStrike" baseline="0" dirty="0">
                <a:latin typeface="Generic245-Regular"/>
              </a:rPr>
              <a:t>, or </a:t>
            </a:r>
            <a:r>
              <a:rPr lang="en-US" sz="2400" b="0" i="0" u="none" strike="noStrike" baseline="0" dirty="0">
                <a:latin typeface="Generic249-Regular"/>
              </a:rPr>
              <a:t>rid </a:t>
            </a:r>
            <a:r>
              <a:rPr lang="en-US" sz="2400" b="0" i="0" u="none" strike="noStrike" baseline="0" dirty="0">
                <a:latin typeface="Generic245-Regular"/>
              </a:rPr>
              <a:t>for short. A </a:t>
            </a:r>
            <a:r>
              <a:rPr lang="en-US" sz="2400" b="1" i="0" u="none" strike="noStrike" baseline="0" dirty="0">
                <a:latin typeface="Generic245-Regular"/>
              </a:rPr>
              <a:t>rid </a:t>
            </a:r>
            <a:r>
              <a:rPr lang="en-US" sz="2400" b="0" i="0" u="none" strike="noStrike" baseline="0" dirty="0">
                <a:latin typeface="Generic245-Regular"/>
              </a:rPr>
              <a:t>has the property that we can identify the </a:t>
            </a:r>
            <a:r>
              <a:rPr lang="en-US" sz="2400" b="1" i="0" u="none" strike="noStrike" baseline="0" dirty="0">
                <a:latin typeface="Generic245-Regular"/>
              </a:rPr>
              <a:t>disk address of the page containing the record </a:t>
            </a:r>
            <a:r>
              <a:rPr lang="en-US" sz="2400" b="0" i="0" u="none" strike="noStrike" baseline="0" dirty="0">
                <a:latin typeface="Generic245-Regular"/>
              </a:rPr>
              <a:t>by using the rid.</a:t>
            </a:r>
            <a:endParaRPr lang="en-US" sz="2400" dirty="0"/>
          </a:p>
        </p:txBody>
      </p:sp>
    </p:spTree>
    <p:extLst>
      <p:ext uri="{BB962C8B-B14F-4D97-AF65-F5344CB8AC3E}">
        <p14:creationId xmlns:p14="http://schemas.microsoft.com/office/powerpoint/2010/main" val="345013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2A9627-2849-4626-8C0B-FEEB90FB3A60}"/>
              </a:ext>
            </a:extLst>
          </p:cNvPr>
          <p:cNvSpPr txBox="1"/>
          <p:nvPr/>
        </p:nvSpPr>
        <p:spPr>
          <a:xfrm>
            <a:off x="653142" y="1125810"/>
            <a:ext cx="7837715" cy="3785652"/>
          </a:xfrm>
          <a:prstGeom prst="rect">
            <a:avLst/>
          </a:prstGeom>
          <a:noFill/>
        </p:spPr>
        <p:txBody>
          <a:bodyPr wrap="square">
            <a:spAutoFit/>
          </a:bodyPr>
          <a:lstStyle/>
          <a:p>
            <a:pPr algn="just"/>
            <a:r>
              <a:rPr lang="en-US" sz="2400" b="0" i="0" u="none" strike="noStrike" baseline="0" dirty="0">
                <a:latin typeface="Generic245-Regular"/>
              </a:rPr>
              <a:t>The </a:t>
            </a:r>
            <a:r>
              <a:rPr lang="en-US" sz="2400" b="0" i="0" u="none" strike="noStrike" baseline="0" dirty="0">
                <a:latin typeface="Generic249-Regular"/>
              </a:rPr>
              <a:t>file of records </a:t>
            </a:r>
            <a:r>
              <a:rPr lang="en-US" sz="2400" b="0" i="0" u="none" strike="noStrike" baseline="0" dirty="0">
                <a:latin typeface="Generic245-Regular"/>
              </a:rPr>
              <a:t>is an important abstraction in a DBMS, and is implemented by the files and access methods layer of the code. </a:t>
            </a:r>
          </a:p>
          <a:p>
            <a:pPr algn="just"/>
            <a:endParaRPr lang="en-US" sz="2400" dirty="0">
              <a:latin typeface="Generic245-Regular"/>
            </a:endParaRPr>
          </a:p>
          <a:p>
            <a:pPr algn="just"/>
            <a:r>
              <a:rPr lang="en-US" sz="2400" b="0" i="0" u="none" strike="noStrike" baseline="0" dirty="0">
                <a:latin typeface="Generic245-Regular"/>
              </a:rPr>
              <a:t>A file can be created, destroyed, and have records inserted into and deleted from it. </a:t>
            </a:r>
          </a:p>
          <a:p>
            <a:pPr algn="just"/>
            <a:endParaRPr lang="en-US" sz="2400" dirty="0">
              <a:latin typeface="Generic245-Regular"/>
            </a:endParaRPr>
          </a:p>
          <a:p>
            <a:pPr algn="just"/>
            <a:r>
              <a:rPr lang="en-US" sz="2400" b="0" i="0" u="none" strike="noStrike" baseline="0" dirty="0">
                <a:latin typeface="Generic245-Regular"/>
              </a:rPr>
              <a:t>It also supports scans; a </a:t>
            </a:r>
            <a:r>
              <a:rPr lang="en-US" sz="2400" b="0" i="0" u="none" strike="noStrike" baseline="0" dirty="0">
                <a:latin typeface="Generic249-Regular"/>
              </a:rPr>
              <a:t>scan </a:t>
            </a:r>
            <a:r>
              <a:rPr lang="en-US" sz="2400" b="0" i="0" u="none" strike="noStrike" baseline="0" dirty="0">
                <a:latin typeface="Generic245-Regular"/>
              </a:rPr>
              <a:t>operation allows us to step through all the records in the file one at a time. </a:t>
            </a:r>
          </a:p>
          <a:p>
            <a:pPr algn="just"/>
            <a:endParaRPr lang="en-US" sz="2400" dirty="0">
              <a:latin typeface="Generic245-Regular"/>
            </a:endParaRPr>
          </a:p>
        </p:txBody>
      </p:sp>
    </p:spTree>
    <p:extLst>
      <p:ext uri="{BB962C8B-B14F-4D97-AF65-F5344CB8AC3E}">
        <p14:creationId xmlns:p14="http://schemas.microsoft.com/office/powerpoint/2010/main" val="424647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E32842-74E0-4D98-BB90-CCB3AE2B00AA}"/>
              </a:ext>
            </a:extLst>
          </p:cNvPr>
          <p:cNvPicPr>
            <a:picLocks noChangeAspect="1"/>
          </p:cNvPicPr>
          <p:nvPr/>
        </p:nvPicPr>
        <p:blipFill>
          <a:blip r:embed="rId2"/>
          <a:stretch>
            <a:fillRect/>
          </a:stretch>
        </p:blipFill>
        <p:spPr>
          <a:xfrm>
            <a:off x="106019" y="1264961"/>
            <a:ext cx="8825835" cy="3720695"/>
          </a:xfrm>
          <a:prstGeom prst="rect">
            <a:avLst/>
          </a:prstGeom>
        </p:spPr>
      </p:pic>
    </p:spTree>
    <p:extLst>
      <p:ext uri="{BB962C8B-B14F-4D97-AF65-F5344CB8AC3E}">
        <p14:creationId xmlns:p14="http://schemas.microsoft.com/office/powerpoint/2010/main" val="2223523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E3A1C2-F082-077D-52D3-F3BFC316F2B5}"/>
              </a:ext>
            </a:extLst>
          </p:cNvPr>
          <p:cNvSpPr txBox="1"/>
          <p:nvPr/>
        </p:nvSpPr>
        <p:spPr>
          <a:xfrm>
            <a:off x="555171" y="1448695"/>
            <a:ext cx="7859486" cy="3416320"/>
          </a:xfrm>
          <a:prstGeom prst="rect">
            <a:avLst/>
          </a:prstGeom>
          <a:noFill/>
        </p:spPr>
        <p:txBody>
          <a:bodyPr wrap="square">
            <a:spAutoFit/>
          </a:bodyPr>
          <a:lstStyle/>
          <a:p>
            <a:pPr algn="just"/>
            <a:r>
              <a:rPr lang="en-US" sz="2400" b="0" i="0" u="none" strike="noStrike" baseline="0" dirty="0">
                <a:latin typeface="Generic245-Regular"/>
              </a:rPr>
              <a:t>An </a:t>
            </a:r>
            <a:r>
              <a:rPr lang="en-US" sz="2400" b="1" i="0" u="none" strike="noStrike" baseline="0" dirty="0">
                <a:latin typeface="Generic249-Regular"/>
              </a:rPr>
              <a:t>index</a:t>
            </a:r>
            <a:r>
              <a:rPr lang="en-US" sz="2400" b="0" i="0" u="none" strike="noStrike" baseline="0" dirty="0">
                <a:latin typeface="Generic249-Regular"/>
              </a:rPr>
              <a:t> </a:t>
            </a:r>
            <a:r>
              <a:rPr lang="en-US" sz="2400" b="0" i="0" u="none" strike="noStrike" baseline="0" dirty="0">
                <a:latin typeface="Generic245-Regular"/>
              </a:rPr>
              <a:t>is a data structure that organizes data records on disk to optimize certain kinds of retrieval operations. An index allows us to efficiently retrieve all records that satisfy search conditions on the </a:t>
            </a:r>
            <a:r>
              <a:rPr lang="en-US" sz="2400" b="0" i="0" u="none" strike="noStrike" baseline="0" dirty="0">
                <a:latin typeface="Generic249-Regular"/>
              </a:rPr>
              <a:t>search key </a:t>
            </a:r>
            <a:r>
              <a:rPr lang="en-US" sz="2400" b="0" i="0" u="none" strike="noStrike" baseline="0" dirty="0">
                <a:latin typeface="Generic245-Regular"/>
              </a:rPr>
              <a:t>fields of the index.</a:t>
            </a:r>
          </a:p>
          <a:p>
            <a:pPr algn="just"/>
            <a:endParaRPr lang="en-US" sz="2400" b="0" i="0" u="none" strike="noStrike" baseline="0" dirty="0">
              <a:latin typeface="Generic245-Regular"/>
            </a:endParaRPr>
          </a:p>
          <a:p>
            <a:pPr algn="just"/>
            <a:r>
              <a:rPr lang="en-US" sz="2400" b="0" i="0" u="none" strike="noStrike" baseline="0" dirty="0">
                <a:latin typeface="Generic245-Regular"/>
              </a:rPr>
              <a:t>We can also create additional indexes on a given collection of data records, each with a different search key, to speed up search operations that are not efficiently supported by the file organization used to store the data records.</a:t>
            </a:r>
            <a:endParaRPr lang="en-US" sz="2400" dirty="0"/>
          </a:p>
        </p:txBody>
      </p:sp>
    </p:spTree>
    <p:extLst>
      <p:ext uri="{BB962C8B-B14F-4D97-AF65-F5344CB8AC3E}">
        <p14:creationId xmlns:p14="http://schemas.microsoft.com/office/powerpoint/2010/main" val="830146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06EE39-35BD-F410-81DE-1BAE23E9A288}"/>
              </a:ext>
            </a:extLst>
          </p:cNvPr>
          <p:cNvSpPr txBox="1"/>
          <p:nvPr/>
        </p:nvSpPr>
        <p:spPr>
          <a:xfrm>
            <a:off x="429985" y="4413294"/>
            <a:ext cx="8365671" cy="1631216"/>
          </a:xfrm>
          <a:prstGeom prst="rect">
            <a:avLst/>
          </a:prstGeom>
          <a:noFill/>
        </p:spPr>
        <p:txBody>
          <a:bodyPr wrap="square">
            <a:spAutoFit/>
          </a:bodyPr>
          <a:lstStyle/>
          <a:p>
            <a:r>
              <a:rPr lang="en-US" sz="2000" dirty="0"/>
              <a:t>Pointer: A pointer in an index file is a memory address or a disk location that indicates where a particular data record is stored.</a:t>
            </a:r>
          </a:p>
          <a:p>
            <a:endParaRPr lang="en-US" sz="2000" dirty="0"/>
          </a:p>
          <a:p>
            <a:r>
              <a:rPr lang="en-US" sz="2000" dirty="0"/>
              <a:t>Role: The pointer serves as a guide to quickly locate the actual record on disk without having to scan the entire dataset.</a:t>
            </a:r>
          </a:p>
        </p:txBody>
      </p:sp>
      <p:pic>
        <p:nvPicPr>
          <p:cNvPr id="7" name="Picture 6">
            <a:extLst>
              <a:ext uri="{FF2B5EF4-FFF2-40B4-BE49-F238E27FC236}">
                <a16:creationId xmlns:a16="http://schemas.microsoft.com/office/drawing/2014/main" id="{6D6D8AC5-CDDC-0D78-E217-4C007CC8810C}"/>
              </a:ext>
            </a:extLst>
          </p:cNvPr>
          <p:cNvPicPr>
            <a:picLocks noChangeAspect="1"/>
          </p:cNvPicPr>
          <p:nvPr/>
        </p:nvPicPr>
        <p:blipFill>
          <a:blip r:embed="rId2"/>
          <a:stretch>
            <a:fillRect/>
          </a:stretch>
        </p:blipFill>
        <p:spPr>
          <a:xfrm>
            <a:off x="332388" y="749070"/>
            <a:ext cx="8463268" cy="3391271"/>
          </a:xfrm>
          <a:prstGeom prst="rect">
            <a:avLst/>
          </a:prstGeom>
        </p:spPr>
      </p:pic>
      <p:sp>
        <p:nvSpPr>
          <p:cNvPr id="2" name="TextBox 1">
            <a:extLst>
              <a:ext uri="{FF2B5EF4-FFF2-40B4-BE49-F238E27FC236}">
                <a16:creationId xmlns:a16="http://schemas.microsoft.com/office/drawing/2014/main" id="{8AB3A793-C3F9-7701-5742-F3C51C9DAD7C}"/>
              </a:ext>
            </a:extLst>
          </p:cNvPr>
          <p:cNvSpPr txBox="1"/>
          <p:nvPr/>
        </p:nvSpPr>
        <p:spPr>
          <a:xfrm>
            <a:off x="3162663" y="214507"/>
            <a:ext cx="3320143" cy="523220"/>
          </a:xfrm>
          <a:prstGeom prst="rect">
            <a:avLst/>
          </a:prstGeom>
          <a:noFill/>
        </p:spPr>
        <p:txBody>
          <a:bodyPr wrap="square" rtlCol="0">
            <a:spAutoFit/>
          </a:bodyPr>
          <a:lstStyle/>
          <a:p>
            <a:r>
              <a:rPr lang="en-US" sz="2800" b="1" dirty="0"/>
              <a:t>Search Records</a:t>
            </a:r>
          </a:p>
        </p:txBody>
      </p:sp>
      <p:sp>
        <p:nvSpPr>
          <p:cNvPr id="3" name="TextBox 2">
            <a:extLst>
              <a:ext uri="{FF2B5EF4-FFF2-40B4-BE49-F238E27FC236}">
                <a16:creationId xmlns:a16="http://schemas.microsoft.com/office/drawing/2014/main" id="{7669BAA6-9C01-81D8-6482-22BF977474C1}"/>
              </a:ext>
            </a:extLst>
          </p:cNvPr>
          <p:cNvSpPr txBox="1"/>
          <p:nvPr/>
        </p:nvSpPr>
        <p:spPr>
          <a:xfrm>
            <a:off x="429985" y="6179566"/>
            <a:ext cx="6803572" cy="400110"/>
          </a:xfrm>
          <a:prstGeom prst="rect">
            <a:avLst/>
          </a:prstGeom>
          <a:noFill/>
        </p:spPr>
        <p:txBody>
          <a:bodyPr wrap="square">
            <a:spAutoFit/>
          </a:bodyPr>
          <a:lstStyle/>
          <a:p>
            <a:r>
              <a:rPr lang="en-US" sz="2000" dirty="0"/>
              <a:t>Index files are usually stored in the cache memory or RAM.</a:t>
            </a:r>
          </a:p>
        </p:txBody>
      </p:sp>
    </p:spTree>
    <p:extLst>
      <p:ext uri="{BB962C8B-B14F-4D97-AF65-F5344CB8AC3E}">
        <p14:creationId xmlns:p14="http://schemas.microsoft.com/office/powerpoint/2010/main" val="279800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977670-67DE-C793-6789-18C084DCE7A9}"/>
              </a:ext>
            </a:extLst>
          </p:cNvPr>
          <p:cNvPicPr>
            <a:picLocks noChangeAspect="1"/>
          </p:cNvPicPr>
          <p:nvPr/>
        </p:nvPicPr>
        <p:blipFill>
          <a:blip r:embed="rId2"/>
          <a:stretch>
            <a:fillRect/>
          </a:stretch>
        </p:blipFill>
        <p:spPr>
          <a:xfrm>
            <a:off x="220624" y="670505"/>
            <a:ext cx="8463268" cy="3391271"/>
          </a:xfrm>
          <a:prstGeom prst="rect">
            <a:avLst/>
          </a:prstGeom>
        </p:spPr>
      </p:pic>
      <p:sp>
        <p:nvSpPr>
          <p:cNvPr id="6" name="TextBox 5">
            <a:extLst>
              <a:ext uri="{FF2B5EF4-FFF2-40B4-BE49-F238E27FC236}">
                <a16:creationId xmlns:a16="http://schemas.microsoft.com/office/drawing/2014/main" id="{23C84C50-B2FA-048F-4546-6C1FC05CA7E9}"/>
              </a:ext>
            </a:extLst>
          </p:cNvPr>
          <p:cNvSpPr txBox="1"/>
          <p:nvPr/>
        </p:nvSpPr>
        <p:spPr>
          <a:xfrm>
            <a:off x="3548743" y="47788"/>
            <a:ext cx="3320143" cy="461665"/>
          </a:xfrm>
          <a:prstGeom prst="rect">
            <a:avLst/>
          </a:prstGeom>
          <a:noFill/>
        </p:spPr>
        <p:txBody>
          <a:bodyPr wrap="square" rtlCol="0">
            <a:spAutoFit/>
          </a:bodyPr>
          <a:lstStyle/>
          <a:p>
            <a:r>
              <a:rPr lang="en-US" sz="2400" b="1" dirty="0"/>
              <a:t>Search Records</a:t>
            </a:r>
          </a:p>
        </p:txBody>
      </p:sp>
      <p:pic>
        <p:nvPicPr>
          <p:cNvPr id="8" name="Picture 7">
            <a:extLst>
              <a:ext uri="{FF2B5EF4-FFF2-40B4-BE49-F238E27FC236}">
                <a16:creationId xmlns:a16="http://schemas.microsoft.com/office/drawing/2014/main" id="{B675EED2-0D97-C145-7307-66B109FCBB52}"/>
              </a:ext>
            </a:extLst>
          </p:cNvPr>
          <p:cNvPicPr>
            <a:picLocks noChangeAspect="1"/>
          </p:cNvPicPr>
          <p:nvPr/>
        </p:nvPicPr>
        <p:blipFill>
          <a:blip r:embed="rId3"/>
          <a:stretch>
            <a:fillRect/>
          </a:stretch>
        </p:blipFill>
        <p:spPr>
          <a:xfrm>
            <a:off x="0" y="4222829"/>
            <a:ext cx="9144000" cy="2023719"/>
          </a:xfrm>
          <a:prstGeom prst="rect">
            <a:avLst/>
          </a:prstGeom>
        </p:spPr>
      </p:pic>
    </p:spTree>
    <p:extLst>
      <p:ext uri="{BB962C8B-B14F-4D97-AF65-F5344CB8AC3E}">
        <p14:creationId xmlns:p14="http://schemas.microsoft.com/office/powerpoint/2010/main" val="276748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63E31E-A545-2020-68D0-F3D263A6CD12}"/>
              </a:ext>
            </a:extLst>
          </p:cNvPr>
          <p:cNvSpPr txBox="1"/>
          <p:nvPr/>
        </p:nvSpPr>
        <p:spPr>
          <a:xfrm>
            <a:off x="598714" y="3581876"/>
            <a:ext cx="7976326" cy="646331"/>
          </a:xfrm>
          <a:prstGeom prst="rect">
            <a:avLst/>
          </a:prstGeom>
          <a:noFill/>
        </p:spPr>
        <p:txBody>
          <a:bodyPr wrap="square">
            <a:spAutoFit/>
          </a:bodyPr>
          <a:lstStyle/>
          <a:p>
            <a:pPr algn="l"/>
            <a:r>
              <a:rPr lang="en-US" sz="1800" b="0" i="0" u="none" strike="noStrike" baseline="0" dirty="0">
                <a:latin typeface="Generic245-Regular"/>
              </a:rPr>
              <a:t>An index on a set of fields that includes the </a:t>
            </a:r>
            <a:r>
              <a:rPr lang="en-US" sz="1800" b="0" i="0" u="none" strike="noStrike" baseline="0" dirty="0">
                <a:latin typeface="Generic246-Regular"/>
              </a:rPr>
              <a:t>primary key </a:t>
            </a:r>
            <a:r>
              <a:rPr lang="en-US" sz="1800" b="0" i="0" u="none" strike="noStrike" baseline="0" dirty="0">
                <a:latin typeface="Generic245-Regular"/>
              </a:rPr>
              <a:t> is called a </a:t>
            </a:r>
            <a:r>
              <a:rPr lang="en-US" sz="1800" b="1" i="0" u="none" strike="noStrike" baseline="0" dirty="0">
                <a:latin typeface="Generic249-Regular"/>
              </a:rPr>
              <a:t>primary index</a:t>
            </a:r>
            <a:r>
              <a:rPr lang="en-US" sz="1800" b="1" i="0" u="none" strike="noStrike" baseline="0" dirty="0">
                <a:latin typeface="Generic245-Regular"/>
              </a:rPr>
              <a:t>; </a:t>
            </a:r>
            <a:r>
              <a:rPr lang="en-US" sz="1800" b="0" i="0" u="none" strike="noStrike" baseline="0" dirty="0">
                <a:latin typeface="Generic245-Regular"/>
              </a:rPr>
              <a:t>other indexes are called </a:t>
            </a:r>
            <a:r>
              <a:rPr lang="en-US" sz="1800" b="1" i="0" u="none" strike="noStrike" baseline="0" dirty="0">
                <a:latin typeface="Generic249-Regular"/>
              </a:rPr>
              <a:t>secondary </a:t>
            </a:r>
            <a:r>
              <a:rPr lang="en-US" sz="1800" b="1" i="0" u="none" strike="noStrike" baseline="0" dirty="0">
                <a:latin typeface="Generic245-Regular"/>
              </a:rPr>
              <a:t>indexes.</a:t>
            </a:r>
            <a:endParaRPr lang="en-US" b="1" dirty="0"/>
          </a:p>
        </p:txBody>
      </p:sp>
      <p:sp>
        <p:nvSpPr>
          <p:cNvPr id="9" name="TextBox 8">
            <a:extLst>
              <a:ext uri="{FF2B5EF4-FFF2-40B4-BE49-F238E27FC236}">
                <a16:creationId xmlns:a16="http://schemas.microsoft.com/office/drawing/2014/main" id="{410BF752-00DD-B3C1-E5DE-D2EBF3A4C080}"/>
              </a:ext>
            </a:extLst>
          </p:cNvPr>
          <p:cNvSpPr txBox="1"/>
          <p:nvPr/>
        </p:nvSpPr>
        <p:spPr>
          <a:xfrm>
            <a:off x="664028" y="5647654"/>
            <a:ext cx="8207828" cy="923330"/>
          </a:xfrm>
          <a:prstGeom prst="rect">
            <a:avLst/>
          </a:prstGeom>
          <a:noFill/>
        </p:spPr>
        <p:txBody>
          <a:bodyPr wrap="square">
            <a:spAutoFit/>
          </a:bodyPr>
          <a:lstStyle/>
          <a:p>
            <a:pPr marL="285750" indent="-285750" algn="l">
              <a:buFont typeface="Arial" panose="020B0604020202020204" pitchFamily="34" charset="0"/>
              <a:buChar char="•"/>
            </a:pPr>
            <a:r>
              <a:rPr lang="en-US" dirty="0">
                <a:latin typeface="Generic245-Regular"/>
              </a:rPr>
              <a:t>O</a:t>
            </a:r>
            <a:r>
              <a:rPr lang="en-US" sz="1800" b="0" i="0" u="none" strike="noStrike" baseline="0" dirty="0">
                <a:latin typeface="Generic245-Regular"/>
              </a:rPr>
              <a:t>rganize data entries is to hash data entries on the search key. </a:t>
            </a:r>
          </a:p>
          <a:p>
            <a:pPr marL="285750" indent="-285750" algn="l">
              <a:buFont typeface="Arial" panose="020B0604020202020204" pitchFamily="34" charset="0"/>
              <a:buChar char="•"/>
            </a:pPr>
            <a:r>
              <a:rPr lang="en-US" dirty="0">
                <a:latin typeface="Generic245-Regular"/>
              </a:rPr>
              <a:t>O</a:t>
            </a:r>
            <a:r>
              <a:rPr lang="en-US" sz="1800" b="0" i="0" u="none" strike="noStrike" baseline="0" dirty="0">
                <a:latin typeface="Generic245-Regular"/>
              </a:rPr>
              <a:t>rganize data entries is to build a tree-like data structure that directs a search for data entries.</a:t>
            </a:r>
            <a:endParaRPr lang="en-US" dirty="0"/>
          </a:p>
        </p:txBody>
      </p:sp>
      <p:pic>
        <p:nvPicPr>
          <p:cNvPr id="11" name="Picture 10">
            <a:extLst>
              <a:ext uri="{FF2B5EF4-FFF2-40B4-BE49-F238E27FC236}">
                <a16:creationId xmlns:a16="http://schemas.microsoft.com/office/drawing/2014/main" id="{90EE0EAD-70D8-63F5-CD42-9ADE29F90A1F}"/>
              </a:ext>
            </a:extLst>
          </p:cNvPr>
          <p:cNvPicPr>
            <a:picLocks noChangeAspect="1"/>
          </p:cNvPicPr>
          <p:nvPr/>
        </p:nvPicPr>
        <p:blipFill>
          <a:blip r:embed="rId2"/>
          <a:stretch>
            <a:fillRect/>
          </a:stretch>
        </p:blipFill>
        <p:spPr>
          <a:xfrm>
            <a:off x="664028" y="480065"/>
            <a:ext cx="7442594" cy="2904693"/>
          </a:xfrm>
          <a:prstGeom prst="rect">
            <a:avLst/>
          </a:prstGeom>
        </p:spPr>
      </p:pic>
      <p:pic>
        <p:nvPicPr>
          <p:cNvPr id="13" name="Picture 12">
            <a:extLst>
              <a:ext uri="{FF2B5EF4-FFF2-40B4-BE49-F238E27FC236}">
                <a16:creationId xmlns:a16="http://schemas.microsoft.com/office/drawing/2014/main" id="{AFD6C647-6B46-3358-DB4F-3451CE4725FE}"/>
              </a:ext>
            </a:extLst>
          </p:cNvPr>
          <p:cNvPicPr>
            <a:picLocks noChangeAspect="1"/>
          </p:cNvPicPr>
          <p:nvPr/>
        </p:nvPicPr>
        <p:blipFill>
          <a:blip r:embed="rId3"/>
          <a:stretch>
            <a:fillRect/>
          </a:stretch>
        </p:blipFill>
        <p:spPr>
          <a:xfrm>
            <a:off x="598714" y="4476266"/>
            <a:ext cx="8142514" cy="923329"/>
          </a:xfrm>
          <a:prstGeom prst="rect">
            <a:avLst/>
          </a:prstGeom>
        </p:spPr>
      </p:pic>
    </p:spTree>
    <p:extLst>
      <p:ext uri="{BB962C8B-B14F-4D97-AF65-F5344CB8AC3E}">
        <p14:creationId xmlns:p14="http://schemas.microsoft.com/office/powerpoint/2010/main" val="4118279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810E1B-FF5A-51CD-34D4-7B4BE78FE03F}"/>
              </a:ext>
            </a:extLst>
          </p:cNvPr>
          <p:cNvSpPr txBox="1"/>
          <p:nvPr/>
        </p:nvSpPr>
        <p:spPr>
          <a:xfrm>
            <a:off x="827315" y="1192962"/>
            <a:ext cx="7336971" cy="1200329"/>
          </a:xfrm>
          <a:prstGeom prst="rect">
            <a:avLst/>
          </a:prstGeom>
          <a:noFill/>
        </p:spPr>
        <p:txBody>
          <a:bodyPr wrap="square">
            <a:spAutoFit/>
          </a:bodyPr>
          <a:lstStyle/>
          <a:p>
            <a:r>
              <a:rPr lang="en-US" sz="2400" dirty="0"/>
              <a:t>In a Database Management System (DBMS), </a:t>
            </a:r>
            <a:r>
              <a:rPr lang="en-US" sz="2400" b="1" dirty="0"/>
              <a:t>indexing</a:t>
            </a:r>
            <a:r>
              <a:rPr lang="en-US" sz="2400" dirty="0"/>
              <a:t> and </a:t>
            </a:r>
            <a:r>
              <a:rPr lang="en-US" sz="2400" b="1" dirty="0"/>
              <a:t>hashing</a:t>
            </a:r>
            <a:r>
              <a:rPr lang="en-US" sz="2400" dirty="0"/>
              <a:t> are two techniques used to improve data retrieval efficiency.</a:t>
            </a:r>
          </a:p>
        </p:txBody>
      </p:sp>
      <p:sp>
        <p:nvSpPr>
          <p:cNvPr id="7" name="TextBox 6">
            <a:extLst>
              <a:ext uri="{FF2B5EF4-FFF2-40B4-BE49-F238E27FC236}">
                <a16:creationId xmlns:a16="http://schemas.microsoft.com/office/drawing/2014/main" id="{03948277-820A-D56B-57C6-61C3B2444DFD}"/>
              </a:ext>
            </a:extLst>
          </p:cNvPr>
          <p:cNvSpPr txBox="1"/>
          <p:nvPr/>
        </p:nvSpPr>
        <p:spPr>
          <a:xfrm>
            <a:off x="827315" y="2777307"/>
            <a:ext cx="7260770" cy="2677656"/>
          </a:xfrm>
          <a:prstGeom prst="rect">
            <a:avLst/>
          </a:prstGeom>
          <a:noFill/>
        </p:spPr>
        <p:txBody>
          <a:bodyPr wrap="square">
            <a:spAutoFit/>
          </a:bodyPr>
          <a:lstStyle/>
          <a:p>
            <a:pPr algn="just"/>
            <a:r>
              <a:rPr lang="en-US" sz="2400" dirty="0"/>
              <a:t>Indexing is a data structure technique that allows for faster retrieval of records from a database.</a:t>
            </a:r>
          </a:p>
          <a:p>
            <a:pPr algn="just"/>
            <a:endParaRPr lang="en-US" sz="2400" dirty="0"/>
          </a:p>
          <a:p>
            <a:pPr algn="just"/>
            <a:r>
              <a:rPr lang="en-US" sz="2400" dirty="0"/>
              <a:t> It's similar to the index in a book, where you can find the page number of a topic rather than searching through the entire book.</a:t>
            </a:r>
          </a:p>
          <a:p>
            <a:pPr algn="just"/>
            <a:endParaRPr lang="en-US" sz="2400" dirty="0"/>
          </a:p>
        </p:txBody>
      </p:sp>
    </p:spTree>
    <p:extLst>
      <p:ext uri="{BB962C8B-B14F-4D97-AF65-F5344CB8AC3E}">
        <p14:creationId xmlns:p14="http://schemas.microsoft.com/office/powerpoint/2010/main" val="1232902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C28DE6-87C3-04D9-A4CA-D653C39D39D4}"/>
              </a:ext>
            </a:extLst>
          </p:cNvPr>
          <p:cNvSpPr txBox="1"/>
          <p:nvPr/>
        </p:nvSpPr>
        <p:spPr>
          <a:xfrm>
            <a:off x="413655" y="178043"/>
            <a:ext cx="4572000" cy="461665"/>
          </a:xfrm>
          <a:prstGeom prst="rect">
            <a:avLst/>
          </a:prstGeom>
          <a:noFill/>
        </p:spPr>
        <p:txBody>
          <a:bodyPr wrap="square">
            <a:spAutoFit/>
          </a:bodyPr>
          <a:lstStyle/>
          <a:p>
            <a:r>
              <a:rPr lang="en-US" sz="2400" b="1" i="0" u="none" strike="noStrike" baseline="0" dirty="0">
                <a:latin typeface="Generic250-Regular"/>
              </a:rPr>
              <a:t>Tree-Based Indexing</a:t>
            </a:r>
            <a:endParaRPr lang="en-US" sz="2400" b="1" dirty="0"/>
          </a:p>
        </p:txBody>
      </p:sp>
      <p:sp>
        <p:nvSpPr>
          <p:cNvPr id="7" name="TextBox 6">
            <a:extLst>
              <a:ext uri="{FF2B5EF4-FFF2-40B4-BE49-F238E27FC236}">
                <a16:creationId xmlns:a16="http://schemas.microsoft.com/office/drawing/2014/main" id="{C358B846-E468-1EDB-F775-05E9AD01A3F8}"/>
              </a:ext>
            </a:extLst>
          </p:cNvPr>
          <p:cNvSpPr txBox="1"/>
          <p:nvPr/>
        </p:nvSpPr>
        <p:spPr>
          <a:xfrm>
            <a:off x="413655" y="720020"/>
            <a:ext cx="8316689" cy="1015663"/>
          </a:xfrm>
          <a:prstGeom prst="rect">
            <a:avLst/>
          </a:prstGeom>
          <a:noFill/>
        </p:spPr>
        <p:txBody>
          <a:bodyPr wrap="square">
            <a:spAutoFit/>
          </a:bodyPr>
          <a:lstStyle/>
          <a:p>
            <a:pPr algn="just"/>
            <a:r>
              <a:rPr lang="en-US" sz="2000" b="0" i="0" u="none" strike="noStrike" baseline="0" dirty="0">
                <a:latin typeface="Generic245-Regular"/>
              </a:rPr>
              <a:t>The data entries are arranged in sorted order by search key value, and a hierarchical search data structure is maintained that directs searches to the correct page of data entries.</a:t>
            </a:r>
            <a:endParaRPr lang="en-US" sz="2000" dirty="0"/>
          </a:p>
        </p:txBody>
      </p:sp>
      <p:sp>
        <p:nvSpPr>
          <p:cNvPr id="9" name="TextBox 8">
            <a:extLst>
              <a:ext uri="{FF2B5EF4-FFF2-40B4-BE49-F238E27FC236}">
                <a16:creationId xmlns:a16="http://schemas.microsoft.com/office/drawing/2014/main" id="{885B4667-947A-8226-AFE2-766422287146}"/>
              </a:ext>
            </a:extLst>
          </p:cNvPr>
          <p:cNvSpPr txBox="1"/>
          <p:nvPr/>
        </p:nvSpPr>
        <p:spPr>
          <a:xfrm>
            <a:off x="413655" y="1669348"/>
            <a:ext cx="8316688" cy="707886"/>
          </a:xfrm>
          <a:prstGeom prst="rect">
            <a:avLst/>
          </a:prstGeom>
          <a:noFill/>
        </p:spPr>
        <p:txBody>
          <a:bodyPr wrap="square">
            <a:spAutoFit/>
          </a:bodyPr>
          <a:lstStyle/>
          <a:p>
            <a:r>
              <a:rPr lang="en-US" sz="2000" dirty="0">
                <a:latin typeface="Generic245-Regular"/>
              </a:rPr>
              <a:t>Example : T</a:t>
            </a:r>
            <a:r>
              <a:rPr lang="en-US" sz="2000" b="0" i="0" u="none" strike="noStrike" baseline="0" dirty="0">
                <a:latin typeface="Generic245-Regular"/>
              </a:rPr>
              <a:t>ree-structured index with search key </a:t>
            </a:r>
            <a:r>
              <a:rPr lang="en-US" sz="2000" b="0" i="0" u="none" strike="noStrike" baseline="0" dirty="0">
                <a:latin typeface="Generic246-Regular"/>
              </a:rPr>
              <a:t>age</a:t>
            </a:r>
            <a:r>
              <a:rPr lang="en-US" sz="2000" dirty="0">
                <a:latin typeface="Generic246-Regular"/>
              </a:rPr>
              <a:t> for an employee table with fields name, age, phone number.</a:t>
            </a:r>
            <a:endParaRPr lang="en-US" sz="2000" dirty="0"/>
          </a:p>
        </p:txBody>
      </p:sp>
      <p:sp>
        <p:nvSpPr>
          <p:cNvPr id="11" name="TextBox 10">
            <a:extLst>
              <a:ext uri="{FF2B5EF4-FFF2-40B4-BE49-F238E27FC236}">
                <a16:creationId xmlns:a16="http://schemas.microsoft.com/office/drawing/2014/main" id="{77857661-3954-1909-4AFD-AB1B5CF1777E}"/>
              </a:ext>
            </a:extLst>
          </p:cNvPr>
          <p:cNvSpPr txBox="1"/>
          <p:nvPr/>
        </p:nvSpPr>
        <p:spPr>
          <a:xfrm>
            <a:off x="429984" y="2322060"/>
            <a:ext cx="8372151" cy="707886"/>
          </a:xfrm>
          <a:prstGeom prst="rect">
            <a:avLst/>
          </a:prstGeom>
          <a:noFill/>
        </p:spPr>
        <p:txBody>
          <a:bodyPr wrap="square">
            <a:spAutoFit/>
          </a:bodyPr>
          <a:lstStyle/>
          <a:p>
            <a:pPr algn="l"/>
            <a:r>
              <a:rPr lang="en-US" sz="2000" b="0" i="0" u="none" strike="noStrike" baseline="0" dirty="0">
                <a:latin typeface="Generic245-Regular"/>
              </a:rPr>
              <a:t>The lowest level of the tree, called the </a:t>
            </a:r>
            <a:r>
              <a:rPr lang="en-US" sz="2000" b="0" i="0" u="none" strike="noStrike" baseline="0" dirty="0">
                <a:latin typeface="Generic249-Regular"/>
              </a:rPr>
              <a:t>leaf level</a:t>
            </a:r>
            <a:r>
              <a:rPr lang="en-US" sz="2000" b="0" i="0" u="none" strike="noStrike" baseline="0" dirty="0">
                <a:latin typeface="Generic245-Regular"/>
              </a:rPr>
              <a:t>, contains the data entries;</a:t>
            </a:r>
          </a:p>
          <a:p>
            <a:pPr algn="l"/>
            <a:r>
              <a:rPr lang="en-US" sz="2000" b="0" i="0" u="none" strike="noStrike" baseline="0" dirty="0">
                <a:latin typeface="Generic245-Regular"/>
              </a:rPr>
              <a:t>in our example, these are employee records.</a:t>
            </a:r>
            <a:endParaRPr lang="en-US" sz="2000" dirty="0"/>
          </a:p>
        </p:txBody>
      </p:sp>
      <p:pic>
        <p:nvPicPr>
          <p:cNvPr id="13" name="Picture 12">
            <a:extLst>
              <a:ext uri="{FF2B5EF4-FFF2-40B4-BE49-F238E27FC236}">
                <a16:creationId xmlns:a16="http://schemas.microsoft.com/office/drawing/2014/main" id="{0AE37D0C-83A3-4A43-75F0-57B9F922238E}"/>
              </a:ext>
            </a:extLst>
          </p:cNvPr>
          <p:cNvPicPr>
            <a:picLocks noChangeAspect="1"/>
          </p:cNvPicPr>
          <p:nvPr/>
        </p:nvPicPr>
        <p:blipFill>
          <a:blip r:embed="rId2"/>
          <a:stretch>
            <a:fillRect/>
          </a:stretch>
        </p:blipFill>
        <p:spPr>
          <a:xfrm>
            <a:off x="953262" y="3110258"/>
            <a:ext cx="7684553" cy="3544750"/>
          </a:xfrm>
          <a:prstGeom prst="rect">
            <a:avLst/>
          </a:prstGeom>
        </p:spPr>
      </p:pic>
    </p:spTree>
    <p:extLst>
      <p:ext uri="{BB962C8B-B14F-4D97-AF65-F5344CB8AC3E}">
        <p14:creationId xmlns:p14="http://schemas.microsoft.com/office/powerpoint/2010/main" val="268916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C693C9-EC82-92F3-2B91-579D1134F7BD}"/>
              </a:ext>
            </a:extLst>
          </p:cNvPr>
          <p:cNvSpPr txBox="1"/>
          <p:nvPr/>
        </p:nvSpPr>
        <p:spPr>
          <a:xfrm>
            <a:off x="594034" y="4214337"/>
            <a:ext cx="8103652" cy="1015663"/>
          </a:xfrm>
          <a:prstGeom prst="rect">
            <a:avLst/>
          </a:prstGeom>
          <a:noFill/>
        </p:spPr>
        <p:txBody>
          <a:bodyPr wrap="square">
            <a:spAutoFit/>
          </a:bodyPr>
          <a:lstStyle/>
          <a:p>
            <a:pPr algn="l"/>
            <a:r>
              <a:rPr lang="en-US" sz="2000" b="0" i="0" u="none" strike="noStrike" baseline="0" dirty="0">
                <a:latin typeface="Generic245-Regular"/>
              </a:rPr>
              <a:t>Records with age less than 22 would appear in leaf pages to the left page L1, and records with age greater than 50 would appear in leaf pages to the right of page L3.</a:t>
            </a:r>
            <a:endParaRPr lang="en-US" sz="2000" dirty="0"/>
          </a:p>
        </p:txBody>
      </p:sp>
      <p:pic>
        <p:nvPicPr>
          <p:cNvPr id="6" name="Picture 5">
            <a:extLst>
              <a:ext uri="{FF2B5EF4-FFF2-40B4-BE49-F238E27FC236}">
                <a16:creationId xmlns:a16="http://schemas.microsoft.com/office/drawing/2014/main" id="{71E62F0B-A6D0-2F6C-76E3-A4E956C16980}"/>
              </a:ext>
            </a:extLst>
          </p:cNvPr>
          <p:cNvPicPr>
            <a:picLocks noChangeAspect="1"/>
          </p:cNvPicPr>
          <p:nvPr/>
        </p:nvPicPr>
        <p:blipFill>
          <a:blip r:embed="rId2"/>
          <a:stretch>
            <a:fillRect/>
          </a:stretch>
        </p:blipFill>
        <p:spPr>
          <a:xfrm>
            <a:off x="594034" y="288587"/>
            <a:ext cx="8005680" cy="3544750"/>
          </a:xfrm>
          <a:prstGeom prst="rect">
            <a:avLst/>
          </a:prstGeom>
        </p:spPr>
      </p:pic>
      <p:sp>
        <p:nvSpPr>
          <p:cNvPr id="8" name="TextBox 7">
            <a:extLst>
              <a:ext uri="{FF2B5EF4-FFF2-40B4-BE49-F238E27FC236}">
                <a16:creationId xmlns:a16="http://schemas.microsoft.com/office/drawing/2014/main" id="{E64FF6DE-6EDC-2ADA-4B9A-A2349477E0AE}"/>
              </a:ext>
            </a:extLst>
          </p:cNvPr>
          <p:cNvSpPr txBox="1"/>
          <p:nvPr/>
        </p:nvSpPr>
        <p:spPr>
          <a:xfrm>
            <a:off x="594034" y="5268295"/>
            <a:ext cx="7955932" cy="1323439"/>
          </a:xfrm>
          <a:prstGeom prst="rect">
            <a:avLst/>
          </a:prstGeom>
          <a:noFill/>
        </p:spPr>
        <p:txBody>
          <a:bodyPr wrap="square">
            <a:spAutoFit/>
          </a:bodyPr>
          <a:lstStyle/>
          <a:p>
            <a:pPr algn="just"/>
            <a:r>
              <a:rPr lang="en-US" sz="2000" b="0" i="0" u="none" strike="noStrike" baseline="0" dirty="0">
                <a:latin typeface="Generic245-Regular"/>
              </a:rPr>
              <a:t>This structure allows us to efficiently locate all data entries with search key values in a desired range. All searches begin at the topmost node, called the </a:t>
            </a:r>
            <a:r>
              <a:rPr lang="en-US" sz="2000" b="0" i="0" u="none" strike="noStrike" baseline="0" dirty="0">
                <a:latin typeface="Generic249-Regular"/>
              </a:rPr>
              <a:t>root</a:t>
            </a:r>
            <a:r>
              <a:rPr lang="en-US" sz="2000" b="0" i="0" u="none" strike="noStrike" baseline="0" dirty="0">
                <a:latin typeface="Generic245-Regular"/>
              </a:rPr>
              <a:t>, and the contents of pages in non-leaf levels direct searches to the correct leaf page.</a:t>
            </a:r>
            <a:endParaRPr lang="en-US" sz="2000" dirty="0"/>
          </a:p>
        </p:txBody>
      </p:sp>
    </p:spTree>
    <p:extLst>
      <p:ext uri="{BB962C8B-B14F-4D97-AF65-F5344CB8AC3E}">
        <p14:creationId xmlns:p14="http://schemas.microsoft.com/office/powerpoint/2010/main" val="2280940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E62F0B-A6D0-2F6C-76E3-A4E956C16980}"/>
              </a:ext>
            </a:extLst>
          </p:cNvPr>
          <p:cNvPicPr>
            <a:picLocks noChangeAspect="1"/>
          </p:cNvPicPr>
          <p:nvPr/>
        </p:nvPicPr>
        <p:blipFill>
          <a:blip r:embed="rId2"/>
          <a:stretch>
            <a:fillRect/>
          </a:stretch>
        </p:blipFill>
        <p:spPr>
          <a:xfrm>
            <a:off x="594034" y="288587"/>
            <a:ext cx="8005680" cy="3544750"/>
          </a:xfrm>
          <a:prstGeom prst="rect">
            <a:avLst/>
          </a:prstGeom>
        </p:spPr>
      </p:pic>
      <p:sp>
        <p:nvSpPr>
          <p:cNvPr id="3" name="TextBox 2">
            <a:extLst>
              <a:ext uri="{FF2B5EF4-FFF2-40B4-BE49-F238E27FC236}">
                <a16:creationId xmlns:a16="http://schemas.microsoft.com/office/drawing/2014/main" id="{3604B1F2-194F-8A15-2A36-243FD9065F19}"/>
              </a:ext>
            </a:extLst>
          </p:cNvPr>
          <p:cNvSpPr txBox="1"/>
          <p:nvPr/>
        </p:nvSpPr>
        <p:spPr>
          <a:xfrm>
            <a:off x="457200" y="3940348"/>
            <a:ext cx="8142514" cy="1323439"/>
          </a:xfrm>
          <a:prstGeom prst="rect">
            <a:avLst/>
          </a:prstGeom>
          <a:noFill/>
        </p:spPr>
        <p:txBody>
          <a:bodyPr wrap="square">
            <a:spAutoFit/>
          </a:bodyPr>
          <a:lstStyle/>
          <a:p>
            <a:pPr algn="just"/>
            <a:r>
              <a:rPr lang="en-US" sz="2000" b="0" i="0" u="none" strike="noStrike" baseline="0" dirty="0">
                <a:latin typeface="Generic245-Regular"/>
              </a:rPr>
              <a:t>Non-leaf pages contain node pointers separated by search key values. The node pointer to the left of a key value </a:t>
            </a:r>
            <a:r>
              <a:rPr lang="en-US" sz="2000" b="0" i="0" u="none" strike="noStrike" baseline="0" dirty="0">
                <a:latin typeface="Generic252-Regular"/>
              </a:rPr>
              <a:t>k </a:t>
            </a:r>
            <a:r>
              <a:rPr lang="en-US" sz="2000" b="0" i="0" u="none" strike="noStrike" baseline="0" dirty="0">
                <a:latin typeface="Generic245-Regular"/>
              </a:rPr>
              <a:t>points to a subtree that contains only data entries less than </a:t>
            </a:r>
            <a:r>
              <a:rPr lang="en-US" sz="2000" b="0" i="0" u="none" strike="noStrike" baseline="0" dirty="0">
                <a:latin typeface="Generic252-Regular"/>
              </a:rPr>
              <a:t>k</a:t>
            </a:r>
            <a:r>
              <a:rPr lang="en-US" sz="2000" b="0" i="0" u="none" strike="noStrike" baseline="0" dirty="0">
                <a:latin typeface="Generic245-Regular"/>
              </a:rPr>
              <a:t>. The node pointer to the right of a key value </a:t>
            </a:r>
            <a:r>
              <a:rPr lang="en-US" sz="2000" b="0" i="0" u="none" strike="noStrike" baseline="0" dirty="0">
                <a:latin typeface="Generic252-Regular"/>
              </a:rPr>
              <a:t>k </a:t>
            </a:r>
            <a:r>
              <a:rPr lang="en-US" sz="2000" b="0" i="0" u="none" strike="noStrike" baseline="0" dirty="0">
                <a:latin typeface="Generic245-Regular"/>
              </a:rPr>
              <a:t>points to a subtree that contains only data entries greater than or equal to </a:t>
            </a:r>
            <a:r>
              <a:rPr lang="en-US" sz="2000" b="0" i="0" u="none" strike="noStrike" baseline="0" dirty="0">
                <a:latin typeface="Generic252-Regular"/>
              </a:rPr>
              <a:t>k</a:t>
            </a:r>
            <a:r>
              <a:rPr lang="en-US" sz="2000" b="0" i="0" u="none" strike="noStrike" baseline="0" dirty="0">
                <a:latin typeface="Generic245-Regular"/>
              </a:rPr>
              <a:t>.</a:t>
            </a:r>
            <a:endParaRPr lang="en-US" sz="2000" dirty="0"/>
          </a:p>
        </p:txBody>
      </p:sp>
      <p:sp>
        <p:nvSpPr>
          <p:cNvPr id="7" name="TextBox 6">
            <a:extLst>
              <a:ext uri="{FF2B5EF4-FFF2-40B4-BE49-F238E27FC236}">
                <a16:creationId xmlns:a16="http://schemas.microsoft.com/office/drawing/2014/main" id="{DBFB32FD-A43B-8E08-1625-B42030AB37A7}"/>
              </a:ext>
            </a:extLst>
          </p:cNvPr>
          <p:cNvSpPr txBox="1"/>
          <p:nvPr/>
        </p:nvSpPr>
        <p:spPr>
          <a:xfrm>
            <a:off x="457200" y="5369084"/>
            <a:ext cx="8142514" cy="1323439"/>
          </a:xfrm>
          <a:prstGeom prst="rect">
            <a:avLst/>
          </a:prstGeom>
          <a:noFill/>
        </p:spPr>
        <p:txBody>
          <a:bodyPr wrap="square">
            <a:spAutoFit/>
          </a:bodyPr>
          <a:lstStyle/>
          <a:p>
            <a:pPr algn="just"/>
            <a:r>
              <a:rPr lang="en-US" sz="2000" b="0" i="0" u="none" strike="noStrike" baseline="0" dirty="0">
                <a:latin typeface="Generic245-Regular"/>
              </a:rPr>
              <a:t>Suppose we want to find all data entries with 24 </a:t>
            </a:r>
            <a:r>
              <a:rPr lang="en-US" sz="2000" b="0" i="0" u="none" strike="noStrike" baseline="0" dirty="0">
                <a:latin typeface="Generic252-Regular"/>
              </a:rPr>
              <a:t>&lt; </a:t>
            </a:r>
            <a:r>
              <a:rPr lang="en-US" sz="2000" b="0" i="0" u="none" strike="noStrike" baseline="0" dirty="0">
                <a:latin typeface="Generic246-Regular"/>
              </a:rPr>
              <a:t>age </a:t>
            </a:r>
            <a:r>
              <a:rPr lang="en-US" sz="2000" b="0" i="0" u="none" strike="noStrike" baseline="0" dirty="0">
                <a:latin typeface="Generic252-Regular"/>
              </a:rPr>
              <a:t>&lt; </a:t>
            </a:r>
            <a:r>
              <a:rPr lang="en-US" sz="2000" b="0" i="0" u="none" strike="noStrike" baseline="0" dirty="0">
                <a:latin typeface="Generic245-Regular"/>
              </a:rPr>
              <a:t>50. Each edge from the root node to a child node in Figure has a label that explains what the corresponding subtree contains. (Although the labels for the remaining edges in the figure are not shown, they should be easy to deduce.)</a:t>
            </a:r>
            <a:endParaRPr lang="en-US" sz="2000" dirty="0"/>
          </a:p>
        </p:txBody>
      </p:sp>
    </p:spTree>
    <p:extLst>
      <p:ext uri="{BB962C8B-B14F-4D97-AF65-F5344CB8AC3E}">
        <p14:creationId xmlns:p14="http://schemas.microsoft.com/office/powerpoint/2010/main" val="2188918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6BBCA6-156C-9303-5CC9-DE08BA543318}"/>
              </a:ext>
            </a:extLst>
          </p:cNvPr>
          <p:cNvSpPr txBox="1"/>
          <p:nvPr/>
        </p:nvSpPr>
        <p:spPr>
          <a:xfrm>
            <a:off x="685799" y="533124"/>
            <a:ext cx="7892143" cy="1631216"/>
          </a:xfrm>
          <a:prstGeom prst="rect">
            <a:avLst/>
          </a:prstGeom>
          <a:noFill/>
        </p:spPr>
        <p:txBody>
          <a:bodyPr wrap="square">
            <a:spAutoFit/>
          </a:bodyPr>
          <a:lstStyle/>
          <a:p>
            <a:pPr algn="just"/>
            <a:r>
              <a:rPr lang="en-US" sz="2000" b="0" i="0" u="none" strike="noStrike" baseline="0" dirty="0">
                <a:latin typeface="Generic245-Regular"/>
              </a:rPr>
              <a:t>In our example search, we look for data entries with search key value </a:t>
            </a:r>
            <a:r>
              <a:rPr lang="en-US" sz="2000" b="0" i="0" u="none" strike="noStrike" baseline="0" dirty="0">
                <a:latin typeface="Generic252-Regular"/>
              </a:rPr>
              <a:t>&gt; </a:t>
            </a:r>
            <a:r>
              <a:rPr lang="en-US" sz="2000" b="0" i="0" u="none" strike="noStrike" baseline="0" dirty="0">
                <a:latin typeface="Generic245-Regular"/>
              </a:rPr>
              <a:t>24, and get directed to the middle child, node A. Again, examining the contents of this node, we are directed to node B. Examining the contents of node B, we are directed to leaf node L1, which contains data entries we are looking for.</a:t>
            </a:r>
            <a:endParaRPr lang="en-US" sz="2000" dirty="0"/>
          </a:p>
        </p:txBody>
      </p:sp>
      <p:pic>
        <p:nvPicPr>
          <p:cNvPr id="6" name="Picture 5">
            <a:extLst>
              <a:ext uri="{FF2B5EF4-FFF2-40B4-BE49-F238E27FC236}">
                <a16:creationId xmlns:a16="http://schemas.microsoft.com/office/drawing/2014/main" id="{9E4255E6-2B0B-3861-7F07-35200FEE7D32}"/>
              </a:ext>
            </a:extLst>
          </p:cNvPr>
          <p:cNvPicPr>
            <a:picLocks noChangeAspect="1"/>
          </p:cNvPicPr>
          <p:nvPr/>
        </p:nvPicPr>
        <p:blipFill>
          <a:blip r:embed="rId2"/>
          <a:stretch>
            <a:fillRect/>
          </a:stretch>
        </p:blipFill>
        <p:spPr>
          <a:xfrm>
            <a:off x="768205" y="2367759"/>
            <a:ext cx="8005680" cy="3544750"/>
          </a:xfrm>
          <a:prstGeom prst="rect">
            <a:avLst/>
          </a:prstGeom>
        </p:spPr>
      </p:pic>
    </p:spTree>
    <p:extLst>
      <p:ext uri="{BB962C8B-B14F-4D97-AF65-F5344CB8AC3E}">
        <p14:creationId xmlns:p14="http://schemas.microsoft.com/office/powerpoint/2010/main" val="1098674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4255E6-2B0B-3861-7F07-35200FEE7D32}"/>
              </a:ext>
            </a:extLst>
          </p:cNvPr>
          <p:cNvPicPr>
            <a:picLocks noChangeAspect="1"/>
          </p:cNvPicPr>
          <p:nvPr/>
        </p:nvPicPr>
        <p:blipFill>
          <a:blip r:embed="rId2"/>
          <a:stretch>
            <a:fillRect/>
          </a:stretch>
        </p:blipFill>
        <p:spPr>
          <a:xfrm>
            <a:off x="768205" y="2367759"/>
            <a:ext cx="8005680" cy="3544750"/>
          </a:xfrm>
          <a:prstGeom prst="rect">
            <a:avLst/>
          </a:prstGeom>
        </p:spPr>
      </p:pic>
      <p:sp>
        <p:nvSpPr>
          <p:cNvPr id="3" name="TextBox 2">
            <a:extLst>
              <a:ext uri="{FF2B5EF4-FFF2-40B4-BE49-F238E27FC236}">
                <a16:creationId xmlns:a16="http://schemas.microsoft.com/office/drawing/2014/main" id="{14D6CA19-1AAC-EAD3-A01A-2A845D0AF866}"/>
              </a:ext>
            </a:extLst>
          </p:cNvPr>
          <p:cNvSpPr txBox="1"/>
          <p:nvPr/>
        </p:nvSpPr>
        <p:spPr>
          <a:xfrm>
            <a:off x="768204" y="405509"/>
            <a:ext cx="7755309" cy="1631216"/>
          </a:xfrm>
          <a:prstGeom prst="rect">
            <a:avLst/>
          </a:prstGeom>
          <a:noFill/>
        </p:spPr>
        <p:txBody>
          <a:bodyPr wrap="square">
            <a:spAutoFit/>
          </a:bodyPr>
          <a:lstStyle/>
          <a:p>
            <a:pPr algn="just"/>
            <a:r>
              <a:rPr lang="en-US" sz="2000" b="0" i="0" u="none" strike="noStrike" baseline="0" dirty="0">
                <a:latin typeface="Generic245-Regular"/>
              </a:rPr>
              <a:t>Observe that leaf nodes L2 and L3 also contain data entries that satisfy our search criterion. To facilitate retrieval of such qualifying entries during search, all leaf pages are maintained in a doubly-linked list. Thus, we can fetch page L2 using the ‘next’ pointer on page L1, and then fetch page L3 using the ‘next’ pointer on L2.</a:t>
            </a:r>
            <a:endParaRPr lang="en-US" sz="2000" dirty="0"/>
          </a:p>
        </p:txBody>
      </p:sp>
    </p:spTree>
    <p:extLst>
      <p:ext uri="{BB962C8B-B14F-4D97-AF65-F5344CB8AC3E}">
        <p14:creationId xmlns:p14="http://schemas.microsoft.com/office/powerpoint/2010/main" val="4148828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86B8BE-CA43-2E5A-D7EB-AF98A7E4F731}"/>
              </a:ext>
            </a:extLst>
          </p:cNvPr>
          <p:cNvSpPr txBox="1"/>
          <p:nvPr/>
        </p:nvSpPr>
        <p:spPr>
          <a:xfrm>
            <a:off x="669471" y="612844"/>
            <a:ext cx="7805058" cy="5632311"/>
          </a:xfrm>
          <a:prstGeom prst="rect">
            <a:avLst/>
          </a:prstGeom>
          <a:noFill/>
        </p:spPr>
        <p:txBody>
          <a:bodyPr wrap="square">
            <a:spAutoFit/>
          </a:bodyPr>
          <a:lstStyle/>
          <a:p>
            <a:pPr algn="just"/>
            <a:r>
              <a:rPr lang="en-US" sz="2000" b="0" i="0" u="none" strike="noStrike" baseline="0" dirty="0">
                <a:latin typeface="Generic245-Regular"/>
              </a:rPr>
              <a:t>Thus, the number of disk I/</a:t>
            </a:r>
            <a:r>
              <a:rPr lang="en-US" sz="2000" b="0" i="0" u="none" strike="noStrike" baseline="0" dirty="0" err="1">
                <a:latin typeface="Generic245-Regular"/>
              </a:rPr>
              <a:t>Os</a:t>
            </a:r>
            <a:r>
              <a:rPr lang="en-US" sz="2000" b="0" i="0" u="none" strike="noStrike" baseline="0" dirty="0">
                <a:latin typeface="Generic245-Regular"/>
              </a:rPr>
              <a:t> incurred during a search is equal to the length of a path from the root to a leaf, plus the number of leaf pages with qualifying data entries. (</a:t>
            </a:r>
            <a:r>
              <a:rPr lang="en-US" sz="2000" b="1" dirty="0"/>
              <a:t>Disk I/</a:t>
            </a:r>
            <a:r>
              <a:rPr lang="en-US" sz="2000" b="1" dirty="0" err="1"/>
              <a:t>Os</a:t>
            </a:r>
            <a:r>
              <a:rPr lang="en-US" sz="2000" b="1" dirty="0"/>
              <a:t> incurred</a:t>
            </a:r>
            <a:r>
              <a:rPr lang="en-US" sz="2000" dirty="0"/>
              <a:t> is a measure of how many times the system needs to interact with the disk to retrieve or store data)</a:t>
            </a:r>
            <a:endParaRPr lang="en-US" sz="2000" b="0" i="0" u="none" strike="noStrike" baseline="0" dirty="0">
              <a:latin typeface="Generic245-Regular"/>
            </a:endParaRPr>
          </a:p>
          <a:p>
            <a:pPr algn="just"/>
            <a:endParaRPr lang="en-US" sz="2000" dirty="0">
              <a:latin typeface="Generic245-Regular"/>
            </a:endParaRPr>
          </a:p>
          <a:p>
            <a:pPr algn="just"/>
            <a:r>
              <a:rPr lang="en-US" sz="2000" b="0" i="0" u="none" strike="noStrike" baseline="0" dirty="0">
                <a:latin typeface="Generic245-Regular"/>
              </a:rPr>
              <a:t>The </a:t>
            </a:r>
            <a:r>
              <a:rPr lang="en-US" sz="2000" b="0" i="0" u="none" strike="noStrike" baseline="0" dirty="0">
                <a:latin typeface="Generic249-Regular"/>
              </a:rPr>
              <a:t>B+ tree </a:t>
            </a:r>
            <a:r>
              <a:rPr lang="en-US" sz="2000" b="0" i="0" u="none" strike="noStrike" baseline="0" dirty="0">
                <a:latin typeface="Generic245-Regular"/>
              </a:rPr>
              <a:t>is an index structure that ensures that all paths from the root to a leaf in a given tree are of the same length, that is, the structure is always balanced in height. </a:t>
            </a:r>
          </a:p>
          <a:p>
            <a:pPr algn="just"/>
            <a:endParaRPr lang="en-US" sz="2000" dirty="0">
              <a:latin typeface="Generic245-Regular"/>
            </a:endParaRPr>
          </a:p>
          <a:p>
            <a:pPr algn="just"/>
            <a:r>
              <a:rPr lang="en-US" sz="2000" b="0" i="0" u="none" strike="noStrike" baseline="0" dirty="0">
                <a:latin typeface="Generic245-Regular"/>
              </a:rPr>
              <a:t>Finding the correct leaf page is faster than </a:t>
            </a:r>
            <a:r>
              <a:rPr lang="en-US" sz="2000" b="1" i="0" u="none" strike="noStrike" baseline="0" dirty="0">
                <a:latin typeface="Generic245-Regular"/>
              </a:rPr>
              <a:t>binary search </a:t>
            </a:r>
            <a:r>
              <a:rPr lang="en-US" sz="2000" b="0" i="0" u="none" strike="noStrike" baseline="0" dirty="0">
                <a:latin typeface="Generic245-Regular"/>
              </a:rPr>
              <a:t>of the pages in a sorted file because each non-leaf node can accommodate a very large number of node-pointers, and the height of the tree is rarely more than three or four in practice. </a:t>
            </a:r>
          </a:p>
          <a:p>
            <a:pPr algn="just"/>
            <a:endParaRPr lang="en-US" sz="2000" dirty="0">
              <a:latin typeface="Generic245-Regular"/>
            </a:endParaRPr>
          </a:p>
          <a:p>
            <a:pPr algn="just"/>
            <a:r>
              <a:rPr lang="en-US" sz="2000" b="0" i="0" u="none" strike="noStrike" baseline="0" dirty="0">
                <a:latin typeface="Generic245-Regular"/>
              </a:rPr>
              <a:t>The </a:t>
            </a:r>
            <a:r>
              <a:rPr lang="en-US" sz="2000" b="0" i="0" u="none" strike="noStrike" baseline="0" dirty="0">
                <a:latin typeface="Generic249-Regular"/>
              </a:rPr>
              <a:t>height </a:t>
            </a:r>
            <a:r>
              <a:rPr lang="en-US" sz="2000" b="0" i="0" u="none" strike="noStrike" baseline="0" dirty="0">
                <a:latin typeface="Generic245-Regular"/>
              </a:rPr>
              <a:t>of a balanced tree is the length of a path from root to leaf; in Figure the height is three. The number of I/</a:t>
            </a:r>
            <a:r>
              <a:rPr lang="en-US" sz="2000" b="0" i="0" u="none" strike="noStrike" baseline="0" dirty="0" err="1">
                <a:latin typeface="Generic245-Regular"/>
              </a:rPr>
              <a:t>Os</a:t>
            </a:r>
            <a:r>
              <a:rPr lang="en-US" sz="2000" b="0" i="0" u="none" strike="noStrike" baseline="0" dirty="0">
                <a:latin typeface="Generic245-Regular"/>
              </a:rPr>
              <a:t> to retrieve a desired leaf page is four, including the root and the leaf page.</a:t>
            </a:r>
            <a:endParaRPr lang="en-US" sz="2000" dirty="0"/>
          </a:p>
        </p:txBody>
      </p:sp>
    </p:spTree>
    <p:extLst>
      <p:ext uri="{BB962C8B-B14F-4D97-AF65-F5344CB8AC3E}">
        <p14:creationId xmlns:p14="http://schemas.microsoft.com/office/powerpoint/2010/main" val="1162415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B1AB63-8DEB-32A4-62D9-F2DF1E167DE4}"/>
              </a:ext>
            </a:extLst>
          </p:cNvPr>
          <p:cNvSpPr txBox="1"/>
          <p:nvPr/>
        </p:nvSpPr>
        <p:spPr>
          <a:xfrm>
            <a:off x="566057" y="645663"/>
            <a:ext cx="7304314" cy="461665"/>
          </a:xfrm>
          <a:prstGeom prst="rect">
            <a:avLst/>
          </a:prstGeom>
          <a:noFill/>
        </p:spPr>
        <p:txBody>
          <a:bodyPr wrap="square">
            <a:spAutoFit/>
          </a:bodyPr>
          <a:lstStyle/>
          <a:p>
            <a:pPr algn="l"/>
            <a:r>
              <a:rPr lang="en-US" sz="2400" b="1" i="0" u="none" strike="noStrike" baseline="0" dirty="0">
                <a:latin typeface="Generic306-Regular"/>
              </a:rPr>
              <a:t>TREE-STRUCTURED INDEXING</a:t>
            </a:r>
            <a:endParaRPr lang="en-US" sz="2400" b="1" dirty="0"/>
          </a:p>
        </p:txBody>
      </p:sp>
      <p:sp>
        <p:nvSpPr>
          <p:cNvPr id="7" name="TextBox 6">
            <a:extLst>
              <a:ext uri="{FF2B5EF4-FFF2-40B4-BE49-F238E27FC236}">
                <a16:creationId xmlns:a16="http://schemas.microsoft.com/office/drawing/2014/main" id="{53A846FA-EBC9-8F81-94C0-295911FC9C6F}"/>
              </a:ext>
            </a:extLst>
          </p:cNvPr>
          <p:cNvSpPr txBox="1"/>
          <p:nvPr/>
        </p:nvSpPr>
        <p:spPr>
          <a:xfrm>
            <a:off x="566057" y="1536174"/>
            <a:ext cx="7881257" cy="3785652"/>
          </a:xfrm>
          <a:prstGeom prst="rect">
            <a:avLst/>
          </a:prstGeom>
          <a:noFill/>
        </p:spPr>
        <p:txBody>
          <a:bodyPr wrap="square">
            <a:spAutoFit/>
          </a:bodyPr>
          <a:lstStyle/>
          <a:p>
            <a:pPr algn="just"/>
            <a:r>
              <a:rPr lang="en-US" sz="2400" b="0" i="0" u="none" strike="noStrike" baseline="0" dirty="0">
                <a:latin typeface="Generic310-Regular"/>
              </a:rPr>
              <a:t>An </a:t>
            </a:r>
            <a:r>
              <a:rPr lang="en-US" sz="2400" b="1" i="0" u="none" strike="noStrike" baseline="0" dirty="0">
                <a:latin typeface="Generic310-Regular"/>
              </a:rPr>
              <a:t>ISAM</a:t>
            </a:r>
            <a:r>
              <a:rPr lang="en-US" sz="1400" b="1" i="0" u="none" strike="noStrike" baseline="0" dirty="0">
                <a:latin typeface="Generic313-Regular"/>
              </a:rPr>
              <a:t> </a:t>
            </a:r>
            <a:r>
              <a:rPr lang="en-US" sz="2400" b="1" i="0" u="none" strike="noStrike" baseline="0" dirty="0">
                <a:latin typeface="Generic310-Regular"/>
              </a:rPr>
              <a:t>tree </a:t>
            </a:r>
            <a:r>
              <a:rPr lang="en-US" sz="2400" b="0" i="0" u="none" strike="noStrike" baseline="0" dirty="0">
                <a:latin typeface="Generic310-Regular"/>
              </a:rPr>
              <a:t>is a </a:t>
            </a:r>
            <a:r>
              <a:rPr lang="en-US" sz="2400" b="1" i="0" u="none" strike="noStrike" baseline="0" dirty="0">
                <a:latin typeface="Generic310-Regular"/>
              </a:rPr>
              <a:t>static index structure</a:t>
            </a:r>
            <a:r>
              <a:rPr lang="en-US" sz="2400" b="0" i="0" u="none" strike="noStrike" baseline="0" dirty="0">
                <a:latin typeface="Generic310-Regular"/>
              </a:rPr>
              <a:t> that is effective when the file is not frequently updated, but it is unsuitable for files that grow and shrink a Lot. ( </a:t>
            </a:r>
            <a:r>
              <a:rPr lang="en-US" sz="2400" dirty="0"/>
              <a:t>ISAM is a static indexing method, which means that the structure of the tree is fixed after its initial construction)</a:t>
            </a:r>
            <a:endParaRPr lang="en-US" sz="2400" dirty="0">
              <a:latin typeface="Generic310-Regular"/>
            </a:endParaRPr>
          </a:p>
          <a:p>
            <a:pPr algn="just"/>
            <a:endParaRPr lang="en-US" sz="2400" b="0" i="0" u="none" strike="noStrike" baseline="0" dirty="0">
              <a:latin typeface="Generic310-Regular"/>
            </a:endParaRPr>
          </a:p>
          <a:p>
            <a:pPr algn="just"/>
            <a:r>
              <a:rPr lang="en-US" sz="2400" b="1" i="0" u="none" strike="noStrike" baseline="0" dirty="0">
                <a:latin typeface="Generic310-Regular"/>
              </a:rPr>
              <a:t>The B+ tree </a:t>
            </a:r>
            <a:r>
              <a:rPr lang="en-US" sz="2400" b="0" i="0" u="none" strike="noStrike" baseline="0" dirty="0">
                <a:latin typeface="Generic310-Regular"/>
              </a:rPr>
              <a:t>is a </a:t>
            </a:r>
            <a:r>
              <a:rPr lang="en-US" sz="2400" b="1" i="0" u="none" strike="noStrike" baseline="0" dirty="0">
                <a:latin typeface="Generic310-Regular"/>
              </a:rPr>
              <a:t>dynamic structure </a:t>
            </a:r>
            <a:r>
              <a:rPr lang="en-US" sz="2400" b="0" i="0" u="none" strike="noStrike" baseline="0" dirty="0">
                <a:latin typeface="Generic310-Regular"/>
              </a:rPr>
              <a:t>that adjusts to changes in the file gracefully. It is the most widely used index structure because it adjusts well to changes and supports both equality and range queries.</a:t>
            </a:r>
            <a:endParaRPr lang="en-US" sz="2400" dirty="0"/>
          </a:p>
        </p:txBody>
      </p:sp>
    </p:spTree>
    <p:extLst>
      <p:ext uri="{BB962C8B-B14F-4D97-AF65-F5344CB8AC3E}">
        <p14:creationId xmlns:p14="http://schemas.microsoft.com/office/powerpoint/2010/main" val="326365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D7BA58-8C54-77B6-051A-C7E5CEE47F9C}"/>
              </a:ext>
            </a:extLst>
          </p:cNvPr>
          <p:cNvSpPr txBox="1"/>
          <p:nvPr/>
        </p:nvSpPr>
        <p:spPr>
          <a:xfrm>
            <a:off x="566056" y="587552"/>
            <a:ext cx="8011887" cy="2308324"/>
          </a:xfrm>
          <a:prstGeom prst="rect">
            <a:avLst/>
          </a:prstGeom>
          <a:noFill/>
        </p:spPr>
        <p:txBody>
          <a:bodyPr wrap="square">
            <a:spAutoFit/>
          </a:bodyPr>
          <a:lstStyle/>
          <a:p>
            <a:pPr algn="just"/>
            <a:r>
              <a:rPr lang="en-US" sz="2400" dirty="0"/>
              <a:t>An </a:t>
            </a:r>
            <a:r>
              <a:rPr lang="en-US" sz="2400" b="1" dirty="0"/>
              <a:t>Indexed Sequential Access Method (ISAM)</a:t>
            </a:r>
            <a:r>
              <a:rPr lang="en-US" sz="2400" dirty="0"/>
              <a:t> tree is used for efficient data retrieval, particularly in applications that require both </a:t>
            </a:r>
            <a:r>
              <a:rPr lang="en-US" sz="2400" b="1" dirty="0"/>
              <a:t>sequential</a:t>
            </a:r>
            <a:r>
              <a:rPr lang="en-US" sz="2400" dirty="0"/>
              <a:t> and </a:t>
            </a:r>
            <a:r>
              <a:rPr lang="en-US" sz="2400" b="1" dirty="0"/>
              <a:t>random access</a:t>
            </a:r>
            <a:r>
              <a:rPr lang="en-US" sz="2400" dirty="0"/>
              <a:t> to records. ISAM is typically used in </a:t>
            </a:r>
            <a:r>
              <a:rPr lang="en-US" sz="2400" b="1" dirty="0"/>
              <a:t>read-heavy environments</a:t>
            </a:r>
            <a:r>
              <a:rPr lang="en-US" sz="2400" dirty="0"/>
              <a:t> where data is inserted in bulk and retrieval speed is more critical than frequent updates.</a:t>
            </a:r>
          </a:p>
        </p:txBody>
      </p:sp>
      <p:pic>
        <p:nvPicPr>
          <p:cNvPr id="2" name="Picture 1">
            <a:extLst>
              <a:ext uri="{FF2B5EF4-FFF2-40B4-BE49-F238E27FC236}">
                <a16:creationId xmlns:a16="http://schemas.microsoft.com/office/drawing/2014/main" id="{1B0A3857-E371-1895-A788-5979534D0DB7}"/>
              </a:ext>
            </a:extLst>
          </p:cNvPr>
          <p:cNvPicPr>
            <a:picLocks noChangeAspect="1"/>
          </p:cNvPicPr>
          <p:nvPr/>
        </p:nvPicPr>
        <p:blipFill>
          <a:blip r:embed="rId2"/>
          <a:stretch>
            <a:fillRect/>
          </a:stretch>
        </p:blipFill>
        <p:spPr>
          <a:xfrm>
            <a:off x="718456" y="3206968"/>
            <a:ext cx="7958202" cy="3063480"/>
          </a:xfrm>
          <a:prstGeom prst="rect">
            <a:avLst/>
          </a:prstGeom>
        </p:spPr>
      </p:pic>
    </p:spTree>
    <p:extLst>
      <p:ext uri="{BB962C8B-B14F-4D97-AF65-F5344CB8AC3E}">
        <p14:creationId xmlns:p14="http://schemas.microsoft.com/office/powerpoint/2010/main" val="202469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AFA2BB8-3C58-558E-5333-15C40168D6B2}"/>
              </a:ext>
            </a:extLst>
          </p:cNvPr>
          <p:cNvSpPr txBox="1"/>
          <p:nvPr/>
        </p:nvSpPr>
        <p:spPr>
          <a:xfrm>
            <a:off x="576941" y="879897"/>
            <a:ext cx="8011887" cy="3046988"/>
          </a:xfrm>
          <a:prstGeom prst="rect">
            <a:avLst/>
          </a:prstGeom>
          <a:noFill/>
        </p:spPr>
        <p:txBody>
          <a:bodyPr wrap="square">
            <a:spAutoFit/>
          </a:bodyPr>
          <a:lstStyle/>
          <a:p>
            <a:pPr algn="just"/>
            <a:r>
              <a:rPr lang="en-US" sz="2400" b="1" dirty="0"/>
              <a:t>Static Structure</a:t>
            </a:r>
            <a:r>
              <a:rPr lang="en-US" sz="2400" dirty="0"/>
              <a:t>:</a:t>
            </a:r>
          </a:p>
          <a:p>
            <a:pPr algn="just"/>
            <a:endParaRPr lang="en-US" sz="2400" dirty="0"/>
          </a:p>
          <a:p>
            <a:pPr algn="just"/>
            <a:r>
              <a:rPr lang="en-US" sz="2400" dirty="0"/>
              <a:t>One key characteristic of ISAM is that the tree structure is </a:t>
            </a:r>
            <a:r>
              <a:rPr lang="en-US" sz="2400" b="1" dirty="0"/>
              <a:t>fixed</a:t>
            </a:r>
            <a:r>
              <a:rPr lang="en-US" sz="2400" dirty="0"/>
              <a:t> once it is created.</a:t>
            </a:r>
          </a:p>
          <a:p>
            <a:pPr algn="just">
              <a:buFont typeface="Arial" panose="020B0604020202020204" pitchFamily="34" charset="0"/>
              <a:buChar char="•"/>
            </a:pPr>
            <a:endParaRPr lang="en-US" sz="2400" dirty="0"/>
          </a:p>
          <a:p>
            <a:pPr algn="just"/>
            <a:r>
              <a:rPr lang="en-US" sz="2400" dirty="0"/>
              <a:t>ISAM is </a:t>
            </a:r>
            <a:r>
              <a:rPr lang="en-US" sz="2400" b="1" dirty="0"/>
              <a:t>not dynamic</a:t>
            </a:r>
            <a:r>
              <a:rPr lang="en-US" sz="2400" dirty="0"/>
              <a:t> like B+-trees, meaning the structure (including the number of levels and node arrangement) does not change once it has been built.</a:t>
            </a:r>
          </a:p>
        </p:txBody>
      </p:sp>
      <p:sp>
        <p:nvSpPr>
          <p:cNvPr id="2" name="TextBox 1">
            <a:extLst>
              <a:ext uri="{FF2B5EF4-FFF2-40B4-BE49-F238E27FC236}">
                <a16:creationId xmlns:a16="http://schemas.microsoft.com/office/drawing/2014/main" id="{2941EE92-FA08-4D28-BECA-15D4A24437DB}"/>
              </a:ext>
            </a:extLst>
          </p:cNvPr>
          <p:cNvSpPr txBox="1"/>
          <p:nvPr/>
        </p:nvSpPr>
        <p:spPr>
          <a:xfrm>
            <a:off x="576941" y="4298409"/>
            <a:ext cx="7859488" cy="1200329"/>
          </a:xfrm>
          <a:prstGeom prst="rect">
            <a:avLst/>
          </a:prstGeom>
          <a:noFill/>
        </p:spPr>
        <p:txBody>
          <a:bodyPr wrap="square">
            <a:spAutoFit/>
          </a:bodyPr>
          <a:lstStyle/>
          <a:p>
            <a:r>
              <a:rPr lang="en-US" sz="2400" dirty="0"/>
              <a:t>When an ISAM file is created, index nodes are fixed, and their pointers do not change during inserts and deletes that occur later (only content of leaf nodes change afterwards)</a:t>
            </a:r>
          </a:p>
        </p:txBody>
      </p:sp>
    </p:spTree>
    <p:extLst>
      <p:ext uri="{BB962C8B-B14F-4D97-AF65-F5344CB8AC3E}">
        <p14:creationId xmlns:p14="http://schemas.microsoft.com/office/powerpoint/2010/main" val="711817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897D0C-0956-0A01-8498-FCCB7F6B3D4D}"/>
              </a:ext>
            </a:extLst>
          </p:cNvPr>
          <p:cNvSpPr txBox="1"/>
          <p:nvPr/>
        </p:nvSpPr>
        <p:spPr>
          <a:xfrm>
            <a:off x="664027" y="730516"/>
            <a:ext cx="7815945" cy="1569660"/>
          </a:xfrm>
          <a:prstGeom prst="rect">
            <a:avLst/>
          </a:prstGeom>
          <a:noFill/>
        </p:spPr>
        <p:txBody>
          <a:bodyPr wrap="square">
            <a:spAutoFit/>
          </a:bodyPr>
          <a:lstStyle/>
          <a:p>
            <a:pPr algn="l"/>
            <a:r>
              <a:rPr lang="en-US" sz="2400" b="0" i="0" u="none" strike="noStrike" baseline="0" dirty="0">
                <a:latin typeface="Generic245-Regular"/>
              </a:rPr>
              <a:t>We use the term </a:t>
            </a:r>
            <a:r>
              <a:rPr lang="en-US" sz="2400" b="0" i="0" u="none" strike="noStrike" baseline="0" dirty="0">
                <a:latin typeface="Generic249-Regular"/>
              </a:rPr>
              <a:t>data entry </a:t>
            </a:r>
            <a:r>
              <a:rPr lang="en-US" sz="2400" b="0" i="0" u="none" strike="noStrike" baseline="0" dirty="0">
                <a:latin typeface="Generic245-Regular"/>
              </a:rPr>
              <a:t>to refer to the records stored in an index file. A data entry with search key value </a:t>
            </a:r>
            <a:r>
              <a:rPr lang="en-US" sz="2400" b="0" i="0" u="none" strike="noStrike" baseline="0" dirty="0">
                <a:latin typeface="Generic252-Regular"/>
              </a:rPr>
              <a:t>k</a:t>
            </a:r>
            <a:r>
              <a:rPr lang="en-US" sz="2400" b="0" i="0" u="none" strike="noStrike" baseline="0" dirty="0">
                <a:latin typeface="Generic245-Regular"/>
              </a:rPr>
              <a:t>, denoted as </a:t>
            </a:r>
            <a:r>
              <a:rPr lang="en-US" sz="2400" b="0" i="0" u="none" strike="noStrike" baseline="0" dirty="0">
                <a:latin typeface="Generic252-Regular"/>
              </a:rPr>
              <a:t>k</a:t>
            </a:r>
            <a:r>
              <a:rPr lang="en-US" sz="2400" b="0" i="0" u="none" strike="noStrike" baseline="0" dirty="0">
                <a:latin typeface="Generic253-Regular"/>
              </a:rPr>
              <a:t>∗</a:t>
            </a:r>
            <a:r>
              <a:rPr lang="en-US" sz="2400" b="0" i="0" u="none" strike="noStrike" baseline="0" dirty="0">
                <a:latin typeface="Generic245-Regular"/>
              </a:rPr>
              <a:t>, contains enough information to locate (one or more) data records with search key value </a:t>
            </a:r>
            <a:r>
              <a:rPr lang="en-US" sz="2400" b="0" i="0" u="none" strike="noStrike" baseline="0" dirty="0">
                <a:latin typeface="Generic252-Regular"/>
              </a:rPr>
              <a:t>k</a:t>
            </a:r>
            <a:r>
              <a:rPr lang="en-US" sz="2400" b="0" i="0" u="none" strike="noStrike" baseline="0" dirty="0">
                <a:latin typeface="Generic245-Regular"/>
              </a:rPr>
              <a:t>.</a:t>
            </a:r>
            <a:endParaRPr lang="en-US" sz="2400" dirty="0"/>
          </a:p>
        </p:txBody>
      </p:sp>
    </p:spTree>
    <p:extLst>
      <p:ext uri="{BB962C8B-B14F-4D97-AF65-F5344CB8AC3E}">
        <p14:creationId xmlns:p14="http://schemas.microsoft.com/office/powerpoint/2010/main" val="1140351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DDB640-F87A-8B02-2463-0A885B7302A2}"/>
              </a:ext>
            </a:extLst>
          </p:cNvPr>
          <p:cNvSpPr txBox="1"/>
          <p:nvPr/>
        </p:nvSpPr>
        <p:spPr>
          <a:xfrm>
            <a:off x="849086" y="3144521"/>
            <a:ext cx="7445827" cy="1200329"/>
          </a:xfrm>
          <a:prstGeom prst="rect">
            <a:avLst/>
          </a:prstGeom>
          <a:noFill/>
        </p:spPr>
        <p:txBody>
          <a:bodyPr wrap="square">
            <a:spAutoFit/>
          </a:bodyPr>
          <a:lstStyle/>
          <a:p>
            <a:pPr algn="just"/>
            <a:r>
              <a:rPr lang="en-US" sz="2400" b="1" dirty="0"/>
              <a:t>How it works</a:t>
            </a:r>
            <a:r>
              <a:rPr lang="en-US" sz="2400" dirty="0"/>
              <a:t>: An index is created on one or more columns of a table. Instead of scanning the entire table, the DBMS can use the index to directly locate the required data</a:t>
            </a:r>
          </a:p>
        </p:txBody>
      </p:sp>
      <p:sp>
        <p:nvSpPr>
          <p:cNvPr id="5" name="TextBox 4">
            <a:extLst>
              <a:ext uri="{FF2B5EF4-FFF2-40B4-BE49-F238E27FC236}">
                <a16:creationId xmlns:a16="http://schemas.microsoft.com/office/drawing/2014/main" id="{0C0545C5-D705-C7A6-BD23-279163F28DED}"/>
              </a:ext>
            </a:extLst>
          </p:cNvPr>
          <p:cNvSpPr txBox="1"/>
          <p:nvPr/>
        </p:nvSpPr>
        <p:spPr>
          <a:xfrm>
            <a:off x="849086" y="1359265"/>
            <a:ext cx="7543799" cy="1200329"/>
          </a:xfrm>
          <a:prstGeom prst="rect">
            <a:avLst/>
          </a:prstGeom>
          <a:noFill/>
        </p:spPr>
        <p:txBody>
          <a:bodyPr wrap="square">
            <a:spAutoFit/>
          </a:bodyPr>
          <a:lstStyle/>
          <a:p>
            <a:pPr algn="just"/>
            <a:r>
              <a:rPr lang="en-US" sz="2400" b="1" dirty="0"/>
              <a:t>Purpose</a:t>
            </a:r>
            <a:r>
              <a:rPr lang="en-US" sz="2400" dirty="0"/>
              <a:t>: The primary purpose of indexing is to speed up the retrieval of records by reducing the number of disk accesses required during query execution.</a:t>
            </a:r>
          </a:p>
        </p:txBody>
      </p:sp>
    </p:spTree>
    <p:extLst>
      <p:ext uri="{BB962C8B-B14F-4D97-AF65-F5344CB8AC3E}">
        <p14:creationId xmlns:p14="http://schemas.microsoft.com/office/powerpoint/2010/main" val="4145558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4963F4-7C7F-6A50-E412-18F8AB368103}"/>
              </a:ext>
            </a:extLst>
          </p:cNvPr>
          <p:cNvSpPr txBox="1"/>
          <p:nvPr/>
        </p:nvSpPr>
        <p:spPr>
          <a:xfrm>
            <a:off x="533399" y="362474"/>
            <a:ext cx="7794173" cy="2862322"/>
          </a:xfrm>
          <a:prstGeom prst="rect">
            <a:avLst/>
          </a:prstGeom>
          <a:noFill/>
        </p:spPr>
        <p:txBody>
          <a:bodyPr wrap="square">
            <a:spAutoFit/>
          </a:bodyPr>
          <a:lstStyle/>
          <a:p>
            <a:pPr algn="just"/>
            <a:r>
              <a:rPr lang="en-US" sz="1800" b="0" i="0" u="none" strike="noStrike" baseline="0" dirty="0">
                <a:latin typeface="Generic310-Regular"/>
              </a:rPr>
              <a:t>Consider the tree shown in Figure. </a:t>
            </a:r>
          </a:p>
          <a:p>
            <a:pPr algn="just"/>
            <a:r>
              <a:rPr lang="en-US" sz="1800" b="0" i="0" u="none" strike="noStrike" baseline="0" dirty="0">
                <a:latin typeface="Generic310-Regular"/>
              </a:rPr>
              <a:t>All searches begin at the root. For example, to locate a  record with the key value 27, we start at the root and follow the left pointer, since 27 </a:t>
            </a:r>
            <a:r>
              <a:rPr lang="en-US" sz="1800" b="0" i="0" u="none" strike="noStrike" baseline="0" dirty="0">
                <a:latin typeface="Generic316-Regular"/>
              </a:rPr>
              <a:t>&lt; </a:t>
            </a:r>
            <a:r>
              <a:rPr lang="en-US" sz="1800" b="0" i="0" u="none" strike="noStrike" baseline="0" dirty="0">
                <a:latin typeface="Generic310-Regular"/>
              </a:rPr>
              <a:t>40. We then follow the middle pointer, since 20 </a:t>
            </a:r>
            <a:r>
              <a:rPr lang="en-US" sz="1800" b="0" i="0" u="none" strike="noStrike" baseline="0" dirty="0">
                <a:latin typeface="Generic316-Regular"/>
              </a:rPr>
              <a:t>&lt;</a:t>
            </a:r>
            <a:r>
              <a:rPr lang="en-US" sz="1800" b="0" i="0" u="none" strike="noStrike" baseline="0" dirty="0">
                <a:latin typeface="Generic310-Regular"/>
              </a:rPr>
              <a:t>= 27 </a:t>
            </a:r>
            <a:r>
              <a:rPr lang="en-US" sz="1800" b="0" i="0" u="none" strike="noStrike" baseline="0" dirty="0">
                <a:latin typeface="Generic316-Regular"/>
              </a:rPr>
              <a:t>&lt; </a:t>
            </a:r>
            <a:r>
              <a:rPr lang="en-US" sz="1800" b="0" i="0" u="none" strike="noStrike" baseline="0" dirty="0">
                <a:latin typeface="Generic310-Regular"/>
              </a:rPr>
              <a:t>33. For a range search, we find the first qualifying data entry as for an equality selection and then retrieve primary leaf pages sequentially (also retrieving overflow pages as needed by following pointers from the primary pages). The primary leaf pages are assumed to be allocated sequentially—this assumption is reasonable because the number of such pages is known when the tree is created and does not change subsequently under inserts and deletes—and so ‘next leaf page’ pointers are not needed.</a:t>
            </a:r>
            <a:endParaRPr lang="en-US" dirty="0"/>
          </a:p>
        </p:txBody>
      </p:sp>
      <p:pic>
        <p:nvPicPr>
          <p:cNvPr id="6" name="Picture 5">
            <a:extLst>
              <a:ext uri="{FF2B5EF4-FFF2-40B4-BE49-F238E27FC236}">
                <a16:creationId xmlns:a16="http://schemas.microsoft.com/office/drawing/2014/main" id="{40003220-5E20-7B9F-68BC-1757020A10DA}"/>
              </a:ext>
            </a:extLst>
          </p:cNvPr>
          <p:cNvPicPr>
            <a:picLocks noChangeAspect="1"/>
          </p:cNvPicPr>
          <p:nvPr/>
        </p:nvPicPr>
        <p:blipFill>
          <a:blip r:embed="rId2"/>
          <a:stretch>
            <a:fillRect/>
          </a:stretch>
        </p:blipFill>
        <p:spPr>
          <a:xfrm>
            <a:off x="1136584" y="3224796"/>
            <a:ext cx="6870832" cy="3270730"/>
          </a:xfrm>
          <a:prstGeom prst="rect">
            <a:avLst/>
          </a:prstGeom>
        </p:spPr>
      </p:pic>
    </p:spTree>
    <p:extLst>
      <p:ext uri="{BB962C8B-B14F-4D97-AF65-F5344CB8AC3E}">
        <p14:creationId xmlns:p14="http://schemas.microsoft.com/office/powerpoint/2010/main" val="1226678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4B8F3F-E9BA-2395-2983-2ECD0AEC7AB3}"/>
              </a:ext>
            </a:extLst>
          </p:cNvPr>
          <p:cNvSpPr txBox="1"/>
          <p:nvPr/>
        </p:nvSpPr>
        <p:spPr>
          <a:xfrm>
            <a:off x="348642" y="354192"/>
            <a:ext cx="8251072" cy="1477328"/>
          </a:xfrm>
          <a:prstGeom prst="rect">
            <a:avLst/>
          </a:prstGeom>
          <a:noFill/>
        </p:spPr>
        <p:txBody>
          <a:bodyPr wrap="square">
            <a:spAutoFit/>
          </a:bodyPr>
          <a:lstStyle/>
          <a:p>
            <a:pPr algn="just"/>
            <a:r>
              <a:rPr lang="en-US" sz="1800" b="0" i="0" u="none" strike="noStrike" baseline="0" dirty="0">
                <a:latin typeface="Generic310-Regular"/>
              </a:rPr>
              <a:t>If we now insert a record with key value 23, the entry 23* belongs in the second data page, which already contains 20* and 27* and has no more space. We deal with this situation by adding an </a:t>
            </a:r>
            <a:r>
              <a:rPr lang="en-US" sz="1800" b="0" i="0" u="none" strike="noStrike" baseline="0" dirty="0">
                <a:latin typeface="Generic315-Regular"/>
              </a:rPr>
              <a:t>overflow </a:t>
            </a:r>
            <a:r>
              <a:rPr lang="en-US" sz="1800" b="0" i="0" u="none" strike="noStrike" baseline="0" dirty="0">
                <a:latin typeface="Generic310-Regular"/>
              </a:rPr>
              <a:t>page and putting 23* in the overflow page. Chains of overflow pages can easily develop. For instance, inserting 48*, 41*, and 42* leads to an overflow chain of two pages.</a:t>
            </a:r>
            <a:endParaRPr lang="en-US" dirty="0"/>
          </a:p>
        </p:txBody>
      </p:sp>
      <p:pic>
        <p:nvPicPr>
          <p:cNvPr id="7" name="Picture 6">
            <a:extLst>
              <a:ext uri="{FF2B5EF4-FFF2-40B4-BE49-F238E27FC236}">
                <a16:creationId xmlns:a16="http://schemas.microsoft.com/office/drawing/2014/main" id="{667D825B-50B1-955D-286C-D8CDBC2AC3AF}"/>
              </a:ext>
            </a:extLst>
          </p:cNvPr>
          <p:cNvPicPr>
            <a:picLocks noChangeAspect="1"/>
          </p:cNvPicPr>
          <p:nvPr/>
        </p:nvPicPr>
        <p:blipFill>
          <a:blip r:embed="rId2"/>
          <a:stretch>
            <a:fillRect/>
          </a:stretch>
        </p:blipFill>
        <p:spPr>
          <a:xfrm>
            <a:off x="565757" y="2050066"/>
            <a:ext cx="7940181" cy="4187448"/>
          </a:xfrm>
          <a:prstGeom prst="rect">
            <a:avLst/>
          </a:prstGeom>
        </p:spPr>
      </p:pic>
    </p:spTree>
    <p:extLst>
      <p:ext uri="{BB962C8B-B14F-4D97-AF65-F5344CB8AC3E}">
        <p14:creationId xmlns:p14="http://schemas.microsoft.com/office/powerpoint/2010/main" val="3888791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B11E3E-FB2F-2486-9F7A-3EC404EA4EC8}"/>
              </a:ext>
            </a:extLst>
          </p:cNvPr>
          <p:cNvSpPr txBox="1"/>
          <p:nvPr/>
        </p:nvSpPr>
        <p:spPr>
          <a:xfrm>
            <a:off x="685800" y="1166450"/>
            <a:ext cx="7946572" cy="4154984"/>
          </a:xfrm>
          <a:prstGeom prst="rect">
            <a:avLst/>
          </a:prstGeom>
          <a:noFill/>
        </p:spPr>
        <p:txBody>
          <a:bodyPr wrap="square">
            <a:spAutoFit/>
          </a:bodyPr>
          <a:lstStyle/>
          <a:p>
            <a:pPr algn="just"/>
            <a:r>
              <a:rPr lang="en-US" sz="2400" b="0" i="0" u="none" strike="noStrike" baseline="0" dirty="0">
                <a:latin typeface="Generic310-Regular"/>
              </a:rPr>
              <a:t>A static structure such as the ISAM index suffers from the problem that long overflow chains can develop as the file grows, leading to poor performance. </a:t>
            </a:r>
          </a:p>
          <a:p>
            <a:pPr algn="just"/>
            <a:endParaRPr lang="en-US" sz="2400" dirty="0">
              <a:latin typeface="Generic310-Regular"/>
            </a:endParaRPr>
          </a:p>
          <a:p>
            <a:pPr algn="just"/>
            <a:r>
              <a:rPr lang="en-US" sz="2400" b="0" i="0" u="none" strike="noStrike" baseline="0" dirty="0">
                <a:latin typeface="Generic310-Regular"/>
              </a:rPr>
              <a:t>This problem motivated the development of more flexible, dynamic structures that adjust gracefully to inserts and deletes. </a:t>
            </a:r>
          </a:p>
          <a:p>
            <a:pPr algn="just"/>
            <a:endParaRPr lang="en-US" sz="2400" dirty="0">
              <a:latin typeface="Generic310-Regular"/>
            </a:endParaRPr>
          </a:p>
          <a:p>
            <a:pPr algn="just"/>
            <a:r>
              <a:rPr lang="en-US" sz="2400" b="0" i="0" u="none" strike="noStrike" baseline="0" dirty="0">
                <a:latin typeface="Generic310-Regular"/>
              </a:rPr>
              <a:t>The </a:t>
            </a:r>
            <a:r>
              <a:rPr lang="en-US" sz="2400" b="1" i="0" u="none" strike="noStrike" baseline="0" dirty="0">
                <a:latin typeface="Generic314-Regular"/>
              </a:rPr>
              <a:t>B+ tree </a:t>
            </a:r>
            <a:r>
              <a:rPr lang="en-US" sz="2400" b="0" i="0" u="none" strike="noStrike" baseline="0" dirty="0">
                <a:latin typeface="Generic310-Regular"/>
              </a:rPr>
              <a:t>search structure, which is widely used, is a balanced tree in which the internal nodes direct the search</a:t>
            </a:r>
          </a:p>
          <a:p>
            <a:pPr algn="just"/>
            <a:r>
              <a:rPr lang="en-US" sz="2400" b="0" i="0" u="none" strike="noStrike" baseline="0" dirty="0">
                <a:latin typeface="Generic310-Regular"/>
              </a:rPr>
              <a:t>and the leaf nodes contain the data entries.</a:t>
            </a:r>
            <a:endParaRPr lang="en-US" sz="2400" dirty="0"/>
          </a:p>
        </p:txBody>
      </p:sp>
    </p:spTree>
    <p:extLst>
      <p:ext uri="{BB962C8B-B14F-4D97-AF65-F5344CB8AC3E}">
        <p14:creationId xmlns:p14="http://schemas.microsoft.com/office/powerpoint/2010/main" val="4120937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B576E2-A008-E78B-7DBA-ACB4939324CE}"/>
              </a:ext>
            </a:extLst>
          </p:cNvPr>
          <p:cNvSpPr txBox="1"/>
          <p:nvPr/>
        </p:nvSpPr>
        <p:spPr>
          <a:xfrm>
            <a:off x="571500" y="442040"/>
            <a:ext cx="8001000" cy="2677656"/>
          </a:xfrm>
          <a:prstGeom prst="rect">
            <a:avLst/>
          </a:prstGeom>
          <a:noFill/>
        </p:spPr>
        <p:txBody>
          <a:bodyPr wrap="square">
            <a:spAutoFit/>
          </a:bodyPr>
          <a:lstStyle/>
          <a:p>
            <a:pPr algn="just"/>
            <a:r>
              <a:rPr lang="en-US" sz="2400" b="0" i="0" u="none" strike="noStrike" baseline="0" dirty="0">
                <a:latin typeface="Generic310-Regular"/>
              </a:rPr>
              <a:t>The </a:t>
            </a:r>
            <a:r>
              <a:rPr lang="en-US" sz="2400" b="1" i="0" u="none" strike="noStrike" baseline="0" dirty="0">
                <a:latin typeface="Generic314-Regular"/>
              </a:rPr>
              <a:t>B+ tree </a:t>
            </a:r>
            <a:r>
              <a:rPr lang="en-US" sz="2400" b="0" i="0" u="none" strike="noStrike" baseline="0" dirty="0">
                <a:latin typeface="Generic310-Regular"/>
              </a:rPr>
              <a:t>search structure, which is widely used, is a  balanced tree in which the internal nodes direct the search</a:t>
            </a:r>
          </a:p>
          <a:p>
            <a:pPr algn="just"/>
            <a:r>
              <a:rPr lang="en-US" sz="2400" b="0" i="0" u="none" strike="noStrike" baseline="0" dirty="0">
                <a:latin typeface="Generic310-Regular"/>
              </a:rPr>
              <a:t>and the leaf nodes contain the data entries. Since the tree structure grows and shrinks dynamically, it is not feasible to allocate the leaf pages sequentially as in ISAM, where the set of primary leaf pages was static. To retrieve all leaf pages</a:t>
            </a:r>
          </a:p>
          <a:p>
            <a:pPr algn="just"/>
            <a:r>
              <a:rPr lang="en-US" sz="2400" b="0" i="0" u="none" strike="noStrike" baseline="0" dirty="0">
                <a:latin typeface="Generic310-Regular"/>
              </a:rPr>
              <a:t>efficiently, we have to link them using page pointers.</a:t>
            </a:r>
            <a:endParaRPr lang="en-US" sz="2400" dirty="0"/>
          </a:p>
        </p:txBody>
      </p:sp>
      <p:pic>
        <p:nvPicPr>
          <p:cNvPr id="5" name="Picture 4">
            <a:extLst>
              <a:ext uri="{FF2B5EF4-FFF2-40B4-BE49-F238E27FC236}">
                <a16:creationId xmlns:a16="http://schemas.microsoft.com/office/drawing/2014/main" id="{4C26DB04-7CEB-12CE-99D4-CA009F90C0D7}"/>
              </a:ext>
            </a:extLst>
          </p:cNvPr>
          <p:cNvPicPr>
            <a:picLocks noChangeAspect="1"/>
          </p:cNvPicPr>
          <p:nvPr/>
        </p:nvPicPr>
        <p:blipFill>
          <a:blip r:embed="rId2"/>
          <a:stretch>
            <a:fillRect/>
          </a:stretch>
        </p:blipFill>
        <p:spPr>
          <a:xfrm>
            <a:off x="1287235" y="3429000"/>
            <a:ext cx="6713765" cy="3172714"/>
          </a:xfrm>
          <a:prstGeom prst="rect">
            <a:avLst/>
          </a:prstGeom>
        </p:spPr>
      </p:pic>
    </p:spTree>
    <p:extLst>
      <p:ext uri="{BB962C8B-B14F-4D97-AF65-F5344CB8AC3E}">
        <p14:creationId xmlns:p14="http://schemas.microsoft.com/office/powerpoint/2010/main" val="968097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2BD01B-615F-CE41-A3B2-E12949C262A0}"/>
              </a:ext>
            </a:extLst>
          </p:cNvPr>
          <p:cNvSpPr txBox="1"/>
          <p:nvPr/>
        </p:nvSpPr>
        <p:spPr>
          <a:xfrm>
            <a:off x="473528" y="368665"/>
            <a:ext cx="8196943" cy="1200329"/>
          </a:xfrm>
          <a:prstGeom prst="rect">
            <a:avLst/>
          </a:prstGeom>
          <a:noFill/>
        </p:spPr>
        <p:txBody>
          <a:bodyPr wrap="square">
            <a:spAutoFit/>
          </a:bodyPr>
          <a:lstStyle/>
          <a:p>
            <a:pPr algn="just"/>
            <a:r>
              <a:rPr lang="en-US" sz="1800" b="0" i="0" u="none" strike="noStrike" baseline="0" dirty="0">
                <a:latin typeface="Generic310-Regular"/>
              </a:rPr>
              <a:t>B+ trees : every node contains</a:t>
            </a:r>
            <a:r>
              <a:rPr lang="en-US" sz="1800" b="1" i="0" u="none" strike="noStrike" baseline="0" dirty="0">
                <a:latin typeface="Generic310-Regular"/>
              </a:rPr>
              <a:t> </a:t>
            </a:r>
            <a:r>
              <a:rPr lang="en-US" sz="1800" b="1" i="0" u="none" strike="noStrike" baseline="0" dirty="0">
                <a:latin typeface="Generic316-Regular"/>
              </a:rPr>
              <a:t>r </a:t>
            </a:r>
            <a:r>
              <a:rPr lang="en-US" sz="1800" b="0" i="0" u="none" strike="noStrike" baseline="0" dirty="0">
                <a:latin typeface="Generic310-Regular"/>
              </a:rPr>
              <a:t>entries, where </a:t>
            </a:r>
            <a:r>
              <a:rPr lang="en-US" sz="1800" b="0" i="0" u="none" strike="noStrike" baseline="0" dirty="0">
                <a:latin typeface="Generic316-Regular"/>
              </a:rPr>
              <a:t>d </a:t>
            </a:r>
            <a:r>
              <a:rPr lang="en-US" sz="1800" b="0" i="0" u="none" strike="noStrike" baseline="0" dirty="0">
                <a:latin typeface="Generic317-Regular"/>
              </a:rPr>
              <a:t>≤ </a:t>
            </a:r>
            <a:r>
              <a:rPr lang="en-US" sz="1800" b="1" i="0" u="none" strike="noStrike" baseline="0" dirty="0">
                <a:latin typeface="Generic316-Regular"/>
              </a:rPr>
              <a:t>r</a:t>
            </a:r>
            <a:r>
              <a:rPr lang="en-US" sz="1800" b="0" i="0" u="none" strike="noStrike" baseline="0" dirty="0">
                <a:latin typeface="Generic316-Regular"/>
              </a:rPr>
              <a:t> </a:t>
            </a:r>
            <a:r>
              <a:rPr lang="en-US" sz="1800" b="0" i="0" u="none" strike="noStrike" baseline="0" dirty="0">
                <a:latin typeface="Generic317-Regular"/>
              </a:rPr>
              <a:t>≤ </a:t>
            </a:r>
            <a:r>
              <a:rPr lang="en-US" sz="1800" b="0" i="0" u="none" strike="noStrike" baseline="0" dirty="0">
                <a:latin typeface="Generic310-Regular"/>
              </a:rPr>
              <a:t>2</a:t>
            </a:r>
            <a:r>
              <a:rPr lang="en-US" sz="1800" b="0" i="0" u="none" strike="noStrike" baseline="0" dirty="0">
                <a:latin typeface="Generic316-Regular"/>
              </a:rPr>
              <a:t>d</a:t>
            </a:r>
            <a:r>
              <a:rPr lang="en-US" sz="1800" b="0" i="0" u="none" strike="noStrike" baseline="0" dirty="0">
                <a:latin typeface="Generic310-Regular"/>
              </a:rPr>
              <a:t>. The value </a:t>
            </a:r>
            <a:r>
              <a:rPr lang="en-US" sz="1800" b="0" i="0" u="none" strike="noStrike" baseline="0" dirty="0">
                <a:latin typeface="Generic316-Regular"/>
              </a:rPr>
              <a:t>d </a:t>
            </a:r>
            <a:r>
              <a:rPr lang="en-US" sz="1800" b="0" i="0" u="none" strike="noStrike" baseline="0" dirty="0">
                <a:latin typeface="Generic310-Regular"/>
              </a:rPr>
              <a:t>is a parameter of the B+ tree, called the </a:t>
            </a:r>
            <a:r>
              <a:rPr lang="en-US" sz="1800" b="0" i="0" u="none" strike="noStrike" baseline="0" dirty="0">
                <a:latin typeface="Generic314-Regular"/>
              </a:rPr>
              <a:t>order </a:t>
            </a:r>
            <a:r>
              <a:rPr lang="en-US" sz="1800" b="0" i="0" u="none" strike="noStrike" baseline="0" dirty="0">
                <a:latin typeface="Generic310-Regular"/>
              </a:rPr>
              <a:t>of the tree, and is a measure of the capacity of a tree node. The root node is the only exception to this requirement on the number of entries; for the root, it is simply required that 1 </a:t>
            </a:r>
            <a:r>
              <a:rPr lang="en-US" sz="1800" b="0" i="0" u="none" strike="noStrike" baseline="0" dirty="0">
                <a:latin typeface="Generic317-Regular"/>
              </a:rPr>
              <a:t>≤ </a:t>
            </a:r>
            <a:r>
              <a:rPr lang="en-US" dirty="0">
                <a:latin typeface="Generic316-Regular"/>
              </a:rPr>
              <a:t>r</a:t>
            </a:r>
            <a:r>
              <a:rPr lang="en-US" sz="1800" b="0" i="0" u="none" strike="noStrike" baseline="0" dirty="0">
                <a:latin typeface="Generic316-Regular"/>
              </a:rPr>
              <a:t> </a:t>
            </a:r>
            <a:r>
              <a:rPr lang="en-US" sz="1800" b="0" i="0" u="none" strike="noStrike" baseline="0" dirty="0">
                <a:latin typeface="Generic317-Regular"/>
              </a:rPr>
              <a:t>≤ </a:t>
            </a:r>
            <a:r>
              <a:rPr lang="en-US" sz="1800" b="0" i="0" u="none" strike="noStrike" baseline="0" dirty="0">
                <a:latin typeface="Generic310-Regular"/>
              </a:rPr>
              <a:t>2</a:t>
            </a:r>
            <a:r>
              <a:rPr lang="en-US" sz="1800" b="0" i="0" u="none" strike="noStrike" baseline="0" dirty="0">
                <a:latin typeface="Generic316-Regular"/>
              </a:rPr>
              <a:t>d</a:t>
            </a:r>
            <a:r>
              <a:rPr lang="en-US" sz="1800" b="0" i="0" u="none" strike="noStrike" baseline="0" dirty="0">
                <a:latin typeface="Generic310-Regular"/>
              </a:rPr>
              <a:t>. </a:t>
            </a:r>
            <a:endParaRPr lang="en-US" dirty="0"/>
          </a:p>
        </p:txBody>
      </p:sp>
      <p:sp>
        <p:nvSpPr>
          <p:cNvPr id="9" name="TextBox 8">
            <a:extLst>
              <a:ext uri="{FF2B5EF4-FFF2-40B4-BE49-F238E27FC236}">
                <a16:creationId xmlns:a16="http://schemas.microsoft.com/office/drawing/2014/main" id="{50F13FFB-CC75-80A5-5421-7E9DF73C29FF}"/>
              </a:ext>
            </a:extLst>
          </p:cNvPr>
          <p:cNvSpPr txBox="1"/>
          <p:nvPr/>
        </p:nvSpPr>
        <p:spPr>
          <a:xfrm>
            <a:off x="473528" y="1829191"/>
            <a:ext cx="4572000" cy="369332"/>
          </a:xfrm>
          <a:prstGeom prst="rect">
            <a:avLst/>
          </a:prstGeom>
          <a:noFill/>
        </p:spPr>
        <p:txBody>
          <a:bodyPr wrap="square">
            <a:spAutoFit/>
          </a:bodyPr>
          <a:lstStyle/>
          <a:p>
            <a:r>
              <a:rPr lang="en-US" sz="1800" b="1" i="0" u="none" strike="noStrike" baseline="0" dirty="0">
                <a:latin typeface="Generic310-Regular"/>
              </a:rPr>
              <a:t>The format of a node</a:t>
            </a:r>
            <a:endParaRPr lang="en-US" b="1" dirty="0"/>
          </a:p>
        </p:txBody>
      </p:sp>
      <p:sp>
        <p:nvSpPr>
          <p:cNvPr id="11" name="TextBox 10">
            <a:extLst>
              <a:ext uri="{FF2B5EF4-FFF2-40B4-BE49-F238E27FC236}">
                <a16:creationId xmlns:a16="http://schemas.microsoft.com/office/drawing/2014/main" id="{1C243EA5-83CE-8C49-EC65-AE508E1DBA56}"/>
              </a:ext>
            </a:extLst>
          </p:cNvPr>
          <p:cNvSpPr txBox="1"/>
          <p:nvPr/>
        </p:nvSpPr>
        <p:spPr>
          <a:xfrm>
            <a:off x="473528" y="2262776"/>
            <a:ext cx="7679872" cy="369332"/>
          </a:xfrm>
          <a:prstGeom prst="rect">
            <a:avLst/>
          </a:prstGeom>
          <a:noFill/>
        </p:spPr>
        <p:txBody>
          <a:bodyPr wrap="square">
            <a:spAutoFit/>
          </a:bodyPr>
          <a:lstStyle/>
          <a:p>
            <a:r>
              <a:rPr lang="en-US" sz="1800" b="0" i="0" u="none" strike="noStrike" baseline="0" dirty="0">
                <a:latin typeface="Generic310-Regular"/>
              </a:rPr>
              <a:t>Non-leaf nodes with </a:t>
            </a:r>
            <a:r>
              <a:rPr lang="en-US" b="1" dirty="0">
                <a:latin typeface="Generic316-Regular"/>
              </a:rPr>
              <a:t>r</a:t>
            </a:r>
            <a:r>
              <a:rPr lang="en-US" sz="1800" b="0" i="0" u="none" strike="noStrike" baseline="0" dirty="0">
                <a:latin typeface="Generic316-Regular"/>
              </a:rPr>
              <a:t> </a:t>
            </a:r>
            <a:r>
              <a:rPr lang="en-US" sz="1800" b="0" i="0" u="none" strike="noStrike" baseline="0" dirty="0">
                <a:latin typeface="Generic315-Regular"/>
              </a:rPr>
              <a:t>index entries </a:t>
            </a:r>
            <a:r>
              <a:rPr lang="en-US" sz="1800" b="0" i="0" u="none" strike="noStrike" baseline="0" dirty="0">
                <a:latin typeface="Generic310-Regular"/>
              </a:rPr>
              <a:t>contain </a:t>
            </a:r>
            <a:r>
              <a:rPr lang="en-US" b="1" dirty="0">
                <a:latin typeface="Generic316-Regular"/>
              </a:rPr>
              <a:t>r</a:t>
            </a:r>
            <a:r>
              <a:rPr lang="en-US" sz="1800" b="1" i="0" u="none" strike="noStrike" baseline="0" dirty="0">
                <a:latin typeface="Generic310-Regular"/>
              </a:rPr>
              <a:t>+1</a:t>
            </a:r>
            <a:r>
              <a:rPr lang="en-US" sz="1800" b="0" i="0" u="none" strike="noStrike" baseline="0" dirty="0">
                <a:latin typeface="Generic310-Regular"/>
              </a:rPr>
              <a:t> pointers to children.</a:t>
            </a:r>
            <a:endParaRPr lang="en-US" dirty="0"/>
          </a:p>
        </p:txBody>
      </p:sp>
      <p:sp>
        <p:nvSpPr>
          <p:cNvPr id="15" name="TextBox 14">
            <a:extLst>
              <a:ext uri="{FF2B5EF4-FFF2-40B4-BE49-F238E27FC236}">
                <a16:creationId xmlns:a16="http://schemas.microsoft.com/office/drawing/2014/main" id="{21A1BFAD-A471-2333-F637-BD88D3500E57}"/>
              </a:ext>
            </a:extLst>
          </p:cNvPr>
          <p:cNvSpPr txBox="1"/>
          <p:nvPr/>
        </p:nvSpPr>
        <p:spPr>
          <a:xfrm>
            <a:off x="473528" y="3925628"/>
            <a:ext cx="8104415" cy="1200329"/>
          </a:xfrm>
          <a:prstGeom prst="rect">
            <a:avLst/>
          </a:prstGeom>
          <a:noFill/>
        </p:spPr>
        <p:txBody>
          <a:bodyPr wrap="square">
            <a:spAutoFit/>
          </a:bodyPr>
          <a:lstStyle/>
          <a:p>
            <a:pPr algn="just"/>
            <a:r>
              <a:rPr lang="en-US" sz="1800" b="0" i="0" u="none" strike="noStrike" baseline="0" dirty="0">
                <a:latin typeface="Generic310-Regular"/>
              </a:rPr>
              <a:t>Pointer </a:t>
            </a:r>
            <a:r>
              <a:rPr lang="en-US" sz="1800" b="0" i="0" u="none" strike="noStrike" baseline="0" dirty="0">
                <a:latin typeface="Generic316-Regular"/>
              </a:rPr>
              <a:t>P</a:t>
            </a:r>
            <a:r>
              <a:rPr lang="en-US" sz="1100" b="0" i="0" u="none" strike="noStrike" baseline="0" dirty="0">
                <a:latin typeface="Generic329-Regular"/>
              </a:rPr>
              <a:t>i </a:t>
            </a:r>
            <a:r>
              <a:rPr lang="en-US" sz="1800" b="0" i="0" u="none" strike="noStrike" baseline="0" dirty="0">
                <a:latin typeface="Generic310-Regular"/>
              </a:rPr>
              <a:t>points to a subtree in which all key values </a:t>
            </a:r>
            <a:r>
              <a:rPr lang="en-US" sz="1800" b="0" i="0" u="none" strike="noStrike" baseline="0" dirty="0">
                <a:latin typeface="Generic316-Regular"/>
              </a:rPr>
              <a:t>K </a:t>
            </a:r>
            <a:r>
              <a:rPr lang="en-US" sz="1800" b="0" i="0" u="none" strike="noStrike" baseline="0" dirty="0">
                <a:latin typeface="Generic310-Regular"/>
              </a:rPr>
              <a:t>are such that </a:t>
            </a:r>
            <a:r>
              <a:rPr lang="en-US" sz="1800" b="0" i="0" u="none" strike="noStrike" baseline="0" dirty="0">
                <a:latin typeface="Generic316-Regular"/>
              </a:rPr>
              <a:t>K</a:t>
            </a:r>
            <a:r>
              <a:rPr lang="en-US" sz="1100" b="0" i="0" u="none" strike="noStrike" baseline="0" dirty="0">
                <a:latin typeface="Generic329-Regular"/>
              </a:rPr>
              <a:t>i </a:t>
            </a:r>
            <a:r>
              <a:rPr lang="en-US" sz="1800" b="0" i="0" u="none" strike="noStrike" baseline="0" dirty="0">
                <a:latin typeface="Generic317-Regular"/>
              </a:rPr>
              <a:t>≤ </a:t>
            </a:r>
            <a:r>
              <a:rPr lang="en-US" sz="1800" b="0" i="0" u="none" strike="noStrike" baseline="0" dirty="0">
                <a:latin typeface="Generic316-Regular"/>
              </a:rPr>
              <a:t>K &lt; K</a:t>
            </a:r>
            <a:r>
              <a:rPr lang="en-US" sz="1100" b="0" i="0" u="none" strike="noStrike" baseline="0" dirty="0">
                <a:latin typeface="Generic329-Regular"/>
              </a:rPr>
              <a:t>i</a:t>
            </a:r>
            <a:r>
              <a:rPr lang="en-US" sz="1100" b="0" i="0" u="none" strike="noStrike" baseline="0" dirty="0">
                <a:latin typeface="Generic313-Regular"/>
              </a:rPr>
              <a:t>+1</a:t>
            </a:r>
            <a:r>
              <a:rPr lang="en-US" sz="1800" b="0" i="0" u="none" strike="noStrike" baseline="0" dirty="0">
                <a:latin typeface="Generic310-Regular"/>
              </a:rPr>
              <a:t>. As special cases, </a:t>
            </a:r>
            <a:r>
              <a:rPr lang="en-US" sz="1800" b="0" i="0" u="none" strike="noStrike" baseline="0" dirty="0">
                <a:latin typeface="Generic316-Regular"/>
              </a:rPr>
              <a:t>P</a:t>
            </a:r>
            <a:r>
              <a:rPr lang="en-US" sz="1100" b="0" i="0" u="none" strike="noStrike" baseline="0" dirty="0">
                <a:latin typeface="Generic313-Regular"/>
              </a:rPr>
              <a:t>0 </a:t>
            </a:r>
            <a:r>
              <a:rPr lang="en-US" sz="1800" b="0" i="0" u="none" strike="noStrike" baseline="0" dirty="0">
                <a:latin typeface="Generic310-Regular"/>
              </a:rPr>
              <a:t>points to a tree in which all key values are less than </a:t>
            </a:r>
            <a:r>
              <a:rPr lang="en-US" sz="1800" b="0" i="0" u="none" strike="noStrike" baseline="0" dirty="0">
                <a:latin typeface="Generic316-Regular"/>
              </a:rPr>
              <a:t>K</a:t>
            </a:r>
            <a:r>
              <a:rPr lang="en-US" sz="1100" b="0" i="0" u="none" strike="noStrike" baseline="0" dirty="0">
                <a:latin typeface="Generic313-Regular"/>
              </a:rPr>
              <a:t>1</a:t>
            </a:r>
            <a:r>
              <a:rPr lang="en-US" sz="1800" b="0" i="0" u="none" strike="noStrike" baseline="0" dirty="0">
                <a:latin typeface="Generic310-Regular"/>
              </a:rPr>
              <a:t>, and </a:t>
            </a:r>
            <a:r>
              <a:rPr lang="en-US" sz="1800" b="0" i="0" u="none" strike="noStrike" baseline="0" dirty="0" err="1">
                <a:latin typeface="Generic316-Regular"/>
              </a:rPr>
              <a:t>P</a:t>
            </a:r>
            <a:r>
              <a:rPr lang="en-US" sz="1100" b="0" i="0" u="none" strike="noStrike" baseline="0" dirty="0" err="1">
                <a:latin typeface="Generic329-Regular"/>
              </a:rPr>
              <a:t>r</a:t>
            </a:r>
            <a:r>
              <a:rPr lang="en-US" sz="1100" b="0" i="0" u="none" strike="noStrike" baseline="0" dirty="0">
                <a:latin typeface="Generic329-Regular"/>
              </a:rPr>
              <a:t> </a:t>
            </a:r>
            <a:r>
              <a:rPr lang="en-US" sz="1800" b="0" i="0" u="none" strike="noStrike" baseline="0" dirty="0">
                <a:latin typeface="Generic310-Regular"/>
              </a:rPr>
              <a:t>points to a tree in which all key values are greater than or equal to </a:t>
            </a:r>
            <a:r>
              <a:rPr lang="en-US" sz="1800" b="0" i="0" u="none" strike="noStrike" baseline="0" dirty="0">
                <a:latin typeface="Generic316-Regular"/>
              </a:rPr>
              <a:t>K</a:t>
            </a:r>
            <a:r>
              <a:rPr lang="en-US" sz="1100" b="0" i="0" u="none" strike="noStrike" baseline="0" dirty="0">
                <a:latin typeface="Generic329-Regular"/>
              </a:rPr>
              <a:t>r</a:t>
            </a:r>
            <a:r>
              <a:rPr lang="en-US" sz="1800" b="0" i="0" u="none" strike="noStrike" baseline="0" dirty="0">
                <a:latin typeface="Generic310-Regular"/>
              </a:rPr>
              <a:t>. For leaf nodes, entries are denoted as </a:t>
            </a:r>
            <a:r>
              <a:rPr lang="en-US" dirty="0">
                <a:latin typeface="Generic316-Regular"/>
              </a:rPr>
              <a:t>K</a:t>
            </a:r>
            <a:r>
              <a:rPr lang="en-US" sz="1800" b="0" i="0" u="none" strike="noStrike" baseline="0" dirty="0">
                <a:latin typeface="Generic317-Regular"/>
              </a:rPr>
              <a:t>∗</a:t>
            </a:r>
            <a:r>
              <a:rPr lang="en-US" sz="1800" b="0" i="0" u="none" strike="noStrike" baseline="0" dirty="0">
                <a:latin typeface="Generic310-Regular"/>
              </a:rPr>
              <a:t>, as usual.</a:t>
            </a:r>
            <a:endParaRPr lang="en-US" dirty="0"/>
          </a:p>
        </p:txBody>
      </p:sp>
      <p:sp>
        <p:nvSpPr>
          <p:cNvPr id="17" name="TextBox 16">
            <a:extLst>
              <a:ext uri="{FF2B5EF4-FFF2-40B4-BE49-F238E27FC236}">
                <a16:creationId xmlns:a16="http://schemas.microsoft.com/office/drawing/2014/main" id="{3237C8EB-5006-ABF0-20B5-06ADC669ACF9}"/>
              </a:ext>
            </a:extLst>
          </p:cNvPr>
          <p:cNvSpPr txBox="1"/>
          <p:nvPr/>
        </p:nvSpPr>
        <p:spPr>
          <a:xfrm>
            <a:off x="473528" y="5172163"/>
            <a:ext cx="6749143" cy="369332"/>
          </a:xfrm>
          <a:prstGeom prst="rect">
            <a:avLst/>
          </a:prstGeom>
          <a:noFill/>
        </p:spPr>
        <p:txBody>
          <a:bodyPr wrap="square">
            <a:spAutoFit/>
          </a:bodyPr>
          <a:lstStyle/>
          <a:p>
            <a:pPr algn="l"/>
            <a:r>
              <a:rPr lang="en-US" sz="1800" b="0" i="0" u="none" strike="noStrike" baseline="0" dirty="0">
                <a:latin typeface="Generic310-Regular"/>
              </a:rPr>
              <a:t>Just as in ISAM, leaf nodes (and </a:t>
            </a:r>
            <a:r>
              <a:rPr lang="en-US" sz="1800" b="0" i="0" u="none" strike="noStrike" baseline="0" dirty="0">
                <a:latin typeface="Generic315-Regular"/>
              </a:rPr>
              <a:t>only </a:t>
            </a:r>
            <a:r>
              <a:rPr lang="en-US" sz="1800" b="0" i="0" u="none" strike="noStrike" baseline="0" dirty="0">
                <a:latin typeface="Generic310-Regular"/>
              </a:rPr>
              <a:t>leaf nodes!) contain </a:t>
            </a:r>
            <a:r>
              <a:rPr lang="en-US" sz="1800" b="0" i="0" u="none" strike="noStrike" baseline="0" dirty="0">
                <a:latin typeface="Generic315-Regular"/>
              </a:rPr>
              <a:t>data entries</a:t>
            </a:r>
            <a:r>
              <a:rPr lang="en-US" sz="1800" b="0" i="0" u="none" strike="noStrike" baseline="0" dirty="0">
                <a:latin typeface="Generic310-Regular"/>
              </a:rPr>
              <a:t>.</a:t>
            </a:r>
            <a:endParaRPr lang="en-US" dirty="0"/>
          </a:p>
        </p:txBody>
      </p:sp>
      <p:sp>
        <p:nvSpPr>
          <p:cNvPr id="19" name="TextBox 18">
            <a:extLst>
              <a:ext uri="{FF2B5EF4-FFF2-40B4-BE49-F238E27FC236}">
                <a16:creationId xmlns:a16="http://schemas.microsoft.com/office/drawing/2014/main" id="{58BAEE9D-F029-711E-83ED-B589A14533BF}"/>
              </a:ext>
            </a:extLst>
          </p:cNvPr>
          <p:cNvSpPr txBox="1"/>
          <p:nvPr/>
        </p:nvSpPr>
        <p:spPr>
          <a:xfrm>
            <a:off x="480399" y="5622158"/>
            <a:ext cx="8104414" cy="923330"/>
          </a:xfrm>
          <a:prstGeom prst="rect">
            <a:avLst/>
          </a:prstGeom>
          <a:noFill/>
        </p:spPr>
        <p:txBody>
          <a:bodyPr wrap="square">
            <a:spAutoFit/>
          </a:bodyPr>
          <a:lstStyle/>
          <a:p>
            <a:pPr algn="l"/>
            <a:r>
              <a:rPr lang="en-US" sz="1800" b="0" i="0" u="none" strike="noStrike" baseline="0" dirty="0">
                <a:latin typeface="Generic310-Regular"/>
              </a:rPr>
              <a:t>Regardless of the alternative chosen for leaf entries, the leaf pages are chained together in a doubly linked list. Thus, the leaves form a sequence, which can be used to answer range queries efficiently.</a:t>
            </a:r>
            <a:endParaRPr lang="en-US" dirty="0"/>
          </a:p>
        </p:txBody>
      </p:sp>
      <p:pic>
        <p:nvPicPr>
          <p:cNvPr id="3" name="Picture 2">
            <a:extLst>
              <a:ext uri="{FF2B5EF4-FFF2-40B4-BE49-F238E27FC236}">
                <a16:creationId xmlns:a16="http://schemas.microsoft.com/office/drawing/2014/main" id="{A067E954-C9BE-AAE6-5610-B3EF5A8AD892}"/>
              </a:ext>
            </a:extLst>
          </p:cNvPr>
          <p:cNvPicPr>
            <a:picLocks noChangeAspect="1"/>
          </p:cNvPicPr>
          <p:nvPr/>
        </p:nvPicPr>
        <p:blipFill>
          <a:blip r:embed="rId2"/>
          <a:stretch>
            <a:fillRect/>
          </a:stretch>
        </p:blipFill>
        <p:spPr>
          <a:xfrm>
            <a:off x="2689128" y="2914623"/>
            <a:ext cx="3765744" cy="1028753"/>
          </a:xfrm>
          <a:prstGeom prst="rect">
            <a:avLst/>
          </a:prstGeom>
        </p:spPr>
      </p:pic>
    </p:spTree>
    <p:extLst>
      <p:ext uri="{BB962C8B-B14F-4D97-AF65-F5344CB8AC3E}">
        <p14:creationId xmlns:p14="http://schemas.microsoft.com/office/powerpoint/2010/main" val="2684344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8AEC40-C502-7AC3-E23C-65A5219A0BCD}"/>
              </a:ext>
            </a:extLst>
          </p:cNvPr>
          <p:cNvPicPr>
            <a:picLocks noChangeAspect="1"/>
          </p:cNvPicPr>
          <p:nvPr/>
        </p:nvPicPr>
        <p:blipFill>
          <a:blip r:embed="rId2"/>
          <a:stretch>
            <a:fillRect/>
          </a:stretch>
        </p:blipFill>
        <p:spPr>
          <a:xfrm>
            <a:off x="738998" y="687598"/>
            <a:ext cx="7703962" cy="5760221"/>
          </a:xfrm>
          <a:prstGeom prst="rect">
            <a:avLst/>
          </a:prstGeom>
        </p:spPr>
      </p:pic>
    </p:spTree>
    <p:extLst>
      <p:ext uri="{BB962C8B-B14F-4D97-AF65-F5344CB8AC3E}">
        <p14:creationId xmlns:p14="http://schemas.microsoft.com/office/powerpoint/2010/main" val="569979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53F9A4-AB06-0E55-A670-97847E66AD9D}"/>
              </a:ext>
            </a:extLst>
          </p:cNvPr>
          <p:cNvSpPr txBox="1"/>
          <p:nvPr/>
        </p:nvSpPr>
        <p:spPr>
          <a:xfrm>
            <a:off x="620485" y="653534"/>
            <a:ext cx="4572000" cy="369332"/>
          </a:xfrm>
          <a:prstGeom prst="rect">
            <a:avLst/>
          </a:prstGeom>
          <a:noFill/>
        </p:spPr>
        <p:txBody>
          <a:bodyPr wrap="square">
            <a:spAutoFit/>
          </a:bodyPr>
          <a:lstStyle/>
          <a:p>
            <a:r>
              <a:rPr lang="en-US" sz="1800" b="1" i="0" u="none" strike="noStrike" baseline="0" dirty="0">
                <a:latin typeface="Generic318-Regular"/>
              </a:rPr>
              <a:t>Insertion in B+ tree</a:t>
            </a:r>
            <a:endParaRPr lang="en-US" b="1" dirty="0"/>
          </a:p>
        </p:txBody>
      </p:sp>
      <p:sp>
        <p:nvSpPr>
          <p:cNvPr id="5" name="TextBox 4">
            <a:extLst>
              <a:ext uri="{FF2B5EF4-FFF2-40B4-BE49-F238E27FC236}">
                <a16:creationId xmlns:a16="http://schemas.microsoft.com/office/drawing/2014/main" id="{FA41CBB0-AAC3-6BAD-53C3-BD18C99E0998}"/>
              </a:ext>
            </a:extLst>
          </p:cNvPr>
          <p:cNvSpPr txBox="1"/>
          <p:nvPr/>
        </p:nvSpPr>
        <p:spPr>
          <a:xfrm>
            <a:off x="620485" y="1458686"/>
            <a:ext cx="8104415" cy="369332"/>
          </a:xfrm>
          <a:prstGeom prst="rect">
            <a:avLst/>
          </a:prstGeom>
          <a:noFill/>
        </p:spPr>
        <p:txBody>
          <a:bodyPr wrap="square" rtlCol="0">
            <a:spAutoFit/>
          </a:bodyPr>
          <a:lstStyle/>
          <a:p>
            <a:r>
              <a:rPr lang="en-US" dirty="0"/>
              <a:t>How to construct a B+ tree  with the number of pointers that will fit a node is m = 5.</a:t>
            </a:r>
          </a:p>
        </p:txBody>
      </p:sp>
      <p:sp>
        <p:nvSpPr>
          <p:cNvPr id="6" name="TextBox 5">
            <a:extLst>
              <a:ext uri="{FF2B5EF4-FFF2-40B4-BE49-F238E27FC236}">
                <a16:creationId xmlns:a16="http://schemas.microsoft.com/office/drawing/2014/main" id="{C778B694-8E45-8A50-6FD3-5F2A32AEDEA9}"/>
              </a:ext>
            </a:extLst>
          </p:cNvPr>
          <p:cNvSpPr txBox="1"/>
          <p:nvPr/>
        </p:nvSpPr>
        <p:spPr>
          <a:xfrm>
            <a:off x="693963" y="1841809"/>
            <a:ext cx="4572000" cy="369332"/>
          </a:xfrm>
          <a:prstGeom prst="rect">
            <a:avLst/>
          </a:prstGeom>
          <a:noFill/>
        </p:spPr>
        <p:txBody>
          <a:bodyPr wrap="square">
            <a:spAutoFit/>
          </a:bodyPr>
          <a:lstStyle/>
          <a:p>
            <a:r>
              <a:rPr lang="en-US" dirty="0"/>
              <a:t>8,11,2,23,6,16,18,10,12,40,36,9,41,26</a:t>
            </a:r>
          </a:p>
        </p:txBody>
      </p:sp>
      <p:pic>
        <p:nvPicPr>
          <p:cNvPr id="7" name="Picture 6">
            <a:extLst>
              <a:ext uri="{FF2B5EF4-FFF2-40B4-BE49-F238E27FC236}">
                <a16:creationId xmlns:a16="http://schemas.microsoft.com/office/drawing/2014/main" id="{74C94B6C-7C74-12E2-B919-C06DE9EA758F}"/>
              </a:ext>
            </a:extLst>
          </p:cNvPr>
          <p:cNvPicPr>
            <a:picLocks noChangeAspect="1"/>
          </p:cNvPicPr>
          <p:nvPr/>
        </p:nvPicPr>
        <p:blipFill>
          <a:blip r:embed="rId2"/>
          <a:stretch>
            <a:fillRect/>
          </a:stretch>
        </p:blipFill>
        <p:spPr>
          <a:xfrm>
            <a:off x="640805" y="3116706"/>
            <a:ext cx="6569529" cy="1157352"/>
          </a:xfrm>
          <a:prstGeom prst="rect">
            <a:avLst/>
          </a:prstGeom>
        </p:spPr>
      </p:pic>
      <p:sp>
        <p:nvSpPr>
          <p:cNvPr id="2" name="TextBox 1">
            <a:extLst>
              <a:ext uri="{FF2B5EF4-FFF2-40B4-BE49-F238E27FC236}">
                <a16:creationId xmlns:a16="http://schemas.microsoft.com/office/drawing/2014/main" id="{71017017-10C9-6D92-EA2C-80719A1E228A}"/>
              </a:ext>
            </a:extLst>
          </p:cNvPr>
          <p:cNvSpPr txBox="1"/>
          <p:nvPr/>
        </p:nvSpPr>
        <p:spPr>
          <a:xfrm>
            <a:off x="620484" y="2690974"/>
            <a:ext cx="8104415" cy="369332"/>
          </a:xfrm>
          <a:prstGeom prst="rect">
            <a:avLst/>
          </a:prstGeom>
          <a:noFill/>
        </p:spPr>
        <p:txBody>
          <a:bodyPr wrap="square" rtlCol="0">
            <a:spAutoFit/>
          </a:bodyPr>
          <a:lstStyle/>
          <a:p>
            <a:r>
              <a:rPr lang="en-US" dirty="0"/>
              <a:t>Maximum number of keys a node can hold is m-1.</a:t>
            </a:r>
          </a:p>
        </p:txBody>
      </p:sp>
      <p:sp>
        <p:nvSpPr>
          <p:cNvPr id="3" name="TextBox 2">
            <a:extLst>
              <a:ext uri="{FF2B5EF4-FFF2-40B4-BE49-F238E27FC236}">
                <a16:creationId xmlns:a16="http://schemas.microsoft.com/office/drawing/2014/main" id="{4CAFF321-6A5E-8FB1-BFA8-378B36A208AB}"/>
              </a:ext>
            </a:extLst>
          </p:cNvPr>
          <p:cNvSpPr txBox="1"/>
          <p:nvPr/>
        </p:nvSpPr>
        <p:spPr>
          <a:xfrm>
            <a:off x="7179854" y="3167433"/>
            <a:ext cx="1628866" cy="369332"/>
          </a:xfrm>
          <a:prstGeom prst="rect">
            <a:avLst/>
          </a:prstGeom>
          <a:noFill/>
        </p:spPr>
        <p:txBody>
          <a:bodyPr wrap="square">
            <a:spAutoFit/>
          </a:bodyPr>
          <a:lstStyle/>
          <a:p>
            <a:r>
              <a:rPr lang="en-US" dirty="0"/>
              <a:t>= 2.</a:t>
            </a:r>
          </a:p>
        </p:txBody>
      </p:sp>
    </p:spTree>
    <p:extLst>
      <p:ext uri="{BB962C8B-B14F-4D97-AF65-F5344CB8AC3E}">
        <p14:creationId xmlns:p14="http://schemas.microsoft.com/office/powerpoint/2010/main" val="4123330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B51FC5-E2B4-D544-79BC-B82B40ED2853}"/>
              </a:ext>
            </a:extLst>
          </p:cNvPr>
          <p:cNvPicPr>
            <a:picLocks noChangeAspect="1"/>
          </p:cNvPicPr>
          <p:nvPr/>
        </p:nvPicPr>
        <p:blipFill>
          <a:blip r:embed="rId2"/>
          <a:stretch>
            <a:fillRect/>
          </a:stretch>
        </p:blipFill>
        <p:spPr>
          <a:xfrm>
            <a:off x="228884" y="4201739"/>
            <a:ext cx="8915116" cy="2849301"/>
          </a:xfrm>
          <a:prstGeom prst="rect">
            <a:avLst/>
          </a:prstGeom>
        </p:spPr>
      </p:pic>
      <p:sp>
        <p:nvSpPr>
          <p:cNvPr id="2" name="TextBox 1">
            <a:extLst>
              <a:ext uri="{FF2B5EF4-FFF2-40B4-BE49-F238E27FC236}">
                <a16:creationId xmlns:a16="http://schemas.microsoft.com/office/drawing/2014/main" id="{C53556A8-271C-0174-DCB5-CD8AFD14EBEC}"/>
              </a:ext>
            </a:extLst>
          </p:cNvPr>
          <p:cNvSpPr txBox="1"/>
          <p:nvPr/>
        </p:nvSpPr>
        <p:spPr>
          <a:xfrm>
            <a:off x="620485" y="389374"/>
            <a:ext cx="4572000" cy="369332"/>
          </a:xfrm>
          <a:prstGeom prst="rect">
            <a:avLst/>
          </a:prstGeom>
          <a:noFill/>
        </p:spPr>
        <p:txBody>
          <a:bodyPr wrap="square">
            <a:spAutoFit/>
          </a:bodyPr>
          <a:lstStyle/>
          <a:p>
            <a:r>
              <a:rPr lang="en-US" sz="1800" b="1" i="0" u="none" strike="noStrike" baseline="0" dirty="0">
                <a:latin typeface="Generic318-Regular"/>
              </a:rPr>
              <a:t>Insertion in B+ tree</a:t>
            </a:r>
            <a:endParaRPr lang="en-US" b="1" dirty="0"/>
          </a:p>
        </p:txBody>
      </p:sp>
      <p:sp>
        <p:nvSpPr>
          <p:cNvPr id="3" name="TextBox 2">
            <a:extLst>
              <a:ext uri="{FF2B5EF4-FFF2-40B4-BE49-F238E27FC236}">
                <a16:creationId xmlns:a16="http://schemas.microsoft.com/office/drawing/2014/main" id="{60F8BCF7-BAA4-57AC-8889-6EB1E8A7956E}"/>
              </a:ext>
            </a:extLst>
          </p:cNvPr>
          <p:cNvSpPr txBox="1"/>
          <p:nvPr/>
        </p:nvSpPr>
        <p:spPr>
          <a:xfrm>
            <a:off x="620485" y="1194526"/>
            <a:ext cx="8104415" cy="369332"/>
          </a:xfrm>
          <a:prstGeom prst="rect">
            <a:avLst/>
          </a:prstGeom>
          <a:noFill/>
        </p:spPr>
        <p:txBody>
          <a:bodyPr wrap="square" rtlCol="0">
            <a:spAutoFit/>
          </a:bodyPr>
          <a:lstStyle/>
          <a:p>
            <a:r>
              <a:rPr lang="en-US" dirty="0"/>
              <a:t>How to construct a B+ tree  with the number of pointers that will fit a node is m = 5.</a:t>
            </a:r>
          </a:p>
        </p:txBody>
      </p:sp>
      <p:sp>
        <p:nvSpPr>
          <p:cNvPr id="5" name="TextBox 4">
            <a:extLst>
              <a:ext uri="{FF2B5EF4-FFF2-40B4-BE49-F238E27FC236}">
                <a16:creationId xmlns:a16="http://schemas.microsoft.com/office/drawing/2014/main" id="{27FF7F91-BA22-A42C-D09D-639AB7AD1DE3}"/>
              </a:ext>
            </a:extLst>
          </p:cNvPr>
          <p:cNvSpPr txBox="1"/>
          <p:nvPr/>
        </p:nvSpPr>
        <p:spPr>
          <a:xfrm>
            <a:off x="693963" y="1577649"/>
            <a:ext cx="4572000" cy="369332"/>
          </a:xfrm>
          <a:prstGeom prst="rect">
            <a:avLst/>
          </a:prstGeom>
          <a:noFill/>
        </p:spPr>
        <p:txBody>
          <a:bodyPr wrap="square">
            <a:spAutoFit/>
          </a:bodyPr>
          <a:lstStyle/>
          <a:p>
            <a:r>
              <a:rPr lang="en-US" dirty="0"/>
              <a:t>8,11,2,23,6,16,18,10,12,40,36,9,41,26</a:t>
            </a:r>
          </a:p>
        </p:txBody>
      </p:sp>
      <p:pic>
        <p:nvPicPr>
          <p:cNvPr id="6" name="Picture 5">
            <a:extLst>
              <a:ext uri="{FF2B5EF4-FFF2-40B4-BE49-F238E27FC236}">
                <a16:creationId xmlns:a16="http://schemas.microsoft.com/office/drawing/2014/main" id="{E003F9EF-A8E5-2E00-724E-FBF0E9780EAD}"/>
              </a:ext>
            </a:extLst>
          </p:cNvPr>
          <p:cNvPicPr>
            <a:picLocks noChangeAspect="1"/>
          </p:cNvPicPr>
          <p:nvPr/>
        </p:nvPicPr>
        <p:blipFill>
          <a:blip r:embed="rId3"/>
          <a:stretch>
            <a:fillRect/>
          </a:stretch>
        </p:blipFill>
        <p:spPr>
          <a:xfrm>
            <a:off x="640805" y="2598546"/>
            <a:ext cx="6569529" cy="1157352"/>
          </a:xfrm>
          <a:prstGeom prst="rect">
            <a:avLst/>
          </a:prstGeom>
        </p:spPr>
      </p:pic>
      <p:sp>
        <p:nvSpPr>
          <p:cNvPr id="7" name="TextBox 6">
            <a:extLst>
              <a:ext uri="{FF2B5EF4-FFF2-40B4-BE49-F238E27FC236}">
                <a16:creationId xmlns:a16="http://schemas.microsoft.com/office/drawing/2014/main" id="{780F62DA-5536-7581-C8DC-B45EE565D56B}"/>
              </a:ext>
            </a:extLst>
          </p:cNvPr>
          <p:cNvSpPr txBox="1"/>
          <p:nvPr/>
        </p:nvSpPr>
        <p:spPr>
          <a:xfrm>
            <a:off x="620484" y="2172814"/>
            <a:ext cx="8104415" cy="369332"/>
          </a:xfrm>
          <a:prstGeom prst="rect">
            <a:avLst/>
          </a:prstGeom>
          <a:noFill/>
        </p:spPr>
        <p:txBody>
          <a:bodyPr wrap="square" rtlCol="0">
            <a:spAutoFit/>
          </a:bodyPr>
          <a:lstStyle/>
          <a:p>
            <a:r>
              <a:rPr lang="en-US" dirty="0"/>
              <a:t>Maximum number of keys a node can hold is m-1.</a:t>
            </a:r>
          </a:p>
        </p:txBody>
      </p:sp>
    </p:spTree>
    <p:extLst>
      <p:ext uri="{BB962C8B-B14F-4D97-AF65-F5344CB8AC3E}">
        <p14:creationId xmlns:p14="http://schemas.microsoft.com/office/powerpoint/2010/main" val="3685380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4FB93-52C9-3574-D51E-366F81DAC426}"/>
              </a:ext>
            </a:extLst>
          </p:cNvPr>
          <p:cNvSpPr txBox="1"/>
          <p:nvPr/>
        </p:nvSpPr>
        <p:spPr>
          <a:xfrm>
            <a:off x="593271" y="576943"/>
            <a:ext cx="8104415" cy="369332"/>
          </a:xfrm>
          <a:prstGeom prst="rect">
            <a:avLst/>
          </a:prstGeom>
          <a:noFill/>
        </p:spPr>
        <p:txBody>
          <a:bodyPr wrap="square" rtlCol="0">
            <a:spAutoFit/>
          </a:bodyPr>
          <a:lstStyle/>
          <a:p>
            <a:r>
              <a:rPr lang="en-US" dirty="0"/>
              <a:t>How to construct a B+ tree  with the number of pointers that will fit a node is m = 4.</a:t>
            </a:r>
          </a:p>
        </p:txBody>
      </p:sp>
      <p:sp>
        <p:nvSpPr>
          <p:cNvPr id="3" name="TextBox 2">
            <a:extLst>
              <a:ext uri="{FF2B5EF4-FFF2-40B4-BE49-F238E27FC236}">
                <a16:creationId xmlns:a16="http://schemas.microsoft.com/office/drawing/2014/main" id="{42D43023-4A2D-E4F2-2806-5018004D6FB1}"/>
              </a:ext>
            </a:extLst>
          </p:cNvPr>
          <p:cNvSpPr txBox="1"/>
          <p:nvPr/>
        </p:nvSpPr>
        <p:spPr>
          <a:xfrm>
            <a:off x="593271" y="1515872"/>
            <a:ext cx="7957457" cy="369332"/>
          </a:xfrm>
          <a:prstGeom prst="rect">
            <a:avLst/>
          </a:prstGeom>
          <a:noFill/>
        </p:spPr>
        <p:txBody>
          <a:bodyPr wrap="square" rtlCol="0">
            <a:spAutoFit/>
          </a:bodyPr>
          <a:lstStyle/>
          <a:p>
            <a:r>
              <a:rPr lang="en-US" dirty="0"/>
              <a:t>The maximum number of keys it can hold is m-1 = 3.</a:t>
            </a:r>
          </a:p>
        </p:txBody>
      </p:sp>
      <p:sp>
        <p:nvSpPr>
          <p:cNvPr id="5" name="TextBox 4">
            <a:extLst>
              <a:ext uri="{FF2B5EF4-FFF2-40B4-BE49-F238E27FC236}">
                <a16:creationId xmlns:a16="http://schemas.microsoft.com/office/drawing/2014/main" id="{B17A3F3B-61E5-FBC0-C845-5DF98DF8BD57}"/>
              </a:ext>
            </a:extLst>
          </p:cNvPr>
          <p:cNvSpPr txBox="1"/>
          <p:nvPr/>
        </p:nvSpPr>
        <p:spPr>
          <a:xfrm>
            <a:off x="666749" y="960066"/>
            <a:ext cx="4572000" cy="369332"/>
          </a:xfrm>
          <a:prstGeom prst="rect">
            <a:avLst/>
          </a:prstGeom>
          <a:noFill/>
        </p:spPr>
        <p:txBody>
          <a:bodyPr wrap="square">
            <a:spAutoFit/>
          </a:bodyPr>
          <a:lstStyle/>
          <a:p>
            <a:r>
              <a:rPr lang="en-US" dirty="0"/>
              <a:t>(2, 3, 5, 7, 11, 17, 19, 23, 29, 31)</a:t>
            </a:r>
          </a:p>
        </p:txBody>
      </p:sp>
      <p:pic>
        <p:nvPicPr>
          <p:cNvPr id="6" name="Picture 5">
            <a:extLst>
              <a:ext uri="{FF2B5EF4-FFF2-40B4-BE49-F238E27FC236}">
                <a16:creationId xmlns:a16="http://schemas.microsoft.com/office/drawing/2014/main" id="{D0E9D30B-DFA2-803F-F923-49FAE6DE6129}"/>
              </a:ext>
            </a:extLst>
          </p:cNvPr>
          <p:cNvPicPr>
            <a:picLocks noChangeAspect="1"/>
          </p:cNvPicPr>
          <p:nvPr/>
        </p:nvPicPr>
        <p:blipFill>
          <a:blip r:embed="rId2"/>
          <a:stretch>
            <a:fillRect/>
          </a:stretch>
        </p:blipFill>
        <p:spPr>
          <a:xfrm>
            <a:off x="666749" y="1990398"/>
            <a:ext cx="6569529" cy="1157352"/>
          </a:xfrm>
          <a:prstGeom prst="rect">
            <a:avLst/>
          </a:prstGeom>
        </p:spPr>
      </p:pic>
      <p:sp>
        <p:nvSpPr>
          <p:cNvPr id="7" name="TextBox 6">
            <a:extLst>
              <a:ext uri="{FF2B5EF4-FFF2-40B4-BE49-F238E27FC236}">
                <a16:creationId xmlns:a16="http://schemas.microsoft.com/office/drawing/2014/main" id="{B9B720DF-12E3-1950-57D6-4FCC9A55B528}"/>
              </a:ext>
            </a:extLst>
          </p:cNvPr>
          <p:cNvSpPr txBox="1"/>
          <p:nvPr/>
        </p:nvSpPr>
        <p:spPr>
          <a:xfrm>
            <a:off x="7101840" y="2019916"/>
            <a:ext cx="4572000" cy="369332"/>
          </a:xfrm>
          <a:prstGeom prst="rect">
            <a:avLst/>
          </a:prstGeom>
          <a:noFill/>
        </p:spPr>
        <p:txBody>
          <a:bodyPr wrap="square">
            <a:spAutoFit/>
          </a:bodyPr>
          <a:lstStyle/>
          <a:p>
            <a:r>
              <a:rPr lang="en-US" dirty="0"/>
              <a:t>= 1.</a:t>
            </a:r>
          </a:p>
        </p:txBody>
      </p:sp>
    </p:spTree>
    <p:extLst>
      <p:ext uri="{BB962C8B-B14F-4D97-AF65-F5344CB8AC3E}">
        <p14:creationId xmlns:p14="http://schemas.microsoft.com/office/powerpoint/2010/main" val="840327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14FB93-52C9-3574-D51E-366F81DAC426}"/>
              </a:ext>
            </a:extLst>
          </p:cNvPr>
          <p:cNvSpPr txBox="1"/>
          <p:nvPr/>
        </p:nvSpPr>
        <p:spPr>
          <a:xfrm>
            <a:off x="593271" y="576943"/>
            <a:ext cx="8104415" cy="369332"/>
          </a:xfrm>
          <a:prstGeom prst="rect">
            <a:avLst/>
          </a:prstGeom>
          <a:noFill/>
        </p:spPr>
        <p:txBody>
          <a:bodyPr wrap="square" rtlCol="0">
            <a:spAutoFit/>
          </a:bodyPr>
          <a:lstStyle/>
          <a:p>
            <a:r>
              <a:rPr lang="en-US" dirty="0"/>
              <a:t>How to construct a B+ tree  with the number of pointers that will fit a node is m = 4.</a:t>
            </a:r>
          </a:p>
        </p:txBody>
      </p:sp>
      <p:sp>
        <p:nvSpPr>
          <p:cNvPr id="3" name="TextBox 2">
            <a:extLst>
              <a:ext uri="{FF2B5EF4-FFF2-40B4-BE49-F238E27FC236}">
                <a16:creationId xmlns:a16="http://schemas.microsoft.com/office/drawing/2014/main" id="{42D43023-4A2D-E4F2-2806-5018004D6FB1}"/>
              </a:ext>
            </a:extLst>
          </p:cNvPr>
          <p:cNvSpPr txBox="1"/>
          <p:nvPr/>
        </p:nvSpPr>
        <p:spPr>
          <a:xfrm>
            <a:off x="593273" y="1445115"/>
            <a:ext cx="7957457" cy="369332"/>
          </a:xfrm>
          <a:prstGeom prst="rect">
            <a:avLst/>
          </a:prstGeom>
          <a:noFill/>
        </p:spPr>
        <p:txBody>
          <a:bodyPr wrap="square" rtlCol="0">
            <a:spAutoFit/>
          </a:bodyPr>
          <a:lstStyle/>
          <a:p>
            <a:r>
              <a:rPr lang="en-US" dirty="0"/>
              <a:t>So the maximum number of keys it can hold is m-1 = 3.</a:t>
            </a:r>
          </a:p>
        </p:txBody>
      </p:sp>
      <p:sp>
        <p:nvSpPr>
          <p:cNvPr id="5" name="TextBox 4">
            <a:extLst>
              <a:ext uri="{FF2B5EF4-FFF2-40B4-BE49-F238E27FC236}">
                <a16:creationId xmlns:a16="http://schemas.microsoft.com/office/drawing/2014/main" id="{B17A3F3B-61E5-FBC0-C845-5DF98DF8BD57}"/>
              </a:ext>
            </a:extLst>
          </p:cNvPr>
          <p:cNvSpPr txBox="1"/>
          <p:nvPr/>
        </p:nvSpPr>
        <p:spPr>
          <a:xfrm>
            <a:off x="666749" y="960066"/>
            <a:ext cx="4572000" cy="369332"/>
          </a:xfrm>
          <a:prstGeom prst="rect">
            <a:avLst/>
          </a:prstGeom>
          <a:noFill/>
        </p:spPr>
        <p:txBody>
          <a:bodyPr wrap="square">
            <a:spAutoFit/>
          </a:bodyPr>
          <a:lstStyle/>
          <a:p>
            <a:r>
              <a:rPr lang="en-US" dirty="0"/>
              <a:t>(2, 3, 5, 7, 11, 17, 19, 23, 29, 31)</a:t>
            </a:r>
          </a:p>
        </p:txBody>
      </p:sp>
      <p:pic>
        <p:nvPicPr>
          <p:cNvPr id="9" name="Picture 8">
            <a:extLst>
              <a:ext uri="{FF2B5EF4-FFF2-40B4-BE49-F238E27FC236}">
                <a16:creationId xmlns:a16="http://schemas.microsoft.com/office/drawing/2014/main" id="{1D1DC229-A4D5-CB91-AF4F-DF0AB5D8EBE8}"/>
              </a:ext>
            </a:extLst>
          </p:cNvPr>
          <p:cNvPicPr>
            <a:picLocks noChangeAspect="1"/>
          </p:cNvPicPr>
          <p:nvPr/>
        </p:nvPicPr>
        <p:blipFill>
          <a:blip r:embed="rId2"/>
          <a:stretch>
            <a:fillRect/>
          </a:stretch>
        </p:blipFill>
        <p:spPr>
          <a:xfrm>
            <a:off x="50800" y="2313288"/>
            <a:ext cx="8977555" cy="3967770"/>
          </a:xfrm>
          <a:prstGeom prst="rect">
            <a:avLst/>
          </a:prstGeom>
        </p:spPr>
      </p:pic>
    </p:spTree>
    <p:extLst>
      <p:ext uri="{BB962C8B-B14F-4D97-AF65-F5344CB8AC3E}">
        <p14:creationId xmlns:p14="http://schemas.microsoft.com/office/powerpoint/2010/main" val="105137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292DD1D-BDE8-D4D9-49C8-5FE0B780697E}"/>
              </a:ext>
            </a:extLst>
          </p:cNvPr>
          <p:cNvSpPr txBox="1"/>
          <p:nvPr/>
        </p:nvSpPr>
        <p:spPr>
          <a:xfrm>
            <a:off x="696685" y="808556"/>
            <a:ext cx="7413172" cy="1938992"/>
          </a:xfrm>
          <a:prstGeom prst="rect">
            <a:avLst/>
          </a:prstGeom>
          <a:noFill/>
        </p:spPr>
        <p:txBody>
          <a:bodyPr wrap="square">
            <a:spAutoFit/>
          </a:bodyPr>
          <a:lstStyle/>
          <a:p>
            <a:r>
              <a:rPr lang="en-US" sz="2400" b="1" dirty="0"/>
              <a:t>Common Index Structures</a:t>
            </a:r>
            <a:r>
              <a:rPr lang="en-US" sz="2400" dirty="0"/>
              <a:t>:</a:t>
            </a:r>
          </a:p>
          <a:p>
            <a:pPr>
              <a:buFont typeface="Arial" panose="020B0604020202020204" pitchFamily="34" charset="0"/>
              <a:buChar char="•"/>
            </a:pPr>
            <a:endParaRPr lang="en-US" sz="2400" b="1" dirty="0"/>
          </a:p>
          <a:p>
            <a:r>
              <a:rPr lang="en-US" sz="2400" b="1" dirty="0"/>
              <a:t>B-tree/B+-tree</a:t>
            </a:r>
            <a:r>
              <a:rPr lang="en-US" sz="2400" dirty="0"/>
              <a:t>: A balanced tree structure that maintains sorted data and allows searches, sequential access, insertions, and deletions in logarithmic time.</a:t>
            </a:r>
          </a:p>
        </p:txBody>
      </p:sp>
      <p:sp>
        <p:nvSpPr>
          <p:cNvPr id="12" name="TextBox 11">
            <a:extLst>
              <a:ext uri="{FF2B5EF4-FFF2-40B4-BE49-F238E27FC236}">
                <a16:creationId xmlns:a16="http://schemas.microsoft.com/office/drawing/2014/main" id="{8B3BA826-DD89-C924-1559-F19BFA98AA54}"/>
              </a:ext>
            </a:extLst>
          </p:cNvPr>
          <p:cNvSpPr txBox="1"/>
          <p:nvPr/>
        </p:nvSpPr>
        <p:spPr>
          <a:xfrm>
            <a:off x="772886" y="4290191"/>
            <a:ext cx="7260770" cy="923330"/>
          </a:xfrm>
          <a:prstGeom prst="rect">
            <a:avLst/>
          </a:prstGeom>
          <a:noFill/>
        </p:spPr>
        <p:txBody>
          <a:bodyPr wrap="square">
            <a:spAutoFit/>
          </a:bodyPr>
          <a:lstStyle/>
          <a:p>
            <a:r>
              <a:rPr lang="en-US" b="1" dirty="0"/>
              <a:t>If we have a table Employee(id, name, department), and we frequently search by id, an index on the id column will make those queries much faster</a:t>
            </a:r>
          </a:p>
        </p:txBody>
      </p:sp>
    </p:spTree>
    <p:extLst>
      <p:ext uri="{BB962C8B-B14F-4D97-AF65-F5344CB8AC3E}">
        <p14:creationId xmlns:p14="http://schemas.microsoft.com/office/powerpoint/2010/main" val="258420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63FD4B-5E2D-8DAA-4A32-1C429D447D84}"/>
              </a:ext>
            </a:extLst>
          </p:cNvPr>
          <p:cNvSpPr txBox="1"/>
          <p:nvPr/>
        </p:nvSpPr>
        <p:spPr>
          <a:xfrm>
            <a:off x="797378" y="1052232"/>
            <a:ext cx="4572000" cy="369332"/>
          </a:xfrm>
          <a:prstGeom prst="rect">
            <a:avLst/>
          </a:prstGeom>
          <a:noFill/>
        </p:spPr>
        <p:txBody>
          <a:bodyPr wrap="square">
            <a:spAutoFit/>
          </a:bodyPr>
          <a:lstStyle/>
          <a:p>
            <a:r>
              <a:rPr lang="en-US" dirty="0"/>
              <a:t>2,4,8,11,18,22,32,26,20,21,29,43</a:t>
            </a:r>
          </a:p>
        </p:txBody>
      </p:sp>
      <p:sp>
        <p:nvSpPr>
          <p:cNvPr id="7" name="TextBox 6">
            <a:extLst>
              <a:ext uri="{FF2B5EF4-FFF2-40B4-BE49-F238E27FC236}">
                <a16:creationId xmlns:a16="http://schemas.microsoft.com/office/drawing/2014/main" id="{FD9931E9-CA09-49EE-41AF-222D82D084A6}"/>
              </a:ext>
            </a:extLst>
          </p:cNvPr>
          <p:cNvSpPr txBox="1"/>
          <p:nvPr/>
        </p:nvSpPr>
        <p:spPr>
          <a:xfrm>
            <a:off x="636814" y="582021"/>
            <a:ext cx="8104415" cy="369332"/>
          </a:xfrm>
          <a:prstGeom prst="rect">
            <a:avLst/>
          </a:prstGeom>
          <a:noFill/>
        </p:spPr>
        <p:txBody>
          <a:bodyPr wrap="square" rtlCol="0">
            <a:spAutoFit/>
          </a:bodyPr>
          <a:lstStyle/>
          <a:p>
            <a:r>
              <a:rPr lang="en-US" dirty="0"/>
              <a:t>How to construct a B+ tree  with the number of pointers that will fit a node is m = 4.</a:t>
            </a:r>
          </a:p>
        </p:txBody>
      </p:sp>
    </p:spTree>
    <p:extLst>
      <p:ext uri="{BB962C8B-B14F-4D97-AF65-F5344CB8AC3E}">
        <p14:creationId xmlns:p14="http://schemas.microsoft.com/office/powerpoint/2010/main" val="3076772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63FD4B-5E2D-8DAA-4A32-1C429D447D84}"/>
              </a:ext>
            </a:extLst>
          </p:cNvPr>
          <p:cNvSpPr txBox="1"/>
          <p:nvPr/>
        </p:nvSpPr>
        <p:spPr>
          <a:xfrm>
            <a:off x="797378" y="1052232"/>
            <a:ext cx="4572000" cy="369332"/>
          </a:xfrm>
          <a:prstGeom prst="rect">
            <a:avLst/>
          </a:prstGeom>
          <a:noFill/>
        </p:spPr>
        <p:txBody>
          <a:bodyPr wrap="square">
            <a:spAutoFit/>
          </a:bodyPr>
          <a:lstStyle/>
          <a:p>
            <a:r>
              <a:rPr lang="en-US" dirty="0"/>
              <a:t>2,4,8,11,18,22,32,26,20,21,29,43</a:t>
            </a:r>
          </a:p>
        </p:txBody>
      </p:sp>
      <p:sp>
        <p:nvSpPr>
          <p:cNvPr id="7" name="TextBox 6">
            <a:extLst>
              <a:ext uri="{FF2B5EF4-FFF2-40B4-BE49-F238E27FC236}">
                <a16:creationId xmlns:a16="http://schemas.microsoft.com/office/drawing/2014/main" id="{FD9931E9-CA09-49EE-41AF-222D82D084A6}"/>
              </a:ext>
            </a:extLst>
          </p:cNvPr>
          <p:cNvSpPr txBox="1"/>
          <p:nvPr/>
        </p:nvSpPr>
        <p:spPr>
          <a:xfrm>
            <a:off x="636814" y="582021"/>
            <a:ext cx="8104415" cy="369332"/>
          </a:xfrm>
          <a:prstGeom prst="rect">
            <a:avLst/>
          </a:prstGeom>
          <a:noFill/>
        </p:spPr>
        <p:txBody>
          <a:bodyPr wrap="square" rtlCol="0">
            <a:spAutoFit/>
          </a:bodyPr>
          <a:lstStyle/>
          <a:p>
            <a:r>
              <a:rPr lang="en-US" dirty="0"/>
              <a:t>How to construct a B+ tree  with the number of pointers that will fit a node is m = 4.</a:t>
            </a:r>
          </a:p>
        </p:txBody>
      </p:sp>
      <p:pic>
        <p:nvPicPr>
          <p:cNvPr id="6" name="Picture 5">
            <a:extLst>
              <a:ext uri="{FF2B5EF4-FFF2-40B4-BE49-F238E27FC236}">
                <a16:creationId xmlns:a16="http://schemas.microsoft.com/office/drawing/2014/main" id="{264C4C03-EA74-90B8-1D56-F6715D078385}"/>
              </a:ext>
            </a:extLst>
          </p:cNvPr>
          <p:cNvPicPr>
            <a:picLocks noChangeAspect="1"/>
          </p:cNvPicPr>
          <p:nvPr/>
        </p:nvPicPr>
        <p:blipFill>
          <a:blip r:embed="rId2"/>
          <a:stretch>
            <a:fillRect/>
          </a:stretch>
        </p:blipFill>
        <p:spPr>
          <a:xfrm>
            <a:off x="712973" y="2447252"/>
            <a:ext cx="7718053" cy="2409227"/>
          </a:xfrm>
          <a:prstGeom prst="rect">
            <a:avLst/>
          </a:prstGeom>
        </p:spPr>
      </p:pic>
    </p:spTree>
    <p:extLst>
      <p:ext uri="{BB962C8B-B14F-4D97-AF65-F5344CB8AC3E}">
        <p14:creationId xmlns:p14="http://schemas.microsoft.com/office/powerpoint/2010/main" val="934172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170A1D-8C35-7209-7E31-1D12D876D487}"/>
              </a:ext>
            </a:extLst>
          </p:cNvPr>
          <p:cNvPicPr>
            <a:picLocks noChangeAspect="1"/>
          </p:cNvPicPr>
          <p:nvPr/>
        </p:nvPicPr>
        <p:blipFill>
          <a:blip r:embed="rId2"/>
          <a:stretch>
            <a:fillRect/>
          </a:stretch>
        </p:blipFill>
        <p:spPr>
          <a:xfrm>
            <a:off x="483480" y="375257"/>
            <a:ext cx="8177040" cy="6107486"/>
          </a:xfrm>
          <a:prstGeom prst="rect">
            <a:avLst/>
          </a:prstGeom>
        </p:spPr>
      </p:pic>
    </p:spTree>
    <p:extLst>
      <p:ext uri="{BB962C8B-B14F-4D97-AF65-F5344CB8AC3E}">
        <p14:creationId xmlns:p14="http://schemas.microsoft.com/office/powerpoint/2010/main" val="18163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D6F15A-CF7B-AFD7-FA08-81401CAA5437}"/>
              </a:ext>
            </a:extLst>
          </p:cNvPr>
          <p:cNvSpPr txBox="1"/>
          <p:nvPr/>
        </p:nvSpPr>
        <p:spPr>
          <a:xfrm>
            <a:off x="723900" y="1010922"/>
            <a:ext cx="7696200" cy="1938992"/>
          </a:xfrm>
          <a:prstGeom prst="rect">
            <a:avLst/>
          </a:prstGeom>
          <a:noFill/>
        </p:spPr>
        <p:txBody>
          <a:bodyPr wrap="square">
            <a:spAutoFit/>
          </a:bodyPr>
          <a:lstStyle/>
          <a:p>
            <a:r>
              <a:rPr lang="en-US" sz="2400" b="1" dirty="0"/>
              <a:t>Indexing is great for range queries and sorting operations, using structures like B+-trees.</a:t>
            </a:r>
          </a:p>
          <a:p>
            <a:endParaRPr lang="en-US" sz="2400" b="1" dirty="0"/>
          </a:p>
          <a:p>
            <a:r>
              <a:rPr lang="en-US" sz="2400" b="1" dirty="0"/>
              <a:t>Hashing is optimized for quick access through exact matches (equality conditions)</a:t>
            </a:r>
          </a:p>
        </p:txBody>
      </p:sp>
    </p:spTree>
    <p:extLst>
      <p:ext uri="{BB962C8B-B14F-4D97-AF65-F5344CB8AC3E}">
        <p14:creationId xmlns:p14="http://schemas.microsoft.com/office/powerpoint/2010/main" val="20637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3EC0FF-4B2B-DA6C-35CF-C8511937744E}"/>
              </a:ext>
            </a:extLst>
          </p:cNvPr>
          <p:cNvSpPr txBox="1"/>
          <p:nvPr/>
        </p:nvSpPr>
        <p:spPr>
          <a:xfrm>
            <a:off x="402774" y="757534"/>
            <a:ext cx="8207829" cy="646331"/>
          </a:xfrm>
          <a:prstGeom prst="rect">
            <a:avLst/>
          </a:prstGeom>
          <a:noFill/>
        </p:spPr>
        <p:txBody>
          <a:bodyPr wrap="square">
            <a:spAutoFit/>
          </a:bodyPr>
          <a:lstStyle/>
          <a:p>
            <a:r>
              <a:rPr lang="en-US" dirty="0"/>
              <a:t>create table employee22( id number primary key, name varchar2(100),</a:t>
            </a:r>
            <a:r>
              <a:rPr lang="en-US" dirty="0" err="1"/>
              <a:t>phone_number</a:t>
            </a:r>
            <a:r>
              <a:rPr lang="en-US" dirty="0"/>
              <a:t> varchar2(15));</a:t>
            </a:r>
          </a:p>
        </p:txBody>
      </p:sp>
      <p:sp>
        <p:nvSpPr>
          <p:cNvPr id="7" name="TextBox 6">
            <a:extLst>
              <a:ext uri="{FF2B5EF4-FFF2-40B4-BE49-F238E27FC236}">
                <a16:creationId xmlns:a16="http://schemas.microsoft.com/office/drawing/2014/main" id="{DF36DBE0-B04A-5D09-C46A-E183F76077DE}"/>
              </a:ext>
            </a:extLst>
          </p:cNvPr>
          <p:cNvSpPr txBox="1"/>
          <p:nvPr/>
        </p:nvSpPr>
        <p:spPr>
          <a:xfrm>
            <a:off x="402774" y="1806982"/>
            <a:ext cx="8534400" cy="3693319"/>
          </a:xfrm>
          <a:prstGeom prst="rect">
            <a:avLst/>
          </a:prstGeom>
          <a:noFill/>
        </p:spPr>
        <p:txBody>
          <a:bodyPr wrap="square">
            <a:spAutoFit/>
          </a:bodyPr>
          <a:lstStyle/>
          <a:p>
            <a:r>
              <a:rPr lang="en-US" dirty="0"/>
              <a:t>BEGIN</a:t>
            </a:r>
          </a:p>
          <a:p>
            <a:r>
              <a:rPr lang="en-US" dirty="0"/>
              <a:t>   FOR </a:t>
            </a:r>
            <a:r>
              <a:rPr lang="en-US" dirty="0" err="1"/>
              <a:t>i</a:t>
            </a:r>
            <a:r>
              <a:rPr lang="en-US" dirty="0"/>
              <a:t> IN 1..1500000 LOOP    -- 1.5 million records</a:t>
            </a:r>
          </a:p>
          <a:p>
            <a:r>
              <a:rPr lang="en-US" dirty="0"/>
              <a:t>      INSERT INTO Employee22 (id, name, </a:t>
            </a:r>
            <a:r>
              <a:rPr lang="en-US" dirty="0" err="1"/>
              <a:t>phone_number</a:t>
            </a:r>
            <a:r>
              <a:rPr lang="en-US" dirty="0"/>
              <a:t>) </a:t>
            </a:r>
          </a:p>
          <a:p>
            <a:r>
              <a:rPr lang="en-US" dirty="0"/>
              <a:t>      VALUES (</a:t>
            </a:r>
          </a:p>
          <a:p>
            <a:r>
              <a:rPr lang="en-US" dirty="0"/>
              <a:t>         </a:t>
            </a:r>
            <a:r>
              <a:rPr lang="en-US" dirty="0" err="1"/>
              <a:t>i</a:t>
            </a:r>
            <a:r>
              <a:rPr lang="en-US" dirty="0"/>
              <a:t>,</a:t>
            </a:r>
          </a:p>
          <a:p>
            <a:r>
              <a:rPr lang="en-US" dirty="0"/>
              <a:t>         'Name_' || DBMS_RANDOM.STRING('x', 8), -- Random 8 character string for name</a:t>
            </a:r>
          </a:p>
          <a:p>
            <a:r>
              <a:rPr lang="en-US" dirty="0"/>
              <a:t>         '9' || TO_CHAR(ROUND(DBMS_RANDOM.VALUE(1000000000, 9999999999))) -- Random 10-digit phone number starting with 9</a:t>
            </a:r>
          </a:p>
          <a:p>
            <a:r>
              <a:rPr lang="en-US" dirty="0"/>
              <a:t>      );</a:t>
            </a:r>
          </a:p>
          <a:p>
            <a:r>
              <a:rPr lang="en-US" dirty="0"/>
              <a:t>   END LOOP;</a:t>
            </a:r>
          </a:p>
          <a:p>
            <a:r>
              <a:rPr lang="en-US" dirty="0"/>
              <a:t>   COMMIT;</a:t>
            </a:r>
          </a:p>
          <a:p>
            <a:r>
              <a:rPr lang="en-US" dirty="0"/>
              <a:t>END;</a:t>
            </a:r>
          </a:p>
          <a:p>
            <a:r>
              <a:rPr lang="en-US" dirty="0"/>
              <a:t>/</a:t>
            </a:r>
          </a:p>
        </p:txBody>
      </p:sp>
      <p:sp>
        <p:nvSpPr>
          <p:cNvPr id="9" name="TextBox 8">
            <a:extLst>
              <a:ext uri="{FF2B5EF4-FFF2-40B4-BE49-F238E27FC236}">
                <a16:creationId xmlns:a16="http://schemas.microsoft.com/office/drawing/2014/main" id="{30D501AD-F3AD-52EE-AE2B-904556080AD8}"/>
              </a:ext>
            </a:extLst>
          </p:cNvPr>
          <p:cNvSpPr txBox="1"/>
          <p:nvPr/>
        </p:nvSpPr>
        <p:spPr>
          <a:xfrm>
            <a:off x="402774" y="5903418"/>
            <a:ext cx="7794170" cy="369332"/>
          </a:xfrm>
          <a:prstGeom prst="rect">
            <a:avLst/>
          </a:prstGeom>
          <a:noFill/>
        </p:spPr>
        <p:txBody>
          <a:bodyPr wrap="square">
            <a:spAutoFit/>
          </a:bodyPr>
          <a:lstStyle/>
          <a:p>
            <a:r>
              <a:rPr lang="en-US" dirty="0"/>
              <a:t>CREATE INDEX </a:t>
            </a:r>
            <a:r>
              <a:rPr lang="en-US" dirty="0" err="1"/>
              <a:t>phone_number_idx</a:t>
            </a:r>
            <a:r>
              <a:rPr lang="en-US" dirty="0"/>
              <a:t> ON Employee22 (</a:t>
            </a:r>
            <a:r>
              <a:rPr lang="en-US" dirty="0" err="1"/>
              <a:t>phone_number</a:t>
            </a:r>
            <a:r>
              <a:rPr lang="en-US" dirty="0"/>
              <a:t>);</a:t>
            </a:r>
          </a:p>
        </p:txBody>
      </p:sp>
    </p:spTree>
    <p:extLst>
      <p:ext uri="{BB962C8B-B14F-4D97-AF65-F5344CB8AC3E}">
        <p14:creationId xmlns:p14="http://schemas.microsoft.com/office/powerpoint/2010/main" val="80895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E9D025-4F9B-7331-C13B-22239D81C9BA}"/>
              </a:ext>
            </a:extLst>
          </p:cNvPr>
          <p:cNvSpPr txBox="1"/>
          <p:nvPr/>
        </p:nvSpPr>
        <p:spPr>
          <a:xfrm>
            <a:off x="729343" y="612845"/>
            <a:ext cx="7500257" cy="3970318"/>
          </a:xfrm>
          <a:prstGeom prst="rect">
            <a:avLst/>
          </a:prstGeom>
          <a:noFill/>
        </p:spPr>
        <p:txBody>
          <a:bodyPr wrap="square">
            <a:spAutoFit/>
          </a:bodyPr>
          <a:lstStyle/>
          <a:p>
            <a:r>
              <a:rPr lang="en-US" dirty="0"/>
              <a:t>DECLARE</a:t>
            </a:r>
          </a:p>
          <a:p>
            <a:r>
              <a:rPr lang="en-US" dirty="0"/>
              <a:t>   </a:t>
            </a:r>
            <a:r>
              <a:rPr lang="en-US" dirty="0" err="1"/>
              <a:t>start_time</a:t>
            </a:r>
            <a:r>
              <a:rPr lang="en-US" dirty="0"/>
              <a:t> NUMBER;</a:t>
            </a:r>
          </a:p>
          <a:p>
            <a:r>
              <a:rPr lang="en-US" dirty="0"/>
              <a:t>   </a:t>
            </a:r>
            <a:r>
              <a:rPr lang="en-US" dirty="0" err="1"/>
              <a:t>end_time</a:t>
            </a:r>
            <a:r>
              <a:rPr lang="en-US" dirty="0"/>
              <a:t> NUMBER;</a:t>
            </a:r>
          </a:p>
          <a:p>
            <a:r>
              <a:rPr lang="en-US" dirty="0"/>
              <a:t>   </a:t>
            </a:r>
            <a:r>
              <a:rPr lang="en-US" dirty="0" err="1"/>
              <a:t>v_phone_number</a:t>
            </a:r>
            <a:r>
              <a:rPr lang="en-US" dirty="0"/>
              <a:t> VARCHAR2(15);</a:t>
            </a:r>
          </a:p>
          <a:p>
            <a:r>
              <a:rPr lang="en-US" dirty="0"/>
              <a:t>BEGIN</a:t>
            </a:r>
          </a:p>
          <a:p>
            <a:r>
              <a:rPr lang="en-US" dirty="0"/>
              <a:t>   </a:t>
            </a:r>
            <a:r>
              <a:rPr lang="en-US" dirty="0" err="1"/>
              <a:t>start_time</a:t>
            </a:r>
            <a:r>
              <a:rPr lang="en-US" dirty="0"/>
              <a:t> := DBMS_UTILITY.GET_TIME;</a:t>
            </a:r>
          </a:p>
          <a:p>
            <a:r>
              <a:rPr lang="en-US" dirty="0"/>
              <a:t>   SELECT </a:t>
            </a:r>
            <a:r>
              <a:rPr lang="en-US" dirty="0" err="1"/>
              <a:t>phone_number</a:t>
            </a:r>
            <a:r>
              <a:rPr lang="en-US" dirty="0"/>
              <a:t> INTO </a:t>
            </a:r>
            <a:r>
              <a:rPr lang="en-US" dirty="0" err="1"/>
              <a:t>v_phone_number</a:t>
            </a:r>
            <a:endParaRPr lang="en-US" dirty="0"/>
          </a:p>
          <a:p>
            <a:r>
              <a:rPr lang="en-US" dirty="0"/>
              <a:t>   FROM Employee22</a:t>
            </a:r>
          </a:p>
          <a:p>
            <a:r>
              <a:rPr lang="en-US" dirty="0"/>
              <a:t>   WHERE </a:t>
            </a:r>
            <a:r>
              <a:rPr lang="en-US" dirty="0" err="1"/>
              <a:t>phone_number</a:t>
            </a:r>
            <a:r>
              <a:rPr lang="en-US" dirty="0"/>
              <a:t> = ‘99857823413';</a:t>
            </a:r>
          </a:p>
          <a:p>
            <a:r>
              <a:rPr lang="en-US" dirty="0"/>
              <a:t>    </a:t>
            </a:r>
            <a:r>
              <a:rPr lang="en-US" dirty="0" err="1"/>
              <a:t>end_time</a:t>
            </a:r>
            <a:r>
              <a:rPr lang="en-US" dirty="0"/>
              <a:t> := DBMS_UTILITY.GET_TIME;</a:t>
            </a:r>
          </a:p>
          <a:p>
            <a:r>
              <a:rPr lang="en-US" dirty="0"/>
              <a:t>   DBMS_OUTPUT.PUT_LINE('Time taken without index: ' || (</a:t>
            </a:r>
            <a:r>
              <a:rPr lang="en-US" dirty="0" err="1"/>
              <a:t>end_time</a:t>
            </a:r>
            <a:r>
              <a:rPr lang="en-US" dirty="0"/>
              <a:t> - </a:t>
            </a:r>
            <a:r>
              <a:rPr lang="en-US" dirty="0" err="1"/>
              <a:t>start_time</a:t>
            </a:r>
            <a:r>
              <a:rPr lang="en-US" dirty="0"/>
              <a:t>) || ' </a:t>
            </a:r>
            <a:r>
              <a:rPr lang="en-US" dirty="0" err="1"/>
              <a:t>centiseconds</a:t>
            </a:r>
            <a:r>
              <a:rPr lang="en-US" dirty="0"/>
              <a:t>');</a:t>
            </a:r>
          </a:p>
          <a:p>
            <a:r>
              <a:rPr lang="en-US" dirty="0"/>
              <a:t>END;</a:t>
            </a:r>
          </a:p>
          <a:p>
            <a:r>
              <a:rPr lang="en-US" dirty="0"/>
              <a:t>/</a:t>
            </a:r>
          </a:p>
        </p:txBody>
      </p:sp>
    </p:spTree>
    <p:extLst>
      <p:ext uri="{BB962C8B-B14F-4D97-AF65-F5344CB8AC3E}">
        <p14:creationId xmlns:p14="http://schemas.microsoft.com/office/powerpoint/2010/main" val="4135891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910997-EA33-9CFE-5257-45281F2A27C3}"/>
              </a:ext>
            </a:extLst>
          </p:cNvPr>
          <p:cNvSpPr txBox="1"/>
          <p:nvPr/>
        </p:nvSpPr>
        <p:spPr>
          <a:xfrm>
            <a:off x="805543" y="732750"/>
            <a:ext cx="7293428" cy="369332"/>
          </a:xfrm>
          <a:prstGeom prst="rect">
            <a:avLst/>
          </a:prstGeom>
          <a:noFill/>
        </p:spPr>
        <p:txBody>
          <a:bodyPr wrap="square">
            <a:spAutoFit/>
          </a:bodyPr>
          <a:lstStyle/>
          <a:p>
            <a:r>
              <a:rPr lang="en-US" dirty="0"/>
              <a:t>CREATE INDEX </a:t>
            </a:r>
            <a:r>
              <a:rPr lang="en-US" dirty="0" err="1"/>
              <a:t>phone_number_idx</a:t>
            </a:r>
            <a:r>
              <a:rPr lang="en-US" dirty="0"/>
              <a:t> ON Employee22 (</a:t>
            </a:r>
            <a:r>
              <a:rPr lang="en-US" dirty="0" err="1"/>
              <a:t>phone_number</a:t>
            </a:r>
            <a:r>
              <a:rPr lang="en-US" dirty="0"/>
              <a:t>);</a:t>
            </a:r>
          </a:p>
        </p:txBody>
      </p:sp>
      <p:sp>
        <p:nvSpPr>
          <p:cNvPr id="9" name="TextBox 8">
            <a:extLst>
              <a:ext uri="{FF2B5EF4-FFF2-40B4-BE49-F238E27FC236}">
                <a16:creationId xmlns:a16="http://schemas.microsoft.com/office/drawing/2014/main" id="{7817960E-2FEF-2B14-A494-C8C335F021B3}"/>
              </a:ext>
            </a:extLst>
          </p:cNvPr>
          <p:cNvSpPr txBox="1"/>
          <p:nvPr/>
        </p:nvSpPr>
        <p:spPr>
          <a:xfrm>
            <a:off x="968827" y="2274838"/>
            <a:ext cx="7467601" cy="2031325"/>
          </a:xfrm>
          <a:prstGeom prst="rect">
            <a:avLst/>
          </a:prstGeom>
          <a:noFill/>
        </p:spPr>
        <p:txBody>
          <a:bodyPr wrap="square">
            <a:spAutoFit/>
          </a:bodyPr>
          <a:lstStyle/>
          <a:p>
            <a:r>
              <a:rPr lang="en-US" dirty="0"/>
              <a:t>BEGIN</a:t>
            </a:r>
          </a:p>
          <a:p>
            <a:r>
              <a:rPr lang="en-US" dirty="0"/>
              <a:t>   EXECUTE IMMEDIATE 'DROP INDEX </a:t>
            </a:r>
            <a:r>
              <a:rPr lang="en-US" dirty="0" err="1"/>
              <a:t>phone_number_idx</a:t>
            </a:r>
            <a:r>
              <a:rPr lang="en-US" dirty="0"/>
              <a:t>';</a:t>
            </a:r>
          </a:p>
          <a:p>
            <a:r>
              <a:rPr lang="en-US" dirty="0"/>
              <a:t>EXCEPTION</a:t>
            </a:r>
          </a:p>
          <a:p>
            <a:r>
              <a:rPr lang="en-US" dirty="0"/>
              <a:t>   WHEN OTHERS THEN</a:t>
            </a:r>
          </a:p>
          <a:p>
            <a:r>
              <a:rPr lang="en-US" dirty="0"/>
              <a:t>      NULL; -- Ignore if index does not exist</a:t>
            </a:r>
          </a:p>
          <a:p>
            <a:r>
              <a:rPr lang="en-US" dirty="0"/>
              <a:t>END;</a:t>
            </a:r>
          </a:p>
          <a:p>
            <a:r>
              <a:rPr lang="en-US" dirty="0"/>
              <a:t>/</a:t>
            </a:r>
          </a:p>
        </p:txBody>
      </p:sp>
    </p:spTree>
    <p:extLst>
      <p:ext uri="{BB962C8B-B14F-4D97-AF65-F5344CB8AC3E}">
        <p14:creationId xmlns:p14="http://schemas.microsoft.com/office/powerpoint/2010/main" val="2427163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658FC32-AD82-EFF0-17DF-F06C3EA0A3E7}"/>
              </a:ext>
            </a:extLst>
          </p:cNvPr>
          <p:cNvSpPr txBox="1"/>
          <p:nvPr/>
        </p:nvSpPr>
        <p:spPr>
          <a:xfrm>
            <a:off x="413657" y="517220"/>
            <a:ext cx="8316686" cy="4801314"/>
          </a:xfrm>
          <a:prstGeom prst="rect">
            <a:avLst/>
          </a:prstGeom>
          <a:noFill/>
        </p:spPr>
        <p:txBody>
          <a:bodyPr wrap="square">
            <a:spAutoFit/>
          </a:bodyPr>
          <a:lstStyle/>
          <a:p>
            <a:r>
              <a:rPr lang="en-US" dirty="0"/>
              <a:t>DECLARE</a:t>
            </a:r>
          </a:p>
          <a:p>
            <a:r>
              <a:rPr lang="en-US" dirty="0"/>
              <a:t>   </a:t>
            </a:r>
            <a:r>
              <a:rPr lang="en-US" dirty="0" err="1"/>
              <a:t>start_time</a:t>
            </a:r>
            <a:r>
              <a:rPr lang="en-US" dirty="0"/>
              <a:t> NUMBER;</a:t>
            </a:r>
          </a:p>
          <a:p>
            <a:r>
              <a:rPr lang="en-US" dirty="0"/>
              <a:t>   </a:t>
            </a:r>
            <a:r>
              <a:rPr lang="en-US" dirty="0" err="1"/>
              <a:t>end_time</a:t>
            </a:r>
            <a:r>
              <a:rPr lang="en-US" dirty="0"/>
              <a:t> NUMBER;</a:t>
            </a:r>
          </a:p>
          <a:p>
            <a:r>
              <a:rPr lang="en-US" dirty="0"/>
              <a:t>   </a:t>
            </a:r>
            <a:r>
              <a:rPr lang="en-US" dirty="0" err="1"/>
              <a:t>v_phone_number</a:t>
            </a:r>
            <a:r>
              <a:rPr lang="en-US" dirty="0"/>
              <a:t> VARCHAR2(15);</a:t>
            </a:r>
          </a:p>
          <a:p>
            <a:r>
              <a:rPr lang="en-US" dirty="0"/>
              <a:t>BEGIN</a:t>
            </a:r>
          </a:p>
          <a:p>
            <a:r>
              <a:rPr lang="en-US" dirty="0"/>
              <a:t>  </a:t>
            </a:r>
            <a:r>
              <a:rPr lang="en-US" dirty="0" err="1"/>
              <a:t>start_time</a:t>
            </a:r>
            <a:r>
              <a:rPr lang="en-US" dirty="0"/>
              <a:t> := DBMS_UTILITY.GET_TIME;</a:t>
            </a:r>
          </a:p>
          <a:p>
            <a:r>
              <a:rPr lang="en-US" dirty="0"/>
              <a:t>   </a:t>
            </a:r>
          </a:p>
          <a:p>
            <a:r>
              <a:rPr lang="en-US" dirty="0"/>
              <a:t>   SELECT </a:t>
            </a:r>
            <a:r>
              <a:rPr lang="en-US" dirty="0" err="1"/>
              <a:t>phone_number</a:t>
            </a:r>
            <a:r>
              <a:rPr lang="en-US" dirty="0"/>
              <a:t> INTO </a:t>
            </a:r>
            <a:r>
              <a:rPr lang="en-US" dirty="0" err="1"/>
              <a:t>v_phone_number</a:t>
            </a:r>
            <a:endParaRPr lang="en-US" dirty="0"/>
          </a:p>
          <a:p>
            <a:r>
              <a:rPr lang="en-US" dirty="0"/>
              <a:t>   FROM Employee</a:t>
            </a:r>
          </a:p>
          <a:p>
            <a:r>
              <a:rPr lang="en-US" dirty="0"/>
              <a:t>   WHERE </a:t>
            </a:r>
            <a:r>
              <a:rPr lang="en-US" dirty="0" err="1"/>
              <a:t>phone_number</a:t>
            </a:r>
            <a:r>
              <a:rPr lang="en-US" dirty="0"/>
              <a:t> = ‘99857823413';</a:t>
            </a:r>
          </a:p>
          <a:p>
            <a:r>
              <a:rPr lang="en-US" dirty="0"/>
              <a:t>   </a:t>
            </a:r>
          </a:p>
          <a:p>
            <a:r>
              <a:rPr lang="en-US" dirty="0" err="1"/>
              <a:t>end_time</a:t>
            </a:r>
            <a:r>
              <a:rPr lang="en-US" dirty="0"/>
              <a:t> := DBMS_UTILITY.GET_TIME;</a:t>
            </a:r>
          </a:p>
          <a:p>
            <a:r>
              <a:rPr lang="en-US" dirty="0"/>
              <a:t>   </a:t>
            </a:r>
          </a:p>
          <a:p>
            <a:r>
              <a:rPr lang="en-US" dirty="0"/>
              <a:t>DBMS_OUTPUT.PUT_LINE('Time taken with index: ' || (</a:t>
            </a:r>
            <a:r>
              <a:rPr lang="en-US" dirty="0" err="1"/>
              <a:t>end_time</a:t>
            </a:r>
            <a:r>
              <a:rPr lang="en-US" dirty="0"/>
              <a:t> - </a:t>
            </a:r>
            <a:r>
              <a:rPr lang="en-US" dirty="0" err="1"/>
              <a:t>start_time</a:t>
            </a:r>
            <a:r>
              <a:rPr lang="en-US" dirty="0"/>
              <a:t>) || ' </a:t>
            </a:r>
            <a:r>
              <a:rPr lang="en-US" dirty="0" err="1"/>
              <a:t>centiseconds</a:t>
            </a:r>
            <a:r>
              <a:rPr lang="en-US" dirty="0"/>
              <a:t>');</a:t>
            </a:r>
          </a:p>
          <a:p>
            <a:r>
              <a:rPr lang="en-US" dirty="0"/>
              <a:t>END;</a:t>
            </a:r>
          </a:p>
          <a:p>
            <a:r>
              <a:rPr lang="en-US" dirty="0"/>
              <a:t>/</a:t>
            </a:r>
          </a:p>
        </p:txBody>
      </p:sp>
    </p:spTree>
    <p:extLst>
      <p:ext uri="{BB962C8B-B14F-4D97-AF65-F5344CB8AC3E}">
        <p14:creationId xmlns:p14="http://schemas.microsoft.com/office/powerpoint/2010/main" val="18564156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1197</TotalTime>
  <Words>2879</Words>
  <Application>Microsoft Office PowerPoint</Application>
  <PresentationFormat>On-screen Show (4:3)</PresentationFormat>
  <Paragraphs>164</Paragraphs>
  <Slides>42</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42</vt:i4>
      </vt:variant>
    </vt:vector>
  </HeadingPairs>
  <TitlesOfParts>
    <vt:vector size="61" baseType="lpstr">
      <vt:lpstr>Arial</vt:lpstr>
      <vt:lpstr>Calibri</vt:lpstr>
      <vt:lpstr>Calibri Light</vt:lpstr>
      <vt:lpstr>Generic245-Regular</vt:lpstr>
      <vt:lpstr>Generic246-Regular</vt:lpstr>
      <vt:lpstr>Generic249-Regular</vt:lpstr>
      <vt:lpstr>Generic250-Regular</vt:lpstr>
      <vt:lpstr>Generic252-Regular</vt:lpstr>
      <vt:lpstr>Generic253-Regular</vt:lpstr>
      <vt:lpstr>Generic306-Regular</vt:lpstr>
      <vt:lpstr>Generic310-Regular</vt:lpstr>
      <vt:lpstr>Generic313-Regular</vt:lpstr>
      <vt:lpstr>Generic314-Regular</vt:lpstr>
      <vt:lpstr>Generic315-Regular</vt:lpstr>
      <vt:lpstr>Generic316-Regular</vt:lpstr>
      <vt:lpstr>Generic317-Regular</vt:lpstr>
      <vt:lpstr>Generic318-Regular</vt:lpstr>
      <vt:lpstr>Generic329-Regular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96</cp:revision>
  <dcterms:created xsi:type="dcterms:W3CDTF">2024-10-01T12:42:05Z</dcterms:created>
  <dcterms:modified xsi:type="dcterms:W3CDTF">2024-10-09T10:55:13Z</dcterms:modified>
</cp:coreProperties>
</file>