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74" r:id="rId2"/>
    <p:sldId id="275" r:id="rId3"/>
    <p:sldId id="313" r:id="rId4"/>
    <p:sldId id="279" r:id="rId5"/>
    <p:sldId id="291" r:id="rId6"/>
    <p:sldId id="292" r:id="rId7"/>
    <p:sldId id="276" r:id="rId8"/>
    <p:sldId id="277" r:id="rId9"/>
    <p:sldId id="316" r:id="rId10"/>
    <p:sldId id="317" r:id="rId11"/>
    <p:sldId id="319" r:id="rId12"/>
    <p:sldId id="318" r:id="rId13"/>
    <p:sldId id="320" r:id="rId14"/>
    <p:sldId id="282" r:id="rId15"/>
    <p:sldId id="315" r:id="rId16"/>
    <p:sldId id="283" r:id="rId17"/>
    <p:sldId id="281" r:id="rId18"/>
    <p:sldId id="321" r:id="rId19"/>
    <p:sldId id="322"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59" d="100"/>
          <a:sy n="59" d="100"/>
        </p:scale>
        <p:origin x="15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F135C4-7DF0-4779-9206-46D3E493FF73}" type="datetimeFigureOut">
              <a:rPr lang="en-US" smtClean="0"/>
              <a:t>11/16/2024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C3620C-2AFC-490E-ADD3-3A7138F6DA49}" type="slidenum">
              <a:rPr lang="en-US" smtClean="0"/>
              <a:t>‹#›</a:t>
            </a:fld>
            <a:endParaRPr lang="en-US"/>
          </a:p>
        </p:txBody>
      </p:sp>
    </p:spTree>
    <p:extLst>
      <p:ext uri="{BB962C8B-B14F-4D97-AF65-F5344CB8AC3E}">
        <p14:creationId xmlns:p14="http://schemas.microsoft.com/office/powerpoint/2010/main" val="1610851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C3620C-2AFC-490E-ADD3-3A7138F6DA49}" type="slidenum">
              <a:rPr lang="en-US" smtClean="0"/>
              <a:t>2</a:t>
            </a:fld>
            <a:endParaRPr lang="en-US"/>
          </a:p>
        </p:txBody>
      </p:sp>
    </p:spTree>
    <p:extLst>
      <p:ext uri="{BB962C8B-B14F-4D97-AF65-F5344CB8AC3E}">
        <p14:creationId xmlns:p14="http://schemas.microsoft.com/office/powerpoint/2010/main" val="936527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10E0CE-4003-4DA6-9DDC-BAF0F16D2DCF}"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16FA67-8775-4CEB-9CBD-F6E818FB1286}" type="slidenum">
              <a:rPr lang="en-US" smtClean="0"/>
              <a:t>‹#›</a:t>
            </a:fld>
            <a:endParaRPr lang="en-US"/>
          </a:p>
        </p:txBody>
      </p:sp>
    </p:spTree>
    <p:extLst>
      <p:ext uri="{BB962C8B-B14F-4D97-AF65-F5344CB8AC3E}">
        <p14:creationId xmlns:p14="http://schemas.microsoft.com/office/powerpoint/2010/main" val="1578481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10E0CE-4003-4DA6-9DDC-BAF0F16D2DCF}"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16FA67-8775-4CEB-9CBD-F6E818FB1286}" type="slidenum">
              <a:rPr lang="en-US" smtClean="0"/>
              <a:t>‹#›</a:t>
            </a:fld>
            <a:endParaRPr lang="en-US"/>
          </a:p>
        </p:txBody>
      </p:sp>
    </p:spTree>
    <p:extLst>
      <p:ext uri="{BB962C8B-B14F-4D97-AF65-F5344CB8AC3E}">
        <p14:creationId xmlns:p14="http://schemas.microsoft.com/office/powerpoint/2010/main" val="1381079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10E0CE-4003-4DA6-9DDC-BAF0F16D2DCF}"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16FA67-8775-4CEB-9CBD-F6E818FB1286}" type="slidenum">
              <a:rPr lang="en-US" smtClean="0"/>
              <a:t>‹#›</a:t>
            </a:fld>
            <a:endParaRPr lang="en-US"/>
          </a:p>
        </p:txBody>
      </p:sp>
    </p:spTree>
    <p:extLst>
      <p:ext uri="{BB962C8B-B14F-4D97-AF65-F5344CB8AC3E}">
        <p14:creationId xmlns:p14="http://schemas.microsoft.com/office/powerpoint/2010/main" val="1241895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10E0CE-4003-4DA6-9DDC-BAF0F16D2DCF}"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16FA67-8775-4CEB-9CBD-F6E818FB1286}" type="slidenum">
              <a:rPr lang="en-US" smtClean="0"/>
              <a:t>‹#›</a:t>
            </a:fld>
            <a:endParaRPr lang="en-US"/>
          </a:p>
        </p:txBody>
      </p:sp>
    </p:spTree>
    <p:extLst>
      <p:ext uri="{BB962C8B-B14F-4D97-AF65-F5344CB8AC3E}">
        <p14:creationId xmlns:p14="http://schemas.microsoft.com/office/powerpoint/2010/main" val="3292206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10E0CE-4003-4DA6-9DDC-BAF0F16D2DCF}"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16FA67-8775-4CEB-9CBD-F6E818FB1286}" type="slidenum">
              <a:rPr lang="en-US" smtClean="0"/>
              <a:t>‹#›</a:t>
            </a:fld>
            <a:endParaRPr lang="en-US"/>
          </a:p>
        </p:txBody>
      </p:sp>
    </p:spTree>
    <p:extLst>
      <p:ext uri="{BB962C8B-B14F-4D97-AF65-F5344CB8AC3E}">
        <p14:creationId xmlns:p14="http://schemas.microsoft.com/office/powerpoint/2010/main" val="2560167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10E0CE-4003-4DA6-9DDC-BAF0F16D2DCF}" type="datetimeFigureOut">
              <a:rPr lang="en-US" smtClean="0"/>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16FA67-8775-4CEB-9CBD-F6E818FB1286}" type="slidenum">
              <a:rPr lang="en-US" smtClean="0"/>
              <a:t>‹#›</a:t>
            </a:fld>
            <a:endParaRPr lang="en-US"/>
          </a:p>
        </p:txBody>
      </p:sp>
    </p:spTree>
    <p:extLst>
      <p:ext uri="{BB962C8B-B14F-4D97-AF65-F5344CB8AC3E}">
        <p14:creationId xmlns:p14="http://schemas.microsoft.com/office/powerpoint/2010/main" val="8753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10E0CE-4003-4DA6-9DDC-BAF0F16D2DCF}" type="datetimeFigureOut">
              <a:rPr lang="en-US" smtClean="0"/>
              <a:t>11/16/2024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16FA67-8775-4CEB-9CBD-F6E818FB1286}" type="slidenum">
              <a:rPr lang="en-US" smtClean="0"/>
              <a:t>‹#›</a:t>
            </a:fld>
            <a:endParaRPr lang="en-US"/>
          </a:p>
        </p:txBody>
      </p:sp>
    </p:spTree>
    <p:extLst>
      <p:ext uri="{BB962C8B-B14F-4D97-AF65-F5344CB8AC3E}">
        <p14:creationId xmlns:p14="http://schemas.microsoft.com/office/powerpoint/2010/main" val="1717713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10E0CE-4003-4DA6-9DDC-BAF0F16D2DCF}" type="datetimeFigureOut">
              <a:rPr lang="en-US" smtClean="0"/>
              <a:t>11/16/2024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16FA67-8775-4CEB-9CBD-F6E818FB1286}" type="slidenum">
              <a:rPr lang="en-US" smtClean="0"/>
              <a:t>‹#›</a:t>
            </a:fld>
            <a:endParaRPr lang="en-US"/>
          </a:p>
        </p:txBody>
      </p:sp>
    </p:spTree>
    <p:extLst>
      <p:ext uri="{BB962C8B-B14F-4D97-AF65-F5344CB8AC3E}">
        <p14:creationId xmlns:p14="http://schemas.microsoft.com/office/powerpoint/2010/main" val="4290271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10E0CE-4003-4DA6-9DDC-BAF0F16D2DCF}" type="datetimeFigureOut">
              <a:rPr lang="en-US" smtClean="0"/>
              <a:t>11/16/2024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16FA67-8775-4CEB-9CBD-F6E818FB1286}" type="slidenum">
              <a:rPr lang="en-US" smtClean="0"/>
              <a:t>‹#›</a:t>
            </a:fld>
            <a:endParaRPr lang="en-US"/>
          </a:p>
        </p:txBody>
      </p:sp>
    </p:spTree>
    <p:extLst>
      <p:ext uri="{BB962C8B-B14F-4D97-AF65-F5344CB8AC3E}">
        <p14:creationId xmlns:p14="http://schemas.microsoft.com/office/powerpoint/2010/main" val="413448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10E0CE-4003-4DA6-9DDC-BAF0F16D2DCF}" type="datetimeFigureOut">
              <a:rPr lang="en-US" smtClean="0"/>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16FA67-8775-4CEB-9CBD-F6E818FB1286}" type="slidenum">
              <a:rPr lang="en-US" smtClean="0"/>
              <a:t>‹#›</a:t>
            </a:fld>
            <a:endParaRPr lang="en-US"/>
          </a:p>
        </p:txBody>
      </p:sp>
    </p:spTree>
    <p:extLst>
      <p:ext uri="{BB962C8B-B14F-4D97-AF65-F5344CB8AC3E}">
        <p14:creationId xmlns:p14="http://schemas.microsoft.com/office/powerpoint/2010/main" val="1185266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10E0CE-4003-4DA6-9DDC-BAF0F16D2DCF}" type="datetimeFigureOut">
              <a:rPr lang="en-US" smtClean="0"/>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16FA67-8775-4CEB-9CBD-F6E818FB1286}" type="slidenum">
              <a:rPr lang="en-US" smtClean="0"/>
              <a:t>‹#›</a:t>
            </a:fld>
            <a:endParaRPr lang="en-US"/>
          </a:p>
        </p:txBody>
      </p:sp>
    </p:spTree>
    <p:extLst>
      <p:ext uri="{BB962C8B-B14F-4D97-AF65-F5344CB8AC3E}">
        <p14:creationId xmlns:p14="http://schemas.microsoft.com/office/powerpoint/2010/main" val="440694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10E0CE-4003-4DA6-9DDC-BAF0F16D2DCF}" type="datetimeFigureOut">
              <a:rPr lang="en-US" smtClean="0"/>
              <a:t>11/16/2024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16FA67-8775-4CEB-9CBD-F6E818FB1286}" type="slidenum">
              <a:rPr lang="en-US" smtClean="0"/>
              <a:t>‹#›</a:t>
            </a:fld>
            <a:endParaRPr lang="en-US"/>
          </a:p>
        </p:txBody>
      </p:sp>
    </p:spTree>
    <p:extLst>
      <p:ext uri="{BB962C8B-B14F-4D97-AF65-F5344CB8AC3E}">
        <p14:creationId xmlns:p14="http://schemas.microsoft.com/office/powerpoint/2010/main" val="39452208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9F6A7-5B60-82A4-0FB0-6924A7D2951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5C2D056-673F-D45A-B44A-F4EC85A4D457}"/>
              </a:ext>
            </a:extLst>
          </p:cNvPr>
          <p:cNvSpPr txBox="1"/>
          <p:nvPr/>
        </p:nvSpPr>
        <p:spPr>
          <a:xfrm>
            <a:off x="620484" y="1348379"/>
            <a:ext cx="6186715" cy="1569660"/>
          </a:xfrm>
          <a:prstGeom prst="rect">
            <a:avLst/>
          </a:prstGeom>
          <a:noFill/>
        </p:spPr>
        <p:txBody>
          <a:bodyPr wrap="square">
            <a:spAutoFit/>
          </a:bodyPr>
          <a:lstStyle/>
          <a:p>
            <a:pPr algn="l"/>
            <a:r>
              <a:rPr lang="en-US" sz="2400" b="0" i="0" u="none" strike="noStrike" baseline="0" dirty="0">
                <a:latin typeface="FranklinGothic-Book"/>
              </a:rPr>
              <a:t>Key-value stores</a:t>
            </a:r>
          </a:p>
          <a:p>
            <a:pPr algn="l"/>
            <a:r>
              <a:rPr lang="en-US" sz="2400" b="0" i="0" u="none" strike="noStrike" baseline="0" dirty="0">
                <a:latin typeface="FranklinGothic-Book"/>
              </a:rPr>
              <a:t>Graph stores</a:t>
            </a:r>
          </a:p>
          <a:p>
            <a:pPr algn="l"/>
            <a:r>
              <a:rPr lang="en-US" sz="2400" b="0" i="0" u="none" strike="noStrike" baseline="0" dirty="0">
                <a:latin typeface="FranklinGothic-Book"/>
              </a:rPr>
              <a:t>Column family stores</a:t>
            </a:r>
          </a:p>
          <a:p>
            <a:pPr algn="l"/>
            <a:r>
              <a:rPr lang="en-US" sz="2400" b="0" i="0" u="none" strike="noStrike" baseline="0" dirty="0">
                <a:latin typeface="FranklinGothic-Book"/>
              </a:rPr>
              <a:t>Document stores</a:t>
            </a:r>
            <a:endParaRPr lang="en-US" sz="2400" dirty="0"/>
          </a:p>
        </p:txBody>
      </p:sp>
      <p:sp>
        <p:nvSpPr>
          <p:cNvPr id="5" name="TextBox 4">
            <a:extLst>
              <a:ext uri="{FF2B5EF4-FFF2-40B4-BE49-F238E27FC236}">
                <a16:creationId xmlns:a16="http://schemas.microsoft.com/office/drawing/2014/main" id="{3280E2E5-C2C7-B422-99DD-215A83E3A452}"/>
              </a:ext>
            </a:extLst>
          </p:cNvPr>
          <p:cNvSpPr txBox="1"/>
          <p:nvPr/>
        </p:nvSpPr>
        <p:spPr>
          <a:xfrm>
            <a:off x="620484" y="697076"/>
            <a:ext cx="6186715" cy="523220"/>
          </a:xfrm>
          <a:prstGeom prst="rect">
            <a:avLst/>
          </a:prstGeom>
          <a:noFill/>
        </p:spPr>
        <p:txBody>
          <a:bodyPr wrap="square">
            <a:spAutoFit/>
          </a:bodyPr>
          <a:lstStyle/>
          <a:p>
            <a:pPr algn="l"/>
            <a:r>
              <a:rPr lang="en-US" sz="2800" b="1" i="0" u="none" strike="noStrike" baseline="0" dirty="0">
                <a:latin typeface="FranklinGothic-Book"/>
              </a:rPr>
              <a:t>No SQL data architecture patterns</a:t>
            </a:r>
          </a:p>
        </p:txBody>
      </p:sp>
    </p:spTree>
    <p:extLst>
      <p:ext uri="{BB962C8B-B14F-4D97-AF65-F5344CB8AC3E}">
        <p14:creationId xmlns:p14="http://schemas.microsoft.com/office/powerpoint/2010/main" val="2599986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67D3DB3-10FC-D38A-5FEA-F224A40E9872}"/>
              </a:ext>
            </a:extLst>
          </p:cNvPr>
          <p:cNvSpPr txBox="1"/>
          <p:nvPr/>
        </p:nvSpPr>
        <p:spPr>
          <a:xfrm>
            <a:off x="508000" y="372745"/>
            <a:ext cx="8331200" cy="6370975"/>
          </a:xfrm>
          <a:prstGeom prst="rect">
            <a:avLst/>
          </a:prstGeom>
          <a:noFill/>
        </p:spPr>
        <p:txBody>
          <a:bodyPr wrap="square">
            <a:spAutoFit/>
          </a:bodyPr>
          <a:lstStyle/>
          <a:p>
            <a:r>
              <a:rPr lang="en-US" sz="2400" dirty="0"/>
              <a:t>//hash in Redis is a data structure that represents a collection of key-value pairs</a:t>
            </a:r>
          </a:p>
          <a:p>
            <a:endParaRPr lang="en-US" sz="2400" dirty="0"/>
          </a:p>
          <a:p>
            <a:r>
              <a:rPr lang="en-US" sz="2400" dirty="0"/>
              <a:t>//key: The name of the hash you want to modify or create.</a:t>
            </a:r>
          </a:p>
          <a:p>
            <a:r>
              <a:rPr lang="en-US" sz="2400" dirty="0"/>
              <a:t>//field: The specific field within the hash you want to set.</a:t>
            </a:r>
          </a:p>
          <a:p>
            <a:r>
              <a:rPr lang="en-US" sz="2400" dirty="0"/>
              <a:t>//value: The value to assign to the specified field.</a:t>
            </a:r>
          </a:p>
          <a:p>
            <a:endParaRPr lang="en-US" sz="2400" dirty="0"/>
          </a:p>
          <a:p>
            <a:r>
              <a:rPr lang="en-US" sz="2400" dirty="0"/>
              <a:t>In Python, a dictionary might look like this</a:t>
            </a:r>
          </a:p>
          <a:p>
            <a:r>
              <a:rPr lang="en-US" sz="2400" dirty="0"/>
              <a:t>user = {</a:t>
            </a:r>
          </a:p>
          <a:p>
            <a:r>
              <a:rPr lang="en-US" sz="2400" dirty="0"/>
              <a:t>    "name": "Alice",</a:t>
            </a:r>
          </a:p>
          <a:p>
            <a:r>
              <a:rPr lang="en-US" sz="2400" dirty="0"/>
              <a:t>    "age": 30,</a:t>
            </a:r>
          </a:p>
          <a:p>
            <a:r>
              <a:rPr lang="en-US" sz="2400" dirty="0"/>
              <a:t>    "email": "alice@example.com"</a:t>
            </a:r>
          </a:p>
          <a:p>
            <a:r>
              <a:rPr lang="en-US" sz="2400" dirty="0"/>
              <a:t>}</a:t>
            </a:r>
          </a:p>
          <a:p>
            <a:r>
              <a:rPr lang="en-US" sz="2400" dirty="0"/>
              <a:t>In Redis, you would represent the same data using a hash:</a:t>
            </a:r>
          </a:p>
          <a:p>
            <a:r>
              <a:rPr lang="en-US" sz="2400" dirty="0">
                <a:solidFill>
                  <a:srgbClr val="FF0000"/>
                </a:solidFill>
              </a:rPr>
              <a:t>HSET user name "Alice"</a:t>
            </a:r>
          </a:p>
          <a:p>
            <a:r>
              <a:rPr lang="en-US" sz="2400" dirty="0">
                <a:solidFill>
                  <a:srgbClr val="FF0000"/>
                </a:solidFill>
              </a:rPr>
              <a:t>HSET user age 30</a:t>
            </a:r>
          </a:p>
          <a:p>
            <a:r>
              <a:rPr lang="en-US" sz="2400" dirty="0">
                <a:solidFill>
                  <a:srgbClr val="FF0000"/>
                </a:solidFill>
              </a:rPr>
              <a:t>HSET user email "alice@example.com"</a:t>
            </a:r>
          </a:p>
        </p:txBody>
      </p:sp>
    </p:spTree>
    <p:extLst>
      <p:ext uri="{BB962C8B-B14F-4D97-AF65-F5344CB8AC3E}">
        <p14:creationId xmlns:p14="http://schemas.microsoft.com/office/powerpoint/2010/main" val="1024492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E26F25-53D4-A303-3624-ED1E5AA03C18}"/>
              </a:ext>
            </a:extLst>
          </p:cNvPr>
          <p:cNvSpPr txBox="1"/>
          <p:nvPr/>
        </p:nvSpPr>
        <p:spPr>
          <a:xfrm>
            <a:off x="596900" y="937042"/>
            <a:ext cx="6223000" cy="4524315"/>
          </a:xfrm>
          <a:prstGeom prst="rect">
            <a:avLst/>
          </a:prstGeom>
          <a:noFill/>
        </p:spPr>
        <p:txBody>
          <a:bodyPr wrap="square">
            <a:spAutoFit/>
          </a:bodyPr>
          <a:lstStyle/>
          <a:p>
            <a:endParaRPr lang="en-US" sz="2400" dirty="0"/>
          </a:p>
          <a:p>
            <a:r>
              <a:rPr lang="en-US" sz="2400" dirty="0"/>
              <a:t>//HGET: Get the value of a field in a hash</a:t>
            </a:r>
          </a:p>
          <a:p>
            <a:endParaRPr lang="en-US" sz="2400" dirty="0"/>
          </a:p>
          <a:p>
            <a:r>
              <a:rPr lang="en-US" sz="2400" dirty="0">
                <a:solidFill>
                  <a:srgbClr val="FF0000"/>
                </a:solidFill>
              </a:rPr>
              <a:t>HGET user name</a:t>
            </a:r>
          </a:p>
          <a:p>
            <a:endParaRPr lang="en-US" sz="2400" dirty="0"/>
          </a:p>
          <a:p>
            <a:r>
              <a:rPr lang="en-US" sz="2400" dirty="0"/>
              <a:t>//HGETALL: Get all fields and values in a hash.</a:t>
            </a:r>
          </a:p>
          <a:p>
            <a:endParaRPr lang="en-US" sz="2400" dirty="0"/>
          </a:p>
          <a:p>
            <a:r>
              <a:rPr lang="en-US" sz="2400" dirty="0">
                <a:solidFill>
                  <a:srgbClr val="FF0000"/>
                </a:solidFill>
              </a:rPr>
              <a:t>HGETALL user</a:t>
            </a:r>
          </a:p>
          <a:p>
            <a:endParaRPr lang="en-US" sz="2400" dirty="0"/>
          </a:p>
          <a:p>
            <a:r>
              <a:rPr lang="en-US" sz="2400" dirty="0"/>
              <a:t>// HDEL: Delete a field from a hash</a:t>
            </a:r>
          </a:p>
          <a:p>
            <a:endParaRPr lang="en-US" sz="2400" dirty="0"/>
          </a:p>
          <a:p>
            <a:r>
              <a:rPr lang="en-US" sz="2400" dirty="0">
                <a:solidFill>
                  <a:srgbClr val="FF0000"/>
                </a:solidFill>
              </a:rPr>
              <a:t>HDEL user age</a:t>
            </a:r>
          </a:p>
        </p:txBody>
      </p:sp>
    </p:spTree>
    <p:extLst>
      <p:ext uri="{BB962C8B-B14F-4D97-AF65-F5344CB8AC3E}">
        <p14:creationId xmlns:p14="http://schemas.microsoft.com/office/powerpoint/2010/main" val="3487271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32D53D-E705-013A-ED60-D4E3FF755BA8}"/>
              </a:ext>
            </a:extLst>
          </p:cNvPr>
          <p:cNvSpPr txBox="1"/>
          <p:nvPr/>
        </p:nvSpPr>
        <p:spPr>
          <a:xfrm>
            <a:off x="685800" y="436057"/>
            <a:ext cx="7975600" cy="5262979"/>
          </a:xfrm>
          <a:prstGeom prst="rect">
            <a:avLst/>
          </a:prstGeom>
          <a:noFill/>
        </p:spPr>
        <p:txBody>
          <a:bodyPr wrap="square">
            <a:spAutoFit/>
          </a:bodyPr>
          <a:lstStyle/>
          <a:p>
            <a:endParaRPr lang="en-US" sz="2400" dirty="0"/>
          </a:p>
          <a:p>
            <a:endParaRPr lang="en-US" sz="2400" dirty="0"/>
          </a:p>
          <a:p>
            <a:r>
              <a:rPr lang="en-US" sz="2400" dirty="0"/>
              <a:t>// Construct lists</a:t>
            </a:r>
          </a:p>
          <a:p>
            <a:endParaRPr lang="en-US" sz="2400" dirty="0"/>
          </a:p>
          <a:p>
            <a:r>
              <a:rPr lang="en-US" sz="2400" dirty="0"/>
              <a:t> // List Commands</a:t>
            </a:r>
          </a:p>
          <a:p>
            <a:endParaRPr lang="en-US" sz="2400" dirty="0"/>
          </a:p>
          <a:p>
            <a:r>
              <a:rPr lang="en-US" sz="2400" dirty="0">
                <a:solidFill>
                  <a:srgbClr val="FF0000"/>
                </a:solidFill>
              </a:rPr>
              <a:t>LPUSH </a:t>
            </a:r>
            <a:r>
              <a:rPr lang="en-US" sz="2400" dirty="0" err="1">
                <a:solidFill>
                  <a:srgbClr val="FF0000"/>
                </a:solidFill>
              </a:rPr>
              <a:t>mylist</a:t>
            </a:r>
            <a:r>
              <a:rPr lang="en-US" sz="2400" dirty="0">
                <a:solidFill>
                  <a:srgbClr val="FF0000"/>
                </a:solidFill>
              </a:rPr>
              <a:t> "first"</a:t>
            </a:r>
          </a:p>
          <a:p>
            <a:r>
              <a:rPr lang="en-US" sz="2400" dirty="0">
                <a:solidFill>
                  <a:srgbClr val="FF0000"/>
                </a:solidFill>
              </a:rPr>
              <a:t>LPUSH </a:t>
            </a:r>
            <a:r>
              <a:rPr lang="en-US" sz="2400" dirty="0" err="1">
                <a:solidFill>
                  <a:srgbClr val="FF0000"/>
                </a:solidFill>
              </a:rPr>
              <a:t>mylist</a:t>
            </a:r>
            <a:r>
              <a:rPr lang="en-US" sz="2400" dirty="0">
                <a:solidFill>
                  <a:srgbClr val="FF0000"/>
                </a:solidFill>
              </a:rPr>
              <a:t> "second"</a:t>
            </a:r>
          </a:p>
          <a:p>
            <a:endParaRPr lang="en-US" sz="2400" dirty="0"/>
          </a:p>
          <a:p>
            <a:r>
              <a:rPr lang="en-US" sz="2400" dirty="0"/>
              <a:t>//LRANGE: Get a range of elements from a list.</a:t>
            </a:r>
          </a:p>
          <a:p>
            <a:endParaRPr lang="en-US" sz="2400" dirty="0"/>
          </a:p>
          <a:p>
            <a:r>
              <a:rPr lang="en-US" sz="2400" dirty="0">
                <a:solidFill>
                  <a:srgbClr val="FF0000"/>
                </a:solidFill>
              </a:rPr>
              <a:t>LRANGE </a:t>
            </a:r>
            <a:r>
              <a:rPr lang="en-US" sz="2400" dirty="0" err="1">
                <a:solidFill>
                  <a:srgbClr val="FF0000"/>
                </a:solidFill>
              </a:rPr>
              <a:t>mylist</a:t>
            </a:r>
            <a:r>
              <a:rPr lang="en-US" sz="2400" dirty="0">
                <a:solidFill>
                  <a:srgbClr val="FF0000"/>
                </a:solidFill>
              </a:rPr>
              <a:t> 0 -1</a:t>
            </a:r>
          </a:p>
          <a:p>
            <a:endParaRPr lang="en-US" sz="2400" dirty="0"/>
          </a:p>
          <a:p>
            <a:endParaRPr lang="en-US" sz="2400" dirty="0"/>
          </a:p>
        </p:txBody>
      </p:sp>
    </p:spTree>
    <p:extLst>
      <p:ext uri="{BB962C8B-B14F-4D97-AF65-F5344CB8AC3E}">
        <p14:creationId xmlns:p14="http://schemas.microsoft.com/office/powerpoint/2010/main" val="1377173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EA94F3-79F4-AE16-D0C3-C4FBE9AA40CF}"/>
              </a:ext>
            </a:extLst>
          </p:cNvPr>
          <p:cNvSpPr txBox="1"/>
          <p:nvPr/>
        </p:nvSpPr>
        <p:spPr>
          <a:xfrm>
            <a:off x="787400" y="1075541"/>
            <a:ext cx="7264400" cy="4893647"/>
          </a:xfrm>
          <a:prstGeom prst="rect">
            <a:avLst/>
          </a:prstGeom>
          <a:noFill/>
        </p:spPr>
        <p:txBody>
          <a:bodyPr wrap="square">
            <a:spAutoFit/>
          </a:bodyPr>
          <a:lstStyle/>
          <a:p>
            <a:r>
              <a:rPr lang="en-US" sz="2400" dirty="0"/>
              <a:t>//Set Commands</a:t>
            </a:r>
          </a:p>
          <a:p>
            <a:r>
              <a:rPr lang="en-US" sz="2400" dirty="0"/>
              <a:t>//SADD: Add one or more members to a set.</a:t>
            </a:r>
          </a:p>
          <a:p>
            <a:endParaRPr lang="en-US" sz="2400" dirty="0"/>
          </a:p>
          <a:p>
            <a:r>
              <a:rPr lang="en-US" sz="2400" dirty="0">
                <a:solidFill>
                  <a:srgbClr val="FF0000"/>
                </a:solidFill>
              </a:rPr>
              <a:t>SADD </a:t>
            </a:r>
            <a:r>
              <a:rPr lang="en-US" sz="2400" dirty="0" err="1">
                <a:solidFill>
                  <a:srgbClr val="FF0000"/>
                </a:solidFill>
              </a:rPr>
              <a:t>myset</a:t>
            </a:r>
            <a:r>
              <a:rPr lang="en-US" sz="2400" dirty="0">
                <a:solidFill>
                  <a:srgbClr val="FF0000"/>
                </a:solidFill>
              </a:rPr>
              <a:t> "apple"</a:t>
            </a:r>
          </a:p>
          <a:p>
            <a:r>
              <a:rPr lang="en-US" sz="2400" dirty="0">
                <a:solidFill>
                  <a:srgbClr val="FF0000"/>
                </a:solidFill>
              </a:rPr>
              <a:t>SADD </a:t>
            </a:r>
            <a:r>
              <a:rPr lang="en-US" sz="2400" dirty="0" err="1">
                <a:solidFill>
                  <a:srgbClr val="FF0000"/>
                </a:solidFill>
              </a:rPr>
              <a:t>myset</a:t>
            </a:r>
            <a:r>
              <a:rPr lang="en-US" sz="2400" dirty="0">
                <a:solidFill>
                  <a:srgbClr val="FF0000"/>
                </a:solidFill>
              </a:rPr>
              <a:t> "banana"</a:t>
            </a:r>
          </a:p>
          <a:p>
            <a:endParaRPr lang="en-US" sz="2400" dirty="0"/>
          </a:p>
          <a:p>
            <a:r>
              <a:rPr lang="en-US" sz="2400" dirty="0"/>
              <a:t>//SMEMBERS: Get all members of a set</a:t>
            </a:r>
          </a:p>
          <a:p>
            <a:endParaRPr lang="en-US" sz="2400" dirty="0">
              <a:solidFill>
                <a:srgbClr val="FF0000"/>
              </a:solidFill>
            </a:endParaRPr>
          </a:p>
          <a:p>
            <a:r>
              <a:rPr lang="en-US" sz="2400" dirty="0">
                <a:solidFill>
                  <a:srgbClr val="FF0000"/>
                </a:solidFill>
              </a:rPr>
              <a:t>SMEMBERS </a:t>
            </a:r>
            <a:r>
              <a:rPr lang="en-US" sz="2400" dirty="0" err="1">
                <a:solidFill>
                  <a:srgbClr val="FF0000"/>
                </a:solidFill>
              </a:rPr>
              <a:t>myset</a:t>
            </a:r>
            <a:endParaRPr lang="en-US" sz="2400" dirty="0">
              <a:solidFill>
                <a:srgbClr val="FF0000"/>
              </a:solidFill>
            </a:endParaRPr>
          </a:p>
          <a:p>
            <a:endParaRPr lang="en-US" sz="2400" dirty="0"/>
          </a:p>
          <a:p>
            <a:r>
              <a:rPr lang="en-US" sz="2400" dirty="0"/>
              <a:t>// SREM: Remove one or more members from a set</a:t>
            </a:r>
          </a:p>
          <a:p>
            <a:endParaRPr lang="en-US" sz="2400" dirty="0"/>
          </a:p>
          <a:p>
            <a:r>
              <a:rPr lang="en-US" sz="2400" dirty="0">
                <a:solidFill>
                  <a:srgbClr val="FF0000"/>
                </a:solidFill>
              </a:rPr>
              <a:t>SREM </a:t>
            </a:r>
            <a:r>
              <a:rPr lang="en-US" sz="2400" dirty="0" err="1">
                <a:solidFill>
                  <a:srgbClr val="FF0000"/>
                </a:solidFill>
              </a:rPr>
              <a:t>myset</a:t>
            </a:r>
            <a:r>
              <a:rPr lang="en-US" sz="2400" dirty="0">
                <a:solidFill>
                  <a:srgbClr val="FF0000"/>
                </a:solidFill>
              </a:rPr>
              <a:t> "apple"</a:t>
            </a:r>
          </a:p>
        </p:txBody>
      </p:sp>
    </p:spTree>
    <p:extLst>
      <p:ext uri="{BB962C8B-B14F-4D97-AF65-F5344CB8AC3E}">
        <p14:creationId xmlns:p14="http://schemas.microsoft.com/office/powerpoint/2010/main" val="4056490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DE70BE-8B3D-EBBF-3081-D46122D8D91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B6EE627-B5B4-AE6B-EDB7-38B12572393D}"/>
              </a:ext>
            </a:extLst>
          </p:cNvPr>
          <p:cNvSpPr txBox="1"/>
          <p:nvPr/>
        </p:nvSpPr>
        <p:spPr>
          <a:xfrm>
            <a:off x="566056" y="1388239"/>
            <a:ext cx="8011888" cy="3046988"/>
          </a:xfrm>
          <a:prstGeom prst="rect">
            <a:avLst/>
          </a:prstGeom>
          <a:noFill/>
        </p:spPr>
        <p:txBody>
          <a:bodyPr wrap="square">
            <a:spAutoFit/>
          </a:bodyPr>
          <a:lstStyle/>
          <a:p>
            <a:pPr algn="just"/>
            <a:r>
              <a:rPr lang="en-US" sz="2400" b="0" i="0" u="none" strike="noStrike" baseline="0" dirty="0">
                <a:latin typeface="NewBaskerville-Roman"/>
              </a:rPr>
              <a:t>A </a:t>
            </a:r>
            <a:r>
              <a:rPr lang="en-US" sz="2400" b="1" dirty="0">
                <a:solidFill>
                  <a:srgbClr val="FF0000"/>
                </a:solidFill>
                <a:latin typeface="NewBaskerville-Italic"/>
              </a:rPr>
              <a:t>G</a:t>
            </a:r>
            <a:r>
              <a:rPr lang="en-US" sz="2400" b="1" u="none" strike="noStrike" baseline="0" dirty="0">
                <a:solidFill>
                  <a:srgbClr val="FF0000"/>
                </a:solidFill>
                <a:latin typeface="NewBaskerville-Italic"/>
              </a:rPr>
              <a:t>raph store </a:t>
            </a:r>
            <a:r>
              <a:rPr lang="en-US" sz="2400" b="0" i="0" u="none" strike="noStrike" baseline="0" dirty="0">
                <a:latin typeface="NewBaskerville-Roman"/>
              </a:rPr>
              <a:t>is a system that contains a sequence of nodes and relationships that, when combined, create a graph. </a:t>
            </a:r>
          </a:p>
          <a:p>
            <a:pPr algn="just"/>
            <a:endParaRPr lang="en-US" sz="2400" dirty="0">
              <a:latin typeface="NewBaskerville-Roman"/>
            </a:endParaRPr>
          </a:p>
          <a:p>
            <a:pPr algn="just"/>
            <a:r>
              <a:rPr lang="en-US" sz="2400" b="0" i="0" u="none" strike="noStrike" baseline="0" dirty="0">
                <a:latin typeface="NewBaskerville-Roman"/>
              </a:rPr>
              <a:t>A graph store has three data fields: </a:t>
            </a:r>
            <a:r>
              <a:rPr lang="en-US" sz="2400" b="0" i="1" u="none" strike="noStrike" baseline="0" dirty="0">
                <a:latin typeface="NewBaskerville-Italic"/>
              </a:rPr>
              <a:t>nodes</a:t>
            </a:r>
            <a:r>
              <a:rPr lang="en-US" sz="2400" b="0" i="0" u="none" strike="noStrike" baseline="0" dirty="0">
                <a:latin typeface="NewBaskerville-Roman"/>
              </a:rPr>
              <a:t>, </a:t>
            </a:r>
            <a:r>
              <a:rPr lang="en-US" sz="2400" b="0" i="1" u="none" strike="noStrike" baseline="0" dirty="0">
                <a:latin typeface="NewBaskerville-Italic"/>
              </a:rPr>
              <a:t>relationships</a:t>
            </a:r>
            <a:r>
              <a:rPr lang="en-US" sz="2400" b="0" i="0" u="none" strike="noStrike" baseline="0" dirty="0">
                <a:latin typeface="NewBaskerville-Roman"/>
              </a:rPr>
              <a:t>, and </a:t>
            </a:r>
            <a:r>
              <a:rPr lang="en-US" sz="2400" b="0" i="1" u="none" strike="noStrike" baseline="0" dirty="0">
                <a:latin typeface="NewBaskerville-Italic"/>
              </a:rPr>
              <a:t>properties</a:t>
            </a:r>
            <a:r>
              <a:rPr lang="en-US" sz="2400" b="0" i="0" u="none" strike="noStrike" baseline="0" dirty="0">
                <a:latin typeface="NewBaskerville-Roman"/>
              </a:rPr>
              <a:t>. </a:t>
            </a:r>
          </a:p>
          <a:p>
            <a:pPr algn="just"/>
            <a:endParaRPr lang="en-US" sz="2400" dirty="0">
              <a:latin typeface="NewBaskerville-Roman"/>
            </a:endParaRPr>
          </a:p>
          <a:p>
            <a:pPr algn="just"/>
            <a:r>
              <a:rPr lang="en-US" sz="2400" b="0" i="0" u="none" strike="noStrike" baseline="0" dirty="0">
                <a:latin typeface="NewBaskerville-Roman"/>
              </a:rPr>
              <a:t>Some types of graph stores are referred to as </a:t>
            </a:r>
            <a:r>
              <a:rPr lang="en-US" sz="2400" b="0" i="1" u="none" strike="noStrike" baseline="0" dirty="0">
                <a:latin typeface="NewBaskerville-Italic"/>
              </a:rPr>
              <a:t>triple stores </a:t>
            </a:r>
            <a:r>
              <a:rPr lang="en-US" sz="2400" b="0" i="0" u="none" strike="noStrike" baseline="0" dirty="0">
                <a:latin typeface="NewBaskerville-Roman"/>
              </a:rPr>
              <a:t>because of their node-relationship-node structure.</a:t>
            </a:r>
            <a:endParaRPr lang="en-US" sz="2400" dirty="0"/>
          </a:p>
        </p:txBody>
      </p:sp>
      <p:sp>
        <p:nvSpPr>
          <p:cNvPr id="6" name="TextBox 5">
            <a:extLst>
              <a:ext uri="{FF2B5EF4-FFF2-40B4-BE49-F238E27FC236}">
                <a16:creationId xmlns:a16="http://schemas.microsoft.com/office/drawing/2014/main" id="{9FA8C18B-F315-878D-B742-5DC9F13ABE91}"/>
              </a:ext>
            </a:extLst>
          </p:cNvPr>
          <p:cNvSpPr txBox="1"/>
          <p:nvPr/>
        </p:nvSpPr>
        <p:spPr>
          <a:xfrm>
            <a:off x="576942" y="4652062"/>
            <a:ext cx="4572000" cy="400110"/>
          </a:xfrm>
          <a:prstGeom prst="rect">
            <a:avLst/>
          </a:prstGeom>
          <a:noFill/>
        </p:spPr>
        <p:txBody>
          <a:bodyPr wrap="square">
            <a:spAutoFit/>
          </a:bodyPr>
          <a:lstStyle/>
          <a:p>
            <a:r>
              <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RDF (Resource Description Framework) </a:t>
            </a:r>
            <a:endParaRPr lang="en-US" sz="2000" dirty="0"/>
          </a:p>
        </p:txBody>
      </p:sp>
    </p:spTree>
    <p:extLst>
      <p:ext uri="{BB962C8B-B14F-4D97-AF65-F5344CB8AC3E}">
        <p14:creationId xmlns:p14="http://schemas.microsoft.com/office/powerpoint/2010/main" val="2272785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8AF17B-A382-BDEF-3550-AA080052A5DA}"/>
              </a:ext>
            </a:extLst>
          </p:cNvPr>
          <p:cNvPicPr>
            <a:picLocks noChangeAspect="1"/>
          </p:cNvPicPr>
          <p:nvPr/>
        </p:nvPicPr>
        <p:blipFill>
          <a:blip r:embed="rId2"/>
          <a:stretch>
            <a:fillRect/>
          </a:stretch>
        </p:blipFill>
        <p:spPr>
          <a:xfrm>
            <a:off x="1581032" y="967488"/>
            <a:ext cx="5594467" cy="5360716"/>
          </a:xfrm>
          <a:prstGeom prst="rect">
            <a:avLst/>
          </a:prstGeom>
        </p:spPr>
      </p:pic>
      <p:sp>
        <p:nvSpPr>
          <p:cNvPr id="7" name="TextBox 6">
            <a:extLst>
              <a:ext uri="{FF2B5EF4-FFF2-40B4-BE49-F238E27FC236}">
                <a16:creationId xmlns:a16="http://schemas.microsoft.com/office/drawing/2014/main" id="{D4303845-A661-80FF-D834-6FC55A60C043}"/>
              </a:ext>
            </a:extLst>
          </p:cNvPr>
          <p:cNvSpPr txBox="1"/>
          <p:nvPr/>
        </p:nvSpPr>
        <p:spPr>
          <a:xfrm>
            <a:off x="451757" y="321157"/>
            <a:ext cx="8240486" cy="646331"/>
          </a:xfrm>
          <a:prstGeom prst="rect">
            <a:avLst/>
          </a:prstGeom>
          <a:noFill/>
        </p:spPr>
        <p:txBody>
          <a:bodyPr wrap="square">
            <a:spAutoFit/>
          </a:bodyPr>
          <a:lstStyle/>
          <a:p>
            <a:r>
              <a:rPr lang="en-US"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RDF (Resource Description Framework)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uses triples to represent data in the form of subject-predicate-object. </a:t>
            </a:r>
            <a:endParaRPr lang="en-US" dirty="0"/>
          </a:p>
        </p:txBody>
      </p:sp>
    </p:spTree>
    <p:extLst>
      <p:ext uri="{BB962C8B-B14F-4D97-AF65-F5344CB8AC3E}">
        <p14:creationId xmlns:p14="http://schemas.microsoft.com/office/powerpoint/2010/main" val="3314803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94E5A4-FA8E-9EF2-3693-8CC85979834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6D4F217-4B0E-46F2-0C0A-365C8FC9F7DE}"/>
              </a:ext>
            </a:extLst>
          </p:cNvPr>
          <p:cNvSpPr txBox="1"/>
          <p:nvPr/>
        </p:nvSpPr>
        <p:spPr>
          <a:xfrm>
            <a:off x="446313" y="132723"/>
            <a:ext cx="8349343" cy="6372770"/>
          </a:xfrm>
          <a:prstGeom prst="rect">
            <a:avLst/>
          </a:prstGeom>
          <a:noFill/>
        </p:spPr>
        <p:txBody>
          <a:bodyPr wrap="square">
            <a:spAutoFit/>
          </a:bodyPr>
          <a:lstStyle/>
          <a:p>
            <a:pPr marL="0" marR="0">
              <a:lnSpc>
                <a:spcPct val="107000"/>
              </a:lnSpc>
              <a:spcAft>
                <a:spcPts val="800"/>
              </a:spcAft>
            </a:pPr>
            <a:r>
              <a:rPr lang="en-US" sz="20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RDF (Resource Description Framework) </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uses triples to represent data in the form of subject-predicate-object. This structure allows datasets to be linked and queried in a graph format.</a:t>
            </a:r>
          </a:p>
          <a:p>
            <a:pPr marL="0" marR="0">
              <a:lnSpc>
                <a:spcPct val="107000"/>
              </a:lnSpc>
              <a:spcAft>
                <a:spcPts val="800"/>
              </a:spcAf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Example of RDF Triple:</a:t>
            </a:r>
          </a:p>
          <a:p>
            <a:pPr marL="0" marR="0">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(Book, has-author, Person123)</a:t>
            </a:r>
          </a:p>
          <a:p>
            <a:pPr marL="0" marR="0">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(Person123, has-name, "Dan")</a:t>
            </a:r>
          </a:p>
          <a:p>
            <a:pPr marL="0" marR="0" algn="just">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RDF enables the creation of linked data by assigning unique identifiers (URIs) to each node and linking them through predicates. This allows datasets from different sources to be joined seamlessly. RDF triples facilitate semantic search, enabling more meaningful queries and relationships between data points.</a:t>
            </a:r>
          </a:p>
        </p:txBody>
      </p:sp>
      <p:sp>
        <p:nvSpPr>
          <p:cNvPr id="4" name="TextBox 3">
            <a:extLst>
              <a:ext uri="{FF2B5EF4-FFF2-40B4-BE49-F238E27FC236}">
                <a16:creationId xmlns:a16="http://schemas.microsoft.com/office/drawing/2014/main" id="{70759499-A712-489D-5498-AC790A78D471}"/>
              </a:ext>
            </a:extLst>
          </p:cNvPr>
          <p:cNvSpPr txBox="1"/>
          <p:nvPr/>
        </p:nvSpPr>
        <p:spPr>
          <a:xfrm>
            <a:off x="446314" y="1356233"/>
            <a:ext cx="8142514" cy="2246769"/>
          </a:xfrm>
          <a:prstGeom prst="rect">
            <a:avLst/>
          </a:prstGeom>
          <a:noFill/>
        </p:spPr>
        <p:txBody>
          <a:bodyPr wrap="square">
            <a:spAutoFit/>
          </a:bodyPr>
          <a:lstStyle/>
          <a:p>
            <a:pPr algn="just"/>
            <a:r>
              <a:rPr lang="en-US" sz="2000" b="1" dirty="0"/>
              <a:t>Triples as Graph Components</a:t>
            </a:r>
            <a:r>
              <a:rPr lang="en-US" sz="2000" dirty="0"/>
              <a:t>: RDF stores data as triples (subject-predicate-object), where:</a:t>
            </a:r>
          </a:p>
          <a:p>
            <a:pPr algn="just">
              <a:buFont typeface="Arial" panose="020B0604020202020204" pitchFamily="34" charset="0"/>
              <a:buChar char="•"/>
            </a:pPr>
            <a:r>
              <a:rPr lang="en-US" sz="2000" dirty="0"/>
              <a:t>The </a:t>
            </a:r>
            <a:r>
              <a:rPr lang="en-US" sz="2000" b="1" dirty="0"/>
              <a:t>subject</a:t>
            </a:r>
            <a:r>
              <a:rPr lang="en-US" sz="2000" dirty="0"/>
              <a:t> represents an entity or node.</a:t>
            </a:r>
          </a:p>
          <a:p>
            <a:pPr algn="just">
              <a:buFont typeface="Arial" panose="020B0604020202020204" pitchFamily="34" charset="0"/>
              <a:buChar char="•"/>
            </a:pPr>
            <a:r>
              <a:rPr lang="en-US" sz="2000" dirty="0"/>
              <a:t>The </a:t>
            </a:r>
            <a:r>
              <a:rPr lang="en-US" sz="2000" b="1" dirty="0"/>
              <a:t>predicate</a:t>
            </a:r>
            <a:r>
              <a:rPr lang="en-US" sz="2000" dirty="0"/>
              <a:t> denotes the relationship (or edge) between entities.</a:t>
            </a:r>
          </a:p>
          <a:p>
            <a:pPr algn="just">
              <a:buFont typeface="Arial" panose="020B0604020202020204" pitchFamily="34" charset="0"/>
              <a:buChar char="•"/>
            </a:pPr>
            <a:r>
              <a:rPr lang="en-US" sz="2000" dirty="0"/>
              <a:t>The </a:t>
            </a:r>
            <a:r>
              <a:rPr lang="en-US" sz="2000" b="1" dirty="0"/>
              <a:t>object</a:t>
            </a:r>
            <a:r>
              <a:rPr lang="en-US" sz="2000" dirty="0"/>
              <a:t> is the target node or value associated with the subject. In a graph database, each RDF triple directly translates to a graph component, making it easy to visualize and traverse relationships.</a:t>
            </a:r>
          </a:p>
        </p:txBody>
      </p:sp>
    </p:spTree>
    <p:extLst>
      <p:ext uri="{BB962C8B-B14F-4D97-AF65-F5344CB8AC3E}">
        <p14:creationId xmlns:p14="http://schemas.microsoft.com/office/powerpoint/2010/main" val="506756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4652E2-1DF7-0CA5-840E-1AD2716ACC5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7612FB2-5F8C-970E-F4F5-238A33D81A13}"/>
              </a:ext>
            </a:extLst>
          </p:cNvPr>
          <p:cNvSpPr txBox="1"/>
          <p:nvPr/>
        </p:nvSpPr>
        <p:spPr>
          <a:xfrm>
            <a:off x="340178" y="172141"/>
            <a:ext cx="8196943" cy="904799"/>
          </a:xfrm>
          <a:prstGeom prst="rect">
            <a:avLst/>
          </a:prstGeom>
          <a:noFill/>
        </p:spPr>
        <p:txBody>
          <a:bodyPr wrap="square">
            <a:spAutoFit/>
          </a:bodyPr>
          <a:lstStyle/>
          <a:p>
            <a:pPr marL="0" marR="0" algn="just">
              <a:lnSpc>
                <a:spcPct val="107000"/>
              </a:lnSpc>
              <a:spcAft>
                <a:spcPts val="800"/>
              </a:spcAf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Comparison of Graph stores and Key-value stores</a:t>
            </a:r>
          </a:p>
          <a:p>
            <a:pPr marL="0" marR="0" algn="just">
              <a:lnSpc>
                <a:spcPct val="107000"/>
              </a:lnSpc>
              <a:spcAft>
                <a:spcPts val="800"/>
              </a:spcAf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DF7CBD64-EE0C-7D36-1B75-284C7401E720}"/>
              </a:ext>
            </a:extLst>
          </p:cNvPr>
          <p:cNvGraphicFramePr>
            <a:graphicFrameLocks noGrp="1"/>
          </p:cNvGraphicFramePr>
          <p:nvPr>
            <p:extLst>
              <p:ext uri="{D42A27DB-BD31-4B8C-83A1-F6EECF244321}">
                <p14:modId xmlns:p14="http://schemas.microsoft.com/office/powerpoint/2010/main" val="3692086434"/>
              </p:ext>
            </p:extLst>
          </p:nvPr>
        </p:nvGraphicFramePr>
        <p:xfrm>
          <a:off x="165100" y="831406"/>
          <a:ext cx="8877300" cy="5499996"/>
        </p:xfrm>
        <a:graphic>
          <a:graphicData uri="http://schemas.openxmlformats.org/drawingml/2006/table">
            <a:tbl>
              <a:tblPr/>
              <a:tblGrid>
                <a:gridCol w="2476500">
                  <a:extLst>
                    <a:ext uri="{9D8B030D-6E8A-4147-A177-3AD203B41FA5}">
                      <a16:colId xmlns:a16="http://schemas.microsoft.com/office/drawing/2014/main" val="2454633600"/>
                    </a:ext>
                  </a:extLst>
                </a:gridCol>
                <a:gridCol w="3441700">
                  <a:extLst>
                    <a:ext uri="{9D8B030D-6E8A-4147-A177-3AD203B41FA5}">
                      <a16:colId xmlns:a16="http://schemas.microsoft.com/office/drawing/2014/main" val="2421610982"/>
                    </a:ext>
                  </a:extLst>
                </a:gridCol>
                <a:gridCol w="2959100">
                  <a:extLst>
                    <a:ext uri="{9D8B030D-6E8A-4147-A177-3AD203B41FA5}">
                      <a16:colId xmlns:a16="http://schemas.microsoft.com/office/drawing/2014/main" val="2064609827"/>
                    </a:ext>
                  </a:extLst>
                </a:gridCol>
              </a:tblGrid>
              <a:tr h="170986">
                <a:tc>
                  <a:txBody>
                    <a:bodyPr/>
                    <a:lstStyle/>
                    <a:p>
                      <a:r>
                        <a:rPr lang="en-US" sz="2000" dirty="0">
                          <a:solidFill>
                            <a:srgbClr val="FF0000"/>
                          </a:solidFill>
                        </a:rPr>
                        <a:t>Feature</a:t>
                      </a:r>
                    </a:p>
                  </a:txBody>
                  <a:tcPr marL="53065" marR="53065" marT="26533" marB="26533" anchor="ctr">
                    <a:lnL>
                      <a:noFill/>
                    </a:lnL>
                    <a:lnR>
                      <a:noFill/>
                    </a:lnR>
                    <a:lnT>
                      <a:noFill/>
                    </a:lnT>
                    <a:lnB>
                      <a:noFill/>
                    </a:lnB>
                    <a:solidFill>
                      <a:schemeClr val="tx2">
                        <a:lumMod val="20000"/>
                        <a:lumOff val="80000"/>
                      </a:schemeClr>
                    </a:solidFill>
                  </a:tcPr>
                </a:tc>
                <a:tc>
                  <a:txBody>
                    <a:bodyPr/>
                    <a:lstStyle/>
                    <a:p>
                      <a:r>
                        <a:rPr lang="en-US" sz="2000">
                          <a:solidFill>
                            <a:srgbClr val="FF0000"/>
                          </a:solidFill>
                        </a:rPr>
                        <a:t>Graph Stores</a:t>
                      </a:r>
                    </a:p>
                  </a:txBody>
                  <a:tcPr marL="53065" marR="53065" marT="26533" marB="26533" anchor="ctr">
                    <a:lnL>
                      <a:noFill/>
                    </a:lnL>
                    <a:lnR>
                      <a:noFill/>
                    </a:lnR>
                    <a:lnT>
                      <a:noFill/>
                    </a:lnT>
                    <a:lnB>
                      <a:noFill/>
                    </a:lnB>
                    <a:solidFill>
                      <a:schemeClr val="tx2">
                        <a:lumMod val="20000"/>
                        <a:lumOff val="80000"/>
                      </a:schemeClr>
                    </a:solidFill>
                  </a:tcPr>
                </a:tc>
                <a:tc>
                  <a:txBody>
                    <a:bodyPr/>
                    <a:lstStyle/>
                    <a:p>
                      <a:r>
                        <a:rPr lang="en-US" sz="2000" dirty="0">
                          <a:solidFill>
                            <a:srgbClr val="FF0000"/>
                          </a:solidFill>
                        </a:rPr>
                        <a:t>Key-Value Stores</a:t>
                      </a:r>
                    </a:p>
                  </a:txBody>
                  <a:tcPr marL="53065" marR="53065" marT="26533" marB="26533" anchor="ctr">
                    <a:lnL>
                      <a:noFill/>
                    </a:lnL>
                    <a:lnR>
                      <a:noFill/>
                    </a:lnR>
                    <a:lnT>
                      <a:noFill/>
                    </a:lnT>
                    <a:lnB>
                      <a:noFill/>
                    </a:lnB>
                    <a:solidFill>
                      <a:schemeClr val="tx2">
                        <a:lumMod val="20000"/>
                        <a:lumOff val="80000"/>
                      </a:schemeClr>
                    </a:solidFill>
                  </a:tcPr>
                </a:tc>
                <a:extLst>
                  <a:ext uri="{0D108BD9-81ED-4DB2-BD59-A6C34878D82A}">
                    <a16:rowId xmlns:a16="http://schemas.microsoft.com/office/drawing/2014/main" val="489911899"/>
                  </a:ext>
                </a:extLst>
              </a:tr>
              <a:tr h="530651">
                <a:tc>
                  <a:txBody>
                    <a:bodyPr/>
                    <a:lstStyle/>
                    <a:p>
                      <a:r>
                        <a:rPr lang="en-US" sz="2000" b="1"/>
                        <a:t>Data Structure</a:t>
                      </a:r>
                      <a:endParaRPr lang="en-US" sz="2000"/>
                    </a:p>
                  </a:txBody>
                  <a:tcPr marL="53065" marR="53065" marT="26533" marB="26533" anchor="ctr">
                    <a:lnL>
                      <a:noFill/>
                    </a:lnL>
                    <a:lnR>
                      <a:noFill/>
                    </a:lnR>
                    <a:lnT>
                      <a:noFill/>
                    </a:lnT>
                    <a:lnB>
                      <a:noFill/>
                    </a:lnB>
                    <a:solidFill>
                      <a:schemeClr val="tx2">
                        <a:lumMod val="20000"/>
                        <a:lumOff val="80000"/>
                      </a:schemeClr>
                    </a:solidFill>
                  </a:tcPr>
                </a:tc>
                <a:tc>
                  <a:txBody>
                    <a:bodyPr/>
                    <a:lstStyle/>
                    <a:p>
                      <a:r>
                        <a:rPr lang="en-US" sz="2000"/>
                        <a:t>Nodes (entities) and edges (relationships) form a graph structure</a:t>
                      </a:r>
                    </a:p>
                  </a:txBody>
                  <a:tcPr marL="53065" marR="53065" marT="26533" marB="26533" anchor="ctr">
                    <a:lnL>
                      <a:noFill/>
                    </a:lnL>
                    <a:lnR>
                      <a:noFill/>
                    </a:lnR>
                    <a:lnT>
                      <a:noFill/>
                    </a:lnT>
                    <a:lnB>
                      <a:noFill/>
                    </a:lnB>
                    <a:solidFill>
                      <a:schemeClr val="tx2">
                        <a:lumMod val="20000"/>
                        <a:lumOff val="80000"/>
                      </a:schemeClr>
                    </a:solidFill>
                  </a:tcPr>
                </a:tc>
                <a:tc>
                  <a:txBody>
                    <a:bodyPr/>
                    <a:lstStyle/>
                    <a:p>
                      <a:r>
                        <a:rPr lang="en-US" sz="2000" dirty="0"/>
                        <a:t>Key-value pairs without explicit relationships</a:t>
                      </a:r>
                    </a:p>
                  </a:txBody>
                  <a:tcPr marL="53065" marR="53065" marT="26533" marB="26533" anchor="ctr">
                    <a:lnL>
                      <a:noFill/>
                    </a:lnL>
                    <a:lnR>
                      <a:noFill/>
                    </a:lnR>
                    <a:lnT>
                      <a:noFill/>
                    </a:lnT>
                    <a:lnB>
                      <a:noFill/>
                    </a:lnB>
                    <a:solidFill>
                      <a:schemeClr val="tx2">
                        <a:lumMod val="20000"/>
                        <a:lumOff val="80000"/>
                      </a:schemeClr>
                    </a:solidFill>
                  </a:tcPr>
                </a:tc>
                <a:extLst>
                  <a:ext uri="{0D108BD9-81ED-4DB2-BD59-A6C34878D82A}">
                    <a16:rowId xmlns:a16="http://schemas.microsoft.com/office/drawing/2014/main" val="1044489972"/>
                  </a:ext>
                </a:extLst>
              </a:tr>
              <a:tr h="849041">
                <a:tc>
                  <a:txBody>
                    <a:bodyPr/>
                    <a:lstStyle/>
                    <a:p>
                      <a:r>
                        <a:rPr lang="en-US" sz="2000" b="1"/>
                        <a:t>Use Case</a:t>
                      </a:r>
                      <a:endParaRPr lang="en-US" sz="2000"/>
                    </a:p>
                  </a:txBody>
                  <a:tcPr marL="53065" marR="53065" marT="26533" marB="26533" anchor="ctr">
                    <a:lnL>
                      <a:noFill/>
                    </a:lnL>
                    <a:lnR>
                      <a:noFill/>
                    </a:lnR>
                    <a:lnT>
                      <a:noFill/>
                    </a:lnT>
                    <a:lnB>
                      <a:noFill/>
                    </a:lnB>
                    <a:solidFill>
                      <a:schemeClr val="tx2">
                        <a:lumMod val="20000"/>
                        <a:lumOff val="80000"/>
                      </a:schemeClr>
                    </a:solidFill>
                  </a:tcPr>
                </a:tc>
                <a:tc>
                  <a:txBody>
                    <a:bodyPr/>
                    <a:lstStyle/>
                    <a:p>
                      <a:r>
                        <a:rPr lang="en-US" sz="2000" dirty="0"/>
                        <a:t>Ideal for applications requiring complex relationship analysis, such as social networks or rule-based systems</a:t>
                      </a:r>
                    </a:p>
                  </a:txBody>
                  <a:tcPr marL="53065" marR="53065" marT="26533" marB="26533" anchor="ctr">
                    <a:lnL>
                      <a:noFill/>
                    </a:lnL>
                    <a:lnR>
                      <a:noFill/>
                    </a:lnR>
                    <a:lnT>
                      <a:noFill/>
                    </a:lnT>
                    <a:lnB>
                      <a:noFill/>
                    </a:lnB>
                    <a:solidFill>
                      <a:schemeClr val="tx2">
                        <a:lumMod val="20000"/>
                        <a:lumOff val="80000"/>
                      </a:schemeClr>
                    </a:solidFill>
                  </a:tcPr>
                </a:tc>
                <a:tc>
                  <a:txBody>
                    <a:bodyPr/>
                    <a:lstStyle/>
                    <a:p>
                      <a:r>
                        <a:rPr lang="en-US" sz="2000" dirty="0"/>
                        <a:t>Suitable for applications needing quick lookups and high performance without complex relationships</a:t>
                      </a:r>
                    </a:p>
                  </a:txBody>
                  <a:tcPr marL="53065" marR="53065" marT="26533" marB="26533" anchor="ctr">
                    <a:lnL>
                      <a:noFill/>
                    </a:lnL>
                    <a:lnR>
                      <a:noFill/>
                    </a:lnR>
                    <a:lnT>
                      <a:noFill/>
                    </a:lnT>
                    <a:lnB>
                      <a:noFill/>
                    </a:lnB>
                    <a:solidFill>
                      <a:schemeClr val="tx2">
                        <a:lumMod val="20000"/>
                        <a:lumOff val="80000"/>
                      </a:schemeClr>
                    </a:solidFill>
                  </a:tcPr>
                </a:tc>
                <a:extLst>
                  <a:ext uri="{0D108BD9-81ED-4DB2-BD59-A6C34878D82A}">
                    <a16:rowId xmlns:a16="http://schemas.microsoft.com/office/drawing/2014/main" val="3902583088"/>
                  </a:ext>
                </a:extLst>
              </a:tr>
              <a:tr h="849041">
                <a:tc>
                  <a:txBody>
                    <a:bodyPr/>
                    <a:lstStyle/>
                    <a:p>
                      <a:r>
                        <a:rPr lang="en-US" sz="2000" b="1"/>
                        <a:t>Complex Queries</a:t>
                      </a:r>
                      <a:endParaRPr lang="en-US" sz="2000"/>
                    </a:p>
                  </a:txBody>
                  <a:tcPr marL="53065" marR="53065" marT="26533" marB="26533" anchor="ctr">
                    <a:lnL>
                      <a:noFill/>
                    </a:lnL>
                    <a:lnR>
                      <a:noFill/>
                    </a:lnR>
                    <a:lnT>
                      <a:noFill/>
                    </a:lnT>
                    <a:lnB>
                      <a:noFill/>
                    </a:lnB>
                    <a:solidFill>
                      <a:schemeClr val="tx2">
                        <a:lumMod val="20000"/>
                        <a:lumOff val="80000"/>
                      </a:schemeClr>
                    </a:solidFill>
                  </a:tcPr>
                </a:tc>
                <a:tc>
                  <a:txBody>
                    <a:bodyPr/>
                    <a:lstStyle/>
                    <a:p>
                      <a:r>
                        <a:rPr lang="en-US" sz="2000" dirty="0"/>
                        <a:t>Supports complex queries like finding shortest paths, calculating connectedness etc.</a:t>
                      </a:r>
                    </a:p>
                  </a:txBody>
                  <a:tcPr marL="53065" marR="53065" marT="26533" marB="26533" anchor="ctr">
                    <a:lnL>
                      <a:noFill/>
                    </a:lnL>
                    <a:lnR>
                      <a:noFill/>
                    </a:lnR>
                    <a:lnT>
                      <a:noFill/>
                    </a:lnT>
                    <a:lnB>
                      <a:noFill/>
                    </a:lnB>
                    <a:solidFill>
                      <a:schemeClr val="tx2">
                        <a:lumMod val="20000"/>
                        <a:lumOff val="80000"/>
                      </a:schemeClr>
                    </a:solidFill>
                  </a:tcPr>
                </a:tc>
                <a:tc>
                  <a:txBody>
                    <a:bodyPr/>
                    <a:lstStyle/>
                    <a:p>
                      <a:r>
                        <a:rPr lang="en-US" sz="2000"/>
                        <a:t>Limited to basic lookups; complex queries are challenging</a:t>
                      </a:r>
                    </a:p>
                  </a:txBody>
                  <a:tcPr marL="53065" marR="53065" marT="26533" marB="26533" anchor="ctr">
                    <a:lnL>
                      <a:noFill/>
                    </a:lnL>
                    <a:lnR>
                      <a:noFill/>
                    </a:lnR>
                    <a:lnT>
                      <a:noFill/>
                    </a:lnT>
                    <a:lnB>
                      <a:noFill/>
                    </a:lnB>
                    <a:solidFill>
                      <a:schemeClr val="tx2">
                        <a:lumMod val="20000"/>
                        <a:lumOff val="80000"/>
                      </a:schemeClr>
                    </a:solidFill>
                  </a:tcPr>
                </a:tc>
                <a:extLst>
                  <a:ext uri="{0D108BD9-81ED-4DB2-BD59-A6C34878D82A}">
                    <a16:rowId xmlns:a16="http://schemas.microsoft.com/office/drawing/2014/main" val="1818897578"/>
                  </a:ext>
                </a:extLst>
              </a:tr>
              <a:tr h="689846">
                <a:tc>
                  <a:txBody>
                    <a:bodyPr/>
                    <a:lstStyle/>
                    <a:p>
                      <a:r>
                        <a:rPr lang="en-US" sz="2000" b="1"/>
                        <a:t>Relationship Handling</a:t>
                      </a:r>
                      <a:endParaRPr lang="en-US" sz="2000"/>
                    </a:p>
                  </a:txBody>
                  <a:tcPr marL="53065" marR="53065" marT="26533" marB="26533" anchor="ctr">
                    <a:lnL>
                      <a:noFill/>
                    </a:lnL>
                    <a:lnR>
                      <a:noFill/>
                    </a:lnR>
                    <a:lnT>
                      <a:noFill/>
                    </a:lnT>
                    <a:lnB>
                      <a:noFill/>
                    </a:lnB>
                    <a:solidFill>
                      <a:schemeClr val="tx2">
                        <a:lumMod val="20000"/>
                        <a:lumOff val="80000"/>
                      </a:schemeClr>
                    </a:solidFill>
                  </a:tcPr>
                </a:tc>
                <a:tc>
                  <a:txBody>
                    <a:bodyPr/>
                    <a:lstStyle/>
                    <a:p>
                      <a:r>
                        <a:rPr lang="en-US" sz="2000" b="1" dirty="0"/>
                        <a:t>Link analysis. </a:t>
                      </a:r>
                      <a:r>
                        <a:rPr lang="en-US" sz="2000" dirty="0"/>
                        <a:t>Designed to represent and analyze relationships; relationships are as important </a:t>
                      </a:r>
                      <a:r>
                        <a:rPr lang="en-US" sz="2000"/>
                        <a:t>as entities.</a:t>
                      </a:r>
                      <a:endParaRPr lang="en-US" sz="2000" dirty="0"/>
                    </a:p>
                  </a:txBody>
                  <a:tcPr marL="53065" marR="53065" marT="26533" marB="26533" anchor="ctr">
                    <a:lnL>
                      <a:noFill/>
                    </a:lnL>
                    <a:lnR>
                      <a:noFill/>
                    </a:lnR>
                    <a:lnT>
                      <a:noFill/>
                    </a:lnT>
                    <a:lnB>
                      <a:noFill/>
                    </a:lnB>
                    <a:solidFill>
                      <a:schemeClr val="tx2">
                        <a:lumMod val="20000"/>
                        <a:lumOff val="80000"/>
                      </a:schemeClr>
                    </a:solidFill>
                  </a:tcPr>
                </a:tc>
                <a:tc>
                  <a:txBody>
                    <a:bodyPr/>
                    <a:lstStyle/>
                    <a:p>
                      <a:r>
                        <a:rPr lang="en-US" sz="2000"/>
                        <a:t>Relationships between entities are not explicitly represented</a:t>
                      </a:r>
                    </a:p>
                  </a:txBody>
                  <a:tcPr marL="53065" marR="53065" marT="26533" marB="26533" anchor="ctr">
                    <a:lnL>
                      <a:noFill/>
                    </a:lnL>
                    <a:lnR>
                      <a:noFill/>
                    </a:lnR>
                    <a:lnT>
                      <a:noFill/>
                    </a:lnT>
                    <a:lnB>
                      <a:noFill/>
                    </a:lnB>
                    <a:solidFill>
                      <a:schemeClr val="tx2">
                        <a:lumMod val="20000"/>
                        <a:lumOff val="80000"/>
                      </a:schemeClr>
                    </a:solidFill>
                  </a:tcPr>
                </a:tc>
                <a:extLst>
                  <a:ext uri="{0D108BD9-81ED-4DB2-BD59-A6C34878D82A}">
                    <a16:rowId xmlns:a16="http://schemas.microsoft.com/office/drawing/2014/main" val="1156658043"/>
                  </a:ext>
                </a:extLst>
              </a:tr>
              <a:tr h="530651">
                <a:tc>
                  <a:txBody>
                    <a:bodyPr/>
                    <a:lstStyle/>
                    <a:p>
                      <a:r>
                        <a:rPr lang="en-US" sz="2000" b="1"/>
                        <a:t>Query Performance</a:t>
                      </a:r>
                      <a:endParaRPr lang="en-US" sz="2000"/>
                    </a:p>
                  </a:txBody>
                  <a:tcPr marL="53065" marR="53065" marT="26533" marB="26533" anchor="ctr">
                    <a:lnL>
                      <a:noFill/>
                    </a:lnL>
                    <a:lnR>
                      <a:noFill/>
                    </a:lnR>
                    <a:lnT>
                      <a:noFill/>
                    </a:lnT>
                    <a:lnB>
                      <a:noFill/>
                    </a:lnB>
                    <a:solidFill>
                      <a:schemeClr val="tx2">
                        <a:lumMod val="20000"/>
                        <a:lumOff val="80000"/>
                      </a:schemeClr>
                    </a:solidFill>
                  </a:tcPr>
                </a:tc>
                <a:tc>
                  <a:txBody>
                    <a:bodyPr/>
                    <a:lstStyle/>
                    <a:p>
                      <a:r>
                        <a:rPr lang="en-US" sz="2000" dirty="0"/>
                        <a:t>Efficient for relationship-based queries</a:t>
                      </a:r>
                      <a:endParaRPr lang="en-US" sz="2000" dirty="0">
                        <a:solidFill>
                          <a:srgbClr val="FF0000"/>
                        </a:solidFill>
                      </a:endParaRPr>
                    </a:p>
                  </a:txBody>
                  <a:tcPr marL="53065" marR="53065" marT="26533" marB="26533" anchor="ctr">
                    <a:lnL>
                      <a:noFill/>
                    </a:lnL>
                    <a:lnR>
                      <a:noFill/>
                    </a:lnR>
                    <a:lnT>
                      <a:noFill/>
                    </a:lnT>
                    <a:lnB>
                      <a:noFill/>
                    </a:lnB>
                    <a:solidFill>
                      <a:schemeClr val="tx2">
                        <a:lumMod val="20000"/>
                        <a:lumOff val="80000"/>
                      </a:schemeClr>
                    </a:solidFill>
                  </a:tcPr>
                </a:tc>
                <a:tc>
                  <a:txBody>
                    <a:bodyPr/>
                    <a:lstStyle/>
                    <a:p>
                      <a:r>
                        <a:rPr lang="en-US" sz="2000" dirty="0"/>
                        <a:t>Highly efficient for simple get/set operations</a:t>
                      </a:r>
                    </a:p>
                  </a:txBody>
                  <a:tcPr marL="53065" marR="53065" marT="26533" marB="26533" anchor="ctr">
                    <a:lnL>
                      <a:noFill/>
                    </a:lnL>
                    <a:lnR>
                      <a:noFill/>
                    </a:lnR>
                    <a:lnT>
                      <a:noFill/>
                    </a:lnT>
                    <a:lnB>
                      <a:noFill/>
                    </a:lnB>
                    <a:solidFill>
                      <a:schemeClr val="tx2">
                        <a:lumMod val="20000"/>
                        <a:lumOff val="80000"/>
                      </a:schemeClr>
                    </a:solidFill>
                  </a:tcPr>
                </a:tc>
                <a:extLst>
                  <a:ext uri="{0D108BD9-81ED-4DB2-BD59-A6C34878D82A}">
                    <a16:rowId xmlns:a16="http://schemas.microsoft.com/office/drawing/2014/main" val="575798438"/>
                  </a:ext>
                </a:extLst>
              </a:tr>
            </a:tbl>
          </a:graphicData>
        </a:graphic>
      </p:graphicFrame>
    </p:spTree>
    <p:extLst>
      <p:ext uri="{BB962C8B-B14F-4D97-AF65-F5344CB8AC3E}">
        <p14:creationId xmlns:p14="http://schemas.microsoft.com/office/powerpoint/2010/main" val="3636561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74547B-6F41-87CE-16E9-12DD4E5C0465}"/>
              </a:ext>
            </a:extLst>
          </p:cNvPr>
          <p:cNvSpPr txBox="1"/>
          <p:nvPr/>
        </p:nvSpPr>
        <p:spPr>
          <a:xfrm>
            <a:off x="635000" y="660400"/>
            <a:ext cx="3429000" cy="461665"/>
          </a:xfrm>
          <a:prstGeom prst="rect">
            <a:avLst/>
          </a:prstGeom>
          <a:noFill/>
        </p:spPr>
        <p:txBody>
          <a:bodyPr wrap="square" rtlCol="0">
            <a:spAutoFit/>
          </a:bodyPr>
          <a:lstStyle/>
          <a:p>
            <a:r>
              <a:rPr lang="en-US" sz="2400" dirty="0"/>
              <a:t>Neo4J</a:t>
            </a:r>
          </a:p>
        </p:txBody>
      </p:sp>
      <p:sp>
        <p:nvSpPr>
          <p:cNvPr id="6" name="TextBox 5">
            <a:extLst>
              <a:ext uri="{FF2B5EF4-FFF2-40B4-BE49-F238E27FC236}">
                <a16:creationId xmlns:a16="http://schemas.microsoft.com/office/drawing/2014/main" id="{5CC3E733-08ED-86C3-1C38-82B5FA29E554}"/>
              </a:ext>
            </a:extLst>
          </p:cNvPr>
          <p:cNvSpPr txBox="1"/>
          <p:nvPr/>
        </p:nvSpPr>
        <p:spPr>
          <a:xfrm>
            <a:off x="571500" y="1621641"/>
            <a:ext cx="7480300" cy="4093428"/>
          </a:xfrm>
          <a:prstGeom prst="rect">
            <a:avLst/>
          </a:prstGeom>
          <a:noFill/>
        </p:spPr>
        <p:txBody>
          <a:bodyPr wrap="square">
            <a:spAutoFit/>
          </a:bodyPr>
          <a:lstStyle/>
          <a:p>
            <a:r>
              <a:rPr lang="en-US" sz="2000" dirty="0"/>
              <a:t>Create Nodes</a:t>
            </a:r>
          </a:p>
          <a:p>
            <a:r>
              <a:rPr lang="en-US" sz="2000" dirty="0">
                <a:solidFill>
                  <a:srgbClr val="FF0000"/>
                </a:solidFill>
              </a:rPr>
              <a:t>CREATE (</a:t>
            </a:r>
            <a:r>
              <a:rPr lang="en-US" sz="2000" dirty="0" err="1">
                <a:solidFill>
                  <a:srgbClr val="FF0000"/>
                </a:solidFill>
              </a:rPr>
              <a:t>p:Person</a:t>
            </a:r>
            <a:r>
              <a:rPr lang="en-US" sz="2000" dirty="0">
                <a:solidFill>
                  <a:srgbClr val="FF0000"/>
                </a:solidFill>
              </a:rPr>
              <a:t> {name: "Alice", age: 30})</a:t>
            </a:r>
          </a:p>
          <a:p>
            <a:r>
              <a:rPr lang="en-US" sz="2000" dirty="0">
                <a:solidFill>
                  <a:srgbClr val="FF0000"/>
                </a:solidFill>
              </a:rPr>
              <a:t>CREATE (</a:t>
            </a:r>
            <a:r>
              <a:rPr lang="en-US" sz="2000" dirty="0" err="1">
                <a:solidFill>
                  <a:srgbClr val="FF0000"/>
                </a:solidFill>
              </a:rPr>
              <a:t>p:Person</a:t>
            </a:r>
            <a:r>
              <a:rPr lang="en-US" sz="2000" dirty="0">
                <a:solidFill>
                  <a:srgbClr val="FF0000"/>
                </a:solidFill>
              </a:rPr>
              <a:t> {name: "Bob", age: 35})</a:t>
            </a:r>
          </a:p>
          <a:p>
            <a:r>
              <a:rPr lang="en-US" sz="2000" dirty="0">
                <a:solidFill>
                  <a:srgbClr val="FF0000"/>
                </a:solidFill>
              </a:rPr>
              <a:t>CREATE (</a:t>
            </a:r>
            <a:r>
              <a:rPr lang="en-US" sz="2000" dirty="0" err="1">
                <a:solidFill>
                  <a:srgbClr val="FF0000"/>
                </a:solidFill>
              </a:rPr>
              <a:t>p:Person</a:t>
            </a:r>
            <a:r>
              <a:rPr lang="en-US" sz="2000" dirty="0">
                <a:solidFill>
                  <a:srgbClr val="FF0000"/>
                </a:solidFill>
              </a:rPr>
              <a:t> {name: "Marry", age: 25})</a:t>
            </a:r>
          </a:p>
          <a:p>
            <a:r>
              <a:rPr lang="en-US" sz="2000" dirty="0">
                <a:solidFill>
                  <a:srgbClr val="FF0000"/>
                </a:solidFill>
              </a:rPr>
              <a:t>CREATE (</a:t>
            </a:r>
            <a:r>
              <a:rPr lang="en-US" sz="2000" dirty="0" err="1">
                <a:solidFill>
                  <a:srgbClr val="FF0000"/>
                </a:solidFill>
              </a:rPr>
              <a:t>p:Person</a:t>
            </a:r>
            <a:r>
              <a:rPr lang="en-US" sz="2000" dirty="0">
                <a:solidFill>
                  <a:srgbClr val="FF0000"/>
                </a:solidFill>
              </a:rPr>
              <a:t> {name: "Roy", age: 30})</a:t>
            </a:r>
          </a:p>
          <a:p>
            <a:r>
              <a:rPr lang="en-US" sz="2000" dirty="0">
                <a:solidFill>
                  <a:srgbClr val="FF0000"/>
                </a:solidFill>
              </a:rPr>
              <a:t>CREATE (</a:t>
            </a:r>
            <a:r>
              <a:rPr lang="en-US" sz="2000" dirty="0" err="1">
                <a:solidFill>
                  <a:srgbClr val="FF0000"/>
                </a:solidFill>
              </a:rPr>
              <a:t>p:Person</a:t>
            </a:r>
            <a:r>
              <a:rPr lang="en-US" sz="2000" dirty="0">
                <a:solidFill>
                  <a:srgbClr val="FF0000"/>
                </a:solidFill>
              </a:rPr>
              <a:t> {name: "Roy", age: 30})</a:t>
            </a:r>
          </a:p>
          <a:p>
            <a:endParaRPr lang="en-US" sz="2000" dirty="0"/>
          </a:p>
          <a:p>
            <a:r>
              <a:rPr lang="en-US" sz="2000" dirty="0"/>
              <a:t>Create Relationships:</a:t>
            </a:r>
          </a:p>
          <a:p>
            <a:r>
              <a:rPr lang="en-US" sz="2000" dirty="0">
                <a:solidFill>
                  <a:srgbClr val="FF0000"/>
                </a:solidFill>
              </a:rPr>
              <a:t>MATCH (</a:t>
            </a:r>
            <a:r>
              <a:rPr lang="en-US" sz="2000" dirty="0" err="1">
                <a:solidFill>
                  <a:srgbClr val="FF0000"/>
                </a:solidFill>
              </a:rPr>
              <a:t>a:Person</a:t>
            </a:r>
            <a:r>
              <a:rPr lang="en-US" sz="2000" dirty="0">
                <a:solidFill>
                  <a:srgbClr val="FF0000"/>
                </a:solidFill>
              </a:rPr>
              <a:t> {name: "Alice"}), (</a:t>
            </a:r>
            <a:r>
              <a:rPr lang="en-US" sz="2000" dirty="0" err="1">
                <a:solidFill>
                  <a:srgbClr val="FF0000"/>
                </a:solidFill>
              </a:rPr>
              <a:t>b:Person</a:t>
            </a:r>
            <a:r>
              <a:rPr lang="en-US" sz="2000" dirty="0">
                <a:solidFill>
                  <a:srgbClr val="FF0000"/>
                </a:solidFill>
              </a:rPr>
              <a:t> {name: "Bob"})</a:t>
            </a:r>
          </a:p>
          <a:p>
            <a:r>
              <a:rPr lang="en-US" sz="2000" dirty="0">
                <a:solidFill>
                  <a:srgbClr val="FF0000"/>
                </a:solidFill>
              </a:rPr>
              <a:t>CREATE (a)-[:FRIEND_OF]-&gt;(b)</a:t>
            </a:r>
          </a:p>
          <a:p>
            <a:endParaRPr lang="en-US" sz="2000" dirty="0"/>
          </a:p>
          <a:p>
            <a:r>
              <a:rPr lang="en-US" sz="2000" dirty="0"/>
              <a:t>Retrieve Nodes and Relationships:</a:t>
            </a:r>
          </a:p>
          <a:p>
            <a:r>
              <a:rPr lang="en-US" sz="2000" dirty="0">
                <a:solidFill>
                  <a:srgbClr val="FF0000"/>
                </a:solidFill>
              </a:rPr>
              <a:t>MATCH (</a:t>
            </a:r>
            <a:r>
              <a:rPr lang="en-US" sz="2000" dirty="0" err="1">
                <a:solidFill>
                  <a:srgbClr val="FF0000"/>
                </a:solidFill>
              </a:rPr>
              <a:t>p:Person</a:t>
            </a:r>
            <a:r>
              <a:rPr lang="en-US" sz="2000" dirty="0">
                <a:solidFill>
                  <a:srgbClr val="FF0000"/>
                </a:solidFill>
              </a:rPr>
              <a:t>) RETURN p</a:t>
            </a:r>
          </a:p>
        </p:txBody>
      </p:sp>
    </p:spTree>
    <p:extLst>
      <p:ext uri="{BB962C8B-B14F-4D97-AF65-F5344CB8AC3E}">
        <p14:creationId xmlns:p14="http://schemas.microsoft.com/office/powerpoint/2010/main" val="1738673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A356CA-C32C-2324-DB50-B5A9F1631C1C}"/>
              </a:ext>
            </a:extLst>
          </p:cNvPr>
          <p:cNvSpPr txBox="1"/>
          <p:nvPr/>
        </p:nvSpPr>
        <p:spPr>
          <a:xfrm>
            <a:off x="349250" y="401409"/>
            <a:ext cx="8426450" cy="4708981"/>
          </a:xfrm>
          <a:prstGeom prst="rect">
            <a:avLst/>
          </a:prstGeom>
          <a:noFill/>
        </p:spPr>
        <p:txBody>
          <a:bodyPr wrap="square">
            <a:spAutoFit/>
          </a:bodyPr>
          <a:lstStyle/>
          <a:p>
            <a:r>
              <a:rPr lang="en-US" sz="2000" dirty="0"/>
              <a:t>Retrieve Nodes and Relationships:</a:t>
            </a:r>
          </a:p>
          <a:p>
            <a:r>
              <a:rPr lang="en-US" sz="2000" dirty="0">
                <a:solidFill>
                  <a:srgbClr val="FF0000"/>
                </a:solidFill>
              </a:rPr>
              <a:t>MATCH (</a:t>
            </a:r>
            <a:r>
              <a:rPr lang="en-US" sz="2000" dirty="0" err="1">
                <a:solidFill>
                  <a:srgbClr val="FF0000"/>
                </a:solidFill>
              </a:rPr>
              <a:t>p:Person</a:t>
            </a:r>
            <a:r>
              <a:rPr lang="en-US" sz="2000" dirty="0">
                <a:solidFill>
                  <a:srgbClr val="FF0000"/>
                </a:solidFill>
              </a:rPr>
              <a:t>) RETURN p</a:t>
            </a:r>
          </a:p>
          <a:p>
            <a:endParaRPr lang="en-US" sz="2000" dirty="0"/>
          </a:p>
          <a:p>
            <a:r>
              <a:rPr lang="en-US" sz="2000" dirty="0"/>
              <a:t>Delete Nodes and Relationships:</a:t>
            </a:r>
          </a:p>
          <a:p>
            <a:r>
              <a:rPr lang="en-US" sz="2000" dirty="0">
                <a:solidFill>
                  <a:srgbClr val="FF0000"/>
                </a:solidFill>
              </a:rPr>
              <a:t>MATCH (</a:t>
            </a:r>
            <a:r>
              <a:rPr lang="en-US" sz="2000" dirty="0" err="1">
                <a:solidFill>
                  <a:srgbClr val="FF0000"/>
                </a:solidFill>
              </a:rPr>
              <a:t>p:Person</a:t>
            </a:r>
            <a:r>
              <a:rPr lang="en-US" sz="2000" dirty="0">
                <a:solidFill>
                  <a:srgbClr val="FF0000"/>
                </a:solidFill>
              </a:rPr>
              <a:t> {name: "Alice"}) DETACH DELETE p</a:t>
            </a:r>
          </a:p>
          <a:p>
            <a:endParaRPr lang="en-US" sz="2000" dirty="0">
              <a:solidFill>
                <a:srgbClr val="FF0000"/>
              </a:solidFill>
            </a:endParaRPr>
          </a:p>
          <a:p>
            <a:r>
              <a:rPr lang="en-US" sz="2000" dirty="0">
                <a:solidFill>
                  <a:srgbClr val="FF0000"/>
                </a:solidFill>
              </a:rPr>
              <a:t>MATCH (</a:t>
            </a:r>
            <a:r>
              <a:rPr lang="en-US" sz="2000" dirty="0" err="1">
                <a:solidFill>
                  <a:srgbClr val="FF0000"/>
                </a:solidFill>
              </a:rPr>
              <a:t>p:Person</a:t>
            </a:r>
            <a:r>
              <a:rPr lang="en-US" sz="2000" dirty="0">
                <a:solidFill>
                  <a:srgbClr val="FF0000"/>
                </a:solidFill>
              </a:rPr>
              <a:t>) RETURN COUNT(p) </a:t>
            </a:r>
            <a:r>
              <a:rPr lang="en-US" sz="2000" dirty="0"/>
              <a:t>// to count all Person nodes.</a:t>
            </a:r>
          </a:p>
          <a:p>
            <a:endParaRPr lang="en-US" sz="2000" dirty="0"/>
          </a:p>
          <a:p>
            <a:r>
              <a:rPr lang="en-US" sz="2000" dirty="0">
                <a:solidFill>
                  <a:srgbClr val="FF0000"/>
                </a:solidFill>
              </a:rPr>
              <a:t>MATCH (</a:t>
            </a:r>
            <a:r>
              <a:rPr lang="en-US" sz="2000" dirty="0" err="1">
                <a:solidFill>
                  <a:srgbClr val="FF0000"/>
                </a:solidFill>
              </a:rPr>
              <a:t>p:Person</a:t>
            </a:r>
            <a:r>
              <a:rPr lang="en-US" sz="2000" dirty="0">
                <a:solidFill>
                  <a:srgbClr val="FF0000"/>
                </a:solidFill>
              </a:rPr>
              <a:t>) WHERE </a:t>
            </a:r>
            <a:r>
              <a:rPr lang="en-US" sz="2000" dirty="0" err="1">
                <a:solidFill>
                  <a:srgbClr val="FF0000"/>
                </a:solidFill>
              </a:rPr>
              <a:t>p.age</a:t>
            </a:r>
            <a:r>
              <a:rPr lang="en-US" sz="2000" dirty="0">
                <a:solidFill>
                  <a:srgbClr val="FF0000"/>
                </a:solidFill>
              </a:rPr>
              <a:t> &gt; 25 RETURN p </a:t>
            </a:r>
            <a:r>
              <a:rPr lang="en-US" sz="2000" dirty="0"/>
              <a:t>// to get people older than 25.</a:t>
            </a:r>
          </a:p>
          <a:p>
            <a:endParaRPr lang="en-US" sz="2000" dirty="0"/>
          </a:p>
          <a:p>
            <a:r>
              <a:rPr lang="en-US" sz="2000" dirty="0">
                <a:solidFill>
                  <a:srgbClr val="FF0000"/>
                </a:solidFill>
              </a:rPr>
              <a:t>MATCH (</a:t>
            </a:r>
            <a:r>
              <a:rPr lang="en-US" sz="2000" dirty="0" err="1">
                <a:solidFill>
                  <a:srgbClr val="FF0000"/>
                </a:solidFill>
              </a:rPr>
              <a:t>a:Person</a:t>
            </a:r>
            <a:r>
              <a:rPr lang="en-US" sz="2000" dirty="0">
                <a:solidFill>
                  <a:srgbClr val="FF0000"/>
                </a:solidFill>
              </a:rPr>
              <a:t>)-[:FRIEND_OF]-(</a:t>
            </a:r>
            <a:r>
              <a:rPr lang="en-US" sz="2000" dirty="0" err="1">
                <a:solidFill>
                  <a:srgbClr val="FF0000"/>
                </a:solidFill>
              </a:rPr>
              <a:t>b:Person</a:t>
            </a:r>
            <a:r>
              <a:rPr lang="en-US" sz="2000" dirty="0">
                <a:solidFill>
                  <a:srgbClr val="FF0000"/>
                </a:solidFill>
              </a:rPr>
              <a:t>) RETURN a, b </a:t>
            </a:r>
            <a:r>
              <a:rPr lang="en-US" sz="2000" dirty="0"/>
              <a:t>// to find mutual friends.</a:t>
            </a:r>
          </a:p>
          <a:p>
            <a:r>
              <a:rPr lang="en-US" sz="2000" dirty="0">
                <a:solidFill>
                  <a:srgbClr val="FF0000"/>
                </a:solidFill>
                <a:effectLst/>
              </a:rPr>
              <a:t>MATCH (</a:t>
            </a:r>
            <a:r>
              <a:rPr lang="en-US" sz="2000" dirty="0" err="1">
                <a:solidFill>
                  <a:srgbClr val="FF0000"/>
                </a:solidFill>
                <a:effectLst/>
              </a:rPr>
              <a:t>a:Person</a:t>
            </a:r>
            <a:r>
              <a:rPr lang="en-US" sz="2000" dirty="0">
                <a:solidFill>
                  <a:srgbClr val="FF0000"/>
                </a:solidFill>
                <a:effectLst/>
              </a:rPr>
              <a:t>)-[:</a:t>
            </a:r>
            <a:r>
              <a:rPr lang="en-US" sz="2000" dirty="0" err="1">
                <a:solidFill>
                  <a:srgbClr val="FF0000"/>
                </a:solidFill>
                <a:effectLst/>
              </a:rPr>
              <a:t>Spouse_OF</a:t>
            </a:r>
            <a:r>
              <a:rPr lang="en-US" sz="2000" dirty="0">
                <a:solidFill>
                  <a:srgbClr val="FF0000"/>
                </a:solidFill>
                <a:effectLst/>
              </a:rPr>
              <a:t>]-(</a:t>
            </a:r>
            <a:r>
              <a:rPr lang="en-US" sz="2000" dirty="0" err="1">
                <a:solidFill>
                  <a:srgbClr val="FF0000"/>
                </a:solidFill>
                <a:effectLst/>
              </a:rPr>
              <a:t>b:Person</a:t>
            </a:r>
            <a:r>
              <a:rPr lang="en-US" sz="2000" dirty="0">
                <a:solidFill>
                  <a:srgbClr val="FF0000"/>
                </a:solidFill>
                <a:effectLst/>
              </a:rPr>
              <a:t>) RETURN a, b </a:t>
            </a:r>
          </a:p>
          <a:p>
            <a:endParaRPr lang="en-US" sz="2000" dirty="0"/>
          </a:p>
          <a:p>
            <a:r>
              <a:rPr lang="en-US" sz="2000" dirty="0">
                <a:solidFill>
                  <a:srgbClr val="FF0000"/>
                </a:solidFill>
              </a:rPr>
              <a:t>MATCH p = </a:t>
            </a:r>
            <a:r>
              <a:rPr lang="en-US" sz="2000" dirty="0" err="1">
                <a:solidFill>
                  <a:srgbClr val="FF0000"/>
                </a:solidFill>
              </a:rPr>
              <a:t>shortestPath</a:t>
            </a:r>
            <a:r>
              <a:rPr lang="en-US" sz="2000" dirty="0">
                <a:solidFill>
                  <a:srgbClr val="FF0000"/>
                </a:solidFill>
              </a:rPr>
              <a:t>((</a:t>
            </a:r>
            <a:r>
              <a:rPr lang="en-US" sz="2000" dirty="0" err="1">
                <a:solidFill>
                  <a:srgbClr val="FF0000"/>
                </a:solidFill>
              </a:rPr>
              <a:t>a:Person</a:t>
            </a:r>
            <a:r>
              <a:rPr lang="en-US" sz="2000" dirty="0">
                <a:solidFill>
                  <a:srgbClr val="FF0000"/>
                </a:solidFill>
              </a:rPr>
              <a:t>)-[*]-(</a:t>
            </a:r>
            <a:r>
              <a:rPr lang="en-US" sz="2000" dirty="0" err="1">
                <a:solidFill>
                  <a:srgbClr val="FF0000"/>
                </a:solidFill>
              </a:rPr>
              <a:t>b:Person</a:t>
            </a:r>
            <a:r>
              <a:rPr lang="en-US" sz="2000" dirty="0">
                <a:solidFill>
                  <a:srgbClr val="FF0000"/>
                </a:solidFill>
              </a:rPr>
              <a:t>)) RETURN p.</a:t>
            </a:r>
          </a:p>
        </p:txBody>
      </p:sp>
      <p:sp>
        <p:nvSpPr>
          <p:cNvPr id="7" name="TextBox 6">
            <a:extLst>
              <a:ext uri="{FF2B5EF4-FFF2-40B4-BE49-F238E27FC236}">
                <a16:creationId xmlns:a16="http://schemas.microsoft.com/office/drawing/2014/main" id="{B75194A4-6D60-310E-010F-0C7FE82BAA40}"/>
              </a:ext>
            </a:extLst>
          </p:cNvPr>
          <p:cNvSpPr txBox="1"/>
          <p:nvPr/>
        </p:nvSpPr>
        <p:spPr>
          <a:xfrm>
            <a:off x="349250" y="5164435"/>
            <a:ext cx="7778750" cy="707886"/>
          </a:xfrm>
          <a:prstGeom prst="rect">
            <a:avLst/>
          </a:prstGeom>
          <a:noFill/>
        </p:spPr>
        <p:txBody>
          <a:bodyPr wrap="square">
            <a:spAutoFit/>
          </a:bodyPr>
          <a:lstStyle/>
          <a:p>
            <a:r>
              <a:rPr lang="en-US" sz="2000" dirty="0">
                <a:solidFill>
                  <a:srgbClr val="FF0000"/>
                </a:solidFill>
              </a:rPr>
              <a:t>CREATE (</a:t>
            </a:r>
            <a:r>
              <a:rPr lang="en-US" sz="2000" dirty="0" err="1">
                <a:solidFill>
                  <a:srgbClr val="FF0000"/>
                </a:solidFill>
              </a:rPr>
              <a:t>p:Person</a:t>
            </a:r>
            <a:r>
              <a:rPr lang="en-US" sz="2000" dirty="0">
                <a:solidFill>
                  <a:srgbClr val="FF0000"/>
                </a:solidFill>
              </a:rPr>
              <a:t> {name: "Alice", age: 30}), (</a:t>
            </a:r>
            <a:r>
              <a:rPr lang="en-US" sz="2000" dirty="0" err="1">
                <a:solidFill>
                  <a:srgbClr val="FF0000"/>
                </a:solidFill>
              </a:rPr>
              <a:t>h:House</a:t>
            </a:r>
            <a:r>
              <a:rPr lang="en-US" sz="2000" dirty="0">
                <a:solidFill>
                  <a:srgbClr val="FF0000"/>
                </a:solidFill>
              </a:rPr>
              <a:t> {address: "123 Main St", price: 250000}), (p)-[:OWNS]-&gt;(h)</a:t>
            </a:r>
          </a:p>
        </p:txBody>
      </p:sp>
      <p:sp>
        <p:nvSpPr>
          <p:cNvPr id="9" name="TextBox 8">
            <a:extLst>
              <a:ext uri="{FF2B5EF4-FFF2-40B4-BE49-F238E27FC236}">
                <a16:creationId xmlns:a16="http://schemas.microsoft.com/office/drawing/2014/main" id="{323F879F-550B-F343-05ED-EC0E4BF2F9C9}"/>
              </a:ext>
            </a:extLst>
          </p:cNvPr>
          <p:cNvSpPr txBox="1"/>
          <p:nvPr/>
        </p:nvSpPr>
        <p:spPr>
          <a:xfrm>
            <a:off x="349250" y="6069925"/>
            <a:ext cx="7664450" cy="400110"/>
          </a:xfrm>
          <a:prstGeom prst="rect">
            <a:avLst/>
          </a:prstGeom>
          <a:noFill/>
        </p:spPr>
        <p:txBody>
          <a:bodyPr wrap="square">
            <a:spAutoFit/>
          </a:bodyPr>
          <a:lstStyle/>
          <a:p>
            <a:r>
              <a:rPr lang="en-US" sz="2000" dirty="0">
                <a:solidFill>
                  <a:srgbClr val="FF0000"/>
                </a:solidFill>
              </a:rPr>
              <a:t>MATCH (</a:t>
            </a:r>
            <a:r>
              <a:rPr lang="en-US" sz="2000" dirty="0" err="1">
                <a:solidFill>
                  <a:srgbClr val="FF0000"/>
                </a:solidFill>
              </a:rPr>
              <a:t>p:Person</a:t>
            </a:r>
            <a:r>
              <a:rPr lang="en-US" sz="2000" dirty="0">
                <a:solidFill>
                  <a:srgbClr val="FF0000"/>
                </a:solidFill>
              </a:rPr>
              <a:t> {name: "Alice"})-[:OWNS]-&gt;(</a:t>
            </a:r>
            <a:r>
              <a:rPr lang="en-US" sz="2000" dirty="0" err="1">
                <a:solidFill>
                  <a:srgbClr val="FF0000"/>
                </a:solidFill>
              </a:rPr>
              <a:t>h:House</a:t>
            </a:r>
            <a:r>
              <a:rPr lang="en-US" sz="2000" dirty="0">
                <a:solidFill>
                  <a:srgbClr val="FF0000"/>
                </a:solidFill>
              </a:rPr>
              <a:t>) RETURN p, h</a:t>
            </a:r>
          </a:p>
        </p:txBody>
      </p:sp>
    </p:spTree>
    <p:extLst>
      <p:ext uri="{BB962C8B-B14F-4D97-AF65-F5344CB8AC3E}">
        <p14:creationId xmlns:p14="http://schemas.microsoft.com/office/powerpoint/2010/main" val="347947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31ED4E-2C63-D47B-441D-71F412BD7AC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979744F-77F5-6F5D-8AA1-ECA697074181}"/>
              </a:ext>
            </a:extLst>
          </p:cNvPr>
          <p:cNvSpPr txBox="1"/>
          <p:nvPr/>
        </p:nvSpPr>
        <p:spPr>
          <a:xfrm>
            <a:off x="402771" y="18561"/>
            <a:ext cx="8360229" cy="707886"/>
          </a:xfrm>
          <a:prstGeom prst="rect">
            <a:avLst/>
          </a:prstGeom>
          <a:noFill/>
        </p:spPr>
        <p:txBody>
          <a:bodyPr wrap="square">
            <a:spAutoFit/>
          </a:bodyPr>
          <a:lstStyle/>
          <a:p>
            <a:pPr algn="just"/>
            <a:endParaRPr lang="en-US" sz="2000" b="0" i="0" u="none" strike="noStrike" baseline="0" dirty="0">
              <a:latin typeface="NewBaskerville-Roman"/>
            </a:endParaRPr>
          </a:p>
          <a:p>
            <a:pPr algn="just"/>
            <a:r>
              <a:rPr lang="en-US" sz="2000" b="0" i="0" u="none" strike="noStrike" baseline="0" dirty="0">
                <a:latin typeface="NewBaskerville-Roman"/>
              </a:rPr>
              <a:t>A </a:t>
            </a:r>
            <a:r>
              <a:rPr lang="en-US" sz="2000" b="1" dirty="0">
                <a:latin typeface="NewBaskerville-Roman"/>
              </a:rPr>
              <a:t>K</a:t>
            </a:r>
            <a:r>
              <a:rPr lang="en-US" sz="2000" b="1" i="0" u="none" strike="noStrike" baseline="0" dirty="0">
                <a:latin typeface="NewBaskerville-Roman"/>
              </a:rPr>
              <a:t>ey-value store </a:t>
            </a:r>
            <a:r>
              <a:rPr lang="en-US" sz="2000" b="0" i="0" u="none" strike="noStrike" baseline="0" dirty="0">
                <a:latin typeface="NewBaskerville-Roman"/>
              </a:rPr>
              <a:t>is like a dictionary. </a:t>
            </a:r>
            <a:endParaRPr lang="en-US" sz="2000" dirty="0"/>
          </a:p>
        </p:txBody>
      </p:sp>
      <p:sp>
        <p:nvSpPr>
          <p:cNvPr id="5" name="TextBox 4">
            <a:extLst>
              <a:ext uri="{FF2B5EF4-FFF2-40B4-BE49-F238E27FC236}">
                <a16:creationId xmlns:a16="http://schemas.microsoft.com/office/drawing/2014/main" id="{B452BC6A-F2C9-8640-44FD-EB7B310193CF}"/>
              </a:ext>
            </a:extLst>
          </p:cNvPr>
          <p:cNvSpPr txBox="1"/>
          <p:nvPr/>
        </p:nvSpPr>
        <p:spPr>
          <a:xfrm>
            <a:off x="359228" y="5436192"/>
            <a:ext cx="8360229" cy="1015663"/>
          </a:xfrm>
          <a:prstGeom prst="rect">
            <a:avLst/>
          </a:prstGeom>
          <a:noFill/>
        </p:spPr>
        <p:txBody>
          <a:bodyPr wrap="square">
            <a:spAutoFit/>
          </a:bodyPr>
          <a:lstStyle/>
          <a:p>
            <a:pPr algn="just"/>
            <a:r>
              <a:rPr lang="en-US" sz="2000" b="0" i="0" u="none" strike="noStrike" baseline="0" dirty="0">
                <a:latin typeface="NewBaskerville-Roman"/>
              </a:rPr>
              <a:t>Like the dictionary, a key-value store is also indexed by the key; the key points directly to the value, resulting in rapid retrieval, regardless of the number of items in your store.</a:t>
            </a:r>
            <a:endParaRPr lang="en-US" sz="2000" dirty="0"/>
          </a:p>
        </p:txBody>
      </p:sp>
      <p:sp>
        <p:nvSpPr>
          <p:cNvPr id="4" name="TextBox 3">
            <a:extLst>
              <a:ext uri="{FF2B5EF4-FFF2-40B4-BE49-F238E27FC236}">
                <a16:creationId xmlns:a16="http://schemas.microsoft.com/office/drawing/2014/main" id="{D4B754E3-6C40-86CB-D3DC-73C998342920}"/>
              </a:ext>
            </a:extLst>
          </p:cNvPr>
          <p:cNvSpPr txBox="1"/>
          <p:nvPr/>
        </p:nvSpPr>
        <p:spPr>
          <a:xfrm>
            <a:off x="380999" y="805053"/>
            <a:ext cx="8512628" cy="4850302"/>
          </a:xfrm>
          <a:prstGeom prst="rect">
            <a:avLst/>
          </a:prstGeom>
          <a:noFill/>
        </p:spPr>
        <p:txBody>
          <a:bodyPr wrap="square">
            <a:spAutoFit/>
          </a:bodyPr>
          <a:lstStyle/>
          <a:p>
            <a:pPr marL="0" marR="0" algn="just">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 key-value store is a simple database where data is stored as a collection of key-value pairs. Each key is a unique identifier that maps to a corresponding value, which can be any data type, such as text, binary files, or multimedia. </a:t>
            </a:r>
          </a:p>
          <a:p>
            <a:pPr marL="0" marR="0">
              <a:lnSpc>
                <a:spcPct val="107000"/>
              </a:lnSpc>
              <a:spcAft>
                <a:spcPts val="800"/>
              </a:spcAft>
            </a:pP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As an application programmer interacts with the DB with basically, the functions </a:t>
            </a: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US" sz="20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Put: </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Adds or updates a key-value pair.</a:t>
            </a:r>
          </a:p>
          <a:p>
            <a:pPr marL="0" marR="0">
              <a:lnSpc>
                <a:spcPct val="107000"/>
              </a:lnSpc>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Get: </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Retrieves the value associated with a given key.</a:t>
            </a:r>
          </a:p>
          <a:p>
            <a:pPr marL="0" marR="0">
              <a:lnSpc>
                <a:spcPct val="107000"/>
              </a:lnSpc>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Delete: </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Removes a key-value pair.</a:t>
            </a:r>
          </a:p>
          <a:p>
            <a:pPr marL="0" marR="0">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Key-value stores are used for applications requiring fast lookups real-time analytics , trading platform-based apps. </a:t>
            </a:r>
          </a:p>
          <a:p>
            <a:pPr marL="0" marR="0">
              <a:lnSpc>
                <a:spcPct val="107000"/>
              </a:lnSpc>
              <a:spcAft>
                <a:spcPts val="800"/>
              </a:spcAft>
            </a:pP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0624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A3124C8-D13A-9F8D-B46E-D3307785603A}"/>
              </a:ext>
            </a:extLst>
          </p:cNvPr>
          <p:cNvSpPr txBox="1"/>
          <p:nvPr/>
        </p:nvSpPr>
        <p:spPr>
          <a:xfrm>
            <a:off x="359228" y="1499367"/>
            <a:ext cx="8316686" cy="3354765"/>
          </a:xfrm>
          <a:prstGeom prst="rect">
            <a:avLst/>
          </a:prstGeom>
          <a:noFill/>
        </p:spPr>
        <p:txBody>
          <a:bodyPr wrap="square" rtlCol="0">
            <a:spAutoFit/>
          </a:bodyPr>
          <a:lstStyle/>
          <a:p>
            <a:pPr marL="342900" indent="-342900" algn="just">
              <a:buFont typeface="Arial" panose="020B0604020202020204" pitchFamily="34" charset="0"/>
              <a:buChar char="•"/>
            </a:pPr>
            <a:r>
              <a:rPr lang="en-US" sz="2400" b="1" dirty="0"/>
              <a:t>Real-Time Market Data (Stock Prices, Currency Exchange Rates)</a:t>
            </a:r>
          </a:p>
          <a:p>
            <a:pPr algn="just"/>
            <a:endParaRPr lang="en-US" sz="2400" b="1" dirty="0"/>
          </a:p>
          <a:p>
            <a:pPr algn="just"/>
            <a:r>
              <a:rPr lang="en-US" sz="2000" dirty="0"/>
              <a:t>Trading platforms need to update and retrieve real-time market data such as stock prices, commodity prices, or currency exchange rates.</a:t>
            </a:r>
          </a:p>
          <a:p>
            <a:pPr algn="just"/>
            <a:endParaRPr lang="en-US" sz="2000" dirty="0"/>
          </a:p>
          <a:p>
            <a:pPr algn="just"/>
            <a:r>
              <a:rPr lang="en-US" sz="2000" dirty="0"/>
              <a:t>The key is typically the symbol or identifier of a financial instrument, such as AAPL (for Apple stock) or USD/EUR (for the US Dollar to Euro exchange rate).</a:t>
            </a:r>
          </a:p>
          <a:p>
            <a:pPr algn="just"/>
            <a:r>
              <a:rPr lang="en-US" sz="2000" dirty="0"/>
              <a:t>The value represents the latest price, bid/ask prices, volume, or other market metrics (e.g., {"price": 150.25, "volume": 1000}).</a:t>
            </a:r>
          </a:p>
        </p:txBody>
      </p:sp>
      <p:sp>
        <p:nvSpPr>
          <p:cNvPr id="10" name="TextBox 9">
            <a:extLst>
              <a:ext uri="{FF2B5EF4-FFF2-40B4-BE49-F238E27FC236}">
                <a16:creationId xmlns:a16="http://schemas.microsoft.com/office/drawing/2014/main" id="{B0382AD8-34C8-8D33-F206-DA4354D87305}"/>
              </a:ext>
            </a:extLst>
          </p:cNvPr>
          <p:cNvSpPr txBox="1"/>
          <p:nvPr/>
        </p:nvSpPr>
        <p:spPr>
          <a:xfrm>
            <a:off x="359228" y="419049"/>
            <a:ext cx="7021285" cy="461665"/>
          </a:xfrm>
          <a:prstGeom prst="rect">
            <a:avLst/>
          </a:prstGeom>
          <a:noFill/>
        </p:spPr>
        <p:txBody>
          <a:bodyPr wrap="square">
            <a:spAutoFit/>
          </a:bodyPr>
          <a:lstStyle/>
          <a:p>
            <a:r>
              <a:rPr lang="en-US" sz="2400" b="1" dirty="0">
                <a:solidFill>
                  <a:srgbClr val="FF0000"/>
                </a:solidFill>
              </a:rPr>
              <a:t>Use Case: Key value-based systems</a:t>
            </a:r>
            <a:endParaRPr lang="en-US" sz="2400" dirty="0">
              <a:solidFill>
                <a:srgbClr val="FF0000"/>
              </a:solidFill>
            </a:endParaRPr>
          </a:p>
        </p:txBody>
      </p:sp>
    </p:spTree>
    <p:extLst>
      <p:ext uri="{BB962C8B-B14F-4D97-AF65-F5344CB8AC3E}">
        <p14:creationId xmlns:p14="http://schemas.microsoft.com/office/powerpoint/2010/main" val="279785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22F89-BD46-C7D8-EBC3-BE9EE677F5C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A0D025A-AB50-3E70-17A5-B4E69DBB77E7}"/>
              </a:ext>
            </a:extLst>
          </p:cNvPr>
          <p:cNvSpPr txBox="1"/>
          <p:nvPr/>
        </p:nvSpPr>
        <p:spPr>
          <a:xfrm>
            <a:off x="163284" y="1864471"/>
            <a:ext cx="8817432" cy="461665"/>
          </a:xfrm>
          <a:prstGeom prst="rect">
            <a:avLst/>
          </a:prstGeom>
          <a:noFill/>
        </p:spPr>
        <p:txBody>
          <a:bodyPr wrap="square">
            <a:spAutoFit/>
          </a:bodyPr>
          <a:lstStyle/>
          <a:p>
            <a:pPr marL="342900" indent="-342900">
              <a:buFont typeface="Arial" panose="020B0604020202020204" pitchFamily="34" charset="0"/>
              <a:buChar char="•"/>
            </a:pPr>
            <a:r>
              <a:rPr lang="en-US" sz="2400" b="1" dirty="0">
                <a:latin typeface="Calibri" panose="020F0502020204030204" pitchFamily="34" charset="0"/>
                <a:ea typeface="Calibri" panose="020F0502020204030204" pitchFamily="34" charset="0"/>
                <a:cs typeface="Calibri" panose="020F0502020204030204" pitchFamily="34" charset="0"/>
              </a:rPr>
              <a:t>W</a:t>
            </a:r>
            <a:r>
              <a:rPr lang="en-US" sz="2400" b="1" dirty="0">
                <a:effectLst/>
                <a:latin typeface="Calibri" panose="020F0502020204030204" pitchFamily="34" charset="0"/>
                <a:ea typeface="Calibri" panose="020F0502020204030204" pitchFamily="34" charset="0"/>
                <a:cs typeface="Calibri" panose="020F0502020204030204" pitchFamily="34" charset="0"/>
              </a:rPr>
              <a:t>eb crawler </a:t>
            </a:r>
            <a:r>
              <a:rPr lang="en-US" sz="2400" dirty="0">
                <a:effectLst/>
                <a:latin typeface="Calibri" panose="020F0502020204030204" pitchFamily="34" charset="0"/>
                <a:ea typeface="Calibri" panose="020F0502020204030204" pitchFamily="34" charset="0"/>
                <a:cs typeface="Calibri" panose="020F0502020204030204" pitchFamily="34" charset="0"/>
              </a:rPr>
              <a:t>utilize key-value stores for indexing web pages.</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A3E1D4FD-E2E6-27F8-D783-F2509CA867FC}"/>
              </a:ext>
            </a:extLst>
          </p:cNvPr>
          <p:cNvSpPr txBox="1"/>
          <p:nvPr/>
        </p:nvSpPr>
        <p:spPr>
          <a:xfrm>
            <a:off x="223154" y="3205807"/>
            <a:ext cx="8556175" cy="1394997"/>
          </a:xfrm>
          <a:prstGeom prst="rect">
            <a:avLst/>
          </a:prstGeom>
          <a:noFill/>
          <a:ln>
            <a:solidFill>
              <a:schemeClr val="tx1"/>
            </a:solidFill>
          </a:ln>
        </p:spPr>
        <p:txBody>
          <a:bodyPr wrap="square">
            <a:spAutoFit/>
          </a:bodyPr>
          <a:lstStyle/>
          <a:p>
            <a:pPr marL="0" marR="0" algn="just">
              <a:lnSpc>
                <a:spcPct val="107000"/>
              </a:lnSpc>
              <a:spcAft>
                <a:spcPts val="800"/>
              </a:spcAft>
            </a:pPr>
            <a:r>
              <a:rPr lang="en-US" sz="2000" dirty="0"/>
              <a:t>The crawler starts with a list of URLs to visit. It stores these URLs as keys in the key-value store, marking each URL with a status value (e.g., "pending," "visited"). This allows quick access to unvisited URLs and ensures efficient tracking of already-visited pages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2F3AD27D-607A-ED79-233A-E26202F572C1}"/>
              </a:ext>
            </a:extLst>
          </p:cNvPr>
          <p:cNvSpPr txBox="1"/>
          <p:nvPr/>
        </p:nvSpPr>
        <p:spPr>
          <a:xfrm>
            <a:off x="163284" y="2250516"/>
            <a:ext cx="8675916" cy="707886"/>
          </a:xfrm>
          <a:prstGeom prst="rect">
            <a:avLst/>
          </a:prstGeom>
          <a:noFill/>
        </p:spPr>
        <p:txBody>
          <a:bodyPr wrap="square">
            <a:spAutoFit/>
          </a:bodyPr>
          <a:lstStyle/>
          <a:p>
            <a:pPr algn="l"/>
            <a:r>
              <a:rPr lang="en-US" sz="2000" b="0" i="0" u="none" strike="noStrike" baseline="0" dirty="0">
                <a:latin typeface="NewBaskerville-Roman"/>
              </a:rPr>
              <a:t>Search engines like Google use a tool called a </a:t>
            </a:r>
            <a:r>
              <a:rPr lang="en-US" sz="2000" b="0" i="1" u="none" strike="noStrike" baseline="0" dirty="0">
                <a:latin typeface="NewBaskerville-Italic"/>
              </a:rPr>
              <a:t>web crawler </a:t>
            </a:r>
            <a:r>
              <a:rPr lang="en-US" sz="2000" b="0" i="0" u="none" strike="noStrike" baseline="0" dirty="0">
                <a:latin typeface="NewBaskerville-Roman"/>
              </a:rPr>
              <a:t>to automatically visit a website to extract and store the content of each web page.</a:t>
            </a:r>
            <a:endParaRPr lang="en-US" sz="2000" dirty="0"/>
          </a:p>
        </p:txBody>
      </p:sp>
      <p:sp>
        <p:nvSpPr>
          <p:cNvPr id="4" name="TextBox 3">
            <a:extLst>
              <a:ext uri="{FF2B5EF4-FFF2-40B4-BE49-F238E27FC236}">
                <a16:creationId xmlns:a16="http://schemas.microsoft.com/office/drawing/2014/main" id="{74713E0E-B338-46FB-7102-5D128DD43723}"/>
              </a:ext>
            </a:extLst>
          </p:cNvPr>
          <p:cNvSpPr txBox="1"/>
          <p:nvPr/>
        </p:nvSpPr>
        <p:spPr>
          <a:xfrm>
            <a:off x="163284" y="-30678"/>
            <a:ext cx="8795660" cy="1815882"/>
          </a:xfrm>
          <a:prstGeom prst="rect">
            <a:avLst/>
          </a:prstGeom>
          <a:noFill/>
        </p:spPr>
        <p:txBody>
          <a:bodyPr wrap="square">
            <a:spAutoFit/>
          </a:bodyPr>
          <a:lstStyle/>
          <a:p>
            <a:pPr marL="457200" indent="-457200" algn="just">
              <a:buFont typeface="Arial" panose="020B0604020202020204" pitchFamily="34" charset="0"/>
              <a:buChar char="•"/>
            </a:pPr>
            <a:r>
              <a:rPr lang="en-US" sz="2400" b="1" dirty="0"/>
              <a:t>Caching Frequently Accessed Data</a:t>
            </a:r>
          </a:p>
          <a:p>
            <a:pPr algn="just"/>
            <a:endParaRPr lang="en-US" sz="2400" b="1" dirty="0"/>
          </a:p>
          <a:p>
            <a:pPr algn="just"/>
            <a:r>
              <a:rPr lang="en-US" sz="2000" dirty="0"/>
              <a:t>Websites that serve high traffic often cache commonly requested data such as product listings, user profiles, or popular content. The </a:t>
            </a:r>
            <a:r>
              <a:rPr lang="en-US" sz="2000" b="1" dirty="0"/>
              <a:t>key</a:t>
            </a:r>
            <a:r>
              <a:rPr lang="en-US" sz="2000" dirty="0"/>
              <a:t> could be a URL or query string, and the </a:t>
            </a:r>
            <a:r>
              <a:rPr lang="en-US" sz="2000" b="1" dirty="0"/>
              <a:t>value</a:t>
            </a:r>
            <a:r>
              <a:rPr lang="en-US" sz="2000" dirty="0"/>
              <a:t> could be the page content, images etc.</a:t>
            </a:r>
          </a:p>
        </p:txBody>
      </p:sp>
      <p:sp>
        <p:nvSpPr>
          <p:cNvPr id="8" name="TextBox 7">
            <a:extLst>
              <a:ext uri="{FF2B5EF4-FFF2-40B4-BE49-F238E27FC236}">
                <a16:creationId xmlns:a16="http://schemas.microsoft.com/office/drawing/2014/main" id="{95074E2C-397E-9491-9FC9-C0FC6CC323FB}"/>
              </a:ext>
            </a:extLst>
          </p:cNvPr>
          <p:cNvSpPr txBox="1"/>
          <p:nvPr/>
        </p:nvSpPr>
        <p:spPr>
          <a:xfrm>
            <a:off x="223154" y="4979938"/>
            <a:ext cx="8556175" cy="1631216"/>
          </a:xfrm>
          <a:prstGeom prst="rect">
            <a:avLst/>
          </a:prstGeom>
          <a:noFill/>
          <a:ln>
            <a:solidFill>
              <a:schemeClr val="tx1"/>
            </a:solidFill>
          </a:ln>
        </p:spPr>
        <p:txBody>
          <a:bodyPr wrap="square">
            <a:spAutoFit/>
          </a:bodyPr>
          <a:lstStyle/>
          <a:p>
            <a:pPr algn="just"/>
            <a:r>
              <a:rPr lang="en-US" sz="2000" dirty="0"/>
              <a:t>To support fast search, the crawler generates an inverted index by breaking down each page’s content into keywords and storing them in the key-value store. Each keyword serves as a key, and the associated URLs or page IDs where the keyword appears become the values. This setup makes keyword-based lookup efficient and fast.</a:t>
            </a:r>
          </a:p>
        </p:txBody>
      </p:sp>
    </p:spTree>
    <p:extLst>
      <p:ext uri="{BB962C8B-B14F-4D97-AF65-F5344CB8AC3E}">
        <p14:creationId xmlns:p14="http://schemas.microsoft.com/office/powerpoint/2010/main" val="3136601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5CBA69-A68D-53C8-A786-8DE82B30CDE1}"/>
              </a:ext>
            </a:extLst>
          </p:cNvPr>
          <p:cNvPicPr>
            <a:picLocks noChangeAspect="1"/>
          </p:cNvPicPr>
          <p:nvPr/>
        </p:nvPicPr>
        <p:blipFill>
          <a:blip r:embed="rId2"/>
          <a:stretch>
            <a:fillRect/>
          </a:stretch>
        </p:blipFill>
        <p:spPr>
          <a:xfrm>
            <a:off x="381507" y="831712"/>
            <a:ext cx="8380986" cy="5351373"/>
          </a:xfrm>
          <a:prstGeom prst="rect">
            <a:avLst/>
          </a:prstGeom>
        </p:spPr>
      </p:pic>
    </p:spTree>
    <p:extLst>
      <p:ext uri="{BB962C8B-B14F-4D97-AF65-F5344CB8AC3E}">
        <p14:creationId xmlns:p14="http://schemas.microsoft.com/office/powerpoint/2010/main" val="504042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914F99-FCAB-09BD-43BB-DD530CE818A3}"/>
              </a:ext>
            </a:extLst>
          </p:cNvPr>
          <p:cNvPicPr>
            <a:picLocks noChangeAspect="1"/>
          </p:cNvPicPr>
          <p:nvPr/>
        </p:nvPicPr>
        <p:blipFill>
          <a:blip r:embed="rId2"/>
          <a:stretch>
            <a:fillRect/>
          </a:stretch>
        </p:blipFill>
        <p:spPr>
          <a:xfrm>
            <a:off x="759170" y="1009146"/>
            <a:ext cx="7581025" cy="3562854"/>
          </a:xfrm>
          <a:prstGeom prst="rect">
            <a:avLst/>
          </a:prstGeom>
        </p:spPr>
      </p:pic>
    </p:spTree>
    <p:extLst>
      <p:ext uri="{BB962C8B-B14F-4D97-AF65-F5344CB8AC3E}">
        <p14:creationId xmlns:p14="http://schemas.microsoft.com/office/powerpoint/2010/main" val="43984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CEACC4-B48D-F05A-A5BB-FC14471C5E18}"/>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4986DD6-B563-343A-E035-2CEAE42FB2D3}"/>
              </a:ext>
            </a:extLst>
          </p:cNvPr>
          <p:cNvSpPr txBox="1"/>
          <p:nvPr/>
        </p:nvSpPr>
        <p:spPr>
          <a:xfrm>
            <a:off x="413656" y="616129"/>
            <a:ext cx="8360229" cy="6247864"/>
          </a:xfrm>
          <a:prstGeom prst="rect">
            <a:avLst/>
          </a:prstGeom>
          <a:noFill/>
        </p:spPr>
        <p:txBody>
          <a:bodyPr wrap="square">
            <a:spAutoFit/>
          </a:bodyPr>
          <a:lstStyle/>
          <a:p>
            <a:pPr algn="just"/>
            <a:r>
              <a:rPr lang="en-US" sz="2000" b="1" i="0" u="none" strike="noStrike" baseline="0" dirty="0">
                <a:solidFill>
                  <a:srgbClr val="000000"/>
                </a:solidFill>
                <a:latin typeface="NewBaskerville-Roman"/>
              </a:rPr>
              <a:t>Precision service levels.</a:t>
            </a:r>
          </a:p>
          <a:p>
            <a:pPr algn="just"/>
            <a:r>
              <a:rPr lang="en-US" sz="2000" dirty="0"/>
              <a:t>They support high-performance retrieval by allowing for constant-time complexity (O(1)) for read and write operations, which minimizes latency. This level of precision is especially advantageous for applications that require real-time responsiveness, such as online gaming or e-commerce</a:t>
            </a:r>
            <a:endParaRPr lang="en-US" sz="2000" dirty="0">
              <a:solidFill>
                <a:srgbClr val="000000"/>
              </a:solidFill>
              <a:latin typeface="NewBaskerville-Roman"/>
            </a:endParaRPr>
          </a:p>
          <a:p>
            <a:pPr algn="just"/>
            <a:r>
              <a:rPr lang="en-US" sz="2000" b="1" i="0" u="none" strike="noStrike" baseline="0" dirty="0">
                <a:solidFill>
                  <a:srgbClr val="000000"/>
                </a:solidFill>
                <a:latin typeface="NewBaskerville-Roman"/>
              </a:rPr>
              <a:t>Precision service monitoring and notification.</a:t>
            </a:r>
          </a:p>
          <a:p>
            <a:pPr algn="just"/>
            <a:r>
              <a:rPr lang="en-US" sz="2000" dirty="0"/>
              <a:t>Key-value stores often have built-in tools or support integrations for detailed monitoring and notifications. Many key-value databases can alert on performance thresholds or usage patterns, enabling timely responses to potential issues</a:t>
            </a:r>
            <a:endParaRPr lang="en-US" sz="2000" b="0" i="0" u="none" strike="noStrike" baseline="0" dirty="0">
              <a:solidFill>
                <a:srgbClr val="000000"/>
              </a:solidFill>
              <a:latin typeface="NewBaskerville-Roman"/>
            </a:endParaRPr>
          </a:p>
          <a:p>
            <a:pPr algn="just"/>
            <a:r>
              <a:rPr lang="en-US" sz="2000" b="1" i="0" u="none" strike="noStrike" baseline="0" dirty="0">
                <a:solidFill>
                  <a:srgbClr val="000000"/>
                </a:solidFill>
                <a:latin typeface="NewBaskerville-Roman"/>
              </a:rPr>
              <a:t>Scalability and reliability.</a:t>
            </a:r>
          </a:p>
          <a:p>
            <a:pPr algn="just"/>
            <a:r>
              <a:rPr lang="en-US" sz="2000" dirty="0"/>
              <a:t>Key-value stores are designed with scalability in mind. They typically use horizontal scaling, meaning you can add more nodes (servers) as data or load increases, without impacting performance. This structure ensures fault tolerance and redundancy, as data is distributed across multiple nodes</a:t>
            </a:r>
            <a:endParaRPr lang="en-US" sz="2000" b="0" i="0" u="none" strike="noStrike" baseline="0" dirty="0">
              <a:solidFill>
                <a:srgbClr val="000000"/>
              </a:solidFill>
              <a:latin typeface="NewBaskerville-Roman"/>
            </a:endParaRPr>
          </a:p>
          <a:p>
            <a:pPr algn="just"/>
            <a:r>
              <a:rPr lang="en-US" sz="2000" b="1" i="0" u="none" strike="noStrike" baseline="0" dirty="0">
                <a:solidFill>
                  <a:srgbClr val="000000"/>
                </a:solidFill>
                <a:latin typeface="NewBaskerville-Roman"/>
              </a:rPr>
              <a:t>Portability and lower operational costs.</a:t>
            </a:r>
          </a:p>
          <a:p>
            <a:pPr algn="just"/>
            <a:r>
              <a:rPr lang="en-US" sz="2000" dirty="0"/>
              <a:t>Key-value stores are often portable, supporting deployment across various platforms, from on-premises to cloud environments. They generally require fewer resources to operate and maintain than traditional relational databases, leading to lower operational costs</a:t>
            </a:r>
          </a:p>
        </p:txBody>
      </p:sp>
      <p:sp>
        <p:nvSpPr>
          <p:cNvPr id="7" name="TextBox 6">
            <a:extLst>
              <a:ext uri="{FF2B5EF4-FFF2-40B4-BE49-F238E27FC236}">
                <a16:creationId xmlns:a16="http://schemas.microsoft.com/office/drawing/2014/main" id="{FFB1CDDD-6910-2214-5377-9A22DE186F33}"/>
              </a:ext>
            </a:extLst>
          </p:cNvPr>
          <p:cNvSpPr txBox="1"/>
          <p:nvPr/>
        </p:nvSpPr>
        <p:spPr>
          <a:xfrm>
            <a:off x="228599" y="71135"/>
            <a:ext cx="7783285" cy="523220"/>
          </a:xfrm>
          <a:prstGeom prst="rect">
            <a:avLst/>
          </a:prstGeom>
          <a:noFill/>
        </p:spPr>
        <p:txBody>
          <a:bodyPr wrap="square">
            <a:spAutoFit/>
          </a:bodyPr>
          <a:lstStyle/>
          <a:p>
            <a:r>
              <a:rPr lang="en-US" sz="2800" b="1" u="none" strike="noStrike" baseline="0" dirty="0">
                <a:latin typeface="FranklinGothic-DemiItal"/>
              </a:rPr>
              <a:t>Four Benefits of using a key-value store</a:t>
            </a:r>
            <a:endParaRPr lang="en-US" sz="2800" dirty="0"/>
          </a:p>
        </p:txBody>
      </p:sp>
    </p:spTree>
    <p:extLst>
      <p:ext uri="{BB962C8B-B14F-4D97-AF65-F5344CB8AC3E}">
        <p14:creationId xmlns:p14="http://schemas.microsoft.com/office/powerpoint/2010/main" val="3741695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5AE670-CCAD-3983-7D88-1CF94364387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FDC8781-3D3E-BDB7-931C-EE0AA9C883F0}"/>
              </a:ext>
            </a:extLst>
          </p:cNvPr>
          <p:cNvSpPr txBox="1"/>
          <p:nvPr/>
        </p:nvSpPr>
        <p:spPr>
          <a:xfrm>
            <a:off x="299357" y="625940"/>
            <a:ext cx="8545285" cy="954107"/>
          </a:xfrm>
          <a:prstGeom prst="rect">
            <a:avLst/>
          </a:prstGeom>
          <a:noFill/>
        </p:spPr>
        <p:txBody>
          <a:bodyPr wrap="square">
            <a:spAutoFit/>
          </a:bodyPr>
          <a:lstStyle/>
          <a:p>
            <a:r>
              <a:rPr lang="en-US" sz="2800" b="1" dirty="0">
                <a:latin typeface="Calibri" panose="020F0502020204030204" pitchFamily="34" charset="0"/>
                <a:ea typeface="Calibri" panose="020F0502020204030204" pitchFamily="34" charset="0"/>
                <a:cs typeface="Times New Roman" panose="02020603050405020304" pitchFamily="18" charset="0"/>
              </a:rPr>
              <a:t>K</a:t>
            </a:r>
            <a:r>
              <a:rPr lang="en-US" sz="2800" b="1" dirty="0">
                <a:effectLst/>
                <a:latin typeface="Calibri" panose="020F0502020204030204" pitchFamily="34" charset="0"/>
                <a:ea typeface="Calibri" panose="020F0502020204030204" pitchFamily="34" charset="0"/>
                <a:cs typeface="Times New Roman" panose="02020603050405020304" pitchFamily="18" charset="0"/>
              </a:rPr>
              <a:t>ey-value stores in comparison to traditional relational databases</a:t>
            </a:r>
            <a:endParaRPr lang="en-US" sz="2800" b="1" dirty="0"/>
          </a:p>
        </p:txBody>
      </p:sp>
      <p:sp>
        <p:nvSpPr>
          <p:cNvPr id="5" name="TextBox 4">
            <a:extLst>
              <a:ext uri="{FF2B5EF4-FFF2-40B4-BE49-F238E27FC236}">
                <a16:creationId xmlns:a16="http://schemas.microsoft.com/office/drawing/2014/main" id="{D5DAEB53-E54A-81F9-A335-0E19803BA6D4}"/>
              </a:ext>
            </a:extLst>
          </p:cNvPr>
          <p:cNvSpPr txBox="1"/>
          <p:nvPr/>
        </p:nvSpPr>
        <p:spPr>
          <a:xfrm>
            <a:off x="381001" y="1912366"/>
            <a:ext cx="8371113" cy="3122650"/>
          </a:xfrm>
          <a:prstGeom prst="rect">
            <a:avLst/>
          </a:prstGeom>
          <a:noFill/>
        </p:spPr>
        <p:txBody>
          <a:bodyPr wrap="square">
            <a:spAutoFit/>
          </a:bodyPr>
          <a:lstStyle/>
          <a:p>
            <a:pPr marL="0" marR="0" algn="just">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Key-value stores offer several advantages over traditional relational databases:</a:t>
            </a:r>
          </a:p>
          <a:p>
            <a:pPr marL="0" marR="0" algn="just">
              <a:lnSpc>
                <a:spcPct val="107000"/>
              </a:lnSpc>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Scalability: </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Easily scales across multiple nodes, making it suitable for distributed systems.</a:t>
            </a:r>
          </a:p>
          <a:p>
            <a:pPr marL="0" marR="0" algn="just">
              <a:lnSpc>
                <a:spcPct val="107000"/>
              </a:lnSpc>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Simplicity: </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No complex schemas or relationships, reducing overhead.</a:t>
            </a:r>
          </a:p>
          <a:p>
            <a:pPr marL="0" marR="0" algn="just">
              <a:lnSpc>
                <a:spcPct val="107000"/>
              </a:lnSpc>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High performance: </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Fast read and write operations due to the absence of SQL queries.</a:t>
            </a:r>
          </a:p>
          <a:p>
            <a:pPr marL="0" marR="0" algn="just">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These features make key-value stores ideal for web applications, e-commerce platforms etc.</a:t>
            </a:r>
          </a:p>
        </p:txBody>
      </p:sp>
    </p:spTree>
    <p:extLst>
      <p:ext uri="{BB962C8B-B14F-4D97-AF65-F5344CB8AC3E}">
        <p14:creationId xmlns:p14="http://schemas.microsoft.com/office/powerpoint/2010/main" val="2752171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C592DC-CAA2-5480-16FA-D71CF2A0943D}"/>
              </a:ext>
            </a:extLst>
          </p:cNvPr>
          <p:cNvSpPr txBox="1"/>
          <p:nvPr/>
        </p:nvSpPr>
        <p:spPr>
          <a:xfrm>
            <a:off x="482600" y="320179"/>
            <a:ext cx="10261600" cy="7478970"/>
          </a:xfrm>
          <a:prstGeom prst="rect">
            <a:avLst/>
          </a:prstGeom>
          <a:noFill/>
        </p:spPr>
        <p:txBody>
          <a:bodyPr wrap="square">
            <a:spAutoFit/>
          </a:bodyPr>
          <a:lstStyle/>
          <a:p>
            <a:r>
              <a:rPr lang="en-US" sz="2400" dirty="0" err="1"/>
              <a:t>redis</a:t>
            </a:r>
            <a:r>
              <a:rPr lang="en-US" sz="2400" dirty="0"/>
              <a:t>-cli in </a:t>
            </a:r>
            <a:r>
              <a:rPr lang="en-US" sz="2400" dirty="0" err="1"/>
              <a:t>cmd</a:t>
            </a:r>
            <a:r>
              <a:rPr lang="en-US" sz="2400" dirty="0"/>
              <a:t> // command line interface</a:t>
            </a:r>
          </a:p>
          <a:p>
            <a:endParaRPr lang="en-US" sz="2400" dirty="0"/>
          </a:p>
          <a:p>
            <a:r>
              <a:rPr lang="en-US" sz="2400" dirty="0"/>
              <a:t>//SET: Set the value of a key</a:t>
            </a:r>
          </a:p>
          <a:p>
            <a:endParaRPr lang="en-US" sz="2400" dirty="0"/>
          </a:p>
          <a:p>
            <a:r>
              <a:rPr lang="en-US" sz="2400" dirty="0">
                <a:solidFill>
                  <a:srgbClr val="FF0000"/>
                </a:solidFill>
              </a:rPr>
              <a:t>SET </a:t>
            </a:r>
            <a:r>
              <a:rPr lang="en-US" sz="2400" dirty="0" err="1">
                <a:solidFill>
                  <a:srgbClr val="FF0000"/>
                </a:solidFill>
              </a:rPr>
              <a:t>mykey</a:t>
            </a:r>
            <a:r>
              <a:rPr lang="en-US" sz="2400" dirty="0">
                <a:solidFill>
                  <a:srgbClr val="FF0000"/>
                </a:solidFill>
              </a:rPr>
              <a:t> "Hello, Redis!" </a:t>
            </a:r>
          </a:p>
          <a:p>
            <a:endParaRPr lang="en-US" sz="2400" dirty="0"/>
          </a:p>
          <a:p>
            <a:r>
              <a:rPr lang="en-US" sz="2400" dirty="0"/>
              <a:t>//GET: Get the value of a key</a:t>
            </a:r>
          </a:p>
          <a:p>
            <a:endParaRPr lang="en-US" sz="2400" dirty="0"/>
          </a:p>
          <a:p>
            <a:r>
              <a:rPr lang="en-US" sz="2400" dirty="0">
                <a:solidFill>
                  <a:srgbClr val="FF0000"/>
                </a:solidFill>
              </a:rPr>
              <a:t>GET </a:t>
            </a:r>
            <a:r>
              <a:rPr lang="en-US" sz="2400" dirty="0" err="1">
                <a:solidFill>
                  <a:srgbClr val="FF0000"/>
                </a:solidFill>
              </a:rPr>
              <a:t>mykey</a:t>
            </a:r>
            <a:endParaRPr lang="en-US" sz="2400" dirty="0">
              <a:solidFill>
                <a:srgbClr val="FF0000"/>
              </a:solidFill>
            </a:endParaRPr>
          </a:p>
          <a:p>
            <a:endParaRPr lang="en-US" sz="2400" dirty="0"/>
          </a:p>
          <a:p>
            <a:r>
              <a:rPr lang="en-US" sz="2400" dirty="0"/>
              <a:t>//DEL: Delete a key</a:t>
            </a:r>
          </a:p>
          <a:p>
            <a:endParaRPr lang="en-US" sz="2400" dirty="0"/>
          </a:p>
          <a:p>
            <a:r>
              <a:rPr lang="en-US" sz="2400" dirty="0">
                <a:solidFill>
                  <a:srgbClr val="FF0000"/>
                </a:solidFill>
              </a:rPr>
              <a:t>DEL </a:t>
            </a:r>
            <a:r>
              <a:rPr lang="en-US" sz="2400" dirty="0" err="1">
                <a:solidFill>
                  <a:srgbClr val="FF0000"/>
                </a:solidFill>
              </a:rPr>
              <a:t>mykey</a:t>
            </a:r>
            <a:endParaRPr lang="en-US" sz="2400" dirty="0">
              <a:solidFill>
                <a:srgbClr val="FF0000"/>
              </a:solidFill>
            </a:endParaRPr>
          </a:p>
          <a:p>
            <a:endParaRPr lang="en-US" sz="2400" dirty="0"/>
          </a:p>
          <a:p>
            <a:r>
              <a:rPr lang="en-US" sz="2400" dirty="0"/>
              <a:t>//EXISTS: Check if a key exists.</a:t>
            </a:r>
          </a:p>
          <a:p>
            <a:endParaRPr lang="en-US" sz="2400" dirty="0"/>
          </a:p>
          <a:p>
            <a:r>
              <a:rPr lang="en-US" sz="2400" dirty="0">
                <a:solidFill>
                  <a:srgbClr val="FF0000"/>
                </a:solidFill>
              </a:rPr>
              <a:t>EXISTS </a:t>
            </a:r>
            <a:r>
              <a:rPr lang="en-US" sz="2400" dirty="0" err="1">
                <a:solidFill>
                  <a:srgbClr val="FF0000"/>
                </a:solidFill>
              </a:rPr>
              <a:t>mykey</a:t>
            </a:r>
            <a:endParaRPr lang="en-US" sz="2400" dirty="0">
              <a:solidFill>
                <a:srgbClr val="FF0000"/>
              </a:solidFill>
            </a:endParaRPr>
          </a:p>
          <a:p>
            <a:endParaRPr lang="en-US" sz="2400" dirty="0"/>
          </a:p>
          <a:p>
            <a:endParaRPr lang="en-US" sz="2400" dirty="0"/>
          </a:p>
          <a:p>
            <a:endParaRPr lang="en-US" sz="2400" dirty="0"/>
          </a:p>
        </p:txBody>
      </p:sp>
    </p:spTree>
    <p:extLst>
      <p:ext uri="{BB962C8B-B14F-4D97-AF65-F5344CB8AC3E}">
        <p14:creationId xmlns:p14="http://schemas.microsoft.com/office/powerpoint/2010/main" val="11861208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994</TotalTime>
  <Words>1728</Words>
  <Application>Microsoft Office PowerPoint</Application>
  <PresentationFormat>On-screen Show (4:3)</PresentationFormat>
  <Paragraphs>188</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FranklinGothic-Book</vt:lpstr>
      <vt:lpstr>FranklinGothic-DemiItal</vt:lpstr>
      <vt:lpstr>NewBaskerville-Italic</vt:lpstr>
      <vt:lpstr>NewBaskerville-Roman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Prajeesh A V</dc:creator>
  <cp:lastModifiedBy>Prajeesh A V</cp:lastModifiedBy>
  <cp:revision>80</cp:revision>
  <dcterms:created xsi:type="dcterms:W3CDTF">2024-10-30T04:23:08Z</dcterms:created>
  <dcterms:modified xsi:type="dcterms:W3CDTF">2024-11-16T16:59:37Z</dcterms:modified>
</cp:coreProperties>
</file>