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25" r:id="rId2"/>
    <p:sldId id="324" r:id="rId3"/>
    <p:sldId id="321" r:id="rId4"/>
    <p:sldId id="322" r:id="rId5"/>
    <p:sldId id="310" r:id="rId6"/>
    <p:sldId id="312" r:id="rId7"/>
    <p:sldId id="323" r:id="rId8"/>
    <p:sldId id="311" r:id="rId9"/>
    <p:sldId id="273" r:id="rId10"/>
    <p:sldId id="275" r:id="rId11"/>
    <p:sldId id="326" r:id="rId12"/>
    <p:sldId id="327" r:id="rId13"/>
    <p:sldId id="315" r:id="rId14"/>
    <p:sldId id="314" r:id="rId15"/>
    <p:sldId id="328" r:id="rId16"/>
    <p:sldId id="318" r:id="rId17"/>
    <p:sldId id="317" r:id="rId18"/>
    <p:sldId id="316" r:id="rId19"/>
    <p:sldId id="319" r:id="rId20"/>
    <p:sldId id="320" r:id="rId21"/>
    <p:sldId id="32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17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A2088-F6B1-4A7A-B476-94A89CA4B144}" type="datetimeFigureOut">
              <a:rPr lang="en-US" smtClean="0"/>
              <a:t>10/16/2024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D08B-6670-4821-A598-EA190587AAEE}" type="slidenum">
              <a:rPr lang="en-US" smtClean="0"/>
              <a:t>‹#›</a:t>
            </a:fld>
            <a:endParaRPr lang="en-US"/>
          </a:p>
        </p:txBody>
      </p:sp>
    </p:spTree>
    <p:extLst>
      <p:ext uri="{BB962C8B-B14F-4D97-AF65-F5344CB8AC3E}">
        <p14:creationId xmlns:p14="http://schemas.microsoft.com/office/powerpoint/2010/main" val="1950120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E09568-0519-4C07-9853-B4D9782DDF3D}"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47848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09568-0519-4C07-9853-B4D9782DDF3D}"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317264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09568-0519-4C07-9853-B4D9782DDF3D}"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41020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09568-0519-4C07-9853-B4D9782DDF3D}"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259671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09568-0519-4C07-9853-B4D9782DDF3D}"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372782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E09568-0519-4C07-9853-B4D9782DDF3D}"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408381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E09568-0519-4C07-9853-B4D9782DDF3D}"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361585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09568-0519-4C07-9853-B4D9782DDF3D}"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190720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09568-0519-4C07-9853-B4D9782DDF3D}"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407522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E09568-0519-4C07-9853-B4D9782DDF3D}"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28663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E09568-0519-4C07-9853-B4D9782DDF3D}"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97E9F-840A-40CB-AA23-D478F932D77D}" type="slidenum">
              <a:rPr lang="en-US" smtClean="0"/>
              <a:t>‹#›</a:t>
            </a:fld>
            <a:endParaRPr lang="en-US"/>
          </a:p>
        </p:txBody>
      </p:sp>
    </p:spTree>
    <p:extLst>
      <p:ext uri="{BB962C8B-B14F-4D97-AF65-F5344CB8AC3E}">
        <p14:creationId xmlns:p14="http://schemas.microsoft.com/office/powerpoint/2010/main" val="356764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09568-0519-4C07-9853-B4D9782DDF3D}" type="datetimeFigureOut">
              <a:rPr lang="en-US" smtClean="0"/>
              <a:t>10/16/2024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97E9F-840A-40CB-AA23-D478F932D77D}" type="slidenum">
              <a:rPr lang="en-US" smtClean="0"/>
              <a:t>‹#›</a:t>
            </a:fld>
            <a:endParaRPr lang="en-US"/>
          </a:p>
        </p:txBody>
      </p:sp>
    </p:spTree>
    <p:extLst>
      <p:ext uri="{BB962C8B-B14F-4D97-AF65-F5344CB8AC3E}">
        <p14:creationId xmlns:p14="http://schemas.microsoft.com/office/powerpoint/2010/main" val="1266281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9BC009-EAEA-5808-8085-B78797D5A042}"/>
              </a:ext>
            </a:extLst>
          </p:cNvPr>
          <p:cNvSpPr txBox="1"/>
          <p:nvPr/>
        </p:nvSpPr>
        <p:spPr>
          <a:xfrm>
            <a:off x="2659179" y="2620783"/>
            <a:ext cx="4572000" cy="461665"/>
          </a:xfrm>
          <a:prstGeom prst="rect">
            <a:avLst/>
          </a:prstGeom>
          <a:noFill/>
        </p:spPr>
        <p:txBody>
          <a:bodyPr wrap="square">
            <a:spAutoFit/>
          </a:bodyPr>
          <a:lstStyle/>
          <a:p>
            <a:r>
              <a:rPr lang="en-IN" sz="2400" b="1" dirty="0"/>
              <a:t>Query Optimization in DBMS</a:t>
            </a:r>
          </a:p>
        </p:txBody>
      </p:sp>
    </p:spTree>
    <p:extLst>
      <p:ext uri="{BB962C8B-B14F-4D97-AF65-F5344CB8AC3E}">
        <p14:creationId xmlns:p14="http://schemas.microsoft.com/office/powerpoint/2010/main" val="289647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FD6E9F-1227-120C-9BD1-6839F22B024D}"/>
              </a:ext>
            </a:extLst>
          </p:cNvPr>
          <p:cNvPicPr>
            <a:picLocks noChangeAspect="1"/>
          </p:cNvPicPr>
          <p:nvPr/>
        </p:nvPicPr>
        <p:blipFill>
          <a:blip r:embed="rId2"/>
          <a:stretch>
            <a:fillRect/>
          </a:stretch>
        </p:blipFill>
        <p:spPr>
          <a:xfrm>
            <a:off x="346898" y="882234"/>
            <a:ext cx="8471975" cy="5093532"/>
          </a:xfrm>
          <a:prstGeom prst="rect">
            <a:avLst/>
          </a:prstGeom>
        </p:spPr>
      </p:pic>
    </p:spTree>
    <p:extLst>
      <p:ext uri="{BB962C8B-B14F-4D97-AF65-F5344CB8AC3E}">
        <p14:creationId xmlns:p14="http://schemas.microsoft.com/office/powerpoint/2010/main" val="412487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658B61-8D4B-5391-B2F5-6F9D14E52D81}"/>
              </a:ext>
            </a:extLst>
          </p:cNvPr>
          <p:cNvPicPr>
            <a:picLocks noChangeAspect="1"/>
          </p:cNvPicPr>
          <p:nvPr/>
        </p:nvPicPr>
        <p:blipFill>
          <a:blip r:embed="rId2"/>
          <a:stretch>
            <a:fillRect/>
          </a:stretch>
        </p:blipFill>
        <p:spPr>
          <a:xfrm>
            <a:off x="269654" y="1266714"/>
            <a:ext cx="8604692" cy="4324572"/>
          </a:xfrm>
          <a:prstGeom prst="rect">
            <a:avLst/>
          </a:prstGeom>
        </p:spPr>
      </p:pic>
    </p:spTree>
    <p:extLst>
      <p:ext uri="{BB962C8B-B14F-4D97-AF65-F5344CB8AC3E}">
        <p14:creationId xmlns:p14="http://schemas.microsoft.com/office/powerpoint/2010/main" val="3021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45129C-C64E-1621-9A4B-3280C6A18726}"/>
              </a:ext>
            </a:extLst>
          </p:cNvPr>
          <p:cNvPicPr>
            <a:picLocks noChangeAspect="1"/>
          </p:cNvPicPr>
          <p:nvPr/>
        </p:nvPicPr>
        <p:blipFill>
          <a:blip r:embed="rId2"/>
          <a:stretch>
            <a:fillRect/>
          </a:stretch>
        </p:blipFill>
        <p:spPr>
          <a:xfrm>
            <a:off x="213530" y="868983"/>
            <a:ext cx="8716939" cy="3996932"/>
          </a:xfrm>
          <a:prstGeom prst="rect">
            <a:avLst/>
          </a:prstGeom>
        </p:spPr>
      </p:pic>
    </p:spTree>
    <p:extLst>
      <p:ext uri="{BB962C8B-B14F-4D97-AF65-F5344CB8AC3E}">
        <p14:creationId xmlns:p14="http://schemas.microsoft.com/office/powerpoint/2010/main" val="392854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F864DF-8578-EC2E-CC6F-20E9843C6936}"/>
              </a:ext>
            </a:extLst>
          </p:cNvPr>
          <p:cNvPicPr>
            <a:picLocks noChangeAspect="1"/>
          </p:cNvPicPr>
          <p:nvPr/>
        </p:nvPicPr>
        <p:blipFill>
          <a:blip r:embed="rId2"/>
          <a:stretch>
            <a:fillRect/>
          </a:stretch>
        </p:blipFill>
        <p:spPr>
          <a:xfrm>
            <a:off x="380843" y="519232"/>
            <a:ext cx="7718128" cy="5217777"/>
          </a:xfrm>
          <a:prstGeom prst="rect">
            <a:avLst/>
          </a:prstGeom>
        </p:spPr>
      </p:pic>
    </p:spTree>
    <p:extLst>
      <p:ext uri="{BB962C8B-B14F-4D97-AF65-F5344CB8AC3E}">
        <p14:creationId xmlns:p14="http://schemas.microsoft.com/office/powerpoint/2010/main" val="31220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4F748D-204B-ACE2-2970-002D26BAAABC}"/>
              </a:ext>
            </a:extLst>
          </p:cNvPr>
          <p:cNvSpPr txBox="1"/>
          <p:nvPr/>
        </p:nvSpPr>
        <p:spPr>
          <a:xfrm>
            <a:off x="611522" y="1180343"/>
            <a:ext cx="7672508" cy="4247317"/>
          </a:xfrm>
          <a:prstGeom prst="rect">
            <a:avLst/>
          </a:prstGeom>
          <a:noFill/>
        </p:spPr>
        <p:txBody>
          <a:bodyPr wrap="square">
            <a:spAutoFit/>
          </a:bodyPr>
          <a:lstStyle/>
          <a:p>
            <a:pPr algn="just"/>
            <a:r>
              <a:rPr lang="en-US" b="1" dirty="0"/>
              <a:t>Outline of a Heuristic Algebraic Optimization Algorithm</a:t>
            </a:r>
          </a:p>
          <a:p>
            <a:pPr algn="just"/>
            <a:endParaRPr lang="en-US" altLang="en-US" b="1" dirty="0"/>
          </a:p>
          <a:p>
            <a:pPr algn="just"/>
            <a:r>
              <a:rPr lang="en-US" dirty="0"/>
              <a:t>We can now outline the steps of an algorithm that utilizes some of the above rules to transform an initial query tree into a final tree that is more efficient to execute.</a:t>
            </a:r>
          </a:p>
          <a:p>
            <a:pPr algn="just"/>
            <a:endParaRPr lang="en-US" dirty="0"/>
          </a:p>
          <a:p>
            <a:pPr algn="just"/>
            <a:r>
              <a:rPr lang="en-US" dirty="0"/>
              <a:t>The steps of the algorithm are as follows: </a:t>
            </a:r>
          </a:p>
          <a:p>
            <a:pPr algn="just"/>
            <a:endParaRPr lang="en-US" altLang="en-US" b="1" dirty="0"/>
          </a:p>
          <a:p>
            <a:pPr algn="just"/>
            <a:r>
              <a:rPr lang="en-US" dirty="0"/>
              <a:t>1. Using Rule 1, </a:t>
            </a:r>
            <a:r>
              <a:rPr lang="en-US" dirty="0">
                <a:solidFill>
                  <a:schemeClr val="accent1"/>
                </a:solidFill>
              </a:rPr>
              <a:t>break up the SELECT operations with conjunctive conditions into a cascade of SELECT operations</a:t>
            </a:r>
            <a:r>
              <a:rPr lang="en-US" dirty="0"/>
              <a:t>. </a:t>
            </a:r>
          </a:p>
          <a:p>
            <a:pPr algn="just"/>
            <a:endParaRPr lang="en-US" dirty="0"/>
          </a:p>
          <a:p>
            <a:pPr algn="just"/>
            <a:r>
              <a:rPr lang="en-US" dirty="0"/>
              <a:t>2. Using Rules 2, 4, 6, and 10 concerning the commutativity of SELECT with other operations, </a:t>
            </a:r>
            <a:r>
              <a:rPr lang="en-US" dirty="0">
                <a:solidFill>
                  <a:schemeClr val="accent1"/>
                </a:solidFill>
              </a:rPr>
              <a:t>move each SELECT operation as far down the query tree as is permitted by the attributes involved in the select condition</a:t>
            </a:r>
            <a:r>
              <a:rPr lang="en-US" dirty="0"/>
              <a:t>. </a:t>
            </a:r>
          </a:p>
          <a:p>
            <a:pPr algn="just"/>
            <a:endParaRPr lang="en-US" dirty="0"/>
          </a:p>
        </p:txBody>
      </p:sp>
    </p:spTree>
    <p:extLst>
      <p:ext uri="{BB962C8B-B14F-4D97-AF65-F5344CB8AC3E}">
        <p14:creationId xmlns:p14="http://schemas.microsoft.com/office/powerpoint/2010/main" val="338772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4F748D-204B-ACE2-2970-002D26BAAABC}"/>
              </a:ext>
            </a:extLst>
          </p:cNvPr>
          <p:cNvSpPr txBox="1"/>
          <p:nvPr/>
        </p:nvSpPr>
        <p:spPr>
          <a:xfrm>
            <a:off x="600636" y="864658"/>
            <a:ext cx="7672508" cy="5632311"/>
          </a:xfrm>
          <a:prstGeom prst="rect">
            <a:avLst/>
          </a:prstGeom>
          <a:noFill/>
        </p:spPr>
        <p:txBody>
          <a:bodyPr wrap="square">
            <a:spAutoFit/>
          </a:bodyPr>
          <a:lstStyle/>
          <a:p>
            <a:pPr algn="just"/>
            <a:r>
              <a:rPr lang="en-US" dirty="0"/>
              <a:t>3. Using Rules 5 and 9 concerning commutativity and associativity of binary operations, </a:t>
            </a:r>
            <a:r>
              <a:rPr lang="en-US" dirty="0">
                <a:solidFill>
                  <a:schemeClr val="accent1"/>
                </a:solidFill>
              </a:rPr>
              <a:t>rearrange the leaf nodes of the tree using the following criteria. Position the leaf node relations with the most restrictive SELECT operations so they are executed first in the query tree representation</a:t>
            </a:r>
            <a:r>
              <a:rPr lang="en-US" dirty="0"/>
              <a:t>. Make sure that the ordering of leaf nodes does not cause CARTESIAN PRODUCT operations. </a:t>
            </a:r>
          </a:p>
          <a:p>
            <a:pPr algn="just"/>
            <a:endParaRPr lang="en-US" dirty="0"/>
          </a:p>
          <a:p>
            <a:pPr algn="just"/>
            <a:r>
              <a:rPr lang="en-US" dirty="0"/>
              <a:t>4. Using Rule 12, </a:t>
            </a:r>
            <a:r>
              <a:rPr lang="en-US" dirty="0">
                <a:solidFill>
                  <a:schemeClr val="accent1"/>
                </a:solidFill>
              </a:rPr>
              <a:t>combine a CARTESIAN PRODUCT operation with a subsequent SELECT operation in the tree into a JOIN operation</a:t>
            </a:r>
            <a:r>
              <a:rPr lang="en-US" dirty="0"/>
              <a:t>, if the condition represents a join condition. </a:t>
            </a:r>
          </a:p>
          <a:p>
            <a:pPr algn="just"/>
            <a:endParaRPr lang="en-US" dirty="0"/>
          </a:p>
          <a:p>
            <a:pPr algn="just"/>
            <a:r>
              <a:rPr lang="en-US" dirty="0"/>
              <a:t>5. Using Rules 3, 4, 7, and 11 concerning the cascading of PROJECT and the commuting of PROJECT with other operations, </a:t>
            </a:r>
            <a:r>
              <a:rPr lang="en-US" dirty="0">
                <a:solidFill>
                  <a:schemeClr val="accent1"/>
                </a:solidFill>
              </a:rPr>
              <a:t>break down and move lists of projection attributes down the tree as far as possible by creating new PROJECT operations as needed</a:t>
            </a:r>
            <a:r>
              <a:rPr lang="en-US" dirty="0"/>
              <a:t>. </a:t>
            </a:r>
            <a:endParaRPr lang="en-US" altLang="en-US" b="1" dirty="0"/>
          </a:p>
          <a:p>
            <a:pPr algn="just"/>
            <a:endParaRPr lang="en-US" dirty="0"/>
          </a:p>
          <a:p>
            <a:pPr algn="just"/>
            <a:r>
              <a:rPr lang="en-US" dirty="0"/>
              <a:t>6. Identify subtrees that represent groups of operations that can be executed by a single algorithm.</a:t>
            </a:r>
          </a:p>
          <a:p>
            <a:endParaRPr lang="en-US" dirty="0"/>
          </a:p>
          <a:p>
            <a:endParaRPr lang="en-US" dirty="0"/>
          </a:p>
          <a:p>
            <a:pPr algn="just"/>
            <a:endParaRPr lang="en-US" dirty="0"/>
          </a:p>
        </p:txBody>
      </p:sp>
    </p:spTree>
    <p:extLst>
      <p:ext uri="{BB962C8B-B14F-4D97-AF65-F5344CB8AC3E}">
        <p14:creationId xmlns:p14="http://schemas.microsoft.com/office/powerpoint/2010/main" val="138315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D2FE73-15AA-42F1-DDC6-FD9487CD3CD9}"/>
              </a:ext>
            </a:extLst>
          </p:cNvPr>
          <p:cNvPicPr>
            <a:picLocks noChangeAspect="1"/>
          </p:cNvPicPr>
          <p:nvPr/>
        </p:nvPicPr>
        <p:blipFill>
          <a:blip r:embed="rId2"/>
          <a:stretch>
            <a:fillRect/>
          </a:stretch>
        </p:blipFill>
        <p:spPr>
          <a:xfrm>
            <a:off x="638087" y="979443"/>
            <a:ext cx="7936393" cy="4245971"/>
          </a:xfrm>
          <a:prstGeom prst="rect">
            <a:avLst/>
          </a:prstGeom>
        </p:spPr>
      </p:pic>
      <p:pic>
        <p:nvPicPr>
          <p:cNvPr id="4" name="Picture 3">
            <a:extLst>
              <a:ext uri="{FF2B5EF4-FFF2-40B4-BE49-F238E27FC236}">
                <a16:creationId xmlns:a16="http://schemas.microsoft.com/office/drawing/2014/main" id="{CDA0FBF6-A6E0-B853-2D5A-4CB45B3479BF}"/>
              </a:ext>
            </a:extLst>
          </p:cNvPr>
          <p:cNvPicPr>
            <a:picLocks noChangeAspect="1"/>
          </p:cNvPicPr>
          <p:nvPr/>
        </p:nvPicPr>
        <p:blipFill>
          <a:blip r:embed="rId3"/>
          <a:stretch>
            <a:fillRect/>
          </a:stretch>
        </p:blipFill>
        <p:spPr>
          <a:xfrm>
            <a:off x="406233" y="4868148"/>
            <a:ext cx="6332659" cy="1780789"/>
          </a:xfrm>
          <a:prstGeom prst="rect">
            <a:avLst/>
          </a:prstGeom>
        </p:spPr>
      </p:pic>
      <p:pic>
        <p:nvPicPr>
          <p:cNvPr id="5" name="Picture 4">
            <a:extLst>
              <a:ext uri="{FF2B5EF4-FFF2-40B4-BE49-F238E27FC236}">
                <a16:creationId xmlns:a16="http://schemas.microsoft.com/office/drawing/2014/main" id="{EA485429-D62A-C48C-3D17-A1D34D219115}"/>
              </a:ext>
            </a:extLst>
          </p:cNvPr>
          <p:cNvPicPr>
            <a:picLocks noChangeAspect="1"/>
          </p:cNvPicPr>
          <p:nvPr/>
        </p:nvPicPr>
        <p:blipFill>
          <a:blip r:embed="rId4"/>
          <a:stretch>
            <a:fillRect/>
          </a:stretch>
        </p:blipFill>
        <p:spPr>
          <a:xfrm>
            <a:off x="659426" y="209063"/>
            <a:ext cx="5395521" cy="890394"/>
          </a:xfrm>
          <a:prstGeom prst="rect">
            <a:avLst/>
          </a:prstGeom>
        </p:spPr>
      </p:pic>
    </p:spTree>
    <p:extLst>
      <p:ext uri="{BB962C8B-B14F-4D97-AF65-F5344CB8AC3E}">
        <p14:creationId xmlns:p14="http://schemas.microsoft.com/office/powerpoint/2010/main" val="140811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08B3B5-2193-7752-D0F8-DA1C989718DC}"/>
              </a:ext>
            </a:extLst>
          </p:cNvPr>
          <p:cNvPicPr>
            <a:picLocks noChangeAspect="1"/>
          </p:cNvPicPr>
          <p:nvPr/>
        </p:nvPicPr>
        <p:blipFill>
          <a:blip r:embed="rId2"/>
          <a:stretch>
            <a:fillRect/>
          </a:stretch>
        </p:blipFill>
        <p:spPr>
          <a:xfrm>
            <a:off x="546020" y="0"/>
            <a:ext cx="7683580" cy="5156501"/>
          </a:xfrm>
          <a:prstGeom prst="rect">
            <a:avLst/>
          </a:prstGeom>
        </p:spPr>
      </p:pic>
      <p:pic>
        <p:nvPicPr>
          <p:cNvPr id="4" name="Picture 3">
            <a:extLst>
              <a:ext uri="{FF2B5EF4-FFF2-40B4-BE49-F238E27FC236}">
                <a16:creationId xmlns:a16="http://schemas.microsoft.com/office/drawing/2014/main" id="{3300665F-29E2-F91F-1D0D-051D567AB2F4}"/>
              </a:ext>
            </a:extLst>
          </p:cNvPr>
          <p:cNvPicPr>
            <a:picLocks noChangeAspect="1"/>
          </p:cNvPicPr>
          <p:nvPr/>
        </p:nvPicPr>
        <p:blipFill>
          <a:blip r:embed="rId3"/>
          <a:stretch>
            <a:fillRect/>
          </a:stretch>
        </p:blipFill>
        <p:spPr>
          <a:xfrm>
            <a:off x="363191" y="4922577"/>
            <a:ext cx="6263184" cy="1761252"/>
          </a:xfrm>
          <a:prstGeom prst="rect">
            <a:avLst/>
          </a:prstGeom>
        </p:spPr>
      </p:pic>
    </p:spTree>
    <p:extLst>
      <p:ext uri="{BB962C8B-B14F-4D97-AF65-F5344CB8AC3E}">
        <p14:creationId xmlns:p14="http://schemas.microsoft.com/office/powerpoint/2010/main" val="189792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5918CA-37E4-11DC-4BE7-A150455711D3}"/>
              </a:ext>
            </a:extLst>
          </p:cNvPr>
          <p:cNvPicPr>
            <a:picLocks noChangeAspect="1"/>
          </p:cNvPicPr>
          <p:nvPr/>
        </p:nvPicPr>
        <p:blipFill>
          <a:blip r:embed="rId2"/>
          <a:stretch>
            <a:fillRect/>
          </a:stretch>
        </p:blipFill>
        <p:spPr>
          <a:xfrm>
            <a:off x="869193" y="89241"/>
            <a:ext cx="7688642" cy="5620833"/>
          </a:xfrm>
          <a:prstGeom prst="rect">
            <a:avLst/>
          </a:prstGeom>
        </p:spPr>
      </p:pic>
    </p:spTree>
    <p:extLst>
      <p:ext uri="{BB962C8B-B14F-4D97-AF65-F5344CB8AC3E}">
        <p14:creationId xmlns:p14="http://schemas.microsoft.com/office/powerpoint/2010/main" val="324734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FF238F-18A1-421B-405D-ED717F8539A8}"/>
              </a:ext>
            </a:extLst>
          </p:cNvPr>
          <p:cNvPicPr>
            <a:picLocks noChangeAspect="1"/>
          </p:cNvPicPr>
          <p:nvPr/>
        </p:nvPicPr>
        <p:blipFill>
          <a:blip r:embed="rId2"/>
          <a:stretch>
            <a:fillRect/>
          </a:stretch>
        </p:blipFill>
        <p:spPr>
          <a:xfrm>
            <a:off x="612096" y="263492"/>
            <a:ext cx="7636780" cy="4270462"/>
          </a:xfrm>
          <a:prstGeom prst="rect">
            <a:avLst/>
          </a:prstGeom>
        </p:spPr>
      </p:pic>
      <p:pic>
        <p:nvPicPr>
          <p:cNvPr id="2" name="Picture 1">
            <a:extLst>
              <a:ext uri="{FF2B5EF4-FFF2-40B4-BE49-F238E27FC236}">
                <a16:creationId xmlns:a16="http://schemas.microsoft.com/office/drawing/2014/main" id="{43077857-3CA2-227B-19A9-85B3871A25B1}"/>
              </a:ext>
            </a:extLst>
          </p:cNvPr>
          <p:cNvPicPr>
            <a:picLocks noChangeAspect="1"/>
          </p:cNvPicPr>
          <p:nvPr/>
        </p:nvPicPr>
        <p:blipFill>
          <a:blip r:embed="rId3"/>
          <a:stretch>
            <a:fillRect/>
          </a:stretch>
        </p:blipFill>
        <p:spPr>
          <a:xfrm>
            <a:off x="352304" y="4533954"/>
            <a:ext cx="6870949" cy="1932160"/>
          </a:xfrm>
          <a:prstGeom prst="rect">
            <a:avLst/>
          </a:prstGeom>
        </p:spPr>
      </p:pic>
    </p:spTree>
    <p:extLst>
      <p:ext uri="{BB962C8B-B14F-4D97-AF65-F5344CB8AC3E}">
        <p14:creationId xmlns:p14="http://schemas.microsoft.com/office/powerpoint/2010/main" val="296766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A0C7E-987B-CB4C-2DC9-A4F384AF77CD}"/>
              </a:ext>
            </a:extLst>
          </p:cNvPr>
          <p:cNvSpPr txBox="1"/>
          <p:nvPr/>
        </p:nvSpPr>
        <p:spPr>
          <a:xfrm>
            <a:off x="446314" y="612844"/>
            <a:ext cx="8251371" cy="5447645"/>
          </a:xfrm>
          <a:prstGeom prst="rect">
            <a:avLst/>
          </a:prstGeom>
          <a:noFill/>
        </p:spPr>
        <p:txBody>
          <a:bodyPr wrap="square">
            <a:spAutoFit/>
          </a:bodyPr>
          <a:lstStyle/>
          <a:p>
            <a:pPr algn="just"/>
            <a:r>
              <a:rPr lang="en-US" sz="2400" b="1" dirty="0"/>
              <a:t>Techniques used by a DBMS to process high-level queries</a:t>
            </a:r>
            <a:r>
              <a:rPr lang="en-US" dirty="0"/>
              <a:t>. </a:t>
            </a:r>
          </a:p>
          <a:p>
            <a:pPr algn="just"/>
            <a:endParaRPr lang="en-US" dirty="0"/>
          </a:p>
          <a:p>
            <a:pPr algn="just"/>
            <a:r>
              <a:rPr lang="en-US" b="1" dirty="0"/>
              <a:t>Steps of processing a high level query</a:t>
            </a:r>
          </a:p>
          <a:p>
            <a:pPr algn="just"/>
            <a:endParaRPr lang="en-US" dirty="0"/>
          </a:p>
          <a:p>
            <a:pPr algn="just"/>
            <a:r>
              <a:rPr lang="en-US" dirty="0"/>
              <a:t>A query expressed in a high-level query language such as SQL must first be scanned, parsed, and validated.</a:t>
            </a:r>
          </a:p>
          <a:p>
            <a:pPr algn="just"/>
            <a:endParaRPr lang="en-US" dirty="0"/>
          </a:p>
          <a:p>
            <a:pPr algn="just"/>
            <a:r>
              <a:rPr lang="en-US" dirty="0"/>
              <a:t>The </a:t>
            </a:r>
            <a:r>
              <a:rPr lang="en-US" b="1" dirty="0"/>
              <a:t>scanner</a:t>
            </a:r>
            <a:r>
              <a:rPr lang="en-US" dirty="0"/>
              <a:t> identifies the query tokens—such as SQL keywords, attribute names, and relation names—that appear in the text of the query.</a:t>
            </a:r>
          </a:p>
          <a:p>
            <a:pPr algn="just"/>
            <a:endParaRPr lang="en-US" dirty="0"/>
          </a:p>
          <a:p>
            <a:pPr algn="just"/>
            <a:r>
              <a:rPr lang="en-US" dirty="0"/>
              <a:t>The </a:t>
            </a:r>
            <a:r>
              <a:rPr lang="en-US" b="1" dirty="0"/>
              <a:t>parser</a:t>
            </a:r>
            <a:r>
              <a:rPr lang="en-US" dirty="0"/>
              <a:t> checks the query syntax to determine whether it is formulated according to the syntax rules of the query language. </a:t>
            </a:r>
          </a:p>
          <a:p>
            <a:pPr algn="just"/>
            <a:endParaRPr lang="en-US" dirty="0"/>
          </a:p>
          <a:p>
            <a:pPr algn="just"/>
            <a:r>
              <a:rPr lang="en-US" dirty="0"/>
              <a:t>The query must also be validated by checking that all attribute and relation names are valid and semantically meaningful names in the schema of the particular database being queried. </a:t>
            </a:r>
          </a:p>
          <a:p>
            <a:pPr algn="just"/>
            <a:endParaRPr lang="en-US" dirty="0"/>
          </a:p>
          <a:p>
            <a:pPr algn="just"/>
            <a:r>
              <a:rPr lang="en-US" dirty="0"/>
              <a:t>An internal representation of the query is then created, usually as a tree data structure called a </a:t>
            </a:r>
            <a:r>
              <a:rPr lang="en-US" b="1" dirty="0"/>
              <a:t>query tree. </a:t>
            </a:r>
          </a:p>
        </p:txBody>
      </p:sp>
    </p:spTree>
    <p:extLst>
      <p:ext uri="{BB962C8B-B14F-4D97-AF65-F5344CB8AC3E}">
        <p14:creationId xmlns:p14="http://schemas.microsoft.com/office/powerpoint/2010/main" val="3998641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B9A8E-16CA-C445-3BC0-8F59D652C013}"/>
              </a:ext>
            </a:extLst>
          </p:cNvPr>
          <p:cNvPicPr>
            <a:picLocks noChangeAspect="1"/>
          </p:cNvPicPr>
          <p:nvPr/>
        </p:nvPicPr>
        <p:blipFill>
          <a:blip r:embed="rId2"/>
          <a:stretch>
            <a:fillRect/>
          </a:stretch>
        </p:blipFill>
        <p:spPr>
          <a:xfrm>
            <a:off x="927709" y="97414"/>
            <a:ext cx="6529005" cy="4796045"/>
          </a:xfrm>
          <a:prstGeom prst="rect">
            <a:avLst/>
          </a:prstGeom>
        </p:spPr>
      </p:pic>
      <p:pic>
        <p:nvPicPr>
          <p:cNvPr id="2" name="Picture 1">
            <a:extLst>
              <a:ext uri="{FF2B5EF4-FFF2-40B4-BE49-F238E27FC236}">
                <a16:creationId xmlns:a16="http://schemas.microsoft.com/office/drawing/2014/main" id="{5D732C51-E850-D684-3B31-DD913C39BDC9}"/>
              </a:ext>
            </a:extLst>
          </p:cNvPr>
          <p:cNvPicPr>
            <a:picLocks noChangeAspect="1"/>
          </p:cNvPicPr>
          <p:nvPr/>
        </p:nvPicPr>
        <p:blipFill>
          <a:blip r:embed="rId3"/>
          <a:stretch>
            <a:fillRect/>
          </a:stretch>
        </p:blipFill>
        <p:spPr>
          <a:xfrm>
            <a:off x="341420" y="4893458"/>
            <a:ext cx="6639686" cy="1867127"/>
          </a:xfrm>
          <a:prstGeom prst="rect">
            <a:avLst/>
          </a:prstGeom>
        </p:spPr>
      </p:pic>
    </p:spTree>
    <p:extLst>
      <p:ext uri="{BB962C8B-B14F-4D97-AF65-F5344CB8AC3E}">
        <p14:creationId xmlns:p14="http://schemas.microsoft.com/office/powerpoint/2010/main" val="386890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7C2164-116E-B3BE-7E1B-7D64D76FF5B5}"/>
              </a:ext>
            </a:extLst>
          </p:cNvPr>
          <p:cNvPicPr>
            <a:picLocks noChangeAspect="1"/>
          </p:cNvPicPr>
          <p:nvPr/>
        </p:nvPicPr>
        <p:blipFill>
          <a:blip r:embed="rId2"/>
          <a:stretch>
            <a:fillRect/>
          </a:stretch>
        </p:blipFill>
        <p:spPr>
          <a:xfrm>
            <a:off x="415711" y="707885"/>
            <a:ext cx="8312577" cy="5442230"/>
          </a:xfrm>
          <a:prstGeom prst="rect">
            <a:avLst/>
          </a:prstGeom>
        </p:spPr>
      </p:pic>
    </p:spTree>
    <p:extLst>
      <p:ext uri="{BB962C8B-B14F-4D97-AF65-F5344CB8AC3E}">
        <p14:creationId xmlns:p14="http://schemas.microsoft.com/office/powerpoint/2010/main" val="305117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22F77F-F72E-A96F-6EE4-EB50270A132D}"/>
              </a:ext>
            </a:extLst>
          </p:cNvPr>
          <p:cNvSpPr txBox="1"/>
          <p:nvPr/>
        </p:nvSpPr>
        <p:spPr>
          <a:xfrm>
            <a:off x="587828" y="860869"/>
            <a:ext cx="7783286" cy="4821474"/>
          </a:xfrm>
          <a:prstGeom prst="rect">
            <a:avLst/>
          </a:prstGeom>
          <a:noFill/>
        </p:spPr>
        <p:txBody>
          <a:bodyPr wrap="square">
            <a:spAutoFit/>
          </a:bodyPr>
          <a:lstStyle/>
          <a:p>
            <a:r>
              <a:rPr lang="en-IN" sz="2000" b="1" dirty="0"/>
              <a:t>Query Optimization</a:t>
            </a:r>
          </a:p>
          <a:p>
            <a:endParaRPr lang="en-IN" sz="2000" b="1" dirty="0"/>
          </a:p>
          <a:p>
            <a:pPr algn="just"/>
            <a:r>
              <a:rPr lang="en-US" sz="2000" dirty="0"/>
              <a:t>The goal of query optimization is to select the best possible strategy for query evaluation.</a:t>
            </a:r>
          </a:p>
          <a:p>
            <a:pPr algn="just"/>
            <a:endParaRPr lang="en-US" sz="2000" b="1" dirty="0"/>
          </a:p>
          <a:p>
            <a:pPr algn="just"/>
            <a:r>
              <a:rPr lang="en-US" sz="2000" b="1" dirty="0"/>
              <a:t>Query Trees and Heuristics for Query Optimization</a:t>
            </a:r>
          </a:p>
          <a:p>
            <a:pPr algn="just"/>
            <a:endParaRPr lang="en-US" sz="2000" b="1" dirty="0"/>
          </a:p>
          <a:p>
            <a:pPr algn="just"/>
            <a:r>
              <a:rPr lang="en-US" sz="2000" dirty="0"/>
              <a:t>In this section, we discuss optimization techniques that apply heuristic rules to modify the internal representation of a query which is usually in the form of a query tree.</a:t>
            </a:r>
          </a:p>
          <a:p>
            <a:pPr algn="just"/>
            <a:endParaRPr lang="en-US" sz="2000" dirty="0"/>
          </a:p>
          <a:p>
            <a:pPr algn="just"/>
            <a:r>
              <a:rPr lang="en-US" sz="2000" b="1" dirty="0"/>
              <a:t>A query has many possible execution strategies, and the process of choosing a suitable one for processing a query is known as query optimization</a:t>
            </a:r>
            <a:r>
              <a:rPr lang="en-US" sz="2000" dirty="0"/>
              <a:t>.</a:t>
            </a:r>
            <a:endParaRPr lang="en-IN" sz="2000" dirty="0"/>
          </a:p>
          <a:p>
            <a:pPr algn="just"/>
            <a:endParaRPr lang="en-US" sz="2000" dirty="0"/>
          </a:p>
        </p:txBody>
      </p:sp>
    </p:spTree>
    <p:extLst>
      <p:ext uri="{BB962C8B-B14F-4D97-AF65-F5344CB8AC3E}">
        <p14:creationId xmlns:p14="http://schemas.microsoft.com/office/powerpoint/2010/main" val="316774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055D20-A4BA-9191-A359-6051E6CAFD1B}"/>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398" y="842849"/>
            <a:ext cx="7575550" cy="4906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09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C6B841-C58C-B816-54E8-7218E31D3219}"/>
              </a:ext>
            </a:extLst>
          </p:cNvPr>
          <p:cNvPicPr>
            <a:picLocks noChangeAspect="1"/>
          </p:cNvPicPr>
          <p:nvPr/>
        </p:nvPicPr>
        <p:blipFill>
          <a:blip r:embed="rId2"/>
          <a:stretch>
            <a:fillRect/>
          </a:stretch>
        </p:blipFill>
        <p:spPr>
          <a:xfrm>
            <a:off x="1030683" y="1251857"/>
            <a:ext cx="6888085" cy="5477453"/>
          </a:xfrm>
          <a:prstGeom prst="rect">
            <a:avLst/>
          </a:prstGeom>
        </p:spPr>
      </p:pic>
      <p:pic>
        <p:nvPicPr>
          <p:cNvPr id="4" name="Picture 3">
            <a:extLst>
              <a:ext uri="{FF2B5EF4-FFF2-40B4-BE49-F238E27FC236}">
                <a16:creationId xmlns:a16="http://schemas.microsoft.com/office/drawing/2014/main" id="{8123CEB6-598B-42A7-CBA8-D1410820E3EE}"/>
              </a:ext>
            </a:extLst>
          </p:cNvPr>
          <p:cNvPicPr>
            <a:picLocks noChangeAspect="1"/>
          </p:cNvPicPr>
          <p:nvPr/>
        </p:nvPicPr>
        <p:blipFill>
          <a:blip r:embed="rId3"/>
          <a:stretch>
            <a:fillRect/>
          </a:stretch>
        </p:blipFill>
        <p:spPr>
          <a:xfrm>
            <a:off x="1030683" y="256247"/>
            <a:ext cx="6985359" cy="793791"/>
          </a:xfrm>
          <a:prstGeom prst="rect">
            <a:avLst/>
          </a:prstGeom>
        </p:spPr>
      </p:pic>
    </p:spTree>
    <p:extLst>
      <p:ext uri="{BB962C8B-B14F-4D97-AF65-F5344CB8AC3E}">
        <p14:creationId xmlns:p14="http://schemas.microsoft.com/office/powerpoint/2010/main" val="403260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FBF674-70F2-0F95-0FDD-92D92F010832}"/>
              </a:ext>
            </a:extLst>
          </p:cNvPr>
          <p:cNvPicPr>
            <a:picLocks noChangeAspect="1"/>
          </p:cNvPicPr>
          <p:nvPr/>
        </p:nvPicPr>
        <p:blipFill>
          <a:blip r:embed="rId2"/>
          <a:stretch>
            <a:fillRect/>
          </a:stretch>
        </p:blipFill>
        <p:spPr>
          <a:xfrm>
            <a:off x="690135" y="1067624"/>
            <a:ext cx="7763729" cy="4113976"/>
          </a:xfrm>
          <a:prstGeom prst="rect">
            <a:avLst/>
          </a:prstGeom>
        </p:spPr>
      </p:pic>
    </p:spTree>
    <p:extLst>
      <p:ext uri="{BB962C8B-B14F-4D97-AF65-F5344CB8AC3E}">
        <p14:creationId xmlns:p14="http://schemas.microsoft.com/office/powerpoint/2010/main" val="333583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24A50-B816-3C5E-1AE4-CB8C5425B41B}"/>
              </a:ext>
            </a:extLst>
          </p:cNvPr>
          <p:cNvSpPr txBox="1"/>
          <p:nvPr/>
        </p:nvSpPr>
        <p:spPr>
          <a:xfrm>
            <a:off x="664029" y="433977"/>
            <a:ext cx="7848600" cy="646331"/>
          </a:xfrm>
          <a:prstGeom prst="rect">
            <a:avLst/>
          </a:prstGeom>
          <a:noFill/>
        </p:spPr>
        <p:txBody>
          <a:bodyPr wrap="square">
            <a:spAutoFit/>
          </a:bodyPr>
          <a:lstStyle/>
          <a:p>
            <a:pPr algn="just"/>
            <a:r>
              <a:rPr lang="en-US" b="1" dirty="0"/>
              <a:t>There can be many different relational algebra expressions—and hence many different query trees— that can be generated for the same SQL query.</a:t>
            </a:r>
          </a:p>
        </p:txBody>
      </p:sp>
      <p:pic>
        <p:nvPicPr>
          <p:cNvPr id="2" name="Picture 1">
            <a:extLst>
              <a:ext uri="{FF2B5EF4-FFF2-40B4-BE49-F238E27FC236}">
                <a16:creationId xmlns:a16="http://schemas.microsoft.com/office/drawing/2014/main" id="{58DC0606-B4B8-8D0E-7E64-7F6F15FC5FF6}"/>
              </a:ext>
            </a:extLst>
          </p:cNvPr>
          <p:cNvPicPr>
            <a:picLocks noChangeAspect="1"/>
          </p:cNvPicPr>
          <p:nvPr/>
        </p:nvPicPr>
        <p:blipFill>
          <a:blip r:embed="rId2"/>
          <a:stretch>
            <a:fillRect/>
          </a:stretch>
        </p:blipFill>
        <p:spPr>
          <a:xfrm>
            <a:off x="664029" y="1905000"/>
            <a:ext cx="7887142" cy="4789714"/>
          </a:xfrm>
          <a:prstGeom prst="rect">
            <a:avLst/>
          </a:prstGeom>
        </p:spPr>
      </p:pic>
      <p:sp>
        <p:nvSpPr>
          <p:cNvPr id="6" name="TextBox 5">
            <a:extLst>
              <a:ext uri="{FF2B5EF4-FFF2-40B4-BE49-F238E27FC236}">
                <a16:creationId xmlns:a16="http://schemas.microsoft.com/office/drawing/2014/main" id="{56C3BD31-D8F1-8C7A-0A90-0E599EA7B4A3}"/>
              </a:ext>
            </a:extLst>
          </p:cNvPr>
          <p:cNvSpPr txBox="1"/>
          <p:nvPr/>
        </p:nvSpPr>
        <p:spPr>
          <a:xfrm>
            <a:off x="664029" y="1294674"/>
            <a:ext cx="7990114" cy="369332"/>
          </a:xfrm>
          <a:prstGeom prst="rect">
            <a:avLst/>
          </a:prstGeom>
          <a:noFill/>
        </p:spPr>
        <p:txBody>
          <a:bodyPr wrap="square">
            <a:spAutoFit/>
          </a:bodyPr>
          <a:lstStyle/>
          <a:p>
            <a:pPr algn="just"/>
            <a:r>
              <a:rPr lang="en-US" dirty="0"/>
              <a:t>For example, for a SELECT-PROJECT-JOIN query, the initial tree is shown  below.</a:t>
            </a:r>
          </a:p>
        </p:txBody>
      </p:sp>
    </p:spTree>
    <p:extLst>
      <p:ext uri="{BB962C8B-B14F-4D97-AF65-F5344CB8AC3E}">
        <p14:creationId xmlns:p14="http://schemas.microsoft.com/office/powerpoint/2010/main" val="298268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072127-908C-3095-503E-4F110DCDB54D}"/>
              </a:ext>
            </a:extLst>
          </p:cNvPr>
          <p:cNvSpPr txBox="1"/>
          <p:nvPr/>
        </p:nvSpPr>
        <p:spPr>
          <a:xfrm>
            <a:off x="642258" y="954489"/>
            <a:ext cx="8066314" cy="4247317"/>
          </a:xfrm>
          <a:prstGeom prst="rect">
            <a:avLst/>
          </a:prstGeom>
          <a:noFill/>
        </p:spPr>
        <p:txBody>
          <a:bodyPr wrap="square">
            <a:spAutoFit/>
          </a:bodyPr>
          <a:lstStyle/>
          <a:p>
            <a:pPr algn="just"/>
            <a:endParaRPr lang="en-US" dirty="0"/>
          </a:p>
          <a:p>
            <a:pPr algn="just"/>
            <a:endParaRPr lang="en-US" dirty="0"/>
          </a:p>
          <a:p>
            <a:pPr algn="just"/>
            <a:r>
              <a:rPr lang="en-US" dirty="0"/>
              <a:t>The CARTESIAN PRODUCT of the relations specified in the FROM clause is first applied; then the selection and join conditions of the WHERE clause are applied, followed by the projection on the SELECT clause attributes.</a:t>
            </a:r>
          </a:p>
          <a:p>
            <a:pPr algn="just"/>
            <a:endParaRPr lang="en-US" dirty="0"/>
          </a:p>
          <a:p>
            <a:pPr algn="just"/>
            <a:r>
              <a:rPr lang="en-US" dirty="0"/>
              <a:t>Such a canonical query tree represents a relational algebra expression that is very inefficient if executed directly, because of the CARTESIAN PRODUCT (×) operations. </a:t>
            </a:r>
          </a:p>
          <a:p>
            <a:pPr algn="just"/>
            <a:endParaRPr lang="en-US" dirty="0"/>
          </a:p>
          <a:p>
            <a:pPr algn="just"/>
            <a:r>
              <a:rPr lang="en-US" dirty="0"/>
              <a:t>For example, if the PROJECT, DEPARTMENT, and EMPLOYEE relations contained 100, 20, and 5,000 tuples, respectively, the result of the CARTESIAN PRODUCT would contain 10 million tuples. </a:t>
            </a:r>
          </a:p>
          <a:p>
            <a:pPr algn="just"/>
            <a:endParaRPr lang="en-US" dirty="0"/>
          </a:p>
          <a:p>
            <a:pPr algn="just"/>
            <a:r>
              <a:rPr lang="en-US" dirty="0"/>
              <a:t>The heuristic query optimizer will transform this initial query tree into an equivalent final query tree that is efficient to execute.</a:t>
            </a:r>
          </a:p>
        </p:txBody>
      </p:sp>
    </p:spTree>
    <p:extLst>
      <p:ext uri="{BB962C8B-B14F-4D97-AF65-F5344CB8AC3E}">
        <p14:creationId xmlns:p14="http://schemas.microsoft.com/office/powerpoint/2010/main" val="428479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F089D6-136C-8529-F0D9-5562BC31B65E}"/>
              </a:ext>
            </a:extLst>
          </p:cNvPr>
          <p:cNvSpPr txBox="1"/>
          <p:nvPr/>
        </p:nvSpPr>
        <p:spPr>
          <a:xfrm>
            <a:off x="474808" y="838594"/>
            <a:ext cx="7994278" cy="4179606"/>
          </a:xfrm>
          <a:prstGeom prst="rect">
            <a:avLst/>
          </a:prstGeom>
          <a:noFill/>
        </p:spPr>
        <p:txBody>
          <a:bodyPr wrap="square">
            <a:spAutoFit/>
          </a:bodyPr>
          <a:lstStyle/>
          <a:p>
            <a:pPr algn="just"/>
            <a:endParaRPr lang="en-US" sz="2000" dirty="0"/>
          </a:p>
          <a:p>
            <a:pPr algn="just"/>
            <a:r>
              <a:rPr lang="en-US" sz="2000" b="1" dirty="0"/>
              <a:t>General Transformation Rules for Relational Algebra Operations</a:t>
            </a:r>
          </a:p>
          <a:p>
            <a:pPr algn="just"/>
            <a:endParaRPr lang="en-US" sz="1600" b="1" dirty="0"/>
          </a:p>
          <a:p>
            <a:pPr algn="just"/>
            <a:r>
              <a:rPr lang="en-US" sz="1600" dirty="0"/>
              <a:t>Some transformation rules that are useful in query optimization are:</a:t>
            </a:r>
          </a:p>
          <a:p>
            <a:pPr algn="just"/>
            <a:endParaRPr lang="en-US" sz="1600" dirty="0"/>
          </a:p>
          <a:p>
            <a:pPr algn="just">
              <a:lnSpc>
                <a:spcPct val="80000"/>
              </a:lnSpc>
              <a:buFont typeface="Wingdings" panose="05000000000000000000" pitchFamily="2" charset="2"/>
              <a:buNone/>
            </a:pPr>
            <a:r>
              <a:rPr lang="en-US" altLang="en-US" dirty="0"/>
              <a:t>1. </a:t>
            </a:r>
            <a:r>
              <a:rPr lang="en-US" altLang="en-US" b="1" dirty="0"/>
              <a:t>Cascade of </a:t>
            </a:r>
            <a:r>
              <a:rPr lang="en-US" altLang="en-US" sz="2400" b="1" dirty="0">
                <a:latin typeface="Symbol" panose="05050102010706020507" pitchFamily="18" charset="2"/>
              </a:rPr>
              <a:t>s</a:t>
            </a:r>
            <a:r>
              <a:rPr lang="en-US" altLang="en-US" dirty="0"/>
              <a:t>: A conjunctive selection condition can be broken up into a cascade (sequence) of individual </a:t>
            </a:r>
            <a:r>
              <a:rPr lang="en-US" altLang="en-US" sz="2400" dirty="0">
                <a:latin typeface="Symbol" panose="05050102010706020507" pitchFamily="18" charset="2"/>
              </a:rPr>
              <a:t>s</a:t>
            </a:r>
            <a:r>
              <a:rPr lang="en-US" altLang="en-US" dirty="0"/>
              <a:t> operations:</a:t>
            </a:r>
          </a:p>
          <a:p>
            <a:pPr lvl="1">
              <a:lnSpc>
                <a:spcPct val="80000"/>
              </a:lnSpc>
            </a:pPr>
            <a:r>
              <a:rPr lang="en-US" altLang="en-US" sz="2400" dirty="0">
                <a:latin typeface="Symbol" panose="05050102010706020507" pitchFamily="18" charset="2"/>
              </a:rPr>
              <a:t>s</a:t>
            </a:r>
            <a:r>
              <a:rPr lang="en-US" altLang="en-US" dirty="0"/>
              <a:t> </a:t>
            </a:r>
            <a:r>
              <a:rPr lang="en-US" altLang="en-US" baseline="-25000" dirty="0"/>
              <a:t>c1 AND c2 AND ... AND </a:t>
            </a:r>
            <a:r>
              <a:rPr lang="en-US" altLang="en-US" baseline="-25000" dirty="0" err="1"/>
              <a:t>cn</a:t>
            </a:r>
            <a:r>
              <a:rPr lang="en-US" altLang="en-US" dirty="0"/>
              <a:t>(R) = </a:t>
            </a:r>
            <a:r>
              <a:rPr lang="en-US" altLang="en-US" sz="2400" dirty="0">
                <a:latin typeface="Symbol" panose="05050102010706020507" pitchFamily="18" charset="2"/>
              </a:rPr>
              <a:t>s</a:t>
            </a:r>
            <a:r>
              <a:rPr lang="en-US" altLang="en-US" baseline="-25000" dirty="0"/>
              <a:t>c1</a:t>
            </a:r>
            <a:r>
              <a:rPr lang="en-US" altLang="en-US" dirty="0"/>
              <a:t> (</a:t>
            </a:r>
            <a:r>
              <a:rPr lang="en-US" altLang="en-US" sz="2400" dirty="0">
                <a:latin typeface="Symbol" panose="05050102010706020507" pitchFamily="18" charset="2"/>
              </a:rPr>
              <a:t>s</a:t>
            </a:r>
            <a:r>
              <a:rPr lang="en-US" altLang="en-US" baseline="-25000" dirty="0"/>
              <a:t>c2</a:t>
            </a:r>
            <a:r>
              <a:rPr lang="en-US" altLang="en-US" dirty="0"/>
              <a:t> (...(</a:t>
            </a:r>
            <a:r>
              <a:rPr lang="en-US" altLang="en-US" sz="2400" dirty="0" err="1">
                <a:latin typeface="Symbol" panose="05050102010706020507" pitchFamily="18" charset="2"/>
              </a:rPr>
              <a:t>s</a:t>
            </a:r>
            <a:r>
              <a:rPr lang="en-US" altLang="en-US" baseline="-25000" dirty="0" err="1"/>
              <a:t>cn</a:t>
            </a:r>
            <a:r>
              <a:rPr lang="en-US" altLang="en-US" dirty="0"/>
              <a:t>(R))...) ) 	</a:t>
            </a:r>
          </a:p>
          <a:p>
            <a:pPr>
              <a:lnSpc>
                <a:spcPct val="80000"/>
              </a:lnSpc>
              <a:buFont typeface="Wingdings" panose="05000000000000000000" pitchFamily="2" charset="2"/>
              <a:buNone/>
            </a:pPr>
            <a:endParaRPr lang="en-US" altLang="en-US" dirty="0"/>
          </a:p>
          <a:p>
            <a:pPr algn="just">
              <a:lnSpc>
                <a:spcPct val="80000"/>
              </a:lnSpc>
              <a:buFont typeface="Wingdings" panose="05000000000000000000" pitchFamily="2" charset="2"/>
              <a:buNone/>
            </a:pPr>
            <a:r>
              <a:rPr lang="en-US" altLang="en-US" dirty="0"/>
              <a:t>2. </a:t>
            </a:r>
            <a:r>
              <a:rPr lang="en-US" altLang="en-US" b="1" dirty="0"/>
              <a:t>Commutativity of </a:t>
            </a:r>
            <a:r>
              <a:rPr lang="en-US" altLang="en-US" sz="2400" b="1" dirty="0">
                <a:latin typeface="Symbol" panose="05050102010706020507" pitchFamily="18" charset="2"/>
              </a:rPr>
              <a:t>s</a:t>
            </a:r>
            <a:r>
              <a:rPr lang="en-US" altLang="en-US" dirty="0"/>
              <a:t>: The </a:t>
            </a:r>
            <a:r>
              <a:rPr lang="en-US" altLang="en-US" sz="2400" dirty="0">
                <a:latin typeface="Symbol" panose="05050102010706020507" pitchFamily="18" charset="2"/>
              </a:rPr>
              <a:t>s</a:t>
            </a:r>
            <a:r>
              <a:rPr lang="en-US" altLang="en-US" dirty="0"/>
              <a:t> operation is commutative:</a:t>
            </a:r>
          </a:p>
          <a:p>
            <a:pPr lvl="1">
              <a:lnSpc>
                <a:spcPct val="80000"/>
              </a:lnSpc>
            </a:pPr>
            <a:r>
              <a:rPr lang="en-US" altLang="en-US" sz="2400" dirty="0">
                <a:latin typeface="Symbol" panose="05050102010706020507" pitchFamily="18" charset="2"/>
              </a:rPr>
              <a:t>s</a:t>
            </a:r>
            <a:r>
              <a:rPr lang="en-US" altLang="en-US" baseline="-25000" dirty="0"/>
              <a:t>c1</a:t>
            </a:r>
            <a:r>
              <a:rPr lang="en-US" altLang="en-US" dirty="0"/>
              <a:t> (</a:t>
            </a:r>
            <a:r>
              <a:rPr lang="en-US" altLang="en-US" sz="2400" dirty="0">
                <a:latin typeface="Symbol" panose="05050102010706020507" pitchFamily="18" charset="2"/>
              </a:rPr>
              <a:t>s</a:t>
            </a:r>
            <a:r>
              <a:rPr lang="en-US" altLang="en-US" baseline="-25000" dirty="0"/>
              <a:t>c2</a:t>
            </a:r>
            <a:r>
              <a:rPr lang="en-US" altLang="en-US" dirty="0"/>
              <a:t>(R)) = </a:t>
            </a:r>
            <a:r>
              <a:rPr lang="en-US" altLang="en-US" sz="2400" dirty="0">
                <a:latin typeface="Symbol" panose="05050102010706020507" pitchFamily="18" charset="2"/>
              </a:rPr>
              <a:t>s</a:t>
            </a:r>
            <a:r>
              <a:rPr lang="en-US" altLang="en-US" baseline="-25000" dirty="0"/>
              <a:t>c2</a:t>
            </a:r>
            <a:r>
              <a:rPr lang="en-US" altLang="en-US" dirty="0"/>
              <a:t> (</a:t>
            </a:r>
            <a:r>
              <a:rPr lang="en-US" altLang="en-US" sz="2400" dirty="0">
                <a:latin typeface="Symbol" panose="05050102010706020507" pitchFamily="18" charset="2"/>
              </a:rPr>
              <a:t>s</a:t>
            </a:r>
            <a:r>
              <a:rPr lang="en-US" altLang="en-US" baseline="-25000" dirty="0"/>
              <a:t>c1</a:t>
            </a:r>
            <a:r>
              <a:rPr lang="en-US" altLang="en-US" dirty="0"/>
              <a:t>(R)) </a:t>
            </a:r>
          </a:p>
          <a:p>
            <a:pPr lvl="1">
              <a:lnSpc>
                <a:spcPct val="80000"/>
              </a:lnSpc>
            </a:pPr>
            <a:endParaRPr lang="en-US" altLang="en-US" dirty="0"/>
          </a:p>
          <a:p>
            <a:pPr algn="just">
              <a:lnSpc>
                <a:spcPct val="80000"/>
              </a:lnSpc>
              <a:buFont typeface="Wingdings" panose="05000000000000000000" pitchFamily="2" charset="2"/>
              <a:buNone/>
            </a:pPr>
            <a:r>
              <a:rPr lang="en-US" altLang="en-US" dirty="0"/>
              <a:t>3. </a:t>
            </a:r>
            <a:r>
              <a:rPr lang="en-US" altLang="en-US" b="1" dirty="0"/>
              <a:t>Cascade of </a:t>
            </a:r>
            <a:r>
              <a:rPr lang="en-US" altLang="en-US" sz="2400" b="1" dirty="0">
                <a:latin typeface="Symbol" panose="05050102010706020507" pitchFamily="18" charset="2"/>
              </a:rPr>
              <a:t>p</a:t>
            </a:r>
            <a:r>
              <a:rPr lang="en-US" altLang="en-US" dirty="0"/>
              <a:t>: In a cascade (sequence) of </a:t>
            </a:r>
            <a:r>
              <a:rPr lang="en-US" altLang="en-US" sz="2400" dirty="0">
                <a:latin typeface="Symbol" panose="05050102010706020507" pitchFamily="18" charset="2"/>
              </a:rPr>
              <a:t>p</a:t>
            </a:r>
            <a:r>
              <a:rPr lang="en-US" altLang="en-US" dirty="0"/>
              <a:t> operations, all but the last one can be ignored: </a:t>
            </a:r>
          </a:p>
          <a:p>
            <a:pPr lvl="1">
              <a:lnSpc>
                <a:spcPct val="80000"/>
              </a:lnSpc>
            </a:pPr>
            <a:r>
              <a:rPr lang="en-US" altLang="en-US" sz="2400" dirty="0">
                <a:latin typeface="Symbol" panose="05050102010706020507" pitchFamily="18" charset="2"/>
              </a:rPr>
              <a:t>p</a:t>
            </a:r>
            <a:r>
              <a:rPr lang="en-US" altLang="en-US" baseline="-25000" dirty="0"/>
              <a:t>List1</a:t>
            </a:r>
            <a:r>
              <a:rPr lang="en-US" altLang="en-US" dirty="0"/>
              <a:t> (</a:t>
            </a:r>
            <a:r>
              <a:rPr lang="en-US" altLang="en-US" sz="2400" dirty="0">
                <a:latin typeface="Symbol" panose="05050102010706020507" pitchFamily="18" charset="2"/>
              </a:rPr>
              <a:t>p</a:t>
            </a:r>
            <a:r>
              <a:rPr lang="en-US" altLang="en-US" baseline="-25000" dirty="0"/>
              <a:t>List2</a:t>
            </a:r>
            <a:r>
              <a:rPr lang="en-US" altLang="en-US" dirty="0"/>
              <a:t> (...(</a:t>
            </a:r>
            <a:r>
              <a:rPr lang="en-US" altLang="en-US" sz="2400" dirty="0" err="1">
                <a:latin typeface="Symbol" panose="05050102010706020507" pitchFamily="18" charset="2"/>
              </a:rPr>
              <a:t>p</a:t>
            </a:r>
            <a:r>
              <a:rPr lang="en-US" altLang="en-US" baseline="-25000" dirty="0" err="1"/>
              <a:t>Listn</a:t>
            </a:r>
            <a:r>
              <a:rPr lang="en-US" altLang="en-US" dirty="0"/>
              <a:t>(R))...) ) = </a:t>
            </a:r>
            <a:r>
              <a:rPr lang="en-US" altLang="en-US" sz="2400" dirty="0">
                <a:latin typeface="Symbol" panose="05050102010706020507" pitchFamily="18" charset="2"/>
              </a:rPr>
              <a:t>p</a:t>
            </a:r>
            <a:r>
              <a:rPr lang="en-US" altLang="en-US" baseline="-25000" dirty="0"/>
              <a:t>List1</a:t>
            </a:r>
            <a:r>
              <a:rPr lang="en-US" altLang="en-US" dirty="0"/>
              <a:t>(R) </a:t>
            </a:r>
            <a:endParaRPr lang="en-IN" sz="1600" b="1" dirty="0"/>
          </a:p>
        </p:txBody>
      </p:sp>
    </p:spTree>
    <p:extLst>
      <p:ext uri="{BB962C8B-B14F-4D97-AF65-F5344CB8AC3E}">
        <p14:creationId xmlns:p14="http://schemas.microsoft.com/office/powerpoint/2010/main" val="33198978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805</TotalTime>
  <Words>774</Words>
  <Application>Microsoft Office PowerPoint</Application>
  <PresentationFormat>On-screen Show (4:3)</PresentationFormat>
  <Paragraphs>64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Prajeesh A V</dc:creator>
  <cp:lastModifiedBy>Soumyadeep Ganguly</cp:lastModifiedBy>
  <cp:revision>45</cp:revision>
  <dcterms:created xsi:type="dcterms:W3CDTF">2024-08-31T06:06:47Z</dcterms:created>
  <dcterms:modified xsi:type="dcterms:W3CDTF">2024-10-15T20:36:53Z</dcterms:modified>
</cp:coreProperties>
</file>