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2"/>
  </p:notesMasterIdLst>
  <p:sldIdLst>
    <p:sldId id="257" r:id="rId2"/>
    <p:sldId id="256" r:id="rId3"/>
    <p:sldId id="310" r:id="rId4"/>
    <p:sldId id="258" r:id="rId5"/>
    <p:sldId id="261" r:id="rId6"/>
    <p:sldId id="262" r:id="rId7"/>
    <p:sldId id="264" r:id="rId8"/>
    <p:sldId id="267" r:id="rId9"/>
    <p:sldId id="271" r:id="rId10"/>
    <p:sldId id="270" r:id="rId11"/>
    <p:sldId id="269" r:id="rId12"/>
    <p:sldId id="268" r:id="rId13"/>
    <p:sldId id="274" r:id="rId14"/>
    <p:sldId id="273" r:id="rId15"/>
    <p:sldId id="276" r:id="rId16"/>
    <p:sldId id="313" r:id="rId17"/>
    <p:sldId id="311" r:id="rId18"/>
    <p:sldId id="272" r:id="rId19"/>
    <p:sldId id="279" r:id="rId20"/>
    <p:sldId id="278" r:id="rId21"/>
    <p:sldId id="277" r:id="rId22"/>
    <p:sldId id="281" r:id="rId23"/>
    <p:sldId id="314" r:id="rId24"/>
    <p:sldId id="280" r:id="rId25"/>
    <p:sldId id="283" r:id="rId26"/>
    <p:sldId id="282" r:id="rId27"/>
    <p:sldId id="312" r:id="rId28"/>
    <p:sldId id="315" r:id="rId29"/>
    <p:sldId id="284" r:id="rId30"/>
    <p:sldId id="288"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A9DBABA-4DED-48B0-B6BD-B8916CFAC9FF}" type="datetimeFigureOut">
              <a:rPr lang="en-US" smtClean="0"/>
              <a:t>9/24/2024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A4EE92-EBF1-4D8A-A170-B7C4CA4A65DD}" type="slidenum">
              <a:rPr lang="en-US" smtClean="0"/>
              <a:t>‹#›</a:t>
            </a:fld>
            <a:endParaRPr lang="en-US"/>
          </a:p>
        </p:txBody>
      </p:sp>
    </p:spTree>
    <p:extLst>
      <p:ext uri="{BB962C8B-B14F-4D97-AF65-F5344CB8AC3E}">
        <p14:creationId xmlns:p14="http://schemas.microsoft.com/office/powerpoint/2010/main" val="34673377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4EE92-EBF1-4D8A-A170-B7C4CA4A65DD}" type="slidenum">
              <a:rPr lang="en-US" smtClean="0"/>
              <a:t>10</a:t>
            </a:fld>
            <a:endParaRPr lang="en-US"/>
          </a:p>
        </p:txBody>
      </p:sp>
    </p:spTree>
    <p:extLst>
      <p:ext uri="{BB962C8B-B14F-4D97-AF65-F5344CB8AC3E}">
        <p14:creationId xmlns:p14="http://schemas.microsoft.com/office/powerpoint/2010/main" val="430823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4EE92-EBF1-4D8A-A170-B7C4CA4A65DD}" type="slidenum">
              <a:rPr lang="en-US" smtClean="0"/>
              <a:t>15</a:t>
            </a:fld>
            <a:endParaRPr lang="en-US"/>
          </a:p>
        </p:txBody>
      </p:sp>
    </p:spTree>
    <p:extLst>
      <p:ext uri="{BB962C8B-B14F-4D97-AF65-F5344CB8AC3E}">
        <p14:creationId xmlns:p14="http://schemas.microsoft.com/office/powerpoint/2010/main" val="32360845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4EE92-EBF1-4D8A-A170-B7C4CA4A65DD}" type="slidenum">
              <a:rPr lang="en-US" smtClean="0"/>
              <a:t>21</a:t>
            </a:fld>
            <a:endParaRPr lang="en-US"/>
          </a:p>
        </p:txBody>
      </p:sp>
    </p:spTree>
    <p:extLst>
      <p:ext uri="{BB962C8B-B14F-4D97-AF65-F5344CB8AC3E}">
        <p14:creationId xmlns:p14="http://schemas.microsoft.com/office/powerpoint/2010/main" val="35818229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4A4EE92-EBF1-4D8A-A170-B7C4CA4A65DD}" type="slidenum">
              <a:rPr lang="en-US" smtClean="0"/>
              <a:t>23</a:t>
            </a:fld>
            <a:endParaRPr lang="en-US"/>
          </a:p>
        </p:txBody>
      </p:sp>
    </p:spTree>
    <p:extLst>
      <p:ext uri="{BB962C8B-B14F-4D97-AF65-F5344CB8AC3E}">
        <p14:creationId xmlns:p14="http://schemas.microsoft.com/office/powerpoint/2010/main" val="2664682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37793-57CE-FB8B-5416-EF544D50036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B60B8C4-CB26-70BF-74DA-B173DBD2A89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2C5111C-2BEA-1C91-640B-E6FCCDE6D02C}"/>
              </a:ext>
            </a:extLst>
          </p:cNvPr>
          <p:cNvSpPr>
            <a:spLocks noGrp="1"/>
          </p:cNvSpPr>
          <p:nvPr>
            <p:ph type="dt" sz="half" idx="10"/>
          </p:nvPr>
        </p:nvSpPr>
        <p:spPr/>
        <p:txBody>
          <a:bodyPr/>
          <a:lstStyle/>
          <a:p>
            <a:fld id="{8CB75232-463C-4393-B65E-4F07C9E45FD4}" type="datetimeFigureOut">
              <a:rPr lang="en-US" smtClean="0"/>
              <a:t>9/24/2024</a:t>
            </a:fld>
            <a:endParaRPr lang="en-US"/>
          </a:p>
        </p:txBody>
      </p:sp>
      <p:sp>
        <p:nvSpPr>
          <p:cNvPr id="5" name="Footer Placeholder 4">
            <a:extLst>
              <a:ext uri="{FF2B5EF4-FFF2-40B4-BE49-F238E27FC236}">
                <a16:creationId xmlns:a16="http://schemas.microsoft.com/office/drawing/2014/main" id="{E32855F1-2F65-6D48-1BE1-D1E3D2891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E4E7D24-A37F-0DA0-DFA9-DB09C9BBE837}"/>
              </a:ext>
            </a:extLst>
          </p:cNvPr>
          <p:cNvSpPr>
            <a:spLocks noGrp="1"/>
          </p:cNvSpPr>
          <p:nvPr>
            <p:ph type="sldNum" sz="quarter" idx="12"/>
          </p:nvPr>
        </p:nvSpPr>
        <p:spPr/>
        <p:txBody>
          <a:bodyPr/>
          <a:lstStyle/>
          <a:p>
            <a:fld id="{BA4B2810-31D6-4511-993E-65B4F405CFA8}" type="slidenum">
              <a:rPr lang="en-US" smtClean="0"/>
              <a:t>‹#›</a:t>
            </a:fld>
            <a:endParaRPr lang="en-US"/>
          </a:p>
        </p:txBody>
      </p:sp>
    </p:spTree>
    <p:extLst>
      <p:ext uri="{BB962C8B-B14F-4D97-AF65-F5344CB8AC3E}">
        <p14:creationId xmlns:p14="http://schemas.microsoft.com/office/powerpoint/2010/main" val="11413702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01FB-B4DC-AE2A-8F5C-415F2F99E59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748E018-A858-309C-93E3-BC7EFC42B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83E19B-C35D-40EB-374A-3B5D5D3F9C4B}"/>
              </a:ext>
            </a:extLst>
          </p:cNvPr>
          <p:cNvSpPr>
            <a:spLocks noGrp="1"/>
          </p:cNvSpPr>
          <p:nvPr>
            <p:ph type="dt" sz="half" idx="10"/>
          </p:nvPr>
        </p:nvSpPr>
        <p:spPr/>
        <p:txBody>
          <a:bodyPr/>
          <a:lstStyle/>
          <a:p>
            <a:fld id="{8CB75232-463C-4393-B65E-4F07C9E45FD4}" type="datetimeFigureOut">
              <a:rPr lang="en-US" smtClean="0"/>
              <a:t>9/24/2024</a:t>
            </a:fld>
            <a:endParaRPr lang="en-US"/>
          </a:p>
        </p:txBody>
      </p:sp>
      <p:sp>
        <p:nvSpPr>
          <p:cNvPr id="5" name="Footer Placeholder 4">
            <a:extLst>
              <a:ext uri="{FF2B5EF4-FFF2-40B4-BE49-F238E27FC236}">
                <a16:creationId xmlns:a16="http://schemas.microsoft.com/office/drawing/2014/main" id="{4FE97720-8F3D-B4C7-A59A-5849BDAAD1A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E3358D-26AF-AFE0-D4BA-E296B47C7C2B}"/>
              </a:ext>
            </a:extLst>
          </p:cNvPr>
          <p:cNvSpPr>
            <a:spLocks noGrp="1"/>
          </p:cNvSpPr>
          <p:nvPr>
            <p:ph type="sldNum" sz="quarter" idx="12"/>
          </p:nvPr>
        </p:nvSpPr>
        <p:spPr/>
        <p:txBody>
          <a:bodyPr/>
          <a:lstStyle/>
          <a:p>
            <a:fld id="{BA4B2810-31D6-4511-993E-65B4F405CFA8}" type="slidenum">
              <a:rPr lang="en-US" smtClean="0"/>
              <a:t>‹#›</a:t>
            </a:fld>
            <a:endParaRPr lang="en-US"/>
          </a:p>
        </p:txBody>
      </p:sp>
    </p:spTree>
    <p:extLst>
      <p:ext uri="{BB962C8B-B14F-4D97-AF65-F5344CB8AC3E}">
        <p14:creationId xmlns:p14="http://schemas.microsoft.com/office/powerpoint/2010/main" val="11691020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8A1EB50-EA33-003A-0C30-C2FCE83187A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AFCB74-1529-556E-28D9-BE43D8FC71E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701E807-B342-D6CE-B5D1-6B9105A26A96}"/>
              </a:ext>
            </a:extLst>
          </p:cNvPr>
          <p:cNvSpPr>
            <a:spLocks noGrp="1"/>
          </p:cNvSpPr>
          <p:nvPr>
            <p:ph type="dt" sz="half" idx="10"/>
          </p:nvPr>
        </p:nvSpPr>
        <p:spPr/>
        <p:txBody>
          <a:bodyPr/>
          <a:lstStyle/>
          <a:p>
            <a:fld id="{8CB75232-463C-4393-B65E-4F07C9E45FD4}" type="datetimeFigureOut">
              <a:rPr lang="en-US" smtClean="0"/>
              <a:t>9/24/2024</a:t>
            </a:fld>
            <a:endParaRPr lang="en-US"/>
          </a:p>
        </p:txBody>
      </p:sp>
      <p:sp>
        <p:nvSpPr>
          <p:cNvPr id="5" name="Footer Placeholder 4">
            <a:extLst>
              <a:ext uri="{FF2B5EF4-FFF2-40B4-BE49-F238E27FC236}">
                <a16:creationId xmlns:a16="http://schemas.microsoft.com/office/drawing/2014/main" id="{585254C5-BED8-01B9-F6DD-E128AF7A13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3CF0B1-657E-DC7A-E862-9F09F0C77118}"/>
              </a:ext>
            </a:extLst>
          </p:cNvPr>
          <p:cNvSpPr>
            <a:spLocks noGrp="1"/>
          </p:cNvSpPr>
          <p:nvPr>
            <p:ph type="sldNum" sz="quarter" idx="12"/>
          </p:nvPr>
        </p:nvSpPr>
        <p:spPr/>
        <p:txBody>
          <a:bodyPr/>
          <a:lstStyle/>
          <a:p>
            <a:fld id="{BA4B2810-31D6-4511-993E-65B4F405CFA8}" type="slidenum">
              <a:rPr lang="en-US" smtClean="0"/>
              <a:t>‹#›</a:t>
            </a:fld>
            <a:endParaRPr lang="en-US"/>
          </a:p>
        </p:txBody>
      </p:sp>
    </p:spTree>
    <p:extLst>
      <p:ext uri="{BB962C8B-B14F-4D97-AF65-F5344CB8AC3E}">
        <p14:creationId xmlns:p14="http://schemas.microsoft.com/office/powerpoint/2010/main" val="8635596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4B32B5-7B90-7F49-F513-A1507AD603C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ABDE66B-DD71-8F75-3CEF-69ABA116DB4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FCB4FCD-E922-FF0A-9F6A-C223C6F41A00}"/>
              </a:ext>
            </a:extLst>
          </p:cNvPr>
          <p:cNvSpPr>
            <a:spLocks noGrp="1"/>
          </p:cNvSpPr>
          <p:nvPr>
            <p:ph type="dt" sz="half" idx="10"/>
          </p:nvPr>
        </p:nvSpPr>
        <p:spPr/>
        <p:txBody>
          <a:bodyPr/>
          <a:lstStyle/>
          <a:p>
            <a:fld id="{8CB75232-463C-4393-B65E-4F07C9E45FD4}" type="datetimeFigureOut">
              <a:rPr lang="en-US" smtClean="0"/>
              <a:t>9/24/2024</a:t>
            </a:fld>
            <a:endParaRPr lang="en-US"/>
          </a:p>
        </p:txBody>
      </p:sp>
      <p:sp>
        <p:nvSpPr>
          <p:cNvPr id="5" name="Footer Placeholder 4">
            <a:extLst>
              <a:ext uri="{FF2B5EF4-FFF2-40B4-BE49-F238E27FC236}">
                <a16:creationId xmlns:a16="http://schemas.microsoft.com/office/drawing/2014/main" id="{979C3586-66F9-9046-75B8-C212D2139D3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3AAF90-A9E8-DC63-BD69-18243A386A91}"/>
              </a:ext>
            </a:extLst>
          </p:cNvPr>
          <p:cNvSpPr>
            <a:spLocks noGrp="1"/>
          </p:cNvSpPr>
          <p:nvPr>
            <p:ph type="sldNum" sz="quarter" idx="12"/>
          </p:nvPr>
        </p:nvSpPr>
        <p:spPr/>
        <p:txBody>
          <a:bodyPr/>
          <a:lstStyle/>
          <a:p>
            <a:fld id="{BA4B2810-31D6-4511-993E-65B4F405CFA8}" type="slidenum">
              <a:rPr lang="en-US" smtClean="0"/>
              <a:t>‹#›</a:t>
            </a:fld>
            <a:endParaRPr lang="en-US"/>
          </a:p>
        </p:txBody>
      </p:sp>
    </p:spTree>
    <p:extLst>
      <p:ext uri="{BB962C8B-B14F-4D97-AF65-F5344CB8AC3E}">
        <p14:creationId xmlns:p14="http://schemas.microsoft.com/office/powerpoint/2010/main" val="10266451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1592E-7649-A68D-4BDF-F09283FFEE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D1E8E43-F7DC-07FA-54B6-F065AC9DE19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45C772F-8583-2C1A-E02C-8A1FEBC845D7}"/>
              </a:ext>
            </a:extLst>
          </p:cNvPr>
          <p:cNvSpPr>
            <a:spLocks noGrp="1"/>
          </p:cNvSpPr>
          <p:nvPr>
            <p:ph type="dt" sz="half" idx="10"/>
          </p:nvPr>
        </p:nvSpPr>
        <p:spPr/>
        <p:txBody>
          <a:bodyPr/>
          <a:lstStyle/>
          <a:p>
            <a:fld id="{8CB75232-463C-4393-B65E-4F07C9E45FD4}" type="datetimeFigureOut">
              <a:rPr lang="en-US" smtClean="0"/>
              <a:t>9/24/2024</a:t>
            </a:fld>
            <a:endParaRPr lang="en-US"/>
          </a:p>
        </p:txBody>
      </p:sp>
      <p:sp>
        <p:nvSpPr>
          <p:cNvPr id="5" name="Footer Placeholder 4">
            <a:extLst>
              <a:ext uri="{FF2B5EF4-FFF2-40B4-BE49-F238E27FC236}">
                <a16:creationId xmlns:a16="http://schemas.microsoft.com/office/drawing/2014/main" id="{3F52BB77-3327-DEE0-3C91-6CC75D8304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62222C-416F-CE80-CC70-271570F45D5C}"/>
              </a:ext>
            </a:extLst>
          </p:cNvPr>
          <p:cNvSpPr>
            <a:spLocks noGrp="1"/>
          </p:cNvSpPr>
          <p:nvPr>
            <p:ph type="sldNum" sz="quarter" idx="12"/>
          </p:nvPr>
        </p:nvSpPr>
        <p:spPr/>
        <p:txBody>
          <a:bodyPr/>
          <a:lstStyle/>
          <a:p>
            <a:fld id="{BA4B2810-31D6-4511-993E-65B4F405CFA8}" type="slidenum">
              <a:rPr lang="en-US" smtClean="0"/>
              <a:t>‹#›</a:t>
            </a:fld>
            <a:endParaRPr lang="en-US"/>
          </a:p>
        </p:txBody>
      </p:sp>
    </p:spTree>
    <p:extLst>
      <p:ext uri="{BB962C8B-B14F-4D97-AF65-F5344CB8AC3E}">
        <p14:creationId xmlns:p14="http://schemas.microsoft.com/office/powerpoint/2010/main" val="3702647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F15712-35BA-8F25-BEF8-496D6005F4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4BF98C-BC26-AE3C-1D92-F5D124F20A7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D4FA18-26F7-B8BB-849C-28E968DBA1C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7134CA-2EFF-4EBC-0954-4C27DB5C6100}"/>
              </a:ext>
            </a:extLst>
          </p:cNvPr>
          <p:cNvSpPr>
            <a:spLocks noGrp="1"/>
          </p:cNvSpPr>
          <p:nvPr>
            <p:ph type="dt" sz="half" idx="10"/>
          </p:nvPr>
        </p:nvSpPr>
        <p:spPr/>
        <p:txBody>
          <a:bodyPr/>
          <a:lstStyle/>
          <a:p>
            <a:fld id="{8CB75232-463C-4393-B65E-4F07C9E45FD4}" type="datetimeFigureOut">
              <a:rPr lang="en-US" smtClean="0"/>
              <a:t>9/24/2024</a:t>
            </a:fld>
            <a:endParaRPr lang="en-US"/>
          </a:p>
        </p:txBody>
      </p:sp>
      <p:sp>
        <p:nvSpPr>
          <p:cNvPr id="6" name="Footer Placeholder 5">
            <a:extLst>
              <a:ext uri="{FF2B5EF4-FFF2-40B4-BE49-F238E27FC236}">
                <a16:creationId xmlns:a16="http://schemas.microsoft.com/office/drawing/2014/main" id="{650BCB40-DA59-E446-F19B-2FD736D4EF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23FCF0-2D1B-CEE5-01D4-FDDC936436BE}"/>
              </a:ext>
            </a:extLst>
          </p:cNvPr>
          <p:cNvSpPr>
            <a:spLocks noGrp="1"/>
          </p:cNvSpPr>
          <p:nvPr>
            <p:ph type="sldNum" sz="quarter" idx="12"/>
          </p:nvPr>
        </p:nvSpPr>
        <p:spPr/>
        <p:txBody>
          <a:bodyPr/>
          <a:lstStyle/>
          <a:p>
            <a:fld id="{BA4B2810-31D6-4511-993E-65B4F405CFA8}" type="slidenum">
              <a:rPr lang="en-US" smtClean="0"/>
              <a:t>‹#›</a:t>
            </a:fld>
            <a:endParaRPr lang="en-US"/>
          </a:p>
        </p:txBody>
      </p:sp>
    </p:spTree>
    <p:extLst>
      <p:ext uri="{BB962C8B-B14F-4D97-AF65-F5344CB8AC3E}">
        <p14:creationId xmlns:p14="http://schemas.microsoft.com/office/powerpoint/2010/main" val="40704078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3E051A-C740-82CF-1C38-1413CA35E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91B8679D-E7CB-A2E0-F02C-087B9674504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5498EE-A206-B48D-6586-B8224663FBD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5B61DD-7656-183D-A56F-358E8A34BD2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4E98A12-059C-E5C0-1302-15B94EE950F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2EF7CDF-CE39-CF5B-EFCC-96FBA657DFBC}"/>
              </a:ext>
            </a:extLst>
          </p:cNvPr>
          <p:cNvSpPr>
            <a:spLocks noGrp="1"/>
          </p:cNvSpPr>
          <p:nvPr>
            <p:ph type="dt" sz="half" idx="10"/>
          </p:nvPr>
        </p:nvSpPr>
        <p:spPr/>
        <p:txBody>
          <a:bodyPr/>
          <a:lstStyle/>
          <a:p>
            <a:fld id="{8CB75232-463C-4393-B65E-4F07C9E45FD4}" type="datetimeFigureOut">
              <a:rPr lang="en-US" smtClean="0"/>
              <a:t>9/24/2024</a:t>
            </a:fld>
            <a:endParaRPr lang="en-US"/>
          </a:p>
        </p:txBody>
      </p:sp>
      <p:sp>
        <p:nvSpPr>
          <p:cNvPr id="8" name="Footer Placeholder 7">
            <a:extLst>
              <a:ext uri="{FF2B5EF4-FFF2-40B4-BE49-F238E27FC236}">
                <a16:creationId xmlns:a16="http://schemas.microsoft.com/office/drawing/2014/main" id="{C62EDBF7-E08C-7A87-0A8D-366AB5AB635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5B7741C8-6F05-E8CD-8D99-2B5272F99CC3}"/>
              </a:ext>
            </a:extLst>
          </p:cNvPr>
          <p:cNvSpPr>
            <a:spLocks noGrp="1"/>
          </p:cNvSpPr>
          <p:nvPr>
            <p:ph type="sldNum" sz="quarter" idx="12"/>
          </p:nvPr>
        </p:nvSpPr>
        <p:spPr/>
        <p:txBody>
          <a:bodyPr/>
          <a:lstStyle/>
          <a:p>
            <a:fld id="{BA4B2810-31D6-4511-993E-65B4F405CFA8}" type="slidenum">
              <a:rPr lang="en-US" smtClean="0"/>
              <a:t>‹#›</a:t>
            </a:fld>
            <a:endParaRPr lang="en-US"/>
          </a:p>
        </p:txBody>
      </p:sp>
    </p:spTree>
    <p:extLst>
      <p:ext uri="{BB962C8B-B14F-4D97-AF65-F5344CB8AC3E}">
        <p14:creationId xmlns:p14="http://schemas.microsoft.com/office/powerpoint/2010/main" val="23752933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FC4F6-65E3-3839-8869-9055C5565D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CCD6532-CA78-8A6C-E9C8-798AB4B2B51A}"/>
              </a:ext>
            </a:extLst>
          </p:cNvPr>
          <p:cNvSpPr>
            <a:spLocks noGrp="1"/>
          </p:cNvSpPr>
          <p:nvPr>
            <p:ph type="dt" sz="half" idx="10"/>
          </p:nvPr>
        </p:nvSpPr>
        <p:spPr/>
        <p:txBody>
          <a:bodyPr/>
          <a:lstStyle/>
          <a:p>
            <a:fld id="{8CB75232-463C-4393-B65E-4F07C9E45FD4}" type="datetimeFigureOut">
              <a:rPr lang="en-US" smtClean="0"/>
              <a:t>9/24/2024</a:t>
            </a:fld>
            <a:endParaRPr lang="en-US"/>
          </a:p>
        </p:txBody>
      </p:sp>
      <p:sp>
        <p:nvSpPr>
          <p:cNvPr id="4" name="Footer Placeholder 3">
            <a:extLst>
              <a:ext uri="{FF2B5EF4-FFF2-40B4-BE49-F238E27FC236}">
                <a16:creationId xmlns:a16="http://schemas.microsoft.com/office/drawing/2014/main" id="{C2D555A4-8712-50DA-18A7-6CFF6ADFEF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62CB656-731D-2F75-9733-980A655C1EB6}"/>
              </a:ext>
            </a:extLst>
          </p:cNvPr>
          <p:cNvSpPr>
            <a:spLocks noGrp="1"/>
          </p:cNvSpPr>
          <p:nvPr>
            <p:ph type="sldNum" sz="quarter" idx="12"/>
          </p:nvPr>
        </p:nvSpPr>
        <p:spPr/>
        <p:txBody>
          <a:bodyPr/>
          <a:lstStyle/>
          <a:p>
            <a:fld id="{BA4B2810-31D6-4511-993E-65B4F405CFA8}" type="slidenum">
              <a:rPr lang="en-US" smtClean="0"/>
              <a:t>‹#›</a:t>
            </a:fld>
            <a:endParaRPr lang="en-US"/>
          </a:p>
        </p:txBody>
      </p:sp>
    </p:spTree>
    <p:extLst>
      <p:ext uri="{BB962C8B-B14F-4D97-AF65-F5344CB8AC3E}">
        <p14:creationId xmlns:p14="http://schemas.microsoft.com/office/powerpoint/2010/main" val="2344763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B4CD3D2-4434-86C5-244D-E169BA59184C}"/>
              </a:ext>
            </a:extLst>
          </p:cNvPr>
          <p:cNvSpPr>
            <a:spLocks noGrp="1"/>
          </p:cNvSpPr>
          <p:nvPr>
            <p:ph type="dt" sz="half" idx="10"/>
          </p:nvPr>
        </p:nvSpPr>
        <p:spPr/>
        <p:txBody>
          <a:bodyPr/>
          <a:lstStyle/>
          <a:p>
            <a:fld id="{8CB75232-463C-4393-B65E-4F07C9E45FD4}" type="datetimeFigureOut">
              <a:rPr lang="en-US" smtClean="0"/>
              <a:t>9/24/2024</a:t>
            </a:fld>
            <a:endParaRPr lang="en-US"/>
          </a:p>
        </p:txBody>
      </p:sp>
      <p:sp>
        <p:nvSpPr>
          <p:cNvPr id="3" name="Footer Placeholder 2">
            <a:extLst>
              <a:ext uri="{FF2B5EF4-FFF2-40B4-BE49-F238E27FC236}">
                <a16:creationId xmlns:a16="http://schemas.microsoft.com/office/drawing/2014/main" id="{FA8EEAAE-F0D8-8158-7C38-0B46302E5A5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E5D2553-6574-1827-AFB3-42DD261355C9}"/>
              </a:ext>
            </a:extLst>
          </p:cNvPr>
          <p:cNvSpPr>
            <a:spLocks noGrp="1"/>
          </p:cNvSpPr>
          <p:nvPr>
            <p:ph type="sldNum" sz="quarter" idx="12"/>
          </p:nvPr>
        </p:nvSpPr>
        <p:spPr/>
        <p:txBody>
          <a:bodyPr/>
          <a:lstStyle/>
          <a:p>
            <a:fld id="{BA4B2810-31D6-4511-993E-65B4F405CFA8}" type="slidenum">
              <a:rPr lang="en-US" smtClean="0"/>
              <a:t>‹#›</a:t>
            </a:fld>
            <a:endParaRPr lang="en-US"/>
          </a:p>
        </p:txBody>
      </p:sp>
    </p:spTree>
    <p:extLst>
      <p:ext uri="{BB962C8B-B14F-4D97-AF65-F5344CB8AC3E}">
        <p14:creationId xmlns:p14="http://schemas.microsoft.com/office/powerpoint/2010/main" val="2890721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4A279-95B2-5E2F-872B-6ED835B1BCC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117250C-5512-7100-C45B-DA1F8860B4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2C53BEF-AA55-99D1-2AE8-C8C5AF4F35F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45BF2F3-464E-FD3D-B4B2-A87D62559321}"/>
              </a:ext>
            </a:extLst>
          </p:cNvPr>
          <p:cNvSpPr>
            <a:spLocks noGrp="1"/>
          </p:cNvSpPr>
          <p:nvPr>
            <p:ph type="dt" sz="half" idx="10"/>
          </p:nvPr>
        </p:nvSpPr>
        <p:spPr/>
        <p:txBody>
          <a:bodyPr/>
          <a:lstStyle/>
          <a:p>
            <a:fld id="{8CB75232-463C-4393-B65E-4F07C9E45FD4}" type="datetimeFigureOut">
              <a:rPr lang="en-US" smtClean="0"/>
              <a:t>9/24/2024</a:t>
            </a:fld>
            <a:endParaRPr lang="en-US"/>
          </a:p>
        </p:txBody>
      </p:sp>
      <p:sp>
        <p:nvSpPr>
          <p:cNvPr id="6" name="Footer Placeholder 5">
            <a:extLst>
              <a:ext uri="{FF2B5EF4-FFF2-40B4-BE49-F238E27FC236}">
                <a16:creationId xmlns:a16="http://schemas.microsoft.com/office/drawing/2014/main" id="{EBE09679-58E8-83DB-9752-F2D8871CE50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2CB94A-86F7-9508-0D08-47A1A9CC8936}"/>
              </a:ext>
            </a:extLst>
          </p:cNvPr>
          <p:cNvSpPr>
            <a:spLocks noGrp="1"/>
          </p:cNvSpPr>
          <p:nvPr>
            <p:ph type="sldNum" sz="quarter" idx="12"/>
          </p:nvPr>
        </p:nvSpPr>
        <p:spPr/>
        <p:txBody>
          <a:bodyPr/>
          <a:lstStyle/>
          <a:p>
            <a:fld id="{BA4B2810-31D6-4511-993E-65B4F405CFA8}" type="slidenum">
              <a:rPr lang="en-US" smtClean="0"/>
              <a:t>‹#›</a:t>
            </a:fld>
            <a:endParaRPr lang="en-US"/>
          </a:p>
        </p:txBody>
      </p:sp>
    </p:spTree>
    <p:extLst>
      <p:ext uri="{BB962C8B-B14F-4D97-AF65-F5344CB8AC3E}">
        <p14:creationId xmlns:p14="http://schemas.microsoft.com/office/powerpoint/2010/main" val="331537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06A0A-8B2C-EE6E-0868-778FE5B859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4C237D-4742-8F14-6F14-5DC751DE08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820AD61-829D-85BA-5A49-6A89FCB0CC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FCC87BE-8172-E96C-84C2-AA73788C2360}"/>
              </a:ext>
            </a:extLst>
          </p:cNvPr>
          <p:cNvSpPr>
            <a:spLocks noGrp="1"/>
          </p:cNvSpPr>
          <p:nvPr>
            <p:ph type="dt" sz="half" idx="10"/>
          </p:nvPr>
        </p:nvSpPr>
        <p:spPr/>
        <p:txBody>
          <a:bodyPr/>
          <a:lstStyle/>
          <a:p>
            <a:fld id="{8CB75232-463C-4393-B65E-4F07C9E45FD4}" type="datetimeFigureOut">
              <a:rPr lang="en-US" smtClean="0"/>
              <a:t>9/24/2024</a:t>
            </a:fld>
            <a:endParaRPr lang="en-US"/>
          </a:p>
        </p:txBody>
      </p:sp>
      <p:sp>
        <p:nvSpPr>
          <p:cNvPr id="6" name="Footer Placeholder 5">
            <a:extLst>
              <a:ext uri="{FF2B5EF4-FFF2-40B4-BE49-F238E27FC236}">
                <a16:creationId xmlns:a16="http://schemas.microsoft.com/office/drawing/2014/main" id="{FCDFFD3A-93FA-C397-405B-561D70D3DED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0E50B02-B2B4-E02C-E155-E408C8D77F8F}"/>
              </a:ext>
            </a:extLst>
          </p:cNvPr>
          <p:cNvSpPr>
            <a:spLocks noGrp="1"/>
          </p:cNvSpPr>
          <p:nvPr>
            <p:ph type="sldNum" sz="quarter" idx="12"/>
          </p:nvPr>
        </p:nvSpPr>
        <p:spPr/>
        <p:txBody>
          <a:bodyPr/>
          <a:lstStyle/>
          <a:p>
            <a:fld id="{BA4B2810-31D6-4511-993E-65B4F405CFA8}" type="slidenum">
              <a:rPr lang="en-US" smtClean="0"/>
              <a:t>‹#›</a:t>
            </a:fld>
            <a:endParaRPr lang="en-US"/>
          </a:p>
        </p:txBody>
      </p:sp>
    </p:spTree>
    <p:extLst>
      <p:ext uri="{BB962C8B-B14F-4D97-AF65-F5344CB8AC3E}">
        <p14:creationId xmlns:p14="http://schemas.microsoft.com/office/powerpoint/2010/main" val="206713616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D5BAD3D-CF22-6D7D-7665-CB256E7B2C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4624C38-DB82-B69E-2975-522D220D2DB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163C9CB-B3C5-930D-F19F-A71DB2672CBC}"/>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CB75232-463C-4393-B65E-4F07C9E45FD4}" type="datetimeFigureOut">
              <a:rPr lang="en-US" smtClean="0"/>
              <a:t>9/24/2024</a:t>
            </a:fld>
            <a:endParaRPr lang="en-US"/>
          </a:p>
        </p:txBody>
      </p:sp>
      <p:sp>
        <p:nvSpPr>
          <p:cNvPr id="5" name="Footer Placeholder 4">
            <a:extLst>
              <a:ext uri="{FF2B5EF4-FFF2-40B4-BE49-F238E27FC236}">
                <a16:creationId xmlns:a16="http://schemas.microsoft.com/office/drawing/2014/main" id="{AAA6A230-236F-1219-D73F-DCBA26195CD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BD26181-95FC-CF51-4D62-11BCE684F3D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A4B2810-31D6-4511-993E-65B4F405CFA8}" type="slidenum">
              <a:rPr lang="en-US" smtClean="0"/>
              <a:t>‹#›</a:t>
            </a:fld>
            <a:endParaRPr lang="en-US"/>
          </a:p>
        </p:txBody>
      </p:sp>
    </p:spTree>
    <p:extLst>
      <p:ext uri="{BB962C8B-B14F-4D97-AF65-F5344CB8AC3E}">
        <p14:creationId xmlns:p14="http://schemas.microsoft.com/office/powerpoint/2010/main" val="30137511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B5CDE67-3CBD-6161-01B4-84F7E369DC7A}"/>
              </a:ext>
            </a:extLst>
          </p:cNvPr>
          <p:cNvSpPr txBox="1"/>
          <p:nvPr/>
        </p:nvSpPr>
        <p:spPr>
          <a:xfrm>
            <a:off x="3048000" y="2471448"/>
            <a:ext cx="6096000" cy="523220"/>
          </a:xfrm>
          <a:prstGeom prst="rect">
            <a:avLst/>
          </a:prstGeom>
          <a:noFill/>
        </p:spPr>
        <p:txBody>
          <a:bodyPr wrap="square">
            <a:spAutoFit/>
          </a:bodyPr>
          <a:lstStyle/>
          <a:p>
            <a:r>
              <a:rPr lang="en-US" sz="2800" b="1" i="0" u="none" strike="noStrike" baseline="0" dirty="0">
                <a:latin typeface="Times New Roman" panose="02020603050405020304" pitchFamily="18" charset="0"/>
              </a:rPr>
              <a:t>TRANSACTION MANAGEMENT </a:t>
            </a:r>
            <a:endParaRPr lang="en-US" sz="2800" b="0" i="0" u="none" strike="noStrike" baseline="0" dirty="0">
              <a:latin typeface="Times New Roman" panose="02020603050405020304" pitchFamily="18" charset="0"/>
            </a:endParaRPr>
          </a:p>
        </p:txBody>
      </p:sp>
    </p:spTree>
    <p:extLst>
      <p:ext uri="{BB962C8B-B14F-4D97-AF65-F5344CB8AC3E}">
        <p14:creationId xmlns:p14="http://schemas.microsoft.com/office/powerpoint/2010/main" val="3456066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93DC8C-3AD6-1C6E-F471-5689E1188798}"/>
              </a:ext>
            </a:extLst>
          </p:cNvPr>
          <p:cNvSpPr txBox="1"/>
          <p:nvPr/>
        </p:nvSpPr>
        <p:spPr>
          <a:xfrm>
            <a:off x="816429" y="932477"/>
            <a:ext cx="10809514" cy="4524315"/>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The following problems may encounter if the two transactions are run concurrently. </a:t>
            </a:r>
          </a:p>
          <a:p>
            <a:r>
              <a:rPr lang="en-US" sz="2400" b="0" i="0" u="none" strike="noStrike" baseline="0" dirty="0">
                <a:latin typeface="Times New Roman" panose="02020603050405020304" pitchFamily="18" charset="0"/>
                <a:cs typeface="Times New Roman" panose="02020603050405020304" pitchFamily="18" charset="0"/>
              </a:rPr>
              <a:t>1.The Lost Update Problem </a:t>
            </a:r>
          </a:p>
          <a:p>
            <a:r>
              <a:rPr lang="en-US" sz="2400" b="0" i="0" u="none" strike="noStrike" baseline="0" dirty="0">
                <a:latin typeface="Times New Roman" panose="02020603050405020304" pitchFamily="18" charset="0"/>
                <a:cs typeface="Times New Roman" panose="02020603050405020304" pitchFamily="18" charset="0"/>
              </a:rPr>
              <a:t>2.The Temporary Update (or Dirty Read) problem </a:t>
            </a:r>
          </a:p>
          <a:p>
            <a:r>
              <a:rPr lang="en-US" sz="2400" b="0" i="0" u="none" strike="noStrike" baseline="0" dirty="0">
                <a:latin typeface="Times New Roman" panose="02020603050405020304" pitchFamily="18" charset="0"/>
                <a:cs typeface="Times New Roman" panose="02020603050405020304" pitchFamily="18" charset="0"/>
              </a:rPr>
              <a:t>3.The Incorrect Summary Problem </a:t>
            </a:r>
          </a:p>
          <a:p>
            <a:endParaRPr lang="en-US" sz="2400" dirty="0">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The Lost Update Problem </a:t>
            </a:r>
            <a:r>
              <a:rPr lang="en-US" sz="2400" b="0" i="0" u="none" strike="noStrike" baseline="0" dirty="0">
                <a:latin typeface="Times New Roman" panose="02020603050405020304" pitchFamily="18" charset="0"/>
                <a:cs typeface="Times New Roman" panose="02020603050405020304" pitchFamily="18" charset="0"/>
              </a:rPr>
              <a:t>This occurs when two transactions that access the same database items have their operations interleaved in a way that makes the value of some database item incorrect. Suppose the transaction T1 and T2 are submitted at the same time and suppose that their operations are interleaved then the final value of item X is incorrect because T2 reads the value of X before T1 changes it in the database and the updated value from T1 is lost.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040991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A70ADDD-60F0-5883-428A-89231CE7A754}"/>
              </a:ext>
            </a:extLst>
          </p:cNvPr>
          <p:cNvSpPr txBox="1"/>
          <p:nvPr/>
        </p:nvSpPr>
        <p:spPr>
          <a:xfrm>
            <a:off x="653148" y="884886"/>
            <a:ext cx="5050972" cy="4524315"/>
          </a:xfrm>
          <a:prstGeom prst="rect">
            <a:avLst/>
          </a:prstGeom>
          <a:noFill/>
        </p:spPr>
        <p:txBody>
          <a:bodyPr wrap="square">
            <a:spAutoFit/>
          </a:bodyPr>
          <a:lstStyle/>
          <a:p>
            <a:pPr algn="just"/>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For E.g. if X = 80 at the start (originally there were 80 reservations on the flight), N=5 (T1 transfers 5 seat reservations from the flight corresponding to X to the corresponding to Y) and M = 4 (T2 reserves 4 seats on X), the final result should be x=79 but in the interleaving of operations shown ,it is X=84 because the update in T1 that removed the five seats from X was lost. </a:t>
            </a:r>
            <a:endParaRPr lang="en-US" sz="2400" dirty="0">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4433C43A-694C-A8C9-F61F-4DA80B338D13}"/>
              </a:ext>
            </a:extLst>
          </p:cNvPr>
          <p:cNvPicPr>
            <a:picLocks noChangeAspect="1"/>
          </p:cNvPicPr>
          <p:nvPr/>
        </p:nvPicPr>
        <p:blipFill>
          <a:blip r:embed="rId2"/>
          <a:stretch>
            <a:fillRect/>
          </a:stretch>
        </p:blipFill>
        <p:spPr>
          <a:xfrm>
            <a:off x="6096000" y="590972"/>
            <a:ext cx="5236029" cy="5676056"/>
          </a:xfrm>
          <a:prstGeom prst="rect">
            <a:avLst/>
          </a:prstGeom>
        </p:spPr>
      </p:pic>
    </p:spTree>
    <p:extLst>
      <p:ext uri="{BB962C8B-B14F-4D97-AF65-F5344CB8AC3E}">
        <p14:creationId xmlns:p14="http://schemas.microsoft.com/office/powerpoint/2010/main" val="34644749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DC54CA8-C3A0-5332-5FB7-22D75BA4A67A}"/>
              </a:ext>
            </a:extLst>
          </p:cNvPr>
          <p:cNvSpPr txBox="1"/>
          <p:nvPr/>
        </p:nvSpPr>
        <p:spPr>
          <a:xfrm>
            <a:off x="478971" y="-246345"/>
            <a:ext cx="10363200" cy="3785652"/>
          </a:xfrm>
          <a:prstGeom prst="rect">
            <a:avLst/>
          </a:prstGeom>
          <a:noFill/>
        </p:spPr>
        <p:txBody>
          <a:bodyPr wrap="square">
            <a:spAutoFit/>
          </a:bodyPr>
          <a:lstStyle/>
          <a:p>
            <a:pPr algn="just"/>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400" b="1" i="0" u="none" strike="noStrike" baseline="0" dirty="0">
                <a:latin typeface="Times New Roman" panose="02020603050405020304" pitchFamily="18" charset="0"/>
                <a:cs typeface="Times New Roman" panose="02020603050405020304" pitchFamily="18" charset="0"/>
              </a:rPr>
              <a:t>The Temporary Update (or Dirty Read) Problem. </a:t>
            </a:r>
            <a:r>
              <a:rPr lang="en-US" sz="2400" b="0" i="0" u="none" strike="noStrike" baseline="0" dirty="0">
                <a:latin typeface="Times New Roman" panose="02020603050405020304" pitchFamily="18" charset="0"/>
                <a:cs typeface="Times New Roman" panose="02020603050405020304" pitchFamily="18" charset="0"/>
              </a:rPr>
              <a:t>This occurs when one transaction updates a database item and then the transaction fails for some reason . The updated item is accessed by another transaction before it is changed back to its original value. In this e.g. Transaction T1 fails before completion, so the system must change X back to its original value . Before this the transaction T2 reads The temporary value of X which is not recorded permanently in the database because of the failure of T1.The value of item X that is read by T2 is called </a:t>
            </a:r>
            <a:r>
              <a:rPr lang="en-US" sz="2400" b="0" i="1" u="none" strike="noStrike" baseline="0" dirty="0">
                <a:latin typeface="Times New Roman" panose="02020603050405020304" pitchFamily="18" charset="0"/>
                <a:cs typeface="Times New Roman" panose="02020603050405020304" pitchFamily="18" charset="0"/>
              </a:rPr>
              <a:t>dirty data, </a:t>
            </a:r>
            <a:r>
              <a:rPr lang="en-US" sz="2400" b="0" i="0" u="none" strike="noStrike" baseline="0" dirty="0">
                <a:latin typeface="Times New Roman" panose="02020603050405020304" pitchFamily="18" charset="0"/>
                <a:cs typeface="Times New Roman" panose="02020603050405020304" pitchFamily="18" charset="0"/>
              </a:rPr>
              <a:t>because it has been created by a transaction that has not completed. Therefore this problem is known as </a:t>
            </a:r>
            <a:r>
              <a:rPr lang="en-US" sz="2400" b="0" i="1" u="none" strike="noStrike" baseline="0" dirty="0">
                <a:latin typeface="Times New Roman" panose="02020603050405020304" pitchFamily="18" charset="0"/>
                <a:cs typeface="Times New Roman" panose="02020603050405020304" pitchFamily="18" charset="0"/>
              </a:rPr>
              <a:t>dirty read problem.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417D61DB-F8DE-BD30-ADC8-805979E899BD}"/>
              </a:ext>
            </a:extLst>
          </p:cNvPr>
          <p:cNvPicPr>
            <a:picLocks noChangeAspect="1"/>
          </p:cNvPicPr>
          <p:nvPr/>
        </p:nvPicPr>
        <p:blipFill>
          <a:blip r:embed="rId2"/>
          <a:stretch>
            <a:fillRect/>
          </a:stretch>
        </p:blipFill>
        <p:spPr>
          <a:xfrm>
            <a:off x="4598627" y="3221956"/>
            <a:ext cx="6167344" cy="3520937"/>
          </a:xfrm>
          <a:prstGeom prst="rect">
            <a:avLst/>
          </a:prstGeom>
        </p:spPr>
      </p:pic>
    </p:spTree>
    <p:extLst>
      <p:ext uri="{BB962C8B-B14F-4D97-AF65-F5344CB8AC3E}">
        <p14:creationId xmlns:p14="http://schemas.microsoft.com/office/powerpoint/2010/main" val="19726085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DC1E415-0FA5-75CA-9FF7-1E06FFD39745}"/>
              </a:ext>
            </a:extLst>
          </p:cNvPr>
          <p:cNvSpPr txBox="1"/>
          <p:nvPr/>
        </p:nvSpPr>
        <p:spPr>
          <a:xfrm>
            <a:off x="413658" y="-283040"/>
            <a:ext cx="11027228" cy="1938992"/>
          </a:xfrm>
          <a:prstGeom prst="rect">
            <a:avLst/>
          </a:prstGeom>
          <a:noFill/>
        </p:spPr>
        <p:txBody>
          <a:bodyPr wrap="square">
            <a:spAutoFit/>
          </a:bodyPr>
          <a:lstStyle/>
          <a:p>
            <a:pPr algn="just"/>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400" b="1" i="0" u="none" strike="noStrike" baseline="0" dirty="0">
                <a:latin typeface="Times New Roman" panose="02020603050405020304" pitchFamily="18" charset="0"/>
                <a:cs typeface="Times New Roman" panose="02020603050405020304" pitchFamily="18" charset="0"/>
              </a:rPr>
              <a:t>The Incorrect Summary Problem . </a:t>
            </a:r>
            <a:r>
              <a:rPr lang="en-US" sz="2400" b="0" i="0" u="none" strike="noStrike" baseline="0" dirty="0">
                <a:latin typeface="Times New Roman" panose="02020603050405020304" pitchFamily="18" charset="0"/>
                <a:cs typeface="Times New Roman" panose="02020603050405020304" pitchFamily="18" charset="0"/>
              </a:rPr>
              <a:t>If one transaction is calculating an aggregate summary function on a number of records while other transactions are updating some of these records, the aggregate function may calculate some values before they are updated and others after they are updated.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DF6D70D6-9866-1F9F-3EDB-293824E63783}"/>
              </a:ext>
            </a:extLst>
          </p:cNvPr>
          <p:cNvPicPr>
            <a:picLocks noChangeAspect="1"/>
          </p:cNvPicPr>
          <p:nvPr/>
        </p:nvPicPr>
        <p:blipFill>
          <a:blip r:embed="rId2"/>
          <a:stretch>
            <a:fillRect/>
          </a:stretch>
        </p:blipFill>
        <p:spPr>
          <a:xfrm>
            <a:off x="549413" y="2067372"/>
            <a:ext cx="9125422" cy="4474942"/>
          </a:xfrm>
          <a:prstGeom prst="rect">
            <a:avLst/>
          </a:prstGeom>
        </p:spPr>
      </p:pic>
      <p:sp>
        <p:nvSpPr>
          <p:cNvPr id="4" name="TextBox 3">
            <a:extLst>
              <a:ext uri="{FF2B5EF4-FFF2-40B4-BE49-F238E27FC236}">
                <a16:creationId xmlns:a16="http://schemas.microsoft.com/office/drawing/2014/main" id="{261EDE68-9421-9443-7469-64A1C0FD7B33}"/>
              </a:ext>
            </a:extLst>
          </p:cNvPr>
          <p:cNvSpPr txBox="1"/>
          <p:nvPr/>
        </p:nvSpPr>
        <p:spPr>
          <a:xfrm>
            <a:off x="5546587" y="1442521"/>
            <a:ext cx="6096000" cy="2862322"/>
          </a:xfrm>
          <a:prstGeom prst="rect">
            <a:avLst/>
          </a:prstGeom>
          <a:noFill/>
        </p:spPr>
        <p:txBody>
          <a:bodyPr wrap="square">
            <a:spAutoFit/>
          </a:bodyPr>
          <a:lstStyle/>
          <a:p>
            <a:pPr algn="just"/>
            <a:r>
              <a:rPr lang="en-US" sz="2000" b="1" dirty="0"/>
              <a:t>For example:</a:t>
            </a:r>
          </a:p>
          <a:p>
            <a:pPr algn="just">
              <a:buFont typeface="Arial" panose="020B0604020202020204" pitchFamily="34" charset="0"/>
              <a:buChar char="•"/>
            </a:pPr>
            <a:r>
              <a:rPr lang="en-US" sz="2000" b="1" dirty="0"/>
              <a:t>Transaction T3 is calculating the sum of all salaries in a table.</a:t>
            </a:r>
          </a:p>
          <a:p>
            <a:pPr algn="just">
              <a:buFont typeface="Arial" panose="020B0604020202020204" pitchFamily="34" charset="0"/>
              <a:buChar char="•"/>
            </a:pPr>
            <a:r>
              <a:rPr lang="en-US" sz="2000" b="1" dirty="0"/>
              <a:t>Meanwhile, Transaction T1 is updating some of the salaries in that table.</a:t>
            </a:r>
          </a:p>
          <a:p>
            <a:pPr algn="just">
              <a:buFont typeface="Arial" panose="020B0604020202020204" pitchFamily="34" charset="0"/>
              <a:buChar char="•"/>
            </a:pPr>
            <a:r>
              <a:rPr lang="en-US" sz="2000" b="1" dirty="0"/>
              <a:t>If T3 reads part of the table before the updates and another part after, the resulting sum will be inconsistent because it reflects data from two different points in time.</a:t>
            </a:r>
          </a:p>
        </p:txBody>
      </p:sp>
    </p:spTree>
    <p:extLst>
      <p:ext uri="{BB962C8B-B14F-4D97-AF65-F5344CB8AC3E}">
        <p14:creationId xmlns:p14="http://schemas.microsoft.com/office/powerpoint/2010/main" val="429327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1F14752-FB49-9531-DF75-FA079E700936}"/>
              </a:ext>
            </a:extLst>
          </p:cNvPr>
          <p:cNvSpPr txBox="1"/>
          <p:nvPr/>
        </p:nvSpPr>
        <p:spPr>
          <a:xfrm>
            <a:off x="484414" y="1110343"/>
            <a:ext cx="11223172" cy="3170099"/>
          </a:xfrm>
          <a:prstGeom prst="rect">
            <a:avLst/>
          </a:prstGeom>
          <a:noFill/>
        </p:spPr>
        <p:txBody>
          <a:bodyPr wrap="square">
            <a:spAutoFit/>
          </a:bodyPr>
          <a:lstStyle/>
          <a:p>
            <a:r>
              <a:rPr lang="en-US" sz="2800" b="1" i="0" u="none" strike="noStrike" baseline="0" dirty="0">
                <a:latin typeface="Times New Roman" panose="02020603050405020304" pitchFamily="18" charset="0"/>
                <a:cs typeface="Times New Roman" panose="02020603050405020304" pitchFamily="18" charset="0"/>
              </a:rPr>
              <a:t>Why recovery is needed: </a:t>
            </a:r>
          </a:p>
          <a:p>
            <a:endParaRPr lang="en-US" sz="2800" b="1" dirty="0">
              <a:latin typeface="Times New Roman" panose="02020603050405020304" pitchFamily="18" charset="0"/>
              <a:cs typeface="Times New Roman" panose="02020603050405020304" pitchFamily="18" charset="0"/>
            </a:endParaRPr>
          </a:p>
          <a:p>
            <a:r>
              <a:rPr lang="en-US" sz="2400" i="0" u="none" strike="noStrike" baseline="0" dirty="0">
                <a:latin typeface="Times New Roman" panose="02020603050405020304" pitchFamily="18" charset="0"/>
                <a:cs typeface="Times New Roman" panose="02020603050405020304" pitchFamily="18" charset="0"/>
              </a:rPr>
              <a:t>When we perform some transactions failures can occur. </a:t>
            </a:r>
          </a:p>
          <a:p>
            <a:r>
              <a:rPr lang="en-US" sz="2400" i="0" u="none" strike="noStrike" baseline="0" dirty="0">
                <a:latin typeface="Times New Roman" panose="02020603050405020304" pitchFamily="18" charset="0"/>
                <a:cs typeface="Times New Roman" panose="02020603050405020304" pitchFamily="18" charset="0"/>
              </a:rPr>
              <a:t>Recovery refers to the process of restoring a database to a consistent state after a failure.</a:t>
            </a:r>
          </a:p>
          <a:p>
            <a:endParaRPr lang="en-US" sz="2400" i="0" u="none" strike="noStrike" baseline="0" dirty="0">
              <a:latin typeface="Times New Roman" panose="02020603050405020304" pitchFamily="18" charset="0"/>
              <a:cs typeface="Times New Roman" panose="02020603050405020304" pitchFamily="18" charset="0"/>
            </a:endParaRPr>
          </a:p>
          <a:p>
            <a:endParaRPr lang="en-US" sz="2400" i="0" u="none" strike="noStrike" baseline="0" dirty="0">
              <a:latin typeface="Times New Roman" panose="02020603050405020304" pitchFamily="18" charset="0"/>
              <a:cs typeface="Times New Roman" panose="02020603050405020304" pitchFamily="18" charset="0"/>
            </a:endParaRPr>
          </a:p>
          <a:p>
            <a:endParaRPr lang="en-US" sz="2400" i="0" u="none" strike="noStrike" baseline="0" dirty="0">
              <a:latin typeface="Times New Roman" panose="02020603050405020304" pitchFamily="18" charset="0"/>
              <a:cs typeface="Times New Roman" panose="02020603050405020304" pitchFamily="18" charset="0"/>
            </a:endParaRPr>
          </a:p>
          <a:p>
            <a:endParaRPr lang="en-US" sz="2400" b="0" i="0" u="none" strike="noStrike" baseline="0" dirty="0">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9F09B4C8-3178-710E-6AC8-FBB75BA47B17}"/>
              </a:ext>
            </a:extLst>
          </p:cNvPr>
          <p:cNvSpPr txBox="1"/>
          <p:nvPr/>
        </p:nvSpPr>
        <p:spPr>
          <a:xfrm>
            <a:off x="484414" y="3198950"/>
            <a:ext cx="10804071" cy="1569660"/>
          </a:xfrm>
          <a:prstGeom prst="rect">
            <a:avLst/>
          </a:prstGeom>
          <a:noFill/>
        </p:spPr>
        <p:txBody>
          <a:bodyPr wrap="square">
            <a:spAutoFit/>
          </a:bodyPr>
          <a:lstStyle/>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a:t>
            </a:r>
            <a:r>
              <a:rPr lang="en-US" sz="2400" b="1" dirty="0">
                <a:latin typeface="Times New Roman" panose="02020603050405020304" pitchFamily="18" charset="0"/>
                <a:cs typeface="Times New Roman" panose="02020603050405020304" pitchFamily="18" charset="0"/>
              </a:rPr>
              <a:t>consistent state</a:t>
            </a:r>
            <a:r>
              <a:rPr lang="en-US" sz="2400" dirty="0">
                <a:latin typeface="Times New Roman" panose="02020603050405020304" pitchFamily="18" charset="0"/>
                <a:cs typeface="Times New Roman" panose="02020603050405020304" pitchFamily="18" charset="0"/>
              </a:rPr>
              <a:t> refers to a state in which the database adheres to all predefined rules, constraints, and integrity conditions. In simpler terms, the data in the database must be valid, reliable, and follow all logical rules established by the database schema.)</a:t>
            </a:r>
          </a:p>
          <a:p>
            <a:pPr algn="just"/>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6746323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398AA6A-A5A8-B75D-F277-3882BC4F35C2}"/>
              </a:ext>
            </a:extLst>
          </p:cNvPr>
          <p:cNvSpPr txBox="1"/>
          <p:nvPr/>
        </p:nvSpPr>
        <p:spPr>
          <a:xfrm>
            <a:off x="367392" y="1306285"/>
            <a:ext cx="11653157" cy="4585871"/>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Different </a:t>
            </a:r>
            <a:r>
              <a:rPr lang="en-US" sz="2400" b="1" dirty="0">
                <a:latin typeface="Times New Roman" panose="02020603050405020304" pitchFamily="18" charset="0"/>
                <a:cs typeface="Times New Roman" panose="02020603050405020304" pitchFamily="18" charset="0"/>
              </a:rPr>
              <a:t>f</a:t>
            </a:r>
            <a:r>
              <a:rPr lang="en-US" sz="2400" b="1" i="0" u="none" strike="noStrike" baseline="0" dirty="0">
                <a:latin typeface="Times New Roman" panose="02020603050405020304" pitchFamily="18" charset="0"/>
                <a:cs typeface="Times New Roman" panose="02020603050405020304" pitchFamily="18" charset="0"/>
              </a:rPr>
              <a:t>ailures may occur which are generally classified as </a:t>
            </a: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 System crash </a:t>
            </a:r>
          </a:p>
          <a:p>
            <a:pPr algn="l"/>
            <a:r>
              <a:rPr lang="en-US" sz="2400" b="0" i="0" u="none" strike="noStrike" baseline="0" dirty="0">
                <a:latin typeface="Times New Roman" panose="02020603050405020304" pitchFamily="18" charset="0"/>
                <a:cs typeface="Times New Roman" panose="02020603050405020304" pitchFamily="18" charset="0"/>
              </a:rPr>
              <a:t>– Transaction or system error ( Some operation in the transaction may cause it to fail, such as integer overflow or division by zero. )</a:t>
            </a:r>
          </a:p>
          <a:p>
            <a:pPr algn="l"/>
            <a:r>
              <a:rPr lang="en-US" sz="2400" b="0" i="0" u="none" strike="noStrike" baseline="0" dirty="0">
                <a:latin typeface="Times New Roman" panose="02020603050405020304" pitchFamily="18" charset="0"/>
                <a:cs typeface="Times New Roman" panose="02020603050405020304" pitchFamily="18" charset="0"/>
              </a:rPr>
              <a:t>– Local errors ( For example, data for the transaction may not be found. A condition, such as insufficient account balance in a banking database, may cause a transaction, such as a fund withdrawal from that account, to be canceled.)</a:t>
            </a:r>
          </a:p>
          <a:p>
            <a:r>
              <a:rPr lang="en-US" sz="2400" b="0" i="0" u="none" strike="noStrike" baseline="0" dirty="0">
                <a:latin typeface="Times New Roman" panose="02020603050405020304" pitchFamily="18" charset="0"/>
                <a:cs typeface="Times New Roman" panose="02020603050405020304" pitchFamily="18" charset="0"/>
              </a:rPr>
              <a:t>– Concurrency control enforcement </a:t>
            </a:r>
          </a:p>
          <a:p>
            <a:pPr algn="l"/>
            <a:r>
              <a:rPr lang="en-US" sz="2400" b="0" i="0" u="none" strike="noStrike" baseline="0" dirty="0">
                <a:latin typeface="Times New Roman" panose="02020603050405020304" pitchFamily="18" charset="0"/>
                <a:cs typeface="Times New Roman" panose="02020603050405020304" pitchFamily="18" charset="0"/>
              </a:rPr>
              <a:t>– Disk failure ( Some disk blocks may lose their data because of a read or write malfunction or because of a disk read/write head crash. )</a:t>
            </a:r>
          </a:p>
          <a:p>
            <a:r>
              <a:rPr lang="en-US" sz="2400" b="0" i="0" u="none" strike="noStrike" baseline="0" dirty="0">
                <a:latin typeface="Times New Roman" panose="02020603050405020304" pitchFamily="18" charset="0"/>
                <a:cs typeface="Times New Roman" panose="02020603050405020304" pitchFamily="18" charset="0"/>
              </a:rPr>
              <a:t>– Physical failures (</a:t>
            </a:r>
            <a:r>
              <a:rPr lang="en-US" sz="2400" b="0" i="0" u="none" strike="noStrike" baseline="0" dirty="0" err="1">
                <a:latin typeface="Times New Roman" panose="02020603050405020304" pitchFamily="18" charset="0"/>
                <a:cs typeface="Times New Roman" panose="02020603050405020304" pitchFamily="18" charset="0"/>
              </a:rPr>
              <a:t>eg.</a:t>
            </a:r>
            <a:r>
              <a:rPr lang="en-US" sz="2400" b="0" i="0" u="none" strike="noStrike" baseline="0" dirty="0">
                <a:latin typeface="Times New Roman" panose="02020603050405020304" pitchFamily="18" charset="0"/>
                <a:cs typeface="Times New Roman" panose="02020603050405020304" pitchFamily="18" charset="0"/>
              </a:rPr>
              <a:t> Power failure)</a:t>
            </a:r>
          </a:p>
        </p:txBody>
      </p:sp>
      <p:sp>
        <p:nvSpPr>
          <p:cNvPr id="3" name="TextBox 2">
            <a:extLst>
              <a:ext uri="{FF2B5EF4-FFF2-40B4-BE49-F238E27FC236}">
                <a16:creationId xmlns:a16="http://schemas.microsoft.com/office/drawing/2014/main" id="{FE8F6379-3CFA-305A-D2D3-BDA9DFAEB2DD}"/>
              </a:ext>
            </a:extLst>
          </p:cNvPr>
          <p:cNvSpPr txBox="1"/>
          <p:nvPr/>
        </p:nvSpPr>
        <p:spPr>
          <a:xfrm>
            <a:off x="367392" y="174954"/>
            <a:ext cx="609600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Why recovery is needed: Continued </a:t>
            </a:r>
          </a:p>
        </p:txBody>
      </p:sp>
    </p:spTree>
    <p:extLst>
      <p:ext uri="{BB962C8B-B14F-4D97-AF65-F5344CB8AC3E}">
        <p14:creationId xmlns:p14="http://schemas.microsoft.com/office/powerpoint/2010/main" val="7758295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820BFC8-820B-ADD5-71C5-E41F6ED35B71}"/>
              </a:ext>
            </a:extLst>
          </p:cNvPr>
          <p:cNvSpPr txBox="1"/>
          <p:nvPr/>
        </p:nvSpPr>
        <p:spPr>
          <a:xfrm>
            <a:off x="625929" y="2187752"/>
            <a:ext cx="4054928" cy="2308324"/>
          </a:xfrm>
          <a:prstGeom prst="rect">
            <a:avLst/>
          </a:prstGeom>
          <a:noFill/>
        </p:spPr>
        <p:txBody>
          <a:bodyPr wrap="square">
            <a:spAutoFit/>
          </a:bodyPr>
          <a:lstStyle/>
          <a:p>
            <a:r>
              <a:rPr lang="en-US" sz="2400" b="0" i="0" u="none" strike="noStrike" baseline="0" dirty="0">
                <a:latin typeface="Times New Roman" panose="02020603050405020304" pitchFamily="18" charset="0"/>
                <a:cs typeface="Times New Roman" panose="02020603050405020304" pitchFamily="18" charset="0"/>
              </a:rPr>
              <a:t> </a:t>
            </a:r>
            <a:r>
              <a:rPr lang="en-US" sz="2400" b="1" i="0" u="none" strike="noStrike" baseline="0" dirty="0">
                <a:latin typeface="Times New Roman" panose="02020603050405020304" pitchFamily="18" charset="0"/>
                <a:cs typeface="Times New Roman" panose="02020603050405020304" pitchFamily="18" charset="0"/>
              </a:rPr>
              <a:t>Transaction states</a:t>
            </a:r>
            <a:r>
              <a:rPr lang="en-US" sz="2400" b="0" i="0" u="none" strike="noStrike" baseline="0" dirty="0">
                <a:latin typeface="Times New Roman" panose="02020603050405020304" pitchFamily="18" charset="0"/>
                <a:cs typeface="Times New Roman" panose="02020603050405020304" pitchFamily="18" charset="0"/>
              </a:rPr>
              <a:t>: </a:t>
            </a:r>
          </a:p>
          <a:p>
            <a:r>
              <a:rPr lang="en-US" sz="2400" b="0" i="0" u="none" strike="noStrike" baseline="0" dirty="0">
                <a:solidFill>
                  <a:srgbClr val="FF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Active state </a:t>
            </a:r>
          </a:p>
          <a:p>
            <a:r>
              <a:rPr lang="en-US" sz="2400" b="0" i="0" u="none" strike="noStrike" baseline="0" dirty="0">
                <a:solidFill>
                  <a:srgbClr val="FF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Partially committed state </a:t>
            </a:r>
          </a:p>
          <a:p>
            <a:r>
              <a:rPr lang="en-US" sz="2400" b="0" i="0" u="none" strike="noStrike" baseline="0" dirty="0">
                <a:solidFill>
                  <a:srgbClr val="FF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Committed state </a:t>
            </a:r>
          </a:p>
          <a:p>
            <a:r>
              <a:rPr lang="en-US" sz="2400" b="0" i="0" u="none" strike="noStrike" baseline="0" dirty="0">
                <a:solidFill>
                  <a:srgbClr val="FF0000"/>
                </a:solidFill>
                <a:latin typeface="Times New Roman" panose="02020603050405020304" pitchFamily="18" charset="0"/>
                <a:cs typeface="Times New Roman" panose="02020603050405020304" pitchFamily="18" charset="0"/>
              </a:rPr>
              <a:t>•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Failed state </a:t>
            </a:r>
          </a:p>
          <a:p>
            <a:r>
              <a:rPr lang="en-US" sz="2400" b="0" i="0" u="none" strike="noStrike" baseline="0" dirty="0">
                <a:solidFill>
                  <a:srgbClr val="FF0000"/>
                </a:solidFill>
                <a:latin typeface="Times New Roman" panose="02020603050405020304" pitchFamily="18" charset="0"/>
                <a:cs typeface="Times New Roman" panose="02020603050405020304" pitchFamily="18" charset="0"/>
              </a:rPr>
              <a:t>• </a:t>
            </a:r>
            <a:r>
              <a:rPr lang="en-US" sz="2400" dirty="0">
                <a:solidFill>
                  <a:srgbClr val="000000"/>
                </a:solidFill>
                <a:latin typeface="Times New Roman" panose="02020603050405020304" pitchFamily="18" charset="0"/>
                <a:cs typeface="Times New Roman" panose="02020603050405020304" pitchFamily="18" charset="0"/>
              </a:rPr>
              <a:t>A</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borted State </a:t>
            </a:r>
          </a:p>
        </p:txBody>
      </p:sp>
      <p:pic>
        <p:nvPicPr>
          <p:cNvPr id="5" name="Picture 4">
            <a:extLst>
              <a:ext uri="{FF2B5EF4-FFF2-40B4-BE49-F238E27FC236}">
                <a16:creationId xmlns:a16="http://schemas.microsoft.com/office/drawing/2014/main" id="{35AF34CE-0EDB-5030-065A-E15BC9C05BF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10333" t="3268" r="11909" b="1634"/>
          <a:stretch>
            <a:fillRect/>
          </a:stretch>
        </p:blipFill>
        <p:spPr bwMode="auto">
          <a:xfrm>
            <a:off x="6308271" y="2111552"/>
            <a:ext cx="4488824" cy="4117486"/>
          </a:xfrm>
          <a:prstGeom prst="rect">
            <a:avLst/>
          </a:prstGeom>
          <a:noFill/>
          <a:ln w="76200" cmpd="tri">
            <a:solidFill>
              <a:schemeClr val="tx2"/>
            </a:solidFill>
            <a:miter lim="800000"/>
            <a:headEnd/>
            <a:tailEnd/>
          </a:ln>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3600993-0C37-07E6-9221-8102F0F4FAD1}"/>
              </a:ext>
            </a:extLst>
          </p:cNvPr>
          <p:cNvSpPr txBox="1"/>
          <p:nvPr/>
        </p:nvSpPr>
        <p:spPr>
          <a:xfrm>
            <a:off x="533400" y="376230"/>
            <a:ext cx="10885714" cy="1200329"/>
          </a:xfrm>
          <a:prstGeom prst="rect">
            <a:avLst/>
          </a:prstGeom>
          <a:noFill/>
        </p:spPr>
        <p:txBody>
          <a:bodyPr wrap="square">
            <a:spAutoFit/>
          </a:bodyPr>
          <a:lstStyle/>
          <a:p>
            <a:pPr algn="just"/>
            <a:r>
              <a:rPr lang="en-US" sz="2400" b="0" i="0" u="none" strike="noStrike" baseline="0" dirty="0">
                <a:latin typeface="Times New Roman" panose="02020603050405020304" pitchFamily="18" charset="0"/>
                <a:cs typeface="Times New Roman" panose="02020603050405020304" pitchFamily="18" charset="0"/>
              </a:rPr>
              <a:t>A </a:t>
            </a:r>
            <a:r>
              <a:rPr lang="en-US" sz="2400" i="0" u="none" strike="noStrike" baseline="0" dirty="0">
                <a:latin typeface="Times New Roman" panose="02020603050405020304" pitchFamily="18" charset="0"/>
                <a:cs typeface="Times New Roman" panose="02020603050405020304" pitchFamily="18" charset="0"/>
              </a:rPr>
              <a:t>transaction</a:t>
            </a:r>
            <a:r>
              <a:rPr lang="en-US" sz="2400" b="1"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is an atomic unit of work that is either completed in its entirety or not done at all. For recovery purposes, the system needs to keep track of when the transaction starts, terminates, and commits or aborts.</a:t>
            </a:r>
          </a:p>
        </p:txBody>
      </p:sp>
    </p:spTree>
    <p:extLst>
      <p:ext uri="{BB962C8B-B14F-4D97-AF65-F5344CB8AC3E}">
        <p14:creationId xmlns:p14="http://schemas.microsoft.com/office/powerpoint/2010/main" val="1289288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EF926E5-AB76-46D5-E1F2-44C5366A75F4}"/>
              </a:ext>
            </a:extLst>
          </p:cNvPr>
          <p:cNvSpPr txBox="1"/>
          <p:nvPr/>
        </p:nvSpPr>
        <p:spPr>
          <a:xfrm>
            <a:off x="217714" y="612844"/>
            <a:ext cx="11756571" cy="5632311"/>
          </a:xfrm>
          <a:prstGeom prst="rect">
            <a:avLst/>
          </a:prstGeom>
          <a:noFill/>
        </p:spPr>
        <p:txBody>
          <a:bodyPr wrap="square">
            <a:spAutoFit/>
          </a:bodyPr>
          <a:lstStyle/>
          <a:p>
            <a:pPr algn="just"/>
            <a:r>
              <a:rPr lang="en-US" b="1" dirty="0"/>
              <a:t>Active State:</a:t>
            </a:r>
          </a:p>
          <a:p>
            <a:pPr algn="just"/>
            <a:r>
              <a:rPr lang="en-US" dirty="0"/>
              <a:t>This is the initial state of the transaction when the transaction starts its execution. At this point, it is actively working by reading or writing data. Any operations that the transaction performs occur in this state.</a:t>
            </a:r>
          </a:p>
          <a:p>
            <a:pPr algn="just"/>
            <a:endParaRPr lang="en-US" dirty="0"/>
          </a:p>
          <a:p>
            <a:pPr algn="just"/>
            <a:r>
              <a:rPr lang="en-US" b="1" dirty="0"/>
              <a:t>Partially Committed State:</a:t>
            </a:r>
          </a:p>
          <a:p>
            <a:pPr algn="just"/>
            <a:r>
              <a:rPr lang="en-US" dirty="0"/>
              <a:t>When the final operation of a transaction is executed, it enters the partially committed state. The transaction has completed all its operations but may not yet be fully committed due to system checks (e.g., ensuring durability).</a:t>
            </a:r>
          </a:p>
          <a:p>
            <a:pPr algn="just"/>
            <a:endParaRPr lang="en-US" dirty="0"/>
          </a:p>
          <a:p>
            <a:pPr algn="just"/>
            <a:r>
              <a:rPr lang="en-US" b="1" dirty="0"/>
              <a:t>Committed State:</a:t>
            </a:r>
          </a:p>
          <a:p>
            <a:pPr algn="just"/>
            <a:r>
              <a:rPr lang="en-US" dirty="0"/>
              <a:t>If the transaction completes successfully and all integrity constraints are satisfied, it enters the committed state. All changes made by the transaction are permanently saved to the database. Once in this state, the transaction cannot be undone.</a:t>
            </a:r>
          </a:p>
          <a:p>
            <a:pPr algn="just"/>
            <a:endParaRPr lang="en-US" dirty="0"/>
          </a:p>
          <a:p>
            <a:pPr algn="just"/>
            <a:r>
              <a:rPr lang="en-US" b="1" dirty="0"/>
              <a:t>Failed State:</a:t>
            </a:r>
          </a:p>
          <a:p>
            <a:pPr algn="just"/>
            <a:r>
              <a:rPr lang="en-US" dirty="0"/>
              <a:t>If any error occurs during the transaction (e.g., integrity constraint violations, system failure, or deadlock), the transaction enters the failed state. The transaction cannot proceed, and any operations it performed may need to be undone.</a:t>
            </a:r>
          </a:p>
          <a:p>
            <a:pPr algn="just"/>
            <a:endParaRPr lang="en-US" dirty="0"/>
          </a:p>
          <a:p>
            <a:pPr algn="just"/>
            <a:r>
              <a:rPr lang="en-US" b="1" dirty="0"/>
              <a:t>Aborted State:</a:t>
            </a:r>
          </a:p>
          <a:p>
            <a:pPr algn="just"/>
            <a:r>
              <a:rPr lang="en-US" dirty="0"/>
              <a:t>When a transaction fails, it moves from the failed state to the aborted state. In this state, any changes made by the transaction are rolled back (i.e., undone), and the system is restored to the state before the transaction began. The transaction can either be restarted or terminated.</a:t>
            </a:r>
          </a:p>
        </p:txBody>
      </p:sp>
    </p:spTree>
    <p:extLst>
      <p:ext uri="{BB962C8B-B14F-4D97-AF65-F5344CB8AC3E}">
        <p14:creationId xmlns:p14="http://schemas.microsoft.com/office/powerpoint/2010/main" val="4831835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F9BC844-D339-8B73-F4BE-92E97D4E6A41}"/>
              </a:ext>
            </a:extLst>
          </p:cNvPr>
          <p:cNvSpPr txBox="1"/>
          <p:nvPr/>
        </p:nvSpPr>
        <p:spPr>
          <a:xfrm>
            <a:off x="740227" y="1085192"/>
            <a:ext cx="10406743" cy="4216539"/>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800" b="1" i="0" u="none" strike="noStrike" baseline="0" dirty="0">
                <a:latin typeface="Times New Roman" panose="02020603050405020304" pitchFamily="18" charset="0"/>
                <a:cs typeface="Times New Roman" panose="02020603050405020304" pitchFamily="18" charset="0"/>
              </a:rPr>
              <a:t>System Log </a:t>
            </a: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DBMS must assure that we don’t loose information due to system crashes</a:t>
            </a:r>
          </a:p>
          <a:p>
            <a:r>
              <a:rPr lang="en-US" sz="2400" b="1" i="0" u="none" strike="noStrike" baseline="0" dirty="0">
                <a:latin typeface="Times New Roman" panose="02020603050405020304" pitchFamily="18" charset="0"/>
                <a:cs typeface="Times New Roman" panose="02020603050405020304" pitchFamily="18" charset="0"/>
              </a:rPr>
              <a:t> </a:t>
            </a:r>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–i.e., how do we recover from failure? </a:t>
            </a: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Keep system log </a:t>
            </a: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–Kept on disk, backed up periodically </a:t>
            </a:r>
          </a:p>
          <a:p>
            <a:r>
              <a:rPr lang="en-US" sz="2400" b="0" i="0" u="none" strike="noStrike" baseline="0" dirty="0">
                <a:latin typeface="Times New Roman" panose="02020603050405020304" pitchFamily="18" charset="0"/>
                <a:cs typeface="Times New Roman" panose="02020603050405020304" pitchFamily="18" charset="0"/>
              </a:rPr>
              <a:t>–Record every action </a:t>
            </a:r>
          </a:p>
        </p:txBody>
      </p:sp>
      <p:sp>
        <p:nvSpPr>
          <p:cNvPr id="2" name="TextBox 1">
            <a:extLst>
              <a:ext uri="{FF2B5EF4-FFF2-40B4-BE49-F238E27FC236}">
                <a16:creationId xmlns:a16="http://schemas.microsoft.com/office/drawing/2014/main" id="{20550E23-A996-8754-E662-F27598200E66}"/>
              </a:ext>
            </a:extLst>
          </p:cNvPr>
          <p:cNvSpPr txBox="1"/>
          <p:nvPr/>
        </p:nvSpPr>
        <p:spPr>
          <a:xfrm>
            <a:off x="367392" y="174954"/>
            <a:ext cx="6096000" cy="400110"/>
          </a:xfrm>
          <a:prstGeom prst="rect">
            <a:avLst/>
          </a:prstGeom>
          <a:noFill/>
        </p:spPr>
        <p:txBody>
          <a:bodyPr wrap="square">
            <a:spAutoFit/>
          </a:bodyPr>
          <a:lstStyle/>
          <a:p>
            <a:r>
              <a:rPr lang="en-US" sz="2000" b="1" i="0" u="none" strike="noStrike" baseline="0" dirty="0">
                <a:latin typeface="Times New Roman" panose="02020603050405020304" pitchFamily="18" charset="0"/>
                <a:cs typeface="Times New Roman" panose="02020603050405020304" pitchFamily="18" charset="0"/>
              </a:rPr>
              <a:t>How recovery can be done..</a:t>
            </a:r>
          </a:p>
        </p:txBody>
      </p:sp>
    </p:spTree>
    <p:extLst>
      <p:ext uri="{BB962C8B-B14F-4D97-AF65-F5344CB8AC3E}">
        <p14:creationId xmlns:p14="http://schemas.microsoft.com/office/powerpoint/2010/main" val="29975047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66ADC18-2EAC-178B-7F88-E01F58453F8E}"/>
              </a:ext>
            </a:extLst>
          </p:cNvPr>
          <p:cNvSpPr txBox="1"/>
          <p:nvPr/>
        </p:nvSpPr>
        <p:spPr>
          <a:xfrm>
            <a:off x="772888" y="105830"/>
            <a:ext cx="10722427" cy="1938992"/>
          </a:xfrm>
          <a:prstGeom prst="rect">
            <a:avLst/>
          </a:prstGeom>
          <a:noFill/>
        </p:spPr>
        <p:txBody>
          <a:bodyPr wrap="square">
            <a:spAutoFit/>
          </a:bodyPr>
          <a:lstStyle/>
          <a:p>
            <a:pPr algn="just"/>
            <a:endParaRPr lang="en-US" sz="2400" b="0" i="0" u="none" strike="noStrike" baseline="0" dirty="0">
              <a:latin typeface="Times New Roman" panose="02020603050405020304" pitchFamily="18" charset="0"/>
              <a:cs typeface="Times New Roman" panose="02020603050405020304" pitchFamily="18" charset="0"/>
            </a:endParaRPr>
          </a:p>
          <a:p>
            <a:pPr algn="just"/>
            <a:r>
              <a:rPr lang="en-US" sz="2400" b="1" i="0" u="none" strike="noStrike" baseline="0" dirty="0">
                <a:latin typeface="Times New Roman" panose="02020603050405020304" pitchFamily="18" charset="0"/>
                <a:cs typeface="Times New Roman" panose="02020603050405020304" pitchFamily="18" charset="0"/>
              </a:rPr>
              <a:t>Log or Journal </a:t>
            </a:r>
            <a:r>
              <a:rPr lang="en-US" sz="2400" b="0" i="0" u="none" strike="noStrike" baseline="0" dirty="0">
                <a:latin typeface="Times New Roman" panose="02020603050405020304" pitchFamily="18" charset="0"/>
                <a:cs typeface="Times New Roman" panose="02020603050405020304" pitchFamily="18" charset="0"/>
              </a:rPr>
              <a:t>: The log keeps track of all transaction operations that affect the values of database items. This information may be needed to permit recovery from transaction failures. The log is kept on disk, so it is not affected by any type of failure except for disk failure. </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CA58667-5E86-820A-EB00-0023A031DBCF}"/>
              </a:ext>
            </a:extLst>
          </p:cNvPr>
          <p:cNvSpPr txBox="1"/>
          <p:nvPr/>
        </p:nvSpPr>
        <p:spPr>
          <a:xfrm>
            <a:off x="772888" y="1729138"/>
            <a:ext cx="10722426" cy="4524315"/>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In the following discussion refers to a unique </a:t>
            </a:r>
            <a:r>
              <a:rPr lang="en-US" sz="2400" b="1" i="0" u="none" strike="noStrike" baseline="0" dirty="0">
                <a:latin typeface="Times New Roman" panose="02020603050405020304" pitchFamily="18" charset="0"/>
                <a:cs typeface="Times New Roman" panose="02020603050405020304" pitchFamily="18" charset="0"/>
              </a:rPr>
              <a:t>transaction-id </a:t>
            </a:r>
            <a:r>
              <a:rPr lang="en-US" sz="2400" b="0" i="0" u="none" strike="noStrike" baseline="0" dirty="0">
                <a:latin typeface="Times New Roman" panose="02020603050405020304" pitchFamily="18" charset="0"/>
                <a:cs typeface="Times New Roman" panose="02020603050405020304" pitchFamily="18" charset="0"/>
              </a:rPr>
              <a:t>that is generated automatically by the system and is used to identify each transaction </a:t>
            </a:r>
          </a:p>
          <a:p>
            <a:r>
              <a:rPr lang="en-US" sz="2400" b="1" i="0" u="none" strike="noStrike" baseline="0" dirty="0">
                <a:latin typeface="Times New Roman" panose="02020603050405020304" pitchFamily="18" charset="0"/>
                <a:cs typeface="Times New Roman" panose="02020603050405020304" pitchFamily="18" charset="0"/>
              </a:rPr>
              <a:t>Types of log record: </a:t>
            </a:r>
          </a:p>
          <a:p>
            <a:pPr marL="457200" indent="-457200">
              <a:buAutoNum type="arabicPeriod"/>
            </a:pPr>
            <a:r>
              <a:rPr lang="en-US" sz="2400" b="1" i="0" u="none" strike="noStrike" baseline="0" dirty="0">
                <a:latin typeface="Times New Roman" panose="02020603050405020304" pitchFamily="18" charset="0"/>
                <a:cs typeface="Times New Roman" panose="02020603050405020304" pitchFamily="18" charset="0"/>
              </a:rPr>
              <a:t>[</a:t>
            </a:r>
            <a:r>
              <a:rPr lang="en-US" sz="2400" b="1" i="0" u="none" strike="noStrike" baseline="0" dirty="0" err="1">
                <a:latin typeface="Times New Roman" panose="02020603050405020304" pitchFamily="18" charset="0"/>
                <a:cs typeface="Times New Roman" panose="02020603050405020304" pitchFamily="18" charset="0"/>
              </a:rPr>
              <a:t>start_transaction,T</a:t>
            </a:r>
            <a:r>
              <a:rPr lang="en-US" sz="2400" b="1"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Records that transaction T has started execution. </a:t>
            </a:r>
          </a:p>
          <a:p>
            <a:pPr marL="457200" indent="-457200">
              <a:buAutoNum type="arabicPeriod"/>
            </a:pPr>
            <a:r>
              <a:rPr lang="en-US" sz="2400" b="1" i="0" u="none" strike="noStrike" baseline="0" dirty="0">
                <a:latin typeface="Times New Roman" panose="02020603050405020304" pitchFamily="18" charset="0"/>
                <a:cs typeface="Times New Roman" panose="02020603050405020304" pitchFamily="18" charset="0"/>
              </a:rPr>
              <a:t>[</a:t>
            </a:r>
            <a:r>
              <a:rPr lang="en-US" sz="2400" b="1" i="0" u="none" strike="noStrike" baseline="0" dirty="0" err="1">
                <a:latin typeface="Times New Roman" panose="02020603050405020304" pitchFamily="18" charset="0"/>
                <a:cs typeface="Times New Roman" panose="02020603050405020304" pitchFamily="18" charset="0"/>
              </a:rPr>
              <a:t>write_item,T,X,old_value,new_value</a:t>
            </a:r>
            <a:r>
              <a:rPr lang="en-US" sz="2400" b="1"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Records that transaction T has changed the value of database item X from </a:t>
            </a:r>
            <a:r>
              <a:rPr lang="en-US" sz="2400" b="0" i="0" u="none" strike="noStrike" baseline="0" dirty="0" err="1">
                <a:latin typeface="Times New Roman" panose="02020603050405020304" pitchFamily="18" charset="0"/>
                <a:cs typeface="Times New Roman" panose="02020603050405020304" pitchFamily="18" charset="0"/>
              </a:rPr>
              <a:t>old_value</a:t>
            </a:r>
            <a:r>
              <a:rPr lang="en-US" sz="2400" b="0" i="0" u="none" strike="noStrike" baseline="0" dirty="0">
                <a:latin typeface="Times New Roman" panose="02020603050405020304" pitchFamily="18" charset="0"/>
                <a:cs typeface="Times New Roman" panose="02020603050405020304" pitchFamily="18" charset="0"/>
              </a:rPr>
              <a:t> to </a:t>
            </a:r>
            <a:r>
              <a:rPr lang="en-US" sz="2400" b="0" i="0" u="none" strike="noStrike" baseline="0" dirty="0" err="1">
                <a:latin typeface="Times New Roman" panose="02020603050405020304" pitchFamily="18" charset="0"/>
                <a:cs typeface="Times New Roman" panose="02020603050405020304" pitchFamily="18" charset="0"/>
              </a:rPr>
              <a:t>new_value</a:t>
            </a:r>
            <a:r>
              <a:rPr lang="en-US" sz="2400" b="0" i="0" u="none" strike="noStrike" baseline="0" dirty="0">
                <a:latin typeface="Times New Roman" panose="02020603050405020304" pitchFamily="18" charset="0"/>
                <a:cs typeface="Times New Roman" panose="02020603050405020304" pitchFamily="18" charset="0"/>
              </a:rPr>
              <a:t>. </a:t>
            </a:r>
          </a:p>
          <a:p>
            <a:pPr marL="457200" indent="-457200">
              <a:buAutoNum type="arabicPeriod"/>
            </a:pPr>
            <a:r>
              <a:rPr lang="en-US" sz="2400" b="1" i="0" u="none" strike="noStrike" baseline="0" dirty="0">
                <a:latin typeface="Times New Roman" panose="02020603050405020304" pitchFamily="18" charset="0"/>
                <a:cs typeface="Times New Roman" panose="02020603050405020304" pitchFamily="18" charset="0"/>
              </a:rPr>
              <a:t>[</a:t>
            </a:r>
            <a:r>
              <a:rPr lang="en-US" sz="2400" b="1" i="0" u="none" strike="noStrike" baseline="0" dirty="0" err="1">
                <a:latin typeface="Times New Roman" panose="02020603050405020304" pitchFamily="18" charset="0"/>
                <a:cs typeface="Times New Roman" panose="02020603050405020304" pitchFamily="18" charset="0"/>
              </a:rPr>
              <a:t>read_item,T,X</a:t>
            </a:r>
            <a:r>
              <a:rPr lang="en-US" sz="2400" b="1"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Records that transaction T has read the value of database item X.</a:t>
            </a:r>
          </a:p>
          <a:p>
            <a:pPr marL="457200" indent="-457200">
              <a:buAutoNum type="arabicPeriod"/>
            </a:pPr>
            <a:r>
              <a:rPr lang="en-US" sz="2400" b="1" i="0" u="none" strike="noStrike" baseline="0" dirty="0">
                <a:latin typeface="Times New Roman" panose="02020603050405020304" pitchFamily="18" charset="0"/>
                <a:cs typeface="Times New Roman" panose="02020603050405020304" pitchFamily="18" charset="0"/>
              </a:rPr>
              <a:t>[</a:t>
            </a:r>
            <a:r>
              <a:rPr lang="en-US" sz="2400" b="1" i="0" u="none" strike="noStrike" baseline="0" dirty="0" err="1">
                <a:latin typeface="Times New Roman" panose="02020603050405020304" pitchFamily="18" charset="0"/>
                <a:cs typeface="Times New Roman" panose="02020603050405020304" pitchFamily="18" charset="0"/>
              </a:rPr>
              <a:t>commit,T</a:t>
            </a:r>
            <a:r>
              <a:rPr lang="en-US" sz="2400" b="1"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Records that transaction T has completed successfully, and affirms that its effect can be committed (recorded permanently) to the database. </a:t>
            </a:r>
          </a:p>
          <a:p>
            <a:pPr marL="457200" indent="-457200">
              <a:buAutoNum type="arabicPeriod"/>
            </a:pPr>
            <a:r>
              <a:rPr lang="en-US" sz="2400" b="1" i="0" u="none" strike="noStrike" baseline="0" dirty="0">
                <a:latin typeface="Times New Roman" panose="02020603050405020304" pitchFamily="18" charset="0"/>
                <a:cs typeface="Times New Roman" panose="02020603050405020304" pitchFamily="18" charset="0"/>
              </a:rPr>
              <a:t>[</a:t>
            </a:r>
            <a:r>
              <a:rPr lang="en-US" sz="2400" b="1" i="0" u="none" strike="noStrike" baseline="0" dirty="0" err="1">
                <a:latin typeface="Times New Roman" panose="02020603050405020304" pitchFamily="18" charset="0"/>
                <a:cs typeface="Times New Roman" panose="02020603050405020304" pitchFamily="18" charset="0"/>
              </a:rPr>
              <a:t>abort,T</a:t>
            </a:r>
            <a:r>
              <a:rPr lang="en-US" sz="2400" b="1"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Records that transaction T has been aborted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963677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931A0594-220B-6F99-295B-0BD5377CB6B0}"/>
              </a:ext>
            </a:extLst>
          </p:cNvPr>
          <p:cNvSpPr txBox="1"/>
          <p:nvPr/>
        </p:nvSpPr>
        <p:spPr>
          <a:xfrm>
            <a:off x="772884" y="4109532"/>
            <a:ext cx="10308771" cy="1569660"/>
          </a:xfrm>
          <a:prstGeom prst="rect">
            <a:avLst/>
          </a:prstGeom>
          <a:noFill/>
        </p:spPr>
        <p:txBody>
          <a:bodyPr wrap="square">
            <a:spAutoFit/>
          </a:bodyPr>
          <a:lstStyle/>
          <a:p>
            <a:pPr algn="l"/>
            <a:endParaRPr lang="en-US" sz="1200" b="0" i="0" u="none" strike="noStrike" baseline="0" dirty="0">
              <a:solidFill>
                <a:srgbClr val="000000"/>
              </a:solidFill>
              <a:latin typeface="Times New Roman" panose="02020603050405020304" pitchFamily="18" charset="0"/>
              <a:cs typeface="Times New Roman" panose="02020603050405020304" pitchFamily="18" charset="0"/>
            </a:endParaRPr>
          </a:p>
          <a:p>
            <a:endParaRPr lang="en-US" sz="1200" b="0" i="0" u="none" strike="noStrike" baseline="0" dirty="0">
              <a:latin typeface="Times New Roman" panose="02020603050405020304" pitchFamily="18" charset="0"/>
              <a:cs typeface="Times New Roman" panose="02020603050405020304" pitchFamily="18" charset="0"/>
            </a:endParaRPr>
          </a:p>
          <a:p>
            <a:endParaRPr lang="en-US" sz="2400" b="1" i="0" u="none" strike="noStrike" baseline="0" dirty="0">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Transaction: </a:t>
            </a:r>
            <a:r>
              <a:rPr lang="en-US" sz="2400" b="0" i="0" u="none" strike="noStrike" baseline="0" dirty="0">
                <a:latin typeface="Times New Roman" panose="02020603050405020304" pitchFamily="18" charset="0"/>
                <a:cs typeface="Times New Roman" panose="02020603050405020304" pitchFamily="18" charset="0"/>
              </a:rPr>
              <a:t>logical unit of database processing that includes one or more access operations (read -retrieval, write -insert or update, delete). </a:t>
            </a:r>
          </a:p>
        </p:txBody>
      </p:sp>
      <p:sp>
        <p:nvSpPr>
          <p:cNvPr id="3" name="TextBox 2">
            <a:extLst>
              <a:ext uri="{FF2B5EF4-FFF2-40B4-BE49-F238E27FC236}">
                <a16:creationId xmlns:a16="http://schemas.microsoft.com/office/drawing/2014/main" id="{5F79167B-F440-8188-1456-1C18D0278CB2}"/>
              </a:ext>
            </a:extLst>
          </p:cNvPr>
          <p:cNvSpPr txBox="1"/>
          <p:nvPr/>
        </p:nvSpPr>
        <p:spPr>
          <a:xfrm>
            <a:off x="772884" y="1340508"/>
            <a:ext cx="10080171" cy="2677656"/>
          </a:xfrm>
          <a:prstGeom prst="rect">
            <a:avLst/>
          </a:prstGeom>
          <a:noFill/>
        </p:spPr>
        <p:txBody>
          <a:bodyPr wrap="square">
            <a:spAutoFit/>
          </a:bodyPr>
          <a:lstStyle/>
          <a:p>
            <a:pPr algn="just"/>
            <a:r>
              <a:rPr lang="en-US" sz="2400" b="1" i="0" u="none" strike="noStrike" baseline="0" dirty="0">
                <a:latin typeface="Times New Roman" panose="02020603050405020304" pitchFamily="18" charset="0"/>
                <a:cs typeface="Times New Roman" panose="02020603050405020304" pitchFamily="18" charset="0"/>
              </a:rPr>
              <a:t>Transaction processing system </a:t>
            </a:r>
            <a:r>
              <a:rPr lang="en-US" sz="2400" b="0" i="0" u="none" strike="noStrike" baseline="0" dirty="0">
                <a:latin typeface="Times New Roman" panose="02020603050405020304" pitchFamily="18" charset="0"/>
                <a:cs typeface="Times New Roman" panose="02020603050405020304" pitchFamily="18" charset="0"/>
              </a:rPr>
              <a:t>:It is a system with large databases and hundreds of concurrent users that are executing database transactions.</a:t>
            </a:r>
          </a:p>
          <a:p>
            <a:pPr algn="just"/>
            <a:r>
              <a:rPr lang="en-US" sz="2400" b="0" i="0" u="none" strike="noStrike" baseline="0" dirty="0" err="1">
                <a:latin typeface="Times New Roman" panose="02020603050405020304" pitchFamily="18" charset="0"/>
                <a:cs typeface="Times New Roman" panose="02020603050405020304" pitchFamily="18" charset="0"/>
              </a:rPr>
              <a:t>Eg</a:t>
            </a:r>
            <a:r>
              <a:rPr lang="en-US" sz="2400" b="0" i="0" u="none" strike="noStrike" baseline="0" dirty="0">
                <a:latin typeface="Times New Roman" panose="02020603050405020304" pitchFamily="18" charset="0"/>
                <a:cs typeface="Times New Roman" panose="02020603050405020304" pitchFamily="18" charset="0"/>
              </a:rPr>
              <a:t>: Reservation, Banking, Stock markets </a:t>
            </a:r>
          </a:p>
          <a:p>
            <a:pPr algn="just"/>
            <a:endParaRPr lang="en-US" sz="2400" dirty="0">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We can have</a:t>
            </a:r>
          </a:p>
          <a:p>
            <a:pPr algn="just"/>
            <a:r>
              <a:rPr lang="en-US" sz="2400" b="1" i="0" u="none" strike="noStrike" baseline="0" dirty="0">
                <a:latin typeface="Times New Roman" panose="02020603050405020304" pitchFamily="18" charset="0"/>
                <a:cs typeface="Times New Roman" panose="02020603050405020304" pitchFamily="18" charset="0"/>
              </a:rPr>
              <a:t>Single-User System: </a:t>
            </a:r>
            <a:r>
              <a:rPr lang="en-US" sz="2400" b="0" i="0" u="none" strike="noStrike" baseline="0" dirty="0">
                <a:latin typeface="Times New Roman" panose="02020603050405020304" pitchFamily="18" charset="0"/>
                <a:cs typeface="Times New Roman" panose="02020603050405020304" pitchFamily="18" charset="0"/>
              </a:rPr>
              <a:t>At most one user at a time can use the system. </a:t>
            </a:r>
          </a:p>
          <a:p>
            <a:pPr algn="just"/>
            <a:r>
              <a:rPr lang="en-US" sz="2400" b="1" i="0" u="none" strike="noStrike" baseline="0" dirty="0">
                <a:latin typeface="Times New Roman" panose="02020603050405020304" pitchFamily="18" charset="0"/>
                <a:cs typeface="Times New Roman" panose="02020603050405020304" pitchFamily="18" charset="0"/>
              </a:rPr>
              <a:t>Multi user System</a:t>
            </a:r>
            <a:r>
              <a:rPr lang="en-US" sz="2400" b="0" i="0" u="none" strike="noStrike" baseline="0" dirty="0">
                <a:latin typeface="Times New Roman" panose="02020603050405020304" pitchFamily="18" charset="0"/>
                <a:cs typeface="Times New Roman" panose="02020603050405020304" pitchFamily="18" charset="0"/>
              </a:rPr>
              <a:t>: Many users can access the system concurrently</a:t>
            </a:r>
          </a:p>
        </p:txBody>
      </p:sp>
    </p:spTree>
    <p:extLst>
      <p:ext uri="{BB962C8B-B14F-4D97-AF65-F5344CB8AC3E}">
        <p14:creationId xmlns:p14="http://schemas.microsoft.com/office/powerpoint/2010/main" val="34261026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7635E5-7298-6E20-1D1D-B4144D895A43}"/>
              </a:ext>
            </a:extLst>
          </p:cNvPr>
          <p:cNvSpPr txBox="1"/>
          <p:nvPr/>
        </p:nvSpPr>
        <p:spPr>
          <a:xfrm>
            <a:off x="707570" y="304248"/>
            <a:ext cx="10199915" cy="2308324"/>
          </a:xfrm>
          <a:prstGeom prst="rect">
            <a:avLst/>
          </a:prstGeom>
          <a:noFill/>
        </p:spPr>
        <p:txBody>
          <a:bodyPr wrap="square">
            <a:spAutoFit/>
          </a:bodyPr>
          <a:lstStyle/>
          <a:p>
            <a:pPr algn="just"/>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A transaction T reaches its </a:t>
            </a:r>
            <a:r>
              <a:rPr lang="en-US" sz="2400" b="1" i="0" u="none" strike="noStrike" baseline="0" dirty="0">
                <a:latin typeface="Times New Roman" panose="02020603050405020304" pitchFamily="18" charset="0"/>
                <a:cs typeface="Times New Roman" panose="02020603050405020304" pitchFamily="18" charset="0"/>
              </a:rPr>
              <a:t>commit point </a:t>
            </a:r>
            <a:r>
              <a:rPr lang="en-US" sz="2400" b="0" i="0" u="none" strike="noStrike" baseline="0" dirty="0">
                <a:latin typeface="Times New Roman" panose="02020603050405020304" pitchFamily="18" charset="0"/>
                <a:cs typeface="Times New Roman" panose="02020603050405020304" pitchFamily="18" charset="0"/>
              </a:rPr>
              <a:t>when all its operations that access the database have been executed successfully </a:t>
            </a:r>
            <a:r>
              <a:rPr lang="en-US" sz="2400" b="0" i="1" u="none" strike="noStrike" baseline="0" dirty="0">
                <a:latin typeface="Times New Roman" panose="02020603050405020304" pitchFamily="18" charset="0"/>
                <a:cs typeface="Times New Roman" panose="02020603050405020304" pitchFamily="18" charset="0"/>
              </a:rPr>
              <a:t>and </a:t>
            </a:r>
            <a:r>
              <a:rPr lang="en-US" sz="2400" b="0" i="0" u="none" strike="noStrike" baseline="0" dirty="0">
                <a:latin typeface="Times New Roman" panose="02020603050405020304" pitchFamily="18" charset="0"/>
                <a:cs typeface="Times New Roman" panose="02020603050405020304" pitchFamily="18" charset="0"/>
              </a:rPr>
              <a:t>the effect of all the transaction operations on the database has been recorded in the log. Beyond the commit point, the transaction is said to be </a:t>
            </a:r>
            <a:r>
              <a:rPr lang="en-US" sz="2400" b="1" i="0" u="none" strike="noStrike" baseline="0" dirty="0">
                <a:latin typeface="Times New Roman" panose="02020603050405020304" pitchFamily="18" charset="0"/>
                <a:cs typeface="Times New Roman" panose="02020603050405020304" pitchFamily="18" charset="0"/>
              </a:rPr>
              <a:t>committed, </a:t>
            </a:r>
            <a:r>
              <a:rPr lang="en-US" sz="2400" b="0" i="0" u="none" strike="noStrike" baseline="0" dirty="0">
                <a:latin typeface="Times New Roman" panose="02020603050405020304" pitchFamily="18" charset="0"/>
                <a:cs typeface="Times New Roman" panose="02020603050405020304" pitchFamily="18" charset="0"/>
              </a:rPr>
              <a:t>and its effect is assumed to be </a:t>
            </a:r>
            <a:r>
              <a:rPr lang="en-US" sz="2400" b="0" i="1" u="none" strike="noStrike" baseline="0" dirty="0">
                <a:latin typeface="Times New Roman" panose="02020603050405020304" pitchFamily="18" charset="0"/>
                <a:cs typeface="Times New Roman" panose="02020603050405020304" pitchFamily="18" charset="0"/>
              </a:rPr>
              <a:t>permanently recorded </a:t>
            </a:r>
            <a:r>
              <a:rPr lang="en-US" sz="2400" b="0" i="0" u="none" strike="noStrike" baseline="0" dirty="0">
                <a:latin typeface="Times New Roman" panose="02020603050405020304" pitchFamily="18" charset="0"/>
                <a:cs typeface="Times New Roman" panose="02020603050405020304" pitchFamily="18" charset="0"/>
              </a:rPr>
              <a:t>in the database.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59490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3E28D12-25C5-BBD9-34B5-39515C620D61}"/>
              </a:ext>
            </a:extLst>
          </p:cNvPr>
          <p:cNvSpPr txBox="1"/>
          <p:nvPr/>
        </p:nvSpPr>
        <p:spPr>
          <a:xfrm>
            <a:off x="522513" y="366067"/>
            <a:ext cx="10798629" cy="5632311"/>
          </a:xfrm>
          <a:prstGeom prst="rect">
            <a:avLst/>
          </a:prstGeom>
          <a:noFill/>
        </p:spPr>
        <p:txBody>
          <a:bodyPr wrap="square">
            <a:spAutoFit/>
          </a:bodyPr>
          <a:lstStyle/>
          <a:p>
            <a:pPr algn="just"/>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400" b="1" i="0" u="none" strike="noStrike" baseline="0" dirty="0">
                <a:latin typeface="Times New Roman" panose="02020603050405020304" pitchFamily="18" charset="0"/>
                <a:cs typeface="Times New Roman" panose="02020603050405020304" pitchFamily="18" charset="0"/>
              </a:rPr>
              <a:t>To preserve integrity of data, the database system must ensure: </a:t>
            </a:r>
            <a:r>
              <a:rPr lang="en-US" sz="2400" b="0" i="0" u="none" strike="noStrike" baseline="0" dirty="0">
                <a:latin typeface="Times New Roman" panose="02020603050405020304" pitchFamily="18" charset="0"/>
                <a:cs typeface="Times New Roman" panose="02020603050405020304" pitchFamily="18" charset="0"/>
              </a:rPr>
              <a:t>Transactions have the </a:t>
            </a:r>
            <a:r>
              <a:rPr lang="en-US" sz="2400" b="1" i="0" u="none" strike="noStrike" baseline="0" dirty="0">
                <a:solidFill>
                  <a:srgbClr val="FF0000"/>
                </a:solidFill>
                <a:latin typeface="Times New Roman" panose="02020603050405020304" pitchFamily="18" charset="0"/>
                <a:cs typeface="Times New Roman" panose="02020603050405020304" pitchFamily="18" charset="0"/>
              </a:rPr>
              <a:t>ACID properties</a:t>
            </a:r>
            <a:r>
              <a:rPr lang="en-US" sz="2400" b="1" i="0" u="none" strike="noStrike" baseline="0" dirty="0">
                <a:solidFill>
                  <a:srgbClr val="000000"/>
                </a:solidFill>
                <a:latin typeface="Times New Roman" panose="02020603050405020304" pitchFamily="18" charset="0"/>
                <a:cs typeface="Times New Roman" panose="02020603050405020304" pitchFamily="18" charset="0"/>
              </a:rPr>
              <a:t>: </a:t>
            </a:r>
          </a:p>
          <a:p>
            <a:pPr algn="just"/>
            <a:endParaRPr lang="en-US" sz="2400" b="1"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400" b="1" i="0" u="none" strike="noStrike" baseline="0" dirty="0">
                <a:solidFill>
                  <a:srgbClr val="FF0000"/>
                </a:solidFill>
                <a:latin typeface="Times New Roman" panose="02020603050405020304" pitchFamily="18" charset="0"/>
                <a:cs typeface="Times New Roman" panose="02020603050405020304" pitchFamily="18" charset="0"/>
              </a:rPr>
              <a:t>A = atomicity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 transaction should be done or undone completely ) -Task of the recovery subsystem to enforce atomicity </a:t>
            </a:r>
          </a:p>
          <a:p>
            <a:pPr algn="just"/>
            <a:r>
              <a:rPr lang="en-US" sz="2400" b="1" i="0" u="none" strike="noStrike" baseline="0" dirty="0">
                <a:solidFill>
                  <a:srgbClr val="FF0000"/>
                </a:solidFill>
                <a:latin typeface="Times New Roman" panose="02020603050405020304" pitchFamily="18" charset="0"/>
                <a:cs typeface="Times New Roman" panose="02020603050405020304" pitchFamily="18" charset="0"/>
              </a:rPr>
              <a:t>C = consistency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(a transaction should transform a system from one consistent state to another consistent state) (</a:t>
            </a:r>
            <a:r>
              <a:rPr lang="en-US" sz="2400" b="1" dirty="0">
                <a:latin typeface="Times New Roman" panose="02020603050405020304" pitchFamily="18" charset="0"/>
                <a:cs typeface="Times New Roman" panose="02020603050405020304" pitchFamily="18" charset="0"/>
              </a:rPr>
              <a:t>consistent state</a:t>
            </a:r>
            <a:r>
              <a:rPr lang="en-US" sz="2400" dirty="0">
                <a:latin typeface="Times New Roman" panose="02020603050405020304" pitchFamily="18" charset="0"/>
                <a:cs typeface="Times New Roman" panose="02020603050405020304" pitchFamily="18" charset="0"/>
              </a:rPr>
              <a:t> refers to a state in which the database adheres to all predefined rules, constraints, and integrity conditions. In simpler terms, the data in the database must be valid, reliable, and follow all logical rules established by the database schema.)</a:t>
            </a:r>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400" b="0" i="0" u="none" strike="noStrike" baseline="0" dirty="0">
                <a:solidFill>
                  <a:srgbClr val="000000"/>
                </a:solidFill>
                <a:latin typeface="Times New Roman" panose="02020603050405020304" pitchFamily="18" charset="0"/>
                <a:cs typeface="Times New Roman" panose="02020603050405020304" pitchFamily="18" charset="0"/>
              </a:rPr>
              <a:t>–Users/DBMS: enforce implicit and explicit constraints.(Integrity ) </a:t>
            </a:r>
          </a:p>
          <a:p>
            <a:pPr algn="just"/>
            <a:r>
              <a:rPr lang="en-US" sz="2400" b="1" i="0" u="none" strike="noStrike" baseline="0" dirty="0">
                <a:solidFill>
                  <a:srgbClr val="FF0000"/>
                </a:solidFill>
                <a:latin typeface="Times New Roman" panose="02020603050405020304" pitchFamily="18" charset="0"/>
                <a:cs typeface="Times New Roman" panose="02020603050405020304" pitchFamily="18" charset="0"/>
              </a:rPr>
              <a:t>I  =  isolation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(each transaction should happen independently of other transactions ) </a:t>
            </a:r>
            <a:endParaRPr lang="en-US" sz="2400" dirty="0">
              <a:solidFill>
                <a:srgbClr val="000000"/>
              </a:solidFill>
              <a:latin typeface="Times New Roman" panose="02020603050405020304" pitchFamily="18" charset="0"/>
              <a:cs typeface="Times New Roman" panose="02020603050405020304" pitchFamily="18" charset="0"/>
            </a:endParaRPr>
          </a:p>
          <a:p>
            <a:pPr algn="just"/>
            <a:r>
              <a:rPr lang="en-US" sz="2400" b="1" i="0" u="none" strike="noStrike" baseline="0" dirty="0">
                <a:solidFill>
                  <a:srgbClr val="FF0000"/>
                </a:solidFill>
                <a:latin typeface="Times New Roman" panose="02020603050405020304" pitchFamily="18" charset="0"/>
                <a:cs typeface="Times New Roman" panose="02020603050405020304" pitchFamily="18" charset="0"/>
              </a:rPr>
              <a:t>D = durability </a:t>
            </a:r>
            <a:r>
              <a:rPr lang="en-US" sz="2400" b="0" i="0" u="none" strike="noStrike" baseline="0" dirty="0">
                <a:solidFill>
                  <a:srgbClr val="000000"/>
                </a:solidFill>
                <a:latin typeface="Times New Roman" panose="02020603050405020304" pitchFamily="18" charset="0"/>
                <a:cs typeface="Times New Roman" panose="02020603050405020304" pitchFamily="18" charset="0"/>
              </a:rPr>
              <a:t>(: Once a transaction changes the database and the changes are committed ,these changes must never be lost because of subsequent failure.)</a:t>
            </a:r>
          </a:p>
        </p:txBody>
      </p:sp>
    </p:spTree>
    <p:extLst>
      <p:ext uri="{BB962C8B-B14F-4D97-AF65-F5344CB8AC3E}">
        <p14:creationId xmlns:p14="http://schemas.microsoft.com/office/powerpoint/2010/main" val="12090055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B4A9E62-590A-74A2-DA3B-B56DB10595DC}"/>
              </a:ext>
            </a:extLst>
          </p:cNvPr>
          <p:cNvSpPr txBox="1"/>
          <p:nvPr/>
        </p:nvSpPr>
        <p:spPr>
          <a:xfrm>
            <a:off x="740229" y="439671"/>
            <a:ext cx="10591800" cy="1938992"/>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SCHEDULES : </a:t>
            </a:r>
          </a:p>
          <a:p>
            <a:endParaRPr lang="en-US" sz="2400" b="1"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When transactions are executing concurrently in an interleaved fashion, the order of execution of operations from the various transactions is known as a </a:t>
            </a:r>
            <a:r>
              <a:rPr lang="en-US" sz="2400" b="1" i="0" u="none" strike="noStrike" baseline="0" dirty="0">
                <a:latin typeface="Times New Roman" panose="02020603050405020304" pitchFamily="18" charset="0"/>
                <a:cs typeface="Times New Roman" panose="02020603050405020304" pitchFamily="18" charset="0"/>
              </a:rPr>
              <a:t>schedule. </a:t>
            </a:r>
            <a:endParaRPr lang="en-US" sz="24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763FEAD-6337-0CF1-B3FD-29B01173B43E}"/>
              </a:ext>
            </a:extLst>
          </p:cNvPr>
          <p:cNvSpPr txBox="1"/>
          <p:nvPr/>
        </p:nvSpPr>
        <p:spPr>
          <a:xfrm>
            <a:off x="740230" y="2644170"/>
            <a:ext cx="10722429" cy="1569660"/>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Transaction Schedule </a:t>
            </a: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 Only interested in read (r), write (w), commit (c), abort (a) </a:t>
            </a:r>
          </a:p>
        </p:txBody>
      </p:sp>
      <p:sp>
        <p:nvSpPr>
          <p:cNvPr id="4" name="TextBox 3">
            <a:extLst>
              <a:ext uri="{FF2B5EF4-FFF2-40B4-BE49-F238E27FC236}">
                <a16:creationId xmlns:a16="http://schemas.microsoft.com/office/drawing/2014/main" id="{9829B231-911A-2C02-0A5F-4F97E593A9E9}"/>
              </a:ext>
            </a:extLst>
          </p:cNvPr>
          <p:cNvSpPr txBox="1"/>
          <p:nvPr/>
        </p:nvSpPr>
        <p:spPr>
          <a:xfrm>
            <a:off x="740229" y="5015024"/>
            <a:ext cx="10722429" cy="1200329"/>
          </a:xfrm>
          <a:prstGeom prst="rect">
            <a:avLst/>
          </a:prstGeom>
          <a:noFill/>
        </p:spPr>
        <p:txBody>
          <a:bodyPr wrap="square">
            <a:spAutoFit/>
          </a:bodyPr>
          <a:lstStyle/>
          <a:p>
            <a:pPr algn="just"/>
            <a:r>
              <a:rPr lang="en-US" dirty="0"/>
              <a:t>When studying </a:t>
            </a:r>
            <a:r>
              <a:rPr lang="en-US" b="1" dirty="0"/>
              <a:t>schedules</a:t>
            </a:r>
            <a:r>
              <a:rPr lang="en-US" dirty="0"/>
              <a:t> in databases, we focus primarily on </a:t>
            </a:r>
            <a:r>
              <a:rPr lang="en-US" b="1" dirty="0"/>
              <a:t>read</a:t>
            </a:r>
            <a:r>
              <a:rPr lang="en-US" dirty="0"/>
              <a:t>, </a:t>
            </a:r>
            <a:r>
              <a:rPr lang="en-US" b="1" dirty="0"/>
              <a:t>write</a:t>
            </a:r>
            <a:r>
              <a:rPr lang="en-US" dirty="0"/>
              <a:t>, </a:t>
            </a:r>
            <a:r>
              <a:rPr lang="en-US" b="1" dirty="0"/>
              <a:t>commit</a:t>
            </a:r>
            <a:r>
              <a:rPr lang="en-US" dirty="0"/>
              <a:t>, and </a:t>
            </a:r>
            <a:r>
              <a:rPr lang="en-US" b="1" dirty="0"/>
              <a:t>abort</a:t>
            </a:r>
            <a:r>
              <a:rPr lang="en-US" dirty="0"/>
              <a:t> operations because these are the core actions that directly impact </a:t>
            </a:r>
            <a:r>
              <a:rPr lang="en-US" b="1" dirty="0"/>
              <a:t>concurrency control</a:t>
            </a:r>
            <a:r>
              <a:rPr lang="en-US" dirty="0"/>
              <a:t> and the </a:t>
            </a:r>
            <a:r>
              <a:rPr lang="en-US" b="1" dirty="0"/>
              <a:t>consistency</a:t>
            </a:r>
            <a:r>
              <a:rPr lang="en-US" dirty="0"/>
              <a:t> of the database. These operations determine how transactions interact with each other and the database, and they help in analyzing the behavior of concurrent transactions.</a:t>
            </a:r>
          </a:p>
        </p:txBody>
      </p:sp>
    </p:spTree>
    <p:extLst>
      <p:ext uri="{BB962C8B-B14F-4D97-AF65-F5344CB8AC3E}">
        <p14:creationId xmlns:p14="http://schemas.microsoft.com/office/powerpoint/2010/main" val="35632763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1547482-7EF2-BCDE-1269-4AC7C81F5E7D}"/>
              </a:ext>
            </a:extLst>
          </p:cNvPr>
          <p:cNvSpPr txBox="1"/>
          <p:nvPr/>
        </p:nvSpPr>
        <p:spPr>
          <a:xfrm>
            <a:off x="315685" y="671967"/>
            <a:ext cx="11560629" cy="5355312"/>
          </a:xfrm>
          <a:prstGeom prst="rect">
            <a:avLst/>
          </a:prstGeom>
          <a:noFill/>
        </p:spPr>
        <p:txBody>
          <a:bodyPr wrap="square">
            <a:spAutoFit/>
          </a:bodyPr>
          <a:lstStyle/>
          <a:p>
            <a:pPr algn="just"/>
            <a:r>
              <a:rPr lang="en-US" dirty="0"/>
              <a:t>In database systems, when analyzing schedules, we mainly focus on </a:t>
            </a:r>
            <a:r>
              <a:rPr lang="en-US" b="1" dirty="0"/>
              <a:t>read</a:t>
            </a:r>
            <a:r>
              <a:rPr lang="en-US" dirty="0"/>
              <a:t>, </a:t>
            </a:r>
            <a:r>
              <a:rPr lang="en-US" b="1" dirty="0"/>
              <a:t>write</a:t>
            </a:r>
            <a:r>
              <a:rPr lang="en-US" dirty="0"/>
              <a:t>, </a:t>
            </a:r>
            <a:r>
              <a:rPr lang="en-US" b="1" dirty="0"/>
              <a:t>commit</a:t>
            </a:r>
            <a:r>
              <a:rPr lang="en-US" dirty="0"/>
              <a:t>, and </a:t>
            </a:r>
            <a:r>
              <a:rPr lang="en-US" b="1" dirty="0"/>
              <a:t>abort</a:t>
            </a:r>
            <a:r>
              <a:rPr lang="en-US" dirty="0"/>
              <a:t> operations because they directly impact the consistency and correctness of concurrent transactions. Other operations, such as calculations, comparisons, or intermediate steps within a transaction, are often omitted in schedule analysis for the following reasons:</a:t>
            </a:r>
          </a:p>
          <a:p>
            <a:pPr algn="just">
              <a:buFont typeface="+mj-lt"/>
              <a:buAutoNum type="arabicPeriod"/>
            </a:pPr>
            <a:r>
              <a:rPr lang="en-US" b="1" dirty="0"/>
              <a:t>Concurrency Control</a:t>
            </a:r>
            <a:r>
              <a:rPr lang="en-US" dirty="0"/>
              <a:t>: The goal of analyzing a schedule is to understand how transactions interact with each other when accessing shared data. </a:t>
            </a:r>
            <a:r>
              <a:rPr lang="en-US" b="1" dirty="0"/>
              <a:t>Read</a:t>
            </a:r>
            <a:r>
              <a:rPr lang="en-US" dirty="0"/>
              <a:t> and </a:t>
            </a:r>
            <a:r>
              <a:rPr lang="en-US" b="1" dirty="0"/>
              <a:t>write</a:t>
            </a:r>
            <a:r>
              <a:rPr lang="en-US" dirty="0"/>
              <a:t> operations are the ones that access and modify the database, potentially leading to conflicts like dirty reads, lost updates, and uncommitted data. These conflicts affect the </a:t>
            </a:r>
            <a:r>
              <a:rPr lang="en-US" b="1" dirty="0"/>
              <a:t>serializability</a:t>
            </a:r>
            <a:r>
              <a:rPr lang="en-US" dirty="0"/>
              <a:t> of transactions, which is central to ensuring correctness.</a:t>
            </a:r>
          </a:p>
          <a:p>
            <a:pPr algn="just">
              <a:buFont typeface="+mj-lt"/>
              <a:buAutoNum type="arabicPeriod"/>
            </a:pPr>
            <a:r>
              <a:rPr lang="en-US" b="1" dirty="0"/>
              <a:t>Effect on Data</a:t>
            </a:r>
            <a:r>
              <a:rPr lang="en-US" dirty="0"/>
              <a:t>: Only read and write operations directly affect the data being processed. Operations such as arithmetic or logic inside a transaction don't alter the database state and are typically independent of other transactions. For example, computing a value before writing it to the database doesn't affect other transactions unless that value is written (a write operation).</a:t>
            </a:r>
          </a:p>
          <a:p>
            <a:pPr algn="just">
              <a:buFont typeface="+mj-lt"/>
              <a:buAutoNum type="arabicPeriod"/>
            </a:pPr>
            <a:r>
              <a:rPr lang="en-US" b="1" dirty="0"/>
              <a:t>Transaction Boundaries</a:t>
            </a:r>
            <a:r>
              <a:rPr lang="en-US" dirty="0"/>
              <a:t>: The </a:t>
            </a:r>
            <a:r>
              <a:rPr lang="en-US" b="1" dirty="0"/>
              <a:t>commit</a:t>
            </a:r>
            <a:r>
              <a:rPr lang="en-US" dirty="0"/>
              <a:t> and </a:t>
            </a:r>
            <a:r>
              <a:rPr lang="en-US" b="1" dirty="0"/>
              <a:t>abort</a:t>
            </a:r>
            <a:r>
              <a:rPr lang="en-US" dirty="0"/>
              <a:t> operations define the boundaries of a transaction. A commit finalizes all changes made by the transaction, making them permanent, while an abort undoes all changes. These operations are essential for ensuring </a:t>
            </a:r>
            <a:r>
              <a:rPr lang="en-US" b="1" dirty="0"/>
              <a:t>atomicity</a:t>
            </a:r>
            <a:r>
              <a:rPr lang="en-US" dirty="0"/>
              <a:t>—one of the ACID properties (Atomicity, Consistency, Isolation, Durability). Without considering commit and abort, it's hard to assess the state of the database at any point in time.</a:t>
            </a:r>
          </a:p>
          <a:p>
            <a:pPr algn="just">
              <a:buFont typeface="+mj-lt"/>
              <a:buAutoNum type="arabicPeriod"/>
            </a:pPr>
            <a:r>
              <a:rPr lang="en-US" b="1" dirty="0"/>
              <a:t>Simplifying Analysis</a:t>
            </a:r>
            <a:r>
              <a:rPr lang="en-US" dirty="0"/>
              <a:t>: By focusing on read, write, commit, and abort, the analysis of </a:t>
            </a:r>
            <a:r>
              <a:rPr lang="en-US" b="1" dirty="0"/>
              <a:t>conflict serializability</a:t>
            </a:r>
            <a:r>
              <a:rPr lang="en-US" dirty="0"/>
              <a:t> and </a:t>
            </a:r>
            <a:r>
              <a:rPr lang="en-US" b="1" dirty="0"/>
              <a:t>view serializability</a:t>
            </a:r>
            <a:r>
              <a:rPr lang="en-US" dirty="0"/>
              <a:t> becomes more straightforward. These operations are sufficient to identify whether a schedule is serializable (i.e., can be transformed into an equivalent serial schedule). Including other operations would complicate the analysis without providing additional useful information for determining correctness.</a:t>
            </a:r>
          </a:p>
        </p:txBody>
      </p:sp>
    </p:spTree>
    <p:extLst>
      <p:ext uri="{BB962C8B-B14F-4D97-AF65-F5344CB8AC3E}">
        <p14:creationId xmlns:p14="http://schemas.microsoft.com/office/powerpoint/2010/main" val="39017893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45D8786-E76C-FE19-D791-D725F19B2144}"/>
              </a:ext>
            </a:extLst>
          </p:cNvPr>
          <p:cNvSpPr txBox="1"/>
          <p:nvPr/>
        </p:nvSpPr>
        <p:spPr>
          <a:xfrm>
            <a:off x="500743" y="351196"/>
            <a:ext cx="9993085" cy="6370975"/>
          </a:xfrm>
          <a:prstGeom prst="rect">
            <a:avLst/>
          </a:prstGeom>
          <a:noFill/>
        </p:spPr>
        <p:txBody>
          <a:bodyPr wrap="square">
            <a:spAutoFit/>
          </a:bodyPr>
          <a:lstStyle/>
          <a:p>
            <a:r>
              <a:rPr lang="en-US" sz="2400" b="0" i="0" u="none" strike="noStrike" baseline="0" dirty="0">
                <a:latin typeface="Times New Roman" panose="02020603050405020304" pitchFamily="18" charset="0"/>
                <a:cs typeface="Times New Roman" panose="02020603050405020304" pitchFamily="18" charset="0"/>
              </a:rPr>
              <a:t>Ordering of execution of operations from various transactions </a:t>
            </a:r>
          </a:p>
          <a:p>
            <a:endParaRPr lang="en-US" sz="2400" dirty="0">
              <a:latin typeface="Times New Roman" panose="02020603050405020304" pitchFamily="18" charset="0"/>
              <a:cs typeface="Times New Roman" panose="02020603050405020304" pitchFamily="18" charset="0"/>
            </a:endParaRPr>
          </a:p>
          <a:p>
            <a:endParaRPr lang="en-US" sz="2400" b="0" i="0" u="none" strike="noStrike" baseline="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0" i="0" u="none" strike="noStrike" baseline="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0" i="0" u="none" strike="noStrike" baseline="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0" i="0" u="none" strike="noStrike" baseline="0" dirty="0">
              <a:latin typeface="Times New Roman" panose="02020603050405020304" pitchFamily="18" charset="0"/>
              <a:cs typeface="Times New Roman" panose="02020603050405020304" pitchFamily="18" charset="0"/>
            </a:endParaRPr>
          </a:p>
          <a:p>
            <a:endParaRPr lang="en-US" sz="2400" b="0" i="0" u="none" strike="noStrike" baseline="0" dirty="0">
              <a:latin typeface="Times New Roman" panose="02020603050405020304" pitchFamily="18" charset="0"/>
              <a:cs typeface="Times New Roman" panose="02020603050405020304" pitchFamily="18" charset="0"/>
            </a:endParaRPr>
          </a:p>
          <a:p>
            <a:endParaRPr lang="en-US" sz="2400" b="0" i="0" u="none" strike="noStrike" baseline="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endParaRPr lang="en-US" sz="2400" b="0" i="0" u="none" strike="noStrike" baseline="0" dirty="0">
              <a:latin typeface="Times New Roman" panose="02020603050405020304" pitchFamily="18" charset="0"/>
              <a:cs typeface="Times New Roman" panose="02020603050405020304" pitchFamily="18" charset="0"/>
            </a:endParaRPr>
          </a:p>
          <a:p>
            <a:r>
              <a:rPr lang="pl-PL" sz="2400" b="0" i="0" u="none" strike="noStrike" baseline="0" dirty="0">
                <a:latin typeface="Times New Roman" panose="02020603050405020304" pitchFamily="18" charset="0"/>
                <a:cs typeface="Times New Roman" panose="02020603050405020304" pitchFamily="18" charset="0"/>
              </a:rPr>
              <a:t>•</a:t>
            </a:r>
            <a:r>
              <a:rPr lang="pl-PL" sz="2400" b="1" i="0" u="none" strike="noStrike" baseline="0" dirty="0">
                <a:latin typeface="Times New Roman" panose="02020603050405020304" pitchFamily="18" charset="0"/>
                <a:cs typeface="Times New Roman" panose="02020603050405020304" pitchFamily="18" charset="0"/>
              </a:rPr>
              <a:t>T1: r(X); w(X); r(Y); w(Y); c</a:t>
            </a:r>
            <a:r>
              <a:rPr lang="en-US" sz="2400" b="1" i="0" u="none" strike="noStrike" baseline="0" dirty="0">
                <a:latin typeface="Times New Roman" panose="02020603050405020304" pitchFamily="18" charset="0"/>
                <a:cs typeface="Times New Roman" panose="02020603050405020304" pitchFamily="18" charset="0"/>
              </a:rPr>
              <a:t>1</a:t>
            </a:r>
            <a:r>
              <a:rPr lang="pl-PL" sz="2400" b="1" i="0" u="none" strike="noStrike" baseline="0" dirty="0">
                <a:latin typeface="Times New Roman" panose="02020603050405020304" pitchFamily="18" charset="0"/>
                <a:cs typeface="Times New Roman" panose="02020603050405020304" pitchFamily="18" charset="0"/>
              </a:rPr>
              <a:t> </a:t>
            </a:r>
            <a:endParaRPr lang="pl-PL"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a:t>
            </a:r>
            <a:r>
              <a:rPr lang="en-US" sz="2400" b="1" i="0" u="none" strike="noStrike" baseline="0" dirty="0">
                <a:latin typeface="Times New Roman" panose="02020603050405020304" pitchFamily="18" charset="0"/>
                <a:cs typeface="Times New Roman" panose="02020603050405020304" pitchFamily="18" charset="0"/>
              </a:rPr>
              <a:t>T2: r(X); w(X); c2</a:t>
            </a:r>
          </a:p>
          <a:p>
            <a:endParaRPr lang="en-US" sz="2400" b="0" i="0" u="none" strike="noStrike" baseline="0" dirty="0">
              <a:latin typeface="Times New Roman" panose="02020603050405020304" pitchFamily="18" charset="0"/>
              <a:cs typeface="Times New Roman" panose="02020603050405020304" pitchFamily="18" charset="0"/>
            </a:endParaRPr>
          </a:p>
          <a:p>
            <a:r>
              <a:rPr lang="pl-PL" sz="2400" b="0" i="0" u="none" strike="noStrike" baseline="0" dirty="0">
                <a:latin typeface="Times New Roman" panose="02020603050405020304" pitchFamily="18" charset="0"/>
                <a:cs typeface="Times New Roman" panose="02020603050405020304" pitchFamily="18" charset="0"/>
              </a:rPr>
              <a:t>•</a:t>
            </a:r>
            <a:r>
              <a:rPr lang="pl-PL" sz="2400" b="1" i="0" u="none" strike="noStrike" baseline="0" dirty="0">
                <a:latin typeface="Times New Roman" panose="02020603050405020304" pitchFamily="18" charset="0"/>
                <a:cs typeface="Times New Roman" panose="02020603050405020304" pitchFamily="18" charset="0"/>
              </a:rPr>
              <a:t>Sample schedule: S: r1(X); r2(X); w1(X); r1(Y); w2(X); w1(Y); c1; c2 </a:t>
            </a:r>
            <a:endParaRPr lang="pl-PL" sz="2400" b="0" i="0" u="none" strike="noStrike" baseline="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3132F45-C863-6A8B-E5D9-8D26C1D708C8}"/>
              </a:ext>
            </a:extLst>
          </p:cNvPr>
          <p:cNvPicPr>
            <a:picLocks noChangeAspect="1"/>
          </p:cNvPicPr>
          <p:nvPr/>
        </p:nvPicPr>
        <p:blipFill>
          <a:blip r:embed="rId2"/>
          <a:stretch>
            <a:fillRect/>
          </a:stretch>
        </p:blipFill>
        <p:spPr>
          <a:xfrm>
            <a:off x="968295" y="1057204"/>
            <a:ext cx="4387476" cy="3918998"/>
          </a:xfrm>
          <a:prstGeom prst="rect">
            <a:avLst/>
          </a:prstGeom>
        </p:spPr>
      </p:pic>
    </p:spTree>
    <p:extLst>
      <p:ext uri="{BB962C8B-B14F-4D97-AF65-F5344CB8AC3E}">
        <p14:creationId xmlns:p14="http://schemas.microsoft.com/office/powerpoint/2010/main" val="34309175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3256A72-78B7-71E1-9C86-AB7922EE35B1}"/>
              </a:ext>
            </a:extLst>
          </p:cNvPr>
          <p:cNvSpPr txBox="1"/>
          <p:nvPr/>
        </p:nvSpPr>
        <p:spPr>
          <a:xfrm>
            <a:off x="631371" y="428178"/>
            <a:ext cx="11277599" cy="6001643"/>
          </a:xfrm>
          <a:prstGeom prst="rect">
            <a:avLst/>
          </a:prstGeom>
          <a:noFill/>
        </p:spPr>
        <p:txBody>
          <a:bodyPr wrap="square">
            <a:spAutoFit/>
          </a:bodyPr>
          <a:lstStyle/>
          <a:p>
            <a:r>
              <a:rPr lang="en-US" sz="2400" b="0" i="0" u="none" strike="noStrike" baseline="0" dirty="0">
                <a:latin typeface="Times New Roman" panose="02020603050405020304" pitchFamily="18" charset="0"/>
                <a:cs typeface="Times New Roman" panose="02020603050405020304" pitchFamily="18" charset="0"/>
              </a:rPr>
              <a:t>Two operations in a schedule are said to be </a:t>
            </a:r>
            <a:r>
              <a:rPr lang="en-US" sz="2400" b="0" i="1" u="none" strike="noStrike" baseline="0" dirty="0">
                <a:latin typeface="Times New Roman" panose="02020603050405020304" pitchFamily="18" charset="0"/>
                <a:cs typeface="Times New Roman" panose="02020603050405020304" pitchFamily="18" charset="0"/>
              </a:rPr>
              <a:t>conflict </a:t>
            </a:r>
            <a:r>
              <a:rPr lang="en-US" sz="2400" b="0" i="0" u="none" strike="noStrike" baseline="0" dirty="0">
                <a:latin typeface="Times New Roman" panose="02020603050405020304" pitchFamily="18" charset="0"/>
                <a:cs typeface="Times New Roman" panose="02020603050405020304" pitchFamily="18" charset="0"/>
              </a:rPr>
              <a:t>if they satisfy ALL three conditions: </a:t>
            </a:r>
          </a:p>
          <a:p>
            <a:r>
              <a:rPr lang="en-US" sz="2400" b="0" i="0" u="none" strike="noStrike" baseline="0" dirty="0">
                <a:latin typeface="Times New Roman" panose="02020603050405020304" pitchFamily="18" charset="0"/>
                <a:cs typeface="Times New Roman" panose="02020603050405020304" pitchFamily="18" charset="0"/>
              </a:rPr>
              <a:t>1. </a:t>
            </a:r>
            <a:r>
              <a:rPr lang="en-US" sz="2400" dirty="0">
                <a:latin typeface="Times New Roman" panose="02020603050405020304" pitchFamily="18" charset="0"/>
                <a:cs typeface="Times New Roman" panose="02020603050405020304" pitchFamily="18" charset="0"/>
              </a:rPr>
              <a:t>T</a:t>
            </a:r>
            <a:r>
              <a:rPr lang="en-US" sz="2400" b="0" i="0" u="none" strike="noStrike" baseline="0" dirty="0">
                <a:latin typeface="Times New Roman" panose="02020603050405020304" pitchFamily="18" charset="0"/>
                <a:cs typeface="Times New Roman" panose="02020603050405020304" pitchFamily="18" charset="0"/>
              </a:rPr>
              <a:t>hey belong to different transactions </a:t>
            </a:r>
          </a:p>
          <a:p>
            <a:r>
              <a:rPr lang="en-US" sz="2400" b="0" i="0" u="none" strike="noStrike" baseline="0" dirty="0">
                <a:latin typeface="Times New Roman" panose="02020603050405020304" pitchFamily="18" charset="0"/>
                <a:cs typeface="Times New Roman" panose="02020603050405020304" pitchFamily="18" charset="0"/>
              </a:rPr>
              <a:t>2. They access the same item X </a:t>
            </a:r>
          </a:p>
          <a:p>
            <a:r>
              <a:rPr lang="en-US" sz="2400" b="0" i="0" u="none" strike="noStrike" baseline="0" dirty="0">
                <a:latin typeface="Times New Roman" panose="02020603050405020304" pitchFamily="18" charset="0"/>
                <a:cs typeface="Times New Roman" panose="02020603050405020304" pitchFamily="18" charset="0"/>
              </a:rPr>
              <a:t>3. At least one of the operations is a </a:t>
            </a:r>
            <a:r>
              <a:rPr lang="en-US" sz="2400" b="1" i="0" u="none" strike="noStrike" baseline="0" dirty="0" err="1">
                <a:latin typeface="Times New Roman" panose="02020603050405020304" pitchFamily="18" charset="0"/>
                <a:cs typeface="Times New Roman" panose="02020603050405020304" pitchFamily="18" charset="0"/>
              </a:rPr>
              <a:t>write_item</a:t>
            </a:r>
            <a:r>
              <a:rPr lang="en-US" sz="2400" b="1" i="0" u="none" strike="noStrike" baseline="0" dirty="0">
                <a:latin typeface="Times New Roman" panose="02020603050405020304" pitchFamily="18" charset="0"/>
                <a:cs typeface="Times New Roman" panose="02020603050405020304" pitchFamily="18" charset="0"/>
              </a:rPr>
              <a:t>(X).</a:t>
            </a: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i="0" u="none" strike="noStrike" baseline="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In this </a:t>
            </a:r>
            <a:r>
              <a:rPr lang="en-US" sz="2400" b="1" i="0" u="none" strike="noStrike" baseline="0" dirty="0">
                <a:latin typeface="Times New Roman" panose="02020603050405020304" pitchFamily="18" charset="0"/>
                <a:cs typeface="Times New Roman" panose="02020603050405020304" pitchFamily="18" charset="0"/>
              </a:rPr>
              <a:t>r1(X); w2(X); </a:t>
            </a:r>
            <a:r>
              <a:rPr lang="en-US" sz="2400" b="0" i="0" u="none" strike="noStrike" baseline="0" dirty="0">
                <a:latin typeface="Times New Roman" panose="02020603050405020304" pitchFamily="18" charset="0"/>
                <a:cs typeface="Times New Roman" panose="02020603050405020304" pitchFamily="18" charset="0"/>
              </a:rPr>
              <a:t>are conflict likewise </a:t>
            </a:r>
            <a:r>
              <a:rPr lang="en-US" sz="2400" b="1" i="0" u="none" strike="noStrike" baseline="0" dirty="0">
                <a:latin typeface="Times New Roman" panose="02020603050405020304" pitchFamily="18" charset="0"/>
                <a:cs typeface="Times New Roman" panose="02020603050405020304" pitchFamily="18" charset="0"/>
              </a:rPr>
              <a:t>r2(X); w1(X); </a:t>
            </a:r>
            <a:r>
              <a:rPr lang="en-US" sz="2400" b="0" i="0" u="none" strike="noStrike" baseline="0" dirty="0">
                <a:latin typeface="Times New Roman" panose="02020603050405020304" pitchFamily="18" charset="0"/>
                <a:cs typeface="Times New Roman" panose="02020603050405020304" pitchFamily="18" charset="0"/>
              </a:rPr>
              <a:t>because </a:t>
            </a:r>
            <a:r>
              <a:rPr lang="en-US" sz="2400" b="1" i="0" u="none" strike="noStrike" baseline="0" dirty="0">
                <a:latin typeface="Times New Roman" panose="02020603050405020304" pitchFamily="18" charset="0"/>
                <a:cs typeface="Times New Roman" panose="02020603050405020304" pitchFamily="18" charset="0"/>
              </a:rPr>
              <a:t>r1 ,w2 </a:t>
            </a:r>
            <a:r>
              <a:rPr lang="en-US" sz="2400" b="0" i="0" u="none" strike="noStrike" baseline="0" dirty="0">
                <a:latin typeface="Times New Roman" panose="02020603050405020304" pitchFamily="18" charset="0"/>
                <a:cs typeface="Times New Roman" panose="02020603050405020304" pitchFamily="18" charset="0"/>
              </a:rPr>
              <a:t>are different transactions. </a:t>
            </a:r>
          </a:p>
          <a:p>
            <a:r>
              <a:rPr lang="en-US" sz="2400" b="0" i="0" u="none" strike="noStrike" baseline="0" dirty="0">
                <a:latin typeface="Times New Roman" panose="02020603050405020304" pitchFamily="18" charset="0"/>
                <a:cs typeface="Times New Roman" panose="02020603050405020304" pitchFamily="18" charset="0"/>
              </a:rPr>
              <a:t>The operations </a:t>
            </a:r>
            <a:r>
              <a:rPr lang="en-US" sz="2400" b="1" i="0" u="none" strike="noStrike" baseline="0" dirty="0">
                <a:latin typeface="Times New Roman" panose="02020603050405020304" pitchFamily="18" charset="0"/>
                <a:cs typeface="Times New Roman" panose="02020603050405020304" pitchFamily="18" charset="0"/>
              </a:rPr>
              <a:t>r1(X) , r2(X) </a:t>
            </a:r>
            <a:r>
              <a:rPr lang="en-US" sz="2400" b="0" i="0" u="none" strike="noStrike" baseline="0" dirty="0">
                <a:latin typeface="Times New Roman" panose="02020603050405020304" pitchFamily="18" charset="0"/>
                <a:cs typeface="Times New Roman" panose="02020603050405020304" pitchFamily="18" charset="0"/>
              </a:rPr>
              <a:t>do not conflict since they are both read operations.</a:t>
            </a:r>
          </a:p>
          <a:p>
            <a:r>
              <a:rPr lang="en-US" sz="2400" b="1" i="0" u="none" strike="noStrike" baseline="0" dirty="0">
                <a:latin typeface="Times New Roman" panose="02020603050405020304" pitchFamily="18" charset="0"/>
                <a:cs typeface="Times New Roman" panose="02020603050405020304" pitchFamily="18" charset="0"/>
              </a:rPr>
              <a:t>w2(X), w1(Y); </a:t>
            </a:r>
            <a:r>
              <a:rPr lang="en-US" sz="2400" b="0" i="0" u="none" strike="noStrike" baseline="0" dirty="0">
                <a:latin typeface="Times New Roman" panose="02020603050405020304" pitchFamily="18" charset="0"/>
                <a:cs typeface="Times New Roman" panose="02020603050405020304" pitchFamily="18" charset="0"/>
              </a:rPr>
              <a:t>do not conflict because they operate on distinct data items X and Y.</a:t>
            </a:r>
          </a:p>
          <a:p>
            <a:r>
              <a:rPr lang="en-US" sz="2400" b="0" i="0" u="none" strike="noStrike" baseline="0" dirty="0">
                <a:latin typeface="Times New Roman" panose="02020603050405020304" pitchFamily="18" charset="0"/>
                <a:cs typeface="Times New Roman" panose="02020603050405020304" pitchFamily="18" charset="0"/>
              </a:rPr>
              <a:t>The operations </a:t>
            </a:r>
            <a:r>
              <a:rPr lang="en-US" sz="2400" b="1" i="0" u="none" strike="noStrike" baseline="0" dirty="0">
                <a:latin typeface="Times New Roman" panose="02020603050405020304" pitchFamily="18" charset="0"/>
                <a:cs typeface="Times New Roman" panose="02020603050405020304" pitchFamily="18" charset="0"/>
              </a:rPr>
              <a:t>r1(X) and w1(X) </a:t>
            </a:r>
            <a:r>
              <a:rPr lang="en-US" sz="2400" b="0" i="0" u="none" strike="noStrike" baseline="0" dirty="0">
                <a:latin typeface="Times New Roman" panose="02020603050405020304" pitchFamily="18" charset="0"/>
                <a:cs typeface="Times New Roman" panose="02020603050405020304" pitchFamily="18" charset="0"/>
              </a:rPr>
              <a:t>do not conflict because they belong to the same transaction.</a:t>
            </a:r>
          </a:p>
        </p:txBody>
      </p:sp>
      <p:pic>
        <p:nvPicPr>
          <p:cNvPr id="7" name="Picture 6">
            <a:extLst>
              <a:ext uri="{FF2B5EF4-FFF2-40B4-BE49-F238E27FC236}">
                <a16:creationId xmlns:a16="http://schemas.microsoft.com/office/drawing/2014/main" id="{35D268A2-6312-A804-D471-1D0D88A3BE2A}"/>
              </a:ext>
            </a:extLst>
          </p:cNvPr>
          <p:cNvPicPr>
            <a:picLocks noChangeAspect="1"/>
          </p:cNvPicPr>
          <p:nvPr/>
        </p:nvPicPr>
        <p:blipFill>
          <a:blip r:embed="rId2"/>
          <a:stretch>
            <a:fillRect/>
          </a:stretch>
        </p:blipFill>
        <p:spPr>
          <a:xfrm>
            <a:off x="2443779" y="2229725"/>
            <a:ext cx="7108500" cy="1759174"/>
          </a:xfrm>
          <a:prstGeom prst="rect">
            <a:avLst/>
          </a:prstGeom>
        </p:spPr>
      </p:pic>
    </p:spTree>
    <p:extLst>
      <p:ext uri="{BB962C8B-B14F-4D97-AF65-F5344CB8AC3E}">
        <p14:creationId xmlns:p14="http://schemas.microsoft.com/office/powerpoint/2010/main" val="227300598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08292D8-8938-4410-C720-4077C5A4D868}"/>
              </a:ext>
            </a:extLst>
          </p:cNvPr>
          <p:cNvSpPr txBox="1"/>
          <p:nvPr/>
        </p:nvSpPr>
        <p:spPr>
          <a:xfrm>
            <a:off x="699407" y="335604"/>
            <a:ext cx="10793185" cy="3785652"/>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A Schedule S of </a:t>
            </a:r>
            <a:r>
              <a:rPr lang="en-US" sz="2400" b="0" i="1" u="none" strike="noStrike" baseline="0" dirty="0">
                <a:latin typeface="Times New Roman" panose="02020603050405020304" pitchFamily="18" charset="0"/>
                <a:cs typeface="Times New Roman" panose="02020603050405020304" pitchFamily="18" charset="0"/>
              </a:rPr>
              <a:t>n</a:t>
            </a:r>
            <a:r>
              <a:rPr lang="en-US" sz="2400" b="0" i="0" u="none" strike="noStrike" baseline="0" dirty="0">
                <a:latin typeface="Times New Roman" panose="02020603050405020304" pitchFamily="18" charset="0"/>
                <a:cs typeface="Times New Roman" panose="02020603050405020304" pitchFamily="18" charset="0"/>
              </a:rPr>
              <a:t> transactions T1,T2…Tn is said to be </a:t>
            </a:r>
            <a:r>
              <a:rPr lang="en-US" sz="2400" b="1" i="0" u="none" strike="noStrike" baseline="0" dirty="0">
                <a:latin typeface="Times New Roman" panose="02020603050405020304" pitchFamily="18" charset="0"/>
                <a:cs typeface="Times New Roman" panose="02020603050405020304" pitchFamily="18" charset="0"/>
              </a:rPr>
              <a:t>complete schedule </a:t>
            </a:r>
            <a:r>
              <a:rPr lang="en-US" sz="2400" b="0" i="0" u="none" strike="noStrike" baseline="0" dirty="0">
                <a:latin typeface="Times New Roman" panose="02020603050405020304" pitchFamily="18" charset="0"/>
                <a:cs typeface="Times New Roman" panose="02020603050405020304" pitchFamily="18" charset="0"/>
              </a:rPr>
              <a:t>if the following conditions hold: </a:t>
            </a: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1.The operations in S are exactly those operations in T1,T2…Tn including a commit or abort operation as the last operation for each transaction in the schedule. </a:t>
            </a:r>
          </a:p>
          <a:p>
            <a:r>
              <a:rPr lang="en-US" sz="2400" b="0" i="0" u="none" strike="noStrike" baseline="0" dirty="0">
                <a:latin typeface="Times New Roman" panose="02020603050405020304" pitchFamily="18" charset="0"/>
                <a:cs typeface="Times New Roman" panose="02020603050405020304" pitchFamily="18" charset="0"/>
              </a:rPr>
              <a:t>2.For any pair of operations from the same transaction Ti, their order of appearance in S is the same as their order of appearance in Ti </a:t>
            </a:r>
          </a:p>
          <a:p>
            <a:r>
              <a:rPr lang="en-US" sz="2400" b="0" i="0" u="none" strike="noStrike" baseline="0" dirty="0">
                <a:latin typeface="Times New Roman" panose="02020603050405020304" pitchFamily="18" charset="0"/>
                <a:cs typeface="Times New Roman" panose="02020603050405020304" pitchFamily="18" charset="0"/>
              </a:rPr>
              <a:t>3.For any two conflicting operations, one of the two must occur before the other in the schedule.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17779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DE74E03-169C-9265-38A6-27718F3AFE24}"/>
              </a:ext>
            </a:extLst>
          </p:cNvPr>
          <p:cNvSpPr txBox="1"/>
          <p:nvPr/>
        </p:nvSpPr>
        <p:spPr>
          <a:xfrm>
            <a:off x="740227" y="2086626"/>
            <a:ext cx="10548259" cy="4154984"/>
          </a:xfrm>
          <a:prstGeom prst="rect">
            <a:avLst/>
          </a:prstGeom>
          <a:noFill/>
        </p:spPr>
        <p:txBody>
          <a:bodyPr wrap="square">
            <a:spAutoFit/>
          </a:bodyPr>
          <a:lstStyle/>
          <a:p>
            <a:pPr algn="just"/>
            <a:r>
              <a:rPr lang="en-US" sz="2400" b="1" dirty="0">
                <a:latin typeface="Times New Roman" panose="02020603050405020304" pitchFamily="18" charset="0"/>
                <a:cs typeface="Times New Roman" panose="02020603050405020304" pitchFamily="18" charset="0"/>
              </a:rPr>
              <a:t>Why is Recoverability Important?</a:t>
            </a:r>
          </a:p>
          <a:p>
            <a:pPr algn="just"/>
            <a:endParaRPr lang="en-US" sz="2400" b="1"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Preventing Inconsistencies</a:t>
            </a:r>
            <a:r>
              <a:rPr lang="en-US" sz="2400" dirty="0">
                <a:latin typeface="Times New Roman" panose="02020603050405020304" pitchFamily="18" charset="0"/>
                <a:cs typeface="Times New Roman" panose="02020603050405020304" pitchFamily="18" charset="0"/>
              </a:rPr>
              <a:t>: If a transaction commits after reading data from another transaction that later aborts, the committed transaction would have relied on </a:t>
            </a:r>
            <a:r>
              <a:rPr lang="en-US" sz="2400" b="1" dirty="0">
                <a:latin typeface="Times New Roman" panose="02020603050405020304" pitchFamily="18" charset="0"/>
                <a:cs typeface="Times New Roman" panose="02020603050405020304" pitchFamily="18" charset="0"/>
              </a:rPr>
              <a:t>invalid or incorrect data</a:t>
            </a:r>
            <a:r>
              <a:rPr lang="en-US" sz="2400" dirty="0">
                <a:latin typeface="Times New Roman" panose="02020603050405020304" pitchFamily="18" charset="0"/>
                <a:cs typeface="Times New Roman" panose="02020603050405020304" pitchFamily="18" charset="0"/>
              </a:rPr>
              <a:t>. This would lead to a </a:t>
            </a:r>
            <a:r>
              <a:rPr lang="en-US" sz="2400" b="1" dirty="0">
                <a:latin typeface="Times New Roman" panose="02020603050405020304" pitchFamily="18" charset="0"/>
                <a:cs typeface="Times New Roman" panose="02020603050405020304" pitchFamily="18" charset="0"/>
              </a:rPr>
              <a:t>consistency issue</a:t>
            </a:r>
            <a:r>
              <a:rPr lang="en-US" sz="2400" dirty="0">
                <a:latin typeface="Times New Roman" panose="02020603050405020304" pitchFamily="18" charset="0"/>
                <a:cs typeface="Times New Roman" panose="02020603050405020304" pitchFamily="18" charset="0"/>
              </a:rPr>
              <a:t>, as the results of the committed transaction would be based on uncommitted and incorrect changes.</a:t>
            </a:r>
          </a:p>
          <a:p>
            <a:pPr algn="just">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 Avoiding Cascading Rollbacks</a:t>
            </a:r>
            <a:r>
              <a:rPr lang="en-US" sz="2400" dirty="0">
                <a:latin typeface="Times New Roman" panose="02020603050405020304" pitchFamily="18" charset="0"/>
                <a:cs typeface="Times New Roman" panose="02020603050405020304" pitchFamily="18" charset="0"/>
              </a:rPr>
              <a:t>: In a schedule that is </a:t>
            </a:r>
            <a:r>
              <a:rPr lang="en-US" sz="2400" b="1" dirty="0">
                <a:latin typeface="Times New Roman" panose="02020603050405020304" pitchFamily="18" charset="0"/>
                <a:cs typeface="Times New Roman" panose="02020603050405020304" pitchFamily="18" charset="0"/>
              </a:rPr>
              <a:t>not recoverable</a:t>
            </a:r>
            <a:r>
              <a:rPr lang="en-US" sz="2400" dirty="0">
                <a:latin typeface="Times New Roman" panose="02020603050405020304" pitchFamily="18" charset="0"/>
                <a:cs typeface="Times New Roman" panose="02020603050405020304" pitchFamily="18" charset="0"/>
              </a:rPr>
              <a:t>, one transaction's failure can trigger a series of rollbacks (called </a:t>
            </a:r>
            <a:r>
              <a:rPr lang="en-US" sz="2400" b="1" dirty="0">
                <a:latin typeface="Times New Roman" panose="02020603050405020304" pitchFamily="18" charset="0"/>
                <a:cs typeface="Times New Roman" panose="02020603050405020304" pitchFamily="18" charset="0"/>
              </a:rPr>
              <a:t>cascading aborts</a:t>
            </a:r>
            <a:r>
              <a:rPr lang="en-US" sz="2400" dirty="0">
                <a:latin typeface="Times New Roman" panose="02020603050405020304" pitchFamily="18" charset="0"/>
                <a:cs typeface="Times New Roman" panose="02020603050405020304" pitchFamily="18" charset="0"/>
              </a:rPr>
              <a:t>), where multiple transactions that read from the failed transaction must also be aborted. This can lead to inefficiencies and further inconsistency.</a:t>
            </a:r>
          </a:p>
        </p:txBody>
      </p:sp>
      <p:sp>
        <p:nvSpPr>
          <p:cNvPr id="4" name="TextBox 3">
            <a:extLst>
              <a:ext uri="{FF2B5EF4-FFF2-40B4-BE49-F238E27FC236}">
                <a16:creationId xmlns:a16="http://schemas.microsoft.com/office/drawing/2014/main" id="{108512A9-0E3D-B876-1E58-185643D78F6F}"/>
              </a:ext>
            </a:extLst>
          </p:cNvPr>
          <p:cNvSpPr txBox="1"/>
          <p:nvPr/>
        </p:nvSpPr>
        <p:spPr>
          <a:xfrm>
            <a:off x="740227" y="453357"/>
            <a:ext cx="10287000" cy="461665"/>
          </a:xfrm>
          <a:prstGeom prst="rect">
            <a:avLst/>
          </a:prstGeom>
          <a:noFill/>
        </p:spPr>
        <p:txBody>
          <a:bodyPr wrap="square">
            <a:spAutoFit/>
          </a:bodyPr>
          <a:lstStyle/>
          <a:p>
            <a:r>
              <a:rPr lang="en-US" sz="2400" b="1" i="0" u="none" strike="noStrike" baseline="0" dirty="0">
                <a:latin typeface="Times New Roman" panose="02020603050405020304" pitchFamily="18" charset="0"/>
              </a:rPr>
              <a:t>Characterizing Schedules based on Recoverability </a:t>
            </a:r>
            <a:endParaRPr lang="en-US" sz="2400" b="1" dirty="0"/>
          </a:p>
        </p:txBody>
      </p:sp>
      <p:sp>
        <p:nvSpPr>
          <p:cNvPr id="5" name="TextBox 4">
            <a:extLst>
              <a:ext uri="{FF2B5EF4-FFF2-40B4-BE49-F238E27FC236}">
                <a16:creationId xmlns:a16="http://schemas.microsoft.com/office/drawing/2014/main" id="{97648485-1145-FA66-025D-EF0CD174D6CF}"/>
              </a:ext>
            </a:extLst>
          </p:cNvPr>
          <p:cNvSpPr txBox="1"/>
          <p:nvPr/>
        </p:nvSpPr>
        <p:spPr>
          <a:xfrm>
            <a:off x="740227" y="1117130"/>
            <a:ext cx="10874829" cy="830997"/>
          </a:xfrm>
          <a:prstGeom prst="rect">
            <a:avLst/>
          </a:prstGeom>
          <a:noFill/>
        </p:spPr>
        <p:txBody>
          <a:bodyPr wrap="square">
            <a:spAutoFit/>
          </a:bodyPr>
          <a:lstStyle/>
          <a:p>
            <a:r>
              <a:rPr lang="en-US" sz="2400" b="1" dirty="0">
                <a:latin typeface="Times New Roman" panose="02020603050405020304" pitchFamily="18" charset="0"/>
                <a:cs typeface="Times New Roman" panose="02020603050405020304" pitchFamily="18" charset="0"/>
              </a:rPr>
              <a:t>Recoverability</a:t>
            </a:r>
            <a:r>
              <a:rPr lang="en-US" sz="2400" dirty="0">
                <a:latin typeface="Times New Roman" panose="02020603050405020304" pitchFamily="18" charset="0"/>
                <a:cs typeface="Times New Roman" panose="02020603050405020304" pitchFamily="18" charset="0"/>
              </a:rPr>
              <a:t> ensures that transactions can be safely rolled back without causing inconsistencies in the database. </a:t>
            </a:r>
          </a:p>
        </p:txBody>
      </p:sp>
    </p:spTree>
    <p:extLst>
      <p:ext uri="{BB962C8B-B14F-4D97-AF65-F5344CB8AC3E}">
        <p14:creationId xmlns:p14="http://schemas.microsoft.com/office/powerpoint/2010/main" val="15877265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D2C238-E581-D46F-C17F-A1D6FA5C1D21}"/>
              </a:ext>
            </a:extLst>
          </p:cNvPr>
          <p:cNvSpPr txBox="1"/>
          <p:nvPr/>
        </p:nvSpPr>
        <p:spPr>
          <a:xfrm>
            <a:off x="674913" y="388091"/>
            <a:ext cx="10570029" cy="4154984"/>
          </a:xfrm>
          <a:prstGeom prst="rect">
            <a:avLst/>
          </a:prstGeom>
          <a:noFill/>
        </p:spPr>
        <p:txBody>
          <a:bodyPr wrap="square">
            <a:spAutoFit/>
          </a:bodyPr>
          <a:lstStyle/>
          <a:p>
            <a:pPr algn="just"/>
            <a:endParaRPr lang="en-US" sz="2400" b="1"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Once a transaction T is committed, it should never be necessary to roll back T. The schedules that theoretically meet this criterion are called </a:t>
            </a:r>
            <a:r>
              <a:rPr lang="en-US" sz="2400" b="1" i="1" u="none" strike="noStrike" baseline="0" dirty="0">
                <a:latin typeface="Times New Roman" panose="02020603050405020304" pitchFamily="18" charset="0"/>
                <a:cs typeface="Times New Roman" panose="02020603050405020304" pitchFamily="18" charset="0"/>
              </a:rPr>
              <a:t>recoverable schedule</a:t>
            </a:r>
            <a:r>
              <a:rPr lang="en-US" sz="2400" b="0" i="1" u="none" strike="noStrike" baseline="0" dirty="0">
                <a:latin typeface="Times New Roman" panose="02020603050405020304" pitchFamily="18" charset="0"/>
                <a:cs typeface="Times New Roman" panose="02020603050405020304" pitchFamily="18" charset="0"/>
              </a:rPr>
              <a:t>. </a:t>
            </a:r>
          </a:p>
          <a:p>
            <a:pPr algn="just"/>
            <a:endParaRPr lang="en-US" sz="2400" i="1" dirty="0">
              <a:latin typeface="Times New Roman" panose="02020603050405020304" pitchFamily="18" charset="0"/>
              <a:cs typeface="Times New Roman" panose="02020603050405020304" pitchFamily="18" charset="0"/>
            </a:endParaRPr>
          </a:p>
          <a:p>
            <a:pPr algn="just"/>
            <a:r>
              <a:rPr lang="en-US" sz="2400" b="0" i="1" u="none" strike="noStrike" baseline="0" dirty="0">
                <a:latin typeface="Times New Roman" panose="02020603050405020304" pitchFamily="18" charset="0"/>
                <a:cs typeface="Times New Roman" panose="02020603050405020304" pitchFamily="18" charset="0"/>
              </a:rPr>
              <a:t>A schedule S is </a:t>
            </a:r>
            <a:r>
              <a:rPr lang="en-US" sz="2400" b="1" i="1" u="none" strike="noStrike" baseline="0" dirty="0">
                <a:latin typeface="Times New Roman" panose="02020603050405020304" pitchFamily="18" charset="0"/>
                <a:cs typeface="Times New Roman" panose="02020603050405020304" pitchFamily="18" charset="0"/>
              </a:rPr>
              <a:t>recoverable </a:t>
            </a:r>
            <a:r>
              <a:rPr lang="en-US" sz="2400" b="0" i="1" u="none" strike="noStrike" baseline="0" dirty="0">
                <a:latin typeface="Times New Roman" panose="02020603050405020304" pitchFamily="18" charset="0"/>
                <a:cs typeface="Times New Roman" panose="02020603050405020304" pitchFamily="18" charset="0"/>
              </a:rPr>
              <a:t>if no transaction T in S Commits until all transactions T’ that have written an item that T reads have committed. </a:t>
            </a:r>
          </a:p>
          <a:p>
            <a:pPr algn="just"/>
            <a:endParaRPr lang="en-US" sz="2400" i="1"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A transaction T reads from transaction T’ in a schedule S if some item X is first written by T’ and later read by T. In addition T’ should not have been aborted before T reads item X and there should be no transactions that write </a:t>
            </a:r>
            <a:r>
              <a:rPr lang="en-US" sz="2400" b="0" i="1" u="none" strike="noStrike" baseline="0" dirty="0">
                <a:latin typeface="Times New Roman" panose="02020603050405020304" pitchFamily="18" charset="0"/>
                <a:cs typeface="Times New Roman" panose="02020603050405020304" pitchFamily="18" charset="0"/>
              </a:rPr>
              <a:t>X </a:t>
            </a:r>
            <a:r>
              <a:rPr lang="en-US" sz="2400" b="0" i="0" u="none" strike="noStrike" baseline="0" dirty="0">
                <a:latin typeface="Times New Roman" panose="02020603050405020304" pitchFamily="18" charset="0"/>
                <a:cs typeface="Times New Roman" panose="02020603050405020304" pitchFamily="18" charset="0"/>
              </a:rPr>
              <a:t>after </a:t>
            </a:r>
            <a:r>
              <a:rPr lang="en-US" sz="2400" b="0" i="1" u="none" strike="noStrike" baseline="0" dirty="0">
                <a:latin typeface="Times New Roman" panose="02020603050405020304" pitchFamily="18" charset="0"/>
                <a:cs typeface="Times New Roman" panose="02020603050405020304" pitchFamily="18" charset="0"/>
              </a:rPr>
              <a:t>T’ </a:t>
            </a:r>
            <a:r>
              <a:rPr lang="en-US" sz="2400" b="0" i="0" u="none" strike="noStrike" baseline="0" dirty="0">
                <a:latin typeface="Times New Roman" panose="02020603050405020304" pitchFamily="18" charset="0"/>
                <a:cs typeface="Times New Roman" panose="02020603050405020304" pitchFamily="18" charset="0"/>
              </a:rPr>
              <a:t>writes it and before </a:t>
            </a:r>
            <a:r>
              <a:rPr lang="en-US" sz="2400" b="0" i="1" u="none" strike="noStrike" baseline="0" dirty="0">
                <a:latin typeface="Times New Roman" panose="02020603050405020304" pitchFamily="18" charset="0"/>
                <a:cs typeface="Times New Roman" panose="02020603050405020304" pitchFamily="18" charset="0"/>
              </a:rPr>
              <a:t>T </a:t>
            </a:r>
            <a:r>
              <a:rPr lang="en-US" sz="2400" b="0" i="0" u="none" strike="noStrike" baseline="0" dirty="0">
                <a:latin typeface="Times New Roman" panose="02020603050405020304" pitchFamily="18" charset="0"/>
                <a:cs typeface="Times New Roman" panose="02020603050405020304" pitchFamily="18" charset="0"/>
              </a:rPr>
              <a:t>reads it.</a:t>
            </a:r>
          </a:p>
        </p:txBody>
      </p:sp>
      <p:sp>
        <p:nvSpPr>
          <p:cNvPr id="7" name="TextBox 6">
            <a:extLst>
              <a:ext uri="{FF2B5EF4-FFF2-40B4-BE49-F238E27FC236}">
                <a16:creationId xmlns:a16="http://schemas.microsoft.com/office/drawing/2014/main" id="{DA18E00B-1A9B-1F94-549D-AE90D4C4BFE7}"/>
              </a:ext>
            </a:extLst>
          </p:cNvPr>
          <p:cNvSpPr txBox="1"/>
          <p:nvPr/>
        </p:nvSpPr>
        <p:spPr>
          <a:xfrm>
            <a:off x="674912" y="4543075"/>
            <a:ext cx="10363201" cy="1323439"/>
          </a:xfrm>
          <a:prstGeom prst="rect">
            <a:avLst/>
          </a:prstGeom>
          <a:noFill/>
        </p:spPr>
        <p:txBody>
          <a:bodyPr wrap="square">
            <a:spAutoFit/>
          </a:bodyPr>
          <a:lstStyle/>
          <a:p>
            <a:endParaRPr lang="en-US" sz="2000" b="1" dirty="0">
              <a:latin typeface="Times New Roman" panose="02020603050405020304" pitchFamily="18" charset="0"/>
              <a:cs typeface="Times New Roman" panose="02020603050405020304" pitchFamily="18" charset="0"/>
            </a:endParaRPr>
          </a:p>
          <a:p>
            <a:r>
              <a:rPr lang="en-US" sz="2000" b="1" i="0" u="none" strike="noStrike" baseline="0" dirty="0">
                <a:latin typeface="Times New Roman" panose="02020603050405020304" pitchFamily="18" charset="0"/>
                <a:cs typeface="Times New Roman" panose="02020603050405020304" pitchFamily="18" charset="0"/>
              </a:rPr>
              <a:t>Sa :r1(X);w1(X);r2(X);r1(Y);w2(X);c2;a1;   (What type it is recoverable or not)</a:t>
            </a:r>
          </a:p>
          <a:p>
            <a:r>
              <a:rPr lang="en-US" sz="2000" b="1" i="0" u="none" strike="noStrike" baseline="0" dirty="0">
                <a:latin typeface="Times New Roman" panose="02020603050405020304" pitchFamily="18" charset="0"/>
                <a:cs typeface="Times New Roman" panose="02020603050405020304" pitchFamily="18" charset="0"/>
              </a:rPr>
              <a:t>Sb :r1(X);w1(X);r2(X);r1(Y);w2(X); w1(Y);c1;c2;   </a:t>
            </a:r>
          </a:p>
          <a:p>
            <a:r>
              <a:rPr lang="en-US" sz="2000" b="1" i="0" u="none" strike="noStrike" baseline="0" dirty="0">
                <a:latin typeface="Times New Roman" panose="02020603050405020304" pitchFamily="18" charset="0"/>
                <a:cs typeface="Times New Roman" panose="02020603050405020304" pitchFamily="18" charset="0"/>
              </a:rPr>
              <a:t>S   :r1(X); r2(X); w1(X); r1(Y); w2(X); c2;w1(Y); c1; </a:t>
            </a:r>
          </a:p>
        </p:txBody>
      </p:sp>
    </p:spTree>
    <p:extLst>
      <p:ext uri="{BB962C8B-B14F-4D97-AF65-F5344CB8AC3E}">
        <p14:creationId xmlns:p14="http://schemas.microsoft.com/office/powerpoint/2010/main" val="37576548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3D2C238-E581-D46F-C17F-A1D6FA5C1D21}"/>
              </a:ext>
            </a:extLst>
          </p:cNvPr>
          <p:cNvSpPr txBox="1"/>
          <p:nvPr/>
        </p:nvSpPr>
        <p:spPr>
          <a:xfrm>
            <a:off x="674913" y="388091"/>
            <a:ext cx="10570029" cy="4154984"/>
          </a:xfrm>
          <a:prstGeom prst="rect">
            <a:avLst/>
          </a:prstGeom>
          <a:noFill/>
        </p:spPr>
        <p:txBody>
          <a:bodyPr wrap="square">
            <a:spAutoFit/>
          </a:bodyPr>
          <a:lstStyle/>
          <a:p>
            <a:pPr algn="just"/>
            <a:endParaRPr lang="en-US" sz="2400" b="1"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Once a transaction T is committed, it should never be necessary to roll back T. The schedules that theoretically meet this criterion are called </a:t>
            </a:r>
            <a:r>
              <a:rPr lang="en-US" sz="2400" b="1" i="1" u="none" strike="noStrike" baseline="0" dirty="0">
                <a:latin typeface="Times New Roman" panose="02020603050405020304" pitchFamily="18" charset="0"/>
                <a:cs typeface="Times New Roman" panose="02020603050405020304" pitchFamily="18" charset="0"/>
              </a:rPr>
              <a:t>recoverable schedule</a:t>
            </a:r>
            <a:r>
              <a:rPr lang="en-US" sz="2400" b="0" i="1" u="none" strike="noStrike" baseline="0" dirty="0">
                <a:latin typeface="Times New Roman" panose="02020603050405020304" pitchFamily="18" charset="0"/>
                <a:cs typeface="Times New Roman" panose="02020603050405020304" pitchFamily="18" charset="0"/>
              </a:rPr>
              <a:t>. </a:t>
            </a:r>
          </a:p>
          <a:p>
            <a:pPr algn="just"/>
            <a:endParaRPr lang="en-US" sz="2400" i="1" dirty="0">
              <a:latin typeface="Times New Roman" panose="02020603050405020304" pitchFamily="18" charset="0"/>
              <a:cs typeface="Times New Roman" panose="02020603050405020304" pitchFamily="18" charset="0"/>
            </a:endParaRPr>
          </a:p>
          <a:p>
            <a:pPr algn="just"/>
            <a:r>
              <a:rPr lang="en-US" sz="2400" b="0" i="1" u="none" strike="noStrike" baseline="0" dirty="0">
                <a:latin typeface="Times New Roman" panose="02020603050405020304" pitchFamily="18" charset="0"/>
                <a:cs typeface="Times New Roman" panose="02020603050405020304" pitchFamily="18" charset="0"/>
              </a:rPr>
              <a:t>A schedule S is </a:t>
            </a:r>
            <a:r>
              <a:rPr lang="en-US" sz="2400" b="1" i="1" u="none" strike="noStrike" baseline="0" dirty="0">
                <a:latin typeface="Times New Roman" panose="02020603050405020304" pitchFamily="18" charset="0"/>
                <a:cs typeface="Times New Roman" panose="02020603050405020304" pitchFamily="18" charset="0"/>
              </a:rPr>
              <a:t>recoverable </a:t>
            </a:r>
            <a:r>
              <a:rPr lang="en-US" sz="2400" b="0" i="1" u="none" strike="noStrike" baseline="0" dirty="0">
                <a:latin typeface="Times New Roman" panose="02020603050405020304" pitchFamily="18" charset="0"/>
                <a:cs typeface="Times New Roman" panose="02020603050405020304" pitchFamily="18" charset="0"/>
              </a:rPr>
              <a:t>if no transaction T in S Commits until all transactions T’ that have written an item that T reads have committed. </a:t>
            </a:r>
          </a:p>
          <a:p>
            <a:pPr algn="just"/>
            <a:endParaRPr lang="en-US" sz="2400" i="1"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A transaction T reads from transaction T’ in a schedule S if some item X is first written by T’ and later read by T. In addition T’ should not have been aborted before T reads item X and there should be no transactions that write </a:t>
            </a:r>
            <a:r>
              <a:rPr lang="en-US" sz="2400" b="0" i="1" u="none" strike="noStrike" baseline="0" dirty="0">
                <a:latin typeface="Times New Roman" panose="02020603050405020304" pitchFamily="18" charset="0"/>
                <a:cs typeface="Times New Roman" panose="02020603050405020304" pitchFamily="18" charset="0"/>
              </a:rPr>
              <a:t>X </a:t>
            </a:r>
            <a:r>
              <a:rPr lang="en-US" sz="2400" b="0" i="0" u="none" strike="noStrike" baseline="0" dirty="0">
                <a:latin typeface="Times New Roman" panose="02020603050405020304" pitchFamily="18" charset="0"/>
                <a:cs typeface="Times New Roman" panose="02020603050405020304" pitchFamily="18" charset="0"/>
              </a:rPr>
              <a:t>after </a:t>
            </a:r>
            <a:r>
              <a:rPr lang="en-US" sz="2400" b="0" i="1" u="none" strike="noStrike" baseline="0" dirty="0">
                <a:latin typeface="Times New Roman" panose="02020603050405020304" pitchFamily="18" charset="0"/>
                <a:cs typeface="Times New Roman" panose="02020603050405020304" pitchFamily="18" charset="0"/>
              </a:rPr>
              <a:t>T’ </a:t>
            </a:r>
            <a:r>
              <a:rPr lang="en-US" sz="2400" b="0" i="0" u="none" strike="noStrike" baseline="0" dirty="0">
                <a:latin typeface="Times New Roman" panose="02020603050405020304" pitchFamily="18" charset="0"/>
                <a:cs typeface="Times New Roman" panose="02020603050405020304" pitchFamily="18" charset="0"/>
              </a:rPr>
              <a:t>writes it and before </a:t>
            </a:r>
            <a:r>
              <a:rPr lang="en-US" sz="2400" b="0" i="1" u="none" strike="noStrike" baseline="0" dirty="0">
                <a:latin typeface="Times New Roman" panose="02020603050405020304" pitchFamily="18" charset="0"/>
                <a:cs typeface="Times New Roman" panose="02020603050405020304" pitchFamily="18" charset="0"/>
              </a:rPr>
              <a:t>T </a:t>
            </a:r>
            <a:r>
              <a:rPr lang="en-US" sz="2400" b="0" i="0" u="none" strike="noStrike" baseline="0" dirty="0">
                <a:latin typeface="Times New Roman" panose="02020603050405020304" pitchFamily="18" charset="0"/>
                <a:cs typeface="Times New Roman" panose="02020603050405020304" pitchFamily="18" charset="0"/>
              </a:rPr>
              <a:t>reads it.</a:t>
            </a:r>
          </a:p>
        </p:txBody>
      </p:sp>
      <p:sp>
        <p:nvSpPr>
          <p:cNvPr id="7" name="TextBox 6">
            <a:extLst>
              <a:ext uri="{FF2B5EF4-FFF2-40B4-BE49-F238E27FC236}">
                <a16:creationId xmlns:a16="http://schemas.microsoft.com/office/drawing/2014/main" id="{DA18E00B-1A9B-1F94-549D-AE90D4C4BFE7}"/>
              </a:ext>
            </a:extLst>
          </p:cNvPr>
          <p:cNvSpPr txBox="1"/>
          <p:nvPr/>
        </p:nvSpPr>
        <p:spPr>
          <a:xfrm>
            <a:off x="674912" y="4543075"/>
            <a:ext cx="10363201" cy="1323439"/>
          </a:xfrm>
          <a:prstGeom prst="rect">
            <a:avLst/>
          </a:prstGeom>
          <a:noFill/>
        </p:spPr>
        <p:txBody>
          <a:bodyPr wrap="square">
            <a:spAutoFit/>
          </a:bodyPr>
          <a:lstStyle/>
          <a:p>
            <a:endParaRPr lang="en-US" sz="2000" b="1" dirty="0">
              <a:latin typeface="Times New Roman" panose="02020603050405020304" pitchFamily="18" charset="0"/>
              <a:cs typeface="Times New Roman" panose="02020603050405020304" pitchFamily="18" charset="0"/>
            </a:endParaRPr>
          </a:p>
          <a:p>
            <a:r>
              <a:rPr lang="en-US" sz="2000" b="1" i="0" u="none" strike="noStrike" baseline="0" dirty="0">
                <a:latin typeface="Times New Roman" panose="02020603050405020304" pitchFamily="18" charset="0"/>
                <a:cs typeface="Times New Roman" panose="02020603050405020304" pitchFamily="18" charset="0"/>
              </a:rPr>
              <a:t>Sa :  r1(X);w1(X);r2(X);r1(Y);w2(X);c2;a1;   (not recoverable)</a:t>
            </a:r>
          </a:p>
          <a:p>
            <a:r>
              <a:rPr lang="en-US" sz="2000" b="1" i="0" u="none" strike="noStrike" baseline="0" dirty="0">
                <a:latin typeface="Times New Roman" panose="02020603050405020304" pitchFamily="18" charset="0"/>
                <a:cs typeface="Times New Roman" panose="02020603050405020304" pitchFamily="18" charset="0"/>
              </a:rPr>
              <a:t>Sb :  r1(X);w1(X);r2(X);r1(Y);w2(X); w1(Y);c1;c2;  (recoverable)</a:t>
            </a:r>
          </a:p>
          <a:p>
            <a:r>
              <a:rPr lang="en-US" sz="2000" b="1" i="0" u="none" strike="noStrike" baseline="0" dirty="0">
                <a:latin typeface="Times New Roman" panose="02020603050405020304" pitchFamily="18" charset="0"/>
                <a:cs typeface="Times New Roman" panose="02020603050405020304" pitchFamily="18" charset="0"/>
              </a:rPr>
              <a:t>S   :  r1(X); r2(X); w1(X); r1(Y); w2(X); c2;w1(Y); c1; (recoverable)</a:t>
            </a:r>
          </a:p>
        </p:txBody>
      </p:sp>
      <p:sp>
        <p:nvSpPr>
          <p:cNvPr id="3" name="TextBox 2">
            <a:extLst>
              <a:ext uri="{FF2B5EF4-FFF2-40B4-BE49-F238E27FC236}">
                <a16:creationId xmlns:a16="http://schemas.microsoft.com/office/drawing/2014/main" id="{5B3E05E8-568C-2933-6F2C-9B7E8036B8C2}"/>
              </a:ext>
            </a:extLst>
          </p:cNvPr>
          <p:cNvSpPr txBox="1"/>
          <p:nvPr/>
        </p:nvSpPr>
        <p:spPr>
          <a:xfrm>
            <a:off x="674912" y="5997142"/>
            <a:ext cx="11027229" cy="646331"/>
          </a:xfrm>
          <a:prstGeom prst="rect">
            <a:avLst/>
          </a:prstGeom>
          <a:noFill/>
        </p:spPr>
        <p:txBody>
          <a:bodyPr wrap="square">
            <a:spAutoFit/>
          </a:bodyPr>
          <a:lstStyle/>
          <a:p>
            <a:pPr algn="l"/>
            <a:r>
              <a:rPr lang="en-US" sz="1800" b="0" i="0" u="none" strike="noStrike" baseline="0" dirty="0">
                <a:latin typeface="MinionPro-Regular"/>
              </a:rPr>
              <a:t>In regard with Sa: The problem occurs if </a:t>
            </a:r>
            <a:r>
              <a:rPr lang="en-US" sz="1800" b="0" i="1" u="none" strike="noStrike" baseline="0" dirty="0">
                <a:latin typeface="MinionPro-It"/>
              </a:rPr>
              <a:t>T</a:t>
            </a:r>
            <a:r>
              <a:rPr lang="en-US" sz="1400" b="0" i="0" u="none" strike="noStrike" baseline="0" dirty="0">
                <a:latin typeface="MinionPro-Regular"/>
              </a:rPr>
              <a:t>1 </a:t>
            </a:r>
            <a:r>
              <a:rPr lang="en-US" sz="1800" b="0" i="0" u="none" strike="noStrike" baseline="0" dirty="0">
                <a:latin typeface="MinionPro-Regular"/>
              </a:rPr>
              <a:t>aborts after the </a:t>
            </a:r>
            <a:r>
              <a:rPr lang="en-US" sz="1800" b="0" i="1" u="none" strike="noStrike" baseline="0" dirty="0">
                <a:latin typeface="MinionPro-It"/>
              </a:rPr>
              <a:t>c</a:t>
            </a:r>
            <a:r>
              <a:rPr lang="en-US" sz="1400" b="0" i="0" u="none" strike="noStrike" baseline="0" dirty="0">
                <a:latin typeface="MinionPro-Regular"/>
              </a:rPr>
              <a:t>2 </a:t>
            </a:r>
            <a:r>
              <a:rPr lang="en-US" sz="1800" b="0" i="0" u="none" strike="noStrike" baseline="0" dirty="0">
                <a:latin typeface="MinionPro-Regular"/>
              </a:rPr>
              <a:t>operation in </a:t>
            </a:r>
            <a:r>
              <a:rPr lang="en-US" sz="1800" b="0" i="1" u="none" strike="noStrike" baseline="0" dirty="0">
                <a:latin typeface="MinionPro-It"/>
              </a:rPr>
              <a:t>S</a:t>
            </a:r>
            <a:r>
              <a:rPr lang="en-US" sz="1400" i="1" dirty="0">
                <a:latin typeface="MinionPro-It"/>
              </a:rPr>
              <a:t>a</a:t>
            </a:r>
            <a:r>
              <a:rPr lang="en-US" sz="1800" b="0" i="0" u="none" strike="noStrike" baseline="0" dirty="0">
                <a:latin typeface="MinionPro-Regular"/>
              </a:rPr>
              <a:t>; then the value of </a:t>
            </a:r>
            <a:r>
              <a:rPr lang="en-US" sz="1800" b="0" i="1" u="none" strike="noStrike" baseline="0" dirty="0">
                <a:latin typeface="MinionPro-It"/>
              </a:rPr>
              <a:t>X </a:t>
            </a:r>
            <a:r>
              <a:rPr lang="en-US" sz="1800" b="0" i="0" u="none" strike="noStrike" baseline="0" dirty="0">
                <a:latin typeface="MinionPro-Regular"/>
              </a:rPr>
              <a:t>that </a:t>
            </a:r>
            <a:r>
              <a:rPr lang="en-US" sz="1800" b="0" i="1" u="none" strike="noStrike" baseline="0" dirty="0">
                <a:latin typeface="MinionPro-It"/>
              </a:rPr>
              <a:t>T</a:t>
            </a:r>
            <a:r>
              <a:rPr lang="en-US" sz="1400" b="0" i="0" u="none" strike="noStrike" baseline="0" dirty="0">
                <a:latin typeface="MinionPro-Regular"/>
              </a:rPr>
              <a:t>2 </a:t>
            </a:r>
            <a:r>
              <a:rPr lang="en-US" sz="1800" b="0" i="0" u="none" strike="noStrike" baseline="0" dirty="0">
                <a:latin typeface="MinionPro-Regular"/>
              </a:rPr>
              <a:t>read is no longer valid and </a:t>
            </a:r>
            <a:r>
              <a:rPr lang="en-US" sz="1800" b="0" i="1" u="none" strike="noStrike" baseline="0" dirty="0">
                <a:latin typeface="MinionPro-It"/>
              </a:rPr>
              <a:t>T</a:t>
            </a:r>
            <a:r>
              <a:rPr lang="en-US" sz="1400" b="0" i="0" u="none" strike="noStrike" baseline="0" dirty="0">
                <a:latin typeface="MinionPro-Regular"/>
              </a:rPr>
              <a:t>2 </a:t>
            </a:r>
            <a:r>
              <a:rPr lang="en-US" sz="1800" b="0" i="0" u="none" strike="noStrike" baseline="0" dirty="0">
                <a:latin typeface="MinionPro-Regular"/>
              </a:rPr>
              <a:t>must be aborted </a:t>
            </a:r>
            <a:r>
              <a:rPr lang="en-US" sz="1800" b="0" i="1" u="none" strike="noStrike" baseline="0" dirty="0">
                <a:latin typeface="MinionPro-It"/>
              </a:rPr>
              <a:t>after </a:t>
            </a:r>
            <a:r>
              <a:rPr lang="en-US" sz="1800" b="0" i="0" u="none" strike="noStrike" baseline="0" dirty="0">
                <a:latin typeface="MinionPro-Regular"/>
              </a:rPr>
              <a:t>it is committed, leading to a schedule that is </a:t>
            </a:r>
            <a:r>
              <a:rPr lang="en-US" sz="1800" b="0" i="1" u="none" strike="noStrike" baseline="0" dirty="0">
                <a:latin typeface="MinionPro-It"/>
              </a:rPr>
              <a:t>not recoverable</a:t>
            </a:r>
            <a:r>
              <a:rPr lang="en-US" sz="1800" b="0" i="0" u="none" strike="noStrike" baseline="0" dirty="0">
                <a:latin typeface="MinionPro-Regular"/>
              </a:rPr>
              <a:t>.</a:t>
            </a:r>
            <a:endParaRPr lang="en-US" dirty="0"/>
          </a:p>
        </p:txBody>
      </p:sp>
    </p:spTree>
    <p:extLst>
      <p:ext uri="{BB962C8B-B14F-4D97-AF65-F5344CB8AC3E}">
        <p14:creationId xmlns:p14="http://schemas.microsoft.com/office/powerpoint/2010/main" val="24665303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3E1D6AB-CBEA-E50F-9364-1E6D19BDB3EF}"/>
              </a:ext>
            </a:extLst>
          </p:cNvPr>
          <p:cNvSpPr txBox="1"/>
          <p:nvPr/>
        </p:nvSpPr>
        <p:spPr>
          <a:xfrm>
            <a:off x="466198" y="1752736"/>
            <a:ext cx="9154887" cy="3785652"/>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Sample Transaction (informal) </a:t>
            </a:r>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•Example: Move $40 from current to savings account </a:t>
            </a:r>
          </a:p>
          <a:p>
            <a:r>
              <a:rPr lang="en-US" sz="2400" b="0" i="0" u="none" strike="noStrike" baseline="0" dirty="0">
                <a:latin typeface="Times New Roman" panose="02020603050405020304" pitchFamily="18" charset="0"/>
                <a:cs typeface="Times New Roman" panose="02020603050405020304" pitchFamily="18" charset="0"/>
              </a:rPr>
              <a:t>•To user, appears as one activity </a:t>
            </a:r>
          </a:p>
          <a:p>
            <a:r>
              <a:rPr lang="en-US" sz="2400" b="0" i="0" u="none" strike="noStrike" baseline="0" dirty="0">
                <a:latin typeface="Times New Roman" panose="02020603050405020304" pitchFamily="18" charset="0"/>
                <a:cs typeface="Times New Roman" panose="02020603050405020304" pitchFamily="18" charset="0"/>
              </a:rPr>
              <a:t>•To database: </a:t>
            </a:r>
          </a:p>
          <a:p>
            <a:r>
              <a:rPr lang="en-US" sz="2400" b="0" i="0" u="none" strike="noStrike" baseline="0" dirty="0">
                <a:latin typeface="Times New Roman" panose="02020603050405020304" pitchFamily="18" charset="0"/>
                <a:cs typeface="Times New Roman" panose="02020603050405020304" pitchFamily="18" charset="0"/>
              </a:rPr>
              <a:t>–Read balance of current account: read( X) </a:t>
            </a:r>
          </a:p>
          <a:p>
            <a:r>
              <a:rPr lang="en-US" sz="2400" b="0" i="0" u="none" strike="noStrike" baseline="0" dirty="0">
                <a:latin typeface="Times New Roman" panose="02020603050405020304" pitchFamily="18" charset="0"/>
                <a:cs typeface="Times New Roman" panose="02020603050405020304" pitchFamily="18" charset="0"/>
              </a:rPr>
              <a:t>–Read balance of savings account: read (Y) </a:t>
            </a:r>
          </a:p>
          <a:p>
            <a:r>
              <a:rPr lang="en-US" sz="2400" b="0" i="0" u="none" strike="noStrike" baseline="0" dirty="0">
                <a:latin typeface="Times New Roman" panose="02020603050405020304" pitchFamily="18" charset="0"/>
                <a:cs typeface="Times New Roman" panose="02020603050405020304" pitchFamily="18" charset="0"/>
              </a:rPr>
              <a:t>–Subtract $40 from X </a:t>
            </a:r>
          </a:p>
          <a:p>
            <a:r>
              <a:rPr lang="en-US" sz="2400" b="0" i="0" u="none" strike="noStrike" baseline="0" dirty="0">
                <a:latin typeface="Times New Roman" panose="02020603050405020304" pitchFamily="18" charset="0"/>
                <a:cs typeface="Times New Roman" panose="02020603050405020304" pitchFamily="18" charset="0"/>
              </a:rPr>
              <a:t>–Add $40 to Y </a:t>
            </a:r>
          </a:p>
          <a:p>
            <a:r>
              <a:rPr lang="en-US" sz="2400" b="0" i="0" u="none" strike="noStrike" baseline="0" dirty="0">
                <a:latin typeface="Times New Roman" panose="02020603050405020304" pitchFamily="18" charset="0"/>
                <a:cs typeface="Times New Roman" panose="02020603050405020304" pitchFamily="18" charset="0"/>
              </a:rPr>
              <a:t>–Write new value of X back to disk </a:t>
            </a:r>
          </a:p>
          <a:p>
            <a:r>
              <a:rPr lang="en-US" sz="2400" b="0" i="0" u="none" strike="noStrike" baseline="0" dirty="0">
                <a:latin typeface="Times New Roman" panose="02020603050405020304" pitchFamily="18" charset="0"/>
                <a:cs typeface="Times New Roman" panose="02020603050405020304" pitchFamily="18" charset="0"/>
              </a:rPr>
              <a:t>–Write new value of Y back to disk </a:t>
            </a:r>
          </a:p>
        </p:txBody>
      </p:sp>
      <p:pic>
        <p:nvPicPr>
          <p:cNvPr id="3" name="Picture 2">
            <a:extLst>
              <a:ext uri="{FF2B5EF4-FFF2-40B4-BE49-F238E27FC236}">
                <a16:creationId xmlns:a16="http://schemas.microsoft.com/office/drawing/2014/main" id="{D02466FD-9B4D-77E5-C251-FAC73355818B}"/>
              </a:ext>
            </a:extLst>
          </p:cNvPr>
          <p:cNvPicPr>
            <a:picLocks noChangeAspect="1"/>
          </p:cNvPicPr>
          <p:nvPr/>
        </p:nvPicPr>
        <p:blipFill>
          <a:blip r:embed="rId2"/>
          <a:stretch>
            <a:fillRect/>
          </a:stretch>
        </p:blipFill>
        <p:spPr>
          <a:xfrm>
            <a:off x="7366286" y="1752736"/>
            <a:ext cx="4675202" cy="3684041"/>
          </a:xfrm>
          <a:prstGeom prst="rect">
            <a:avLst/>
          </a:prstGeom>
        </p:spPr>
      </p:pic>
    </p:spTree>
    <p:extLst>
      <p:ext uri="{BB962C8B-B14F-4D97-AF65-F5344CB8AC3E}">
        <p14:creationId xmlns:p14="http://schemas.microsoft.com/office/powerpoint/2010/main" val="132364052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5401604-C45E-E3AA-F33B-A8E9822FF866}"/>
              </a:ext>
            </a:extLst>
          </p:cNvPr>
          <p:cNvSpPr txBox="1"/>
          <p:nvPr/>
        </p:nvSpPr>
        <p:spPr>
          <a:xfrm>
            <a:off x="609599" y="1449630"/>
            <a:ext cx="10428515" cy="1200329"/>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Strict Schedules: </a:t>
            </a:r>
            <a:r>
              <a:rPr lang="en-US" sz="2400" b="0" i="0" u="none" strike="noStrike" baseline="0" dirty="0">
                <a:latin typeface="Times New Roman" panose="02020603050405020304" pitchFamily="18" charset="0"/>
                <a:cs typeface="Times New Roman" panose="02020603050405020304" pitchFamily="18" charset="0"/>
              </a:rPr>
              <a:t>A schedule in which a transaction can neither read or write an item X until the last transaction that wrote X has committed. </a:t>
            </a:r>
            <a:endParaRPr lang="en-US" sz="2400" dirty="0">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BAA4CA8E-D27B-85A3-0120-EBB775FE9DB5}"/>
              </a:ext>
            </a:extLst>
          </p:cNvPr>
          <p:cNvSpPr txBox="1"/>
          <p:nvPr/>
        </p:nvSpPr>
        <p:spPr>
          <a:xfrm>
            <a:off x="609599" y="827302"/>
            <a:ext cx="10700657" cy="830997"/>
          </a:xfrm>
          <a:prstGeom prst="rect">
            <a:avLst/>
          </a:prstGeom>
          <a:noFill/>
        </p:spPr>
        <p:txBody>
          <a:bodyPr wrap="square">
            <a:spAutoFit/>
          </a:bodyPr>
          <a:lstStyle/>
          <a:p>
            <a:r>
              <a:rPr lang="en-US" sz="2400" b="1" i="0" u="none" strike="noStrike" baseline="0" dirty="0">
                <a:latin typeface="Times New Roman" panose="02020603050405020304" pitchFamily="18" charset="0"/>
                <a:cs typeface="Times New Roman" panose="02020603050405020304" pitchFamily="18" charset="0"/>
              </a:rPr>
              <a:t>Cascade less schedule: </a:t>
            </a:r>
            <a:r>
              <a:rPr lang="en-US" sz="2400" i="0" u="none" strike="noStrike" baseline="0" dirty="0">
                <a:latin typeface="Times New Roman" panose="02020603050405020304" pitchFamily="18" charset="0"/>
                <a:cs typeface="Times New Roman" panose="02020603050405020304" pitchFamily="18" charset="0"/>
              </a:rPr>
              <a:t>In</a:t>
            </a:r>
            <a:r>
              <a:rPr lang="en-US" sz="2400" b="1" i="0" u="none" strike="noStrike" baseline="0" dirty="0">
                <a:latin typeface="Times New Roman" panose="02020603050405020304" pitchFamily="18" charset="0"/>
                <a:cs typeface="Times New Roman" panose="02020603050405020304" pitchFamily="18" charset="0"/>
              </a:rPr>
              <a:t> </a:t>
            </a:r>
            <a:r>
              <a:rPr lang="en-US" sz="2400" b="0" i="0" u="none" strike="noStrike" baseline="0" dirty="0">
                <a:latin typeface="Times New Roman" panose="02020603050405020304" pitchFamily="18" charset="0"/>
                <a:cs typeface="Times New Roman" panose="02020603050405020304" pitchFamily="18" charset="0"/>
              </a:rPr>
              <a:t>every transaction in the schedule reads only the items that are written by committed transactions.</a:t>
            </a:r>
            <a:endParaRPr lang="en-US" sz="2400" dirty="0"/>
          </a:p>
        </p:txBody>
      </p:sp>
    </p:spTree>
    <p:extLst>
      <p:ext uri="{BB962C8B-B14F-4D97-AF65-F5344CB8AC3E}">
        <p14:creationId xmlns:p14="http://schemas.microsoft.com/office/powerpoint/2010/main" val="1938407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A64B726D-0AE9-7A09-E288-FAFB9716E329}"/>
              </a:ext>
            </a:extLst>
          </p:cNvPr>
          <p:cNvSpPr txBox="1"/>
          <p:nvPr/>
        </p:nvSpPr>
        <p:spPr>
          <a:xfrm>
            <a:off x="740228" y="631372"/>
            <a:ext cx="9753600" cy="3416320"/>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Why Do We Need Transactions? </a:t>
            </a: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 It’s all about fast query response time and correctness</a:t>
            </a:r>
          </a:p>
          <a:p>
            <a:r>
              <a:rPr lang="en-US" sz="2400" b="0" i="0" u="none" strike="noStrike" baseline="0" dirty="0">
                <a:latin typeface="Times New Roman" panose="02020603050405020304" pitchFamily="18" charset="0"/>
                <a:cs typeface="Times New Roman" panose="02020603050405020304" pitchFamily="18" charset="0"/>
              </a:rPr>
              <a:t> </a:t>
            </a:r>
          </a:p>
          <a:p>
            <a:r>
              <a:rPr lang="en-US" sz="2400" b="0" i="0" u="none" strike="noStrike" baseline="0" dirty="0">
                <a:latin typeface="Times New Roman" panose="02020603050405020304" pitchFamily="18" charset="0"/>
                <a:cs typeface="Times New Roman" panose="02020603050405020304" pitchFamily="18" charset="0"/>
              </a:rPr>
              <a:t>• DBMS is a multi-user systems </a:t>
            </a:r>
          </a:p>
          <a:p>
            <a:r>
              <a:rPr lang="en-US" sz="2400" b="0" i="0" u="none" strike="noStrike" baseline="0" dirty="0">
                <a:latin typeface="Times New Roman" panose="02020603050405020304" pitchFamily="18" charset="0"/>
                <a:cs typeface="Times New Roman" panose="02020603050405020304" pitchFamily="18" charset="0"/>
              </a:rPr>
              <a:t>–Many different requests </a:t>
            </a:r>
          </a:p>
          <a:p>
            <a:r>
              <a:rPr lang="en-US" sz="2400" b="0" i="0" u="none" strike="noStrike" baseline="0" dirty="0">
                <a:latin typeface="Times New Roman" panose="02020603050405020304" pitchFamily="18" charset="0"/>
                <a:cs typeface="Times New Roman" panose="02020603050405020304" pitchFamily="18" charset="0"/>
              </a:rPr>
              <a:t>–Some against same data items </a:t>
            </a:r>
          </a:p>
          <a:p>
            <a:endParaRPr lang="en-US" sz="2400" b="0" i="0" u="none" strike="noStrike" baseline="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210177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4121E2A-7F82-3DB4-BC81-7F60AF4C93AA}"/>
              </a:ext>
            </a:extLst>
          </p:cNvPr>
          <p:cNvSpPr txBox="1"/>
          <p:nvPr/>
        </p:nvSpPr>
        <p:spPr>
          <a:xfrm>
            <a:off x="631371" y="-213150"/>
            <a:ext cx="11212286" cy="6740307"/>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Interleaved processing</a:t>
            </a:r>
            <a:r>
              <a:rPr lang="en-US" sz="2400" b="0" i="0" u="none" strike="noStrike" baseline="0" dirty="0">
                <a:latin typeface="Times New Roman" panose="02020603050405020304" pitchFamily="18" charset="0"/>
                <a:cs typeface="Times New Roman" panose="02020603050405020304" pitchFamily="18" charset="0"/>
              </a:rPr>
              <a:t>: </a:t>
            </a: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 concurrent execution of processes is interleaved in a single CPU. </a:t>
            </a:r>
          </a:p>
          <a:p>
            <a:r>
              <a:rPr lang="en-US" sz="2400" b="0" i="0" u="none" strike="noStrike" baseline="0" dirty="0">
                <a:latin typeface="Times New Roman" panose="02020603050405020304" pitchFamily="18" charset="0"/>
                <a:cs typeface="Times New Roman" panose="02020603050405020304" pitchFamily="18" charset="0"/>
              </a:rPr>
              <a:t>• In this example the </a:t>
            </a:r>
            <a:r>
              <a:rPr lang="en-US" sz="2400" b="1" i="0" u="none" strike="noStrike" baseline="0" dirty="0">
                <a:latin typeface="Times New Roman" panose="02020603050405020304" pitchFamily="18" charset="0"/>
                <a:cs typeface="Times New Roman" panose="02020603050405020304" pitchFamily="18" charset="0"/>
              </a:rPr>
              <a:t>process A </a:t>
            </a:r>
            <a:r>
              <a:rPr lang="en-US" sz="2400" b="0" i="0" u="none" strike="noStrike" baseline="0" dirty="0">
                <a:latin typeface="Times New Roman" panose="02020603050405020304" pitchFamily="18" charset="0"/>
                <a:cs typeface="Times New Roman" panose="02020603050405020304" pitchFamily="18" charset="0"/>
              </a:rPr>
              <a:t>and </a:t>
            </a:r>
            <a:r>
              <a:rPr lang="en-US" sz="2400" b="1" i="0" u="none" strike="noStrike" baseline="0" dirty="0">
                <a:latin typeface="Times New Roman" panose="02020603050405020304" pitchFamily="18" charset="0"/>
                <a:cs typeface="Times New Roman" panose="02020603050405020304" pitchFamily="18" charset="0"/>
              </a:rPr>
              <a:t>process B </a:t>
            </a:r>
            <a:r>
              <a:rPr lang="en-US" sz="2400" b="0" i="0" u="none" strike="noStrike" baseline="0" dirty="0">
                <a:latin typeface="Times New Roman" panose="02020603050405020304" pitchFamily="18" charset="0"/>
                <a:cs typeface="Times New Roman" panose="02020603050405020304" pitchFamily="18" charset="0"/>
              </a:rPr>
              <a:t>are executing concurrently in an </a:t>
            </a:r>
            <a:r>
              <a:rPr lang="en-US" sz="2400" b="1" i="0" u="none" strike="noStrike" baseline="0" dirty="0">
                <a:latin typeface="Times New Roman" panose="02020603050405020304" pitchFamily="18" charset="0"/>
                <a:cs typeface="Times New Roman" panose="02020603050405020304" pitchFamily="18" charset="0"/>
              </a:rPr>
              <a:t>interleaved fashion. </a:t>
            </a:r>
          </a:p>
          <a:p>
            <a:endParaRPr lang="en-US" sz="2400" b="1" dirty="0">
              <a:latin typeface="Times New Roman" panose="02020603050405020304" pitchFamily="18" charset="0"/>
              <a:cs typeface="Times New Roman" panose="02020603050405020304" pitchFamily="18" charset="0"/>
            </a:endParaRPr>
          </a:p>
          <a:p>
            <a:endParaRPr lang="en-US" sz="2400" b="1" i="0" u="none" strike="noStrike" baseline="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i="0" u="none" strike="noStrike" baseline="0" dirty="0">
              <a:latin typeface="Times New Roman" panose="02020603050405020304" pitchFamily="18" charset="0"/>
              <a:cs typeface="Times New Roman" panose="02020603050405020304" pitchFamily="18" charset="0"/>
            </a:endParaRPr>
          </a:p>
          <a:p>
            <a:endParaRPr lang="en-US" sz="2400" b="1" i="0" u="none" strike="noStrike" baseline="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endParaRPr lang="en-US" sz="2400" b="1" i="0" u="none" strike="noStrike" baseline="0" dirty="0">
              <a:latin typeface="Times New Roman" panose="02020603050405020304" pitchFamily="18" charset="0"/>
              <a:cs typeface="Times New Roman" panose="02020603050405020304" pitchFamily="18" charset="0"/>
            </a:endParaRP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 Interleaving keeps CPU busy when a process requires an input or output(I/O) operation, such as reading a block from disk. </a:t>
            </a:r>
          </a:p>
          <a:p>
            <a:r>
              <a:rPr lang="en-US" sz="2400" b="0" i="0" u="none" strike="noStrike" baseline="0" dirty="0">
                <a:latin typeface="Times New Roman" panose="02020603050405020304" pitchFamily="18" charset="0"/>
                <a:cs typeface="Times New Roman" panose="02020603050405020304" pitchFamily="18" charset="0"/>
              </a:rPr>
              <a:t>• The CPU is </a:t>
            </a:r>
            <a:r>
              <a:rPr lang="en-US" sz="2400" b="1" i="0" u="none" strike="noStrike" baseline="0" dirty="0">
                <a:latin typeface="Times New Roman" panose="02020603050405020304" pitchFamily="18" charset="0"/>
                <a:cs typeface="Times New Roman" panose="02020603050405020304" pitchFamily="18" charset="0"/>
              </a:rPr>
              <a:t>switched to execute another process </a:t>
            </a:r>
            <a:r>
              <a:rPr lang="en-US" sz="2400" b="0" i="0" u="none" strike="noStrike" baseline="0" dirty="0">
                <a:latin typeface="Times New Roman" panose="02020603050405020304" pitchFamily="18" charset="0"/>
                <a:cs typeface="Times New Roman" panose="02020603050405020304" pitchFamily="18" charset="0"/>
              </a:rPr>
              <a:t>rather than remaining idle during </a:t>
            </a:r>
            <a:r>
              <a:rPr lang="en-US" sz="2400" b="1" i="0" u="none" strike="noStrike" baseline="0" dirty="0">
                <a:latin typeface="Times New Roman" panose="02020603050405020304" pitchFamily="18" charset="0"/>
                <a:cs typeface="Times New Roman" panose="02020603050405020304" pitchFamily="18" charset="0"/>
              </a:rPr>
              <a:t>I/O time. Parallel processing: </a:t>
            </a:r>
            <a:r>
              <a:rPr lang="en-US" sz="2400" b="0" i="0" u="none" strike="noStrike" baseline="0" dirty="0">
                <a:latin typeface="Times New Roman" panose="02020603050405020304" pitchFamily="18" charset="0"/>
                <a:cs typeface="Times New Roman" panose="02020603050405020304" pitchFamily="18" charset="0"/>
              </a:rPr>
              <a:t>processes are concurrently executed in multiple CPUs. </a:t>
            </a:r>
          </a:p>
        </p:txBody>
      </p:sp>
      <p:pic>
        <p:nvPicPr>
          <p:cNvPr id="4" name="Picture 3">
            <a:extLst>
              <a:ext uri="{FF2B5EF4-FFF2-40B4-BE49-F238E27FC236}">
                <a16:creationId xmlns:a16="http://schemas.microsoft.com/office/drawing/2014/main" id="{FEE3431D-0AAA-7BE8-8C54-EE842722DCE6}"/>
              </a:ext>
            </a:extLst>
          </p:cNvPr>
          <p:cNvPicPr>
            <a:picLocks noChangeAspect="1"/>
          </p:cNvPicPr>
          <p:nvPr/>
        </p:nvPicPr>
        <p:blipFill>
          <a:blip r:embed="rId2"/>
          <a:stretch>
            <a:fillRect/>
          </a:stretch>
        </p:blipFill>
        <p:spPr>
          <a:xfrm>
            <a:off x="4311786" y="1773332"/>
            <a:ext cx="5300140" cy="3103467"/>
          </a:xfrm>
          <a:prstGeom prst="rect">
            <a:avLst/>
          </a:prstGeom>
        </p:spPr>
      </p:pic>
    </p:spTree>
    <p:extLst>
      <p:ext uri="{BB962C8B-B14F-4D97-AF65-F5344CB8AC3E}">
        <p14:creationId xmlns:p14="http://schemas.microsoft.com/office/powerpoint/2010/main" val="10123779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1D1544EE-0F90-F8D6-2CAC-32F1CD27D1A7}"/>
              </a:ext>
            </a:extLst>
          </p:cNvPr>
          <p:cNvSpPr txBox="1"/>
          <p:nvPr/>
        </p:nvSpPr>
        <p:spPr>
          <a:xfrm>
            <a:off x="772885" y="363404"/>
            <a:ext cx="10199914" cy="2677656"/>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Transactions, Read and Write Operations </a:t>
            </a:r>
          </a:p>
          <a:p>
            <a:endParaRPr lang="en-US" sz="2400" b="1" i="0" u="none" strike="noStrike" baseline="0" dirty="0">
              <a:latin typeface="Times New Roman" panose="02020603050405020304" pitchFamily="18" charset="0"/>
              <a:cs typeface="Times New Roman" panose="02020603050405020304" pitchFamily="18" charset="0"/>
            </a:endParaRPr>
          </a:p>
          <a:p>
            <a:endParaRPr lang="en-US" sz="2400" b="1" dirty="0">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Read only Transaction: </a:t>
            </a:r>
            <a:r>
              <a:rPr lang="en-US" sz="2400" b="0" i="0" u="none" strike="noStrike" baseline="0" dirty="0">
                <a:latin typeface="Times New Roman" panose="02020603050405020304" pitchFamily="18" charset="0"/>
                <a:cs typeface="Times New Roman" panose="02020603050405020304" pitchFamily="18" charset="0"/>
              </a:rPr>
              <a:t>If the database operations in a transaction do not update the database but only retrieve data, the transaction is called a </a:t>
            </a:r>
            <a:r>
              <a:rPr lang="en-US" sz="2400" b="1" i="0" u="none" strike="noStrike" baseline="0" dirty="0">
                <a:latin typeface="Times New Roman" panose="02020603050405020304" pitchFamily="18" charset="0"/>
                <a:cs typeface="Times New Roman" panose="02020603050405020304" pitchFamily="18" charset="0"/>
              </a:rPr>
              <a:t>read-only transaction. </a:t>
            </a:r>
            <a:endParaRPr lang="en-US" sz="2400"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A53B578F-E484-4769-4C2A-D2135877FFEA}"/>
              </a:ext>
            </a:extLst>
          </p:cNvPr>
          <p:cNvSpPr txBox="1"/>
          <p:nvPr/>
        </p:nvSpPr>
        <p:spPr>
          <a:xfrm>
            <a:off x="772885" y="3447608"/>
            <a:ext cx="10450286" cy="3046988"/>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Basic operations are read and write </a:t>
            </a: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1" i="0" u="none" strike="noStrike" baseline="0" dirty="0" err="1">
                <a:latin typeface="Times New Roman" panose="02020603050405020304" pitchFamily="18" charset="0"/>
                <a:cs typeface="Times New Roman" panose="02020603050405020304" pitchFamily="18" charset="0"/>
              </a:rPr>
              <a:t>read_item</a:t>
            </a:r>
            <a:r>
              <a:rPr lang="en-US" sz="2400" b="1" i="0" u="none" strike="noStrike" baseline="0" dirty="0">
                <a:latin typeface="Times New Roman" panose="02020603050405020304" pitchFamily="18" charset="0"/>
                <a:cs typeface="Times New Roman" panose="02020603050405020304" pitchFamily="18" charset="0"/>
              </a:rPr>
              <a:t>(X)</a:t>
            </a:r>
            <a:r>
              <a:rPr lang="en-US" sz="2400" b="0" i="0" u="none" strike="noStrike" baseline="0" dirty="0">
                <a:latin typeface="Times New Roman" panose="02020603050405020304" pitchFamily="18" charset="0"/>
                <a:cs typeface="Times New Roman" panose="02020603050405020304" pitchFamily="18" charset="0"/>
              </a:rPr>
              <a:t>: Reads a database item named X into a program variable. To simplify our notation, we assume that </a:t>
            </a:r>
            <a:r>
              <a:rPr lang="en-US" sz="2400" b="0" i="1" u="none" strike="noStrike" baseline="0" dirty="0">
                <a:latin typeface="Times New Roman" panose="02020603050405020304" pitchFamily="18" charset="0"/>
                <a:cs typeface="Times New Roman" panose="02020603050405020304" pitchFamily="18" charset="0"/>
              </a:rPr>
              <a:t>the program variable is also named X. </a:t>
            </a:r>
          </a:p>
          <a:p>
            <a:endParaRPr lang="en-US" sz="2400" b="0" i="0" u="none" strike="noStrike" baseline="0" dirty="0">
              <a:latin typeface="Times New Roman" panose="02020603050405020304" pitchFamily="18" charset="0"/>
              <a:cs typeface="Times New Roman" panose="02020603050405020304" pitchFamily="18" charset="0"/>
            </a:endParaRPr>
          </a:p>
          <a:p>
            <a:r>
              <a:rPr lang="en-US" sz="2400" b="1" i="0" u="none" strike="noStrike" baseline="0" dirty="0" err="1">
                <a:latin typeface="Times New Roman" panose="02020603050405020304" pitchFamily="18" charset="0"/>
                <a:cs typeface="Times New Roman" panose="02020603050405020304" pitchFamily="18" charset="0"/>
              </a:rPr>
              <a:t>write_item</a:t>
            </a:r>
            <a:r>
              <a:rPr lang="en-US" sz="2400" b="1" i="0" u="none" strike="noStrike" baseline="0" dirty="0">
                <a:latin typeface="Times New Roman" panose="02020603050405020304" pitchFamily="18" charset="0"/>
                <a:cs typeface="Times New Roman" panose="02020603050405020304" pitchFamily="18" charset="0"/>
              </a:rPr>
              <a:t>(X)</a:t>
            </a:r>
            <a:r>
              <a:rPr lang="en-US" sz="2400" b="0" i="0" u="none" strike="noStrike" baseline="0" dirty="0">
                <a:latin typeface="Times New Roman" panose="02020603050405020304" pitchFamily="18" charset="0"/>
                <a:cs typeface="Times New Roman" panose="02020603050405020304" pitchFamily="18" charset="0"/>
              </a:rPr>
              <a:t>: Writes the value of program variable X into the database item named X.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33320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B198735-6118-64CC-BF27-1DDE9CCE67D0}"/>
              </a:ext>
            </a:extLst>
          </p:cNvPr>
          <p:cNvSpPr txBox="1"/>
          <p:nvPr/>
        </p:nvSpPr>
        <p:spPr>
          <a:xfrm>
            <a:off x="598714" y="-250372"/>
            <a:ext cx="10885715" cy="4154984"/>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READ AND WRITE OPERATIONS: </a:t>
            </a:r>
            <a:r>
              <a:rPr lang="en-US" sz="2400" b="0" i="0" u="none" strike="noStrike" baseline="0" dirty="0">
                <a:latin typeface="Times New Roman" panose="02020603050405020304" pitchFamily="18" charset="0"/>
                <a:cs typeface="Times New Roman" panose="02020603050405020304" pitchFamily="18" charset="0"/>
              </a:rPr>
              <a:t>Basic unit of data transfer from the disk to the computer main memory is one block. In general, a data item (what is read or written) will be the field of some record in the database, although it may be a larger unit such as a record or even a whole block. </a:t>
            </a:r>
          </a:p>
          <a:p>
            <a:r>
              <a:rPr lang="en-US" sz="2400" b="1" i="0" u="none" strike="noStrike" baseline="0" dirty="0" err="1">
                <a:latin typeface="Times New Roman" panose="02020603050405020304" pitchFamily="18" charset="0"/>
                <a:cs typeface="Times New Roman" panose="02020603050405020304" pitchFamily="18" charset="0"/>
              </a:rPr>
              <a:t>read_item</a:t>
            </a:r>
            <a:r>
              <a:rPr lang="en-US" sz="2400" b="1" i="0" u="none" strike="noStrike" baseline="0" dirty="0">
                <a:latin typeface="Times New Roman" panose="02020603050405020304" pitchFamily="18" charset="0"/>
                <a:cs typeface="Times New Roman" panose="02020603050405020304" pitchFamily="18" charset="0"/>
              </a:rPr>
              <a:t>(X) </a:t>
            </a:r>
            <a:r>
              <a:rPr lang="en-US" sz="2400" b="0" i="0" u="none" strike="noStrike" baseline="0" dirty="0">
                <a:latin typeface="Times New Roman" panose="02020603050405020304" pitchFamily="18" charset="0"/>
                <a:cs typeface="Times New Roman" panose="02020603050405020304" pitchFamily="18" charset="0"/>
              </a:rPr>
              <a:t>command includes the following steps: </a:t>
            </a:r>
          </a:p>
          <a:p>
            <a:endParaRPr lang="en-US" sz="2400" i="0" u="none" strike="noStrike" baseline="0" dirty="0">
              <a:latin typeface="Times New Roman" panose="02020603050405020304" pitchFamily="18" charset="0"/>
              <a:cs typeface="Times New Roman" panose="02020603050405020304" pitchFamily="18" charset="0"/>
            </a:endParaRPr>
          </a:p>
          <a:p>
            <a:r>
              <a:rPr lang="en-US" sz="2400" i="0" u="none" strike="noStrike" baseline="0" dirty="0">
                <a:latin typeface="Times New Roman" panose="02020603050405020304" pitchFamily="18" charset="0"/>
                <a:cs typeface="Times New Roman" panose="02020603050405020304" pitchFamily="18" charset="0"/>
              </a:rPr>
              <a:t>1.  Find the address of the disk block that contains item X. </a:t>
            </a:r>
          </a:p>
          <a:p>
            <a:r>
              <a:rPr lang="en-US" sz="2400" i="0" u="none" strike="noStrike" baseline="0" dirty="0">
                <a:latin typeface="Times New Roman" panose="02020603050405020304" pitchFamily="18" charset="0"/>
                <a:cs typeface="Times New Roman" panose="02020603050405020304" pitchFamily="18" charset="0"/>
              </a:rPr>
              <a:t>2.  Copy that disk block into a buffer in main memory (if that disk block is not already in some main memory buffer). </a:t>
            </a:r>
          </a:p>
          <a:p>
            <a:r>
              <a:rPr lang="en-US" sz="2400" i="0" u="none" strike="noStrike" baseline="0" dirty="0">
                <a:latin typeface="Times New Roman" panose="02020603050405020304" pitchFamily="18" charset="0"/>
                <a:cs typeface="Times New Roman" panose="02020603050405020304" pitchFamily="18" charset="0"/>
              </a:rPr>
              <a:t>3.  Copy item X from the buffer to the program variable named X. </a:t>
            </a:r>
          </a:p>
        </p:txBody>
      </p:sp>
      <p:sp>
        <p:nvSpPr>
          <p:cNvPr id="5" name="TextBox 4">
            <a:extLst>
              <a:ext uri="{FF2B5EF4-FFF2-40B4-BE49-F238E27FC236}">
                <a16:creationId xmlns:a16="http://schemas.microsoft.com/office/drawing/2014/main" id="{A1172676-CBA2-5DFE-8C59-C79F4102FE87}"/>
              </a:ext>
            </a:extLst>
          </p:cNvPr>
          <p:cNvSpPr txBox="1"/>
          <p:nvPr/>
        </p:nvSpPr>
        <p:spPr>
          <a:xfrm>
            <a:off x="555172" y="3621584"/>
            <a:ext cx="11038114" cy="3046988"/>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err="1">
                <a:latin typeface="Times New Roman" panose="02020603050405020304" pitchFamily="18" charset="0"/>
                <a:cs typeface="Times New Roman" panose="02020603050405020304" pitchFamily="18" charset="0"/>
              </a:rPr>
              <a:t>write_item</a:t>
            </a:r>
            <a:r>
              <a:rPr lang="en-US" sz="2400" b="1" i="0" u="none" strike="noStrike" baseline="0" dirty="0">
                <a:latin typeface="Times New Roman" panose="02020603050405020304" pitchFamily="18" charset="0"/>
                <a:cs typeface="Times New Roman" panose="02020603050405020304" pitchFamily="18" charset="0"/>
              </a:rPr>
              <a:t>(X) </a:t>
            </a:r>
            <a:r>
              <a:rPr lang="en-US" sz="2400" b="0" i="0" u="none" strike="noStrike" baseline="0" dirty="0">
                <a:latin typeface="Times New Roman" panose="02020603050405020304" pitchFamily="18" charset="0"/>
                <a:cs typeface="Times New Roman" panose="02020603050405020304" pitchFamily="18" charset="0"/>
              </a:rPr>
              <a:t>command includes the following steps: </a:t>
            </a:r>
          </a:p>
          <a:p>
            <a:pPr marL="457200" indent="-457200">
              <a:buAutoNum type="arabicPeriod"/>
            </a:pPr>
            <a:r>
              <a:rPr lang="en-US" sz="2400" b="0" i="0" u="none" strike="noStrike" baseline="0" dirty="0">
                <a:latin typeface="Times New Roman" panose="02020603050405020304" pitchFamily="18" charset="0"/>
                <a:cs typeface="Times New Roman" panose="02020603050405020304" pitchFamily="18" charset="0"/>
              </a:rPr>
              <a:t>Find the address of the disk block that contains item X. </a:t>
            </a:r>
          </a:p>
          <a:p>
            <a:pPr marL="457200" indent="-457200">
              <a:buAutoNum type="arabicPeriod"/>
            </a:pPr>
            <a:r>
              <a:rPr lang="en-US" sz="2400" b="0" i="0" u="none" strike="noStrike" baseline="0" dirty="0">
                <a:latin typeface="Times New Roman" panose="02020603050405020304" pitchFamily="18" charset="0"/>
                <a:cs typeface="Times New Roman" panose="02020603050405020304" pitchFamily="18" charset="0"/>
              </a:rPr>
              <a:t>Copy that disk block into a buffer in main memory(if that disk block is not already in some main memory buffer).</a:t>
            </a:r>
          </a:p>
          <a:p>
            <a:pPr marL="457200" indent="-457200">
              <a:buAutoNum type="arabicPeriod"/>
            </a:pPr>
            <a:r>
              <a:rPr lang="en-US" sz="2400" b="0" i="0" u="none" strike="noStrike" baseline="0" dirty="0">
                <a:latin typeface="Times New Roman" panose="02020603050405020304" pitchFamily="18" charset="0"/>
                <a:cs typeface="Times New Roman" panose="02020603050405020304" pitchFamily="18" charset="0"/>
              </a:rPr>
              <a:t>Copy item X from the program variable named X into its correct location in the buffer. 4. Store the updated block from the buffer back to disk (either immediately or at some later point in time) </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653080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749879-4FD4-CA33-F12B-F48710309829}"/>
              </a:ext>
            </a:extLst>
          </p:cNvPr>
          <p:cNvSpPr txBox="1"/>
          <p:nvPr/>
        </p:nvSpPr>
        <p:spPr>
          <a:xfrm>
            <a:off x="642257" y="946353"/>
            <a:ext cx="10646228" cy="1938992"/>
          </a:xfrm>
          <a:prstGeom prst="rect">
            <a:avLst/>
          </a:prstGeom>
          <a:noFill/>
        </p:spPr>
        <p:txBody>
          <a:bodyPr wrap="square">
            <a:spAutoFit/>
          </a:bodyPr>
          <a:lstStyle/>
          <a:p>
            <a:pPr algn="l"/>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r>
              <a:rPr lang="en-US" sz="2400" b="1" i="0" u="none" strike="noStrike" baseline="0" dirty="0">
                <a:latin typeface="Times New Roman" panose="02020603050405020304" pitchFamily="18" charset="0"/>
                <a:cs typeface="Times New Roman" panose="02020603050405020304" pitchFamily="18" charset="0"/>
              </a:rPr>
              <a:t>WHY CONCURRENCY CONTROL IS NEEDED: </a:t>
            </a:r>
            <a:endParaRPr lang="en-US" sz="2400" b="0" i="0" u="none" strike="noStrike" baseline="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b="0" i="0" u="none" strike="noStrike" baseline="0" dirty="0">
                <a:latin typeface="Times New Roman" panose="02020603050405020304" pitchFamily="18" charset="0"/>
                <a:cs typeface="Times New Roman" panose="02020603050405020304" pitchFamily="18" charset="0"/>
              </a:rPr>
              <a:t>Several problems can occur when concurrent transactions execute without control </a:t>
            </a:r>
          </a:p>
          <a:p>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00222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9E79DF7-3B4F-58B4-6591-A53B851C0F74}"/>
              </a:ext>
            </a:extLst>
          </p:cNvPr>
          <p:cNvSpPr txBox="1"/>
          <p:nvPr/>
        </p:nvSpPr>
        <p:spPr>
          <a:xfrm>
            <a:off x="206829" y="-224425"/>
            <a:ext cx="6879772" cy="7109639"/>
          </a:xfrm>
          <a:prstGeom prst="rect">
            <a:avLst/>
          </a:prstGeom>
          <a:noFill/>
        </p:spPr>
        <p:txBody>
          <a:bodyPr wrap="square">
            <a:spAutoFit/>
          </a:bodyPr>
          <a:lstStyle/>
          <a:p>
            <a:pPr algn="just"/>
            <a:endParaRPr lang="en-US" sz="2400" b="0" i="0" u="none" strike="noStrike" baseline="0" dirty="0">
              <a:solidFill>
                <a:srgbClr val="000000"/>
              </a:solidFill>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Consider the Air line reservations database in which a record is stored for each flight.</a:t>
            </a:r>
          </a:p>
          <a:p>
            <a:pPr algn="just"/>
            <a:endParaRPr lang="en-US" sz="240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Each record includes the number of reserved seats for that flight as a named data item, among other information. </a:t>
            </a:r>
          </a:p>
          <a:p>
            <a:pPr algn="just"/>
            <a:endParaRPr lang="en-US" sz="240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Transaction T1 shows that transfers N reservations from one flight whose no of reserved seats is stored in the data item named X to another flight whose no of reserved seats is stored in the data item named Y </a:t>
            </a:r>
          </a:p>
          <a:p>
            <a:pPr algn="just"/>
            <a:endParaRPr lang="en-US" sz="240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Transaction T2 reserves M seats on the first flight (X) referenced in transaction T1.</a:t>
            </a:r>
          </a:p>
          <a:p>
            <a:pPr algn="just"/>
            <a:endParaRPr lang="en-US" sz="2400" dirty="0">
              <a:latin typeface="Times New Roman" panose="02020603050405020304" pitchFamily="18" charset="0"/>
              <a:cs typeface="Times New Roman" panose="02020603050405020304" pitchFamily="18" charset="0"/>
            </a:endParaRPr>
          </a:p>
          <a:p>
            <a:pPr algn="just"/>
            <a:r>
              <a:rPr lang="en-US" sz="2400" b="0" i="0" u="none" strike="noStrike" baseline="0" dirty="0">
                <a:latin typeface="Times New Roman" panose="02020603050405020304" pitchFamily="18" charset="0"/>
                <a:cs typeface="Times New Roman" panose="02020603050405020304" pitchFamily="18" charset="0"/>
              </a:rPr>
              <a:t>Transaction T1 and T2 are </a:t>
            </a:r>
            <a:r>
              <a:rPr lang="en-US" sz="2400" b="0" i="1" u="none" strike="noStrike" baseline="0" dirty="0">
                <a:latin typeface="Times New Roman" panose="02020603050405020304" pitchFamily="18" charset="0"/>
                <a:cs typeface="Times New Roman" panose="02020603050405020304" pitchFamily="18" charset="0"/>
              </a:rPr>
              <a:t>specific executions </a:t>
            </a:r>
            <a:r>
              <a:rPr lang="en-US" sz="2400" b="0" i="0" u="none" strike="noStrike" baseline="0" dirty="0">
                <a:latin typeface="Times New Roman" panose="02020603050405020304" pitchFamily="18" charset="0"/>
                <a:cs typeface="Times New Roman" panose="02020603050405020304" pitchFamily="18" charset="0"/>
              </a:rPr>
              <a:t>of a program that refer to the specific flights whose no of seats are stored in data items X and Y in the database. </a:t>
            </a:r>
            <a:endParaRPr lang="en-US" sz="24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9D80B321-26E0-A727-17F8-F0DF342B325E}"/>
              </a:ext>
            </a:extLst>
          </p:cNvPr>
          <p:cNvPicPr>
            <a:picLocks noChangeAspect="1"/>
          </p:cNvPicPr>
          <p:nvPr/>
        </p:nvPicPr>
        <p:blipFill>
          <a:blip r:embed="rId2"/>
          <a:stretch>
            <a:fillRect/>
          </a:stretch>
        </p:blipFill>
        <p:spPr>
          <a:xfrm>
            <a:off x="7347858" y="590972"/>
            <a:ext cx="4517575" cy="5676056"/>
          </a:xfrm>
          <a:prstGeom prst="rect">
            <a:avLst/>
          </a:prstGeom>
        </p:spPr>
      </p:pic>
    </p:spTree>
    <p:extLst>
      <p:ext uri="{BB962C8B-B14F-4D97-AF65-F5344CB8AC3E}">
        <p14:creationId xmlns:p14="http://schemas.microsoft.com/office/powerpoint/2010/main" val="66705639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929</TotalTime>
  <Words>3622</Words>
  <Application>Microsoft Office PowerPoint</Application>
  <PresentationFormat>Widescreen</PresentationFormat>
  <Paragraphs>253</Paragraphs>
  <Slides>30</Slides>
  <Notes>4</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Arial</vt:lpstr>
      <vt:lpstr>Calibri</vt:lpstr>
      <vt:lpstr>Calibri Light</vt:lpstr>
      <vt:lpstr>MinionPro-It</vt:lpstr>
      <vt:lpstr>MinionPro-Regular</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Prajeesh A V</dc:creator>
  <cp:lastModifiedBy>Prajeesh A V</cp:lastModifiedBy>
  <cp:revision>81</cp:revision>
  <dcterms:created xsi:type="dcterms:W3CDTF">2024-09-17T04:49:39Z</dcterms:created>
  <dcterms:modified xsi:type="dcterms:W3CDTF">2024-09-24T09:01:18Z</dcterms:modified>
</cp:coreProperties>
</file>