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74" r:id="rId12"/>
    <p:sldId id="273" r:id="rId13"/>
    <p:sldId id="272" r:id="rId14"/>
    <p:sldId id="271" r:id="rId15"/>
    <p:sldId id="270" r:id="rId16"/>
    <p:sldId id="26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2FB86-2FF3-1B07-1B91-AD82434C6E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CD1D5B-7110-7E7F-8C93-D9B8617FF0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4EAE50-C7D8-C3D5-C13C-A4D46DC788EE}"/>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5" name="Footer Placeholder 4">
            <a:extLst>
              <a:ext uri="{FF2B5EF4-FFF2-40B4-BE49-F238E27FC236}">
                <a16:creationId xmlns:a16="http://schemas.microsoft.com/office/drawing/2014/main" id="{1EBB74C8-DB7E-80C5-6320-72C22FD19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483370-3C08-110F-12DD-B3475BC93041}"/>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3777751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1C50B-1465-379A-218C-A039ACB6EA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E7C6C3-FA7D-E7AA-2B13-A4CEA6ADF7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1968C8-6935-F9DE-2FFA-2C3C48E45A00}"/>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5" name="Footer Placeholder 4">
            <a:extLst>
              <a:ext uri="{FF2B5EF4-FFF2-40B4-BE49-F238E27FC236}">
                <a16:creationId xmlns:a16="http://schemas.microsoft.com/office/drawing/2014/main" id="{312B9A0E-98D9-75C9-9A49-973A8F43B3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C262F2-D143-2E22-2EF9-06743C62CF4F}"/>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1263473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A9148B-FEFB-C2E7-E9BC-0AB1D5BC3BF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B69777-8ABE-E3DA-D5AE-86269E99E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B7883-3636-B48D-16EF-2BAB087CD51B}"/>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5" name="Footer Placeholder 4">
            <a:extLst>
              <a:ext uri="{FF2B5EF4-FFF2-40B4-BE49-F238E27FC236}">
                <a16:creationId xmlns:a16="http://schemas.microsoft.com/office/drawing/2014/main" id="{5920EAB9-3D89-DEE4-E461-02CDAFBB2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B76FB3-0479-8B06-2B6C-E0D22EBE9D4D}"/>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252245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0E6D-F1A9-7B11-B616-99011BAE49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1B52AC-E574-48A1-D01E-0BE8CE8F77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B16FB-F02F-F100-678B-4C1009016F95}"/>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5" name="Footer Placeholder 4">
            <a:extLst>
              <a:ext uri="{FF2B5EF4-FFF2-40B4-BE49-F238E27FC236}">
                <a16:creationId xmlns:a16="http://schemas.microsoft.com/office/drawing/2014/main" id="{E3EF1B93-6375-1150-FA61-EDA556FD2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E65D58-6C8A-FA63-C927-31601FA86E48}"/>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641685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A51E-1AF8-97F4-A585-2F778ECB39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DAE85-C25D-C44A-A93E-2458071553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1C6051-6EFC-1E9F-B57F-16F8B07CB00D}"/>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5" name="Footer Placeholder 4">
            <a:extLst>
              <a:ext uri="{FF2B5EF4-FFF2-40B4-BE49-F238E27FC236}">
                <a16:creationId xmlns:a16="http://schemas.microsoft.com/office/drawing/2014/main" id="{A06DBD6A-E7CD-6ADC-0BDE-E9E6865FB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B4FEC-5BDF-39C3-C927-BE2F00FA34BF}"/>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3039521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F0688-43DF-F456-9099-B387289F21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1BE7CA-7C7A-9D64-2680-F7AE6D4627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325520-6180-748D-880A-5908A2D9F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202DF1-1819-C4E6-0AD3-3B494BC41B95}"/>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6" name="Footer Placeholder 5">
            <a:extLst>
              <a:ext uri="{FF2B5EF4-FFF2-40B4-BE49-F238E27FC236}">
                <a16:creationId xmlns:a16="http://schemas.microsoft.com/office/drawing/2014/main" id="{9A1A8479-7032-9A7B-0FC4-D661343EA4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17B8B1-B2DC-E3AD-670B-2E6AE808B294}"/>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4062033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28B6B-7A4A-ACEE-6810-CCE55A28299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B3A9D1-8EED-2C7F-9087-93DC760E0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A6D92-37B9-2E8E-CC72-3E68E5AFDF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5DAB5-BDC5-C2DC-FEFE-369BCF3C1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FF8605-515F-3842-9150-93D0733868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F06541-1BCD-D575-BF64-76F59362B5AA}"/>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8" name="Footer Placeholder 7">
            <a:extLst>
              <a:ext uri="{FF2B5EF4-FFF2-40B4-BE49-F238E27FC236}">
                <a16:creationId xmlns:a16="http://schemas.microsoft.com/office/drawing/2014/main" id="{DC259E55-F606-7846-03BF-6DF1D5439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E381B2-C50E-B40E-888F-714D787768FA}"/>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1454026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A68A-3B8B-F96A-67BE-A7532F8F2F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B1EF2-70AF-7D09-47EC-5BE6EAEB8730}"/>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4" name="Footer Placeholder 3">
            <a:extLst>
              <a:ext uri="{FF2B5EF4-FFF2-40B4-BE49-F238E27FC236}">
                <a16:creationId xmlns:a16="http://schemas.microsoft.com/office/drawing/2014/main" id="{FB9D031B-C8C4-2D9F-7D87-BF4BD7F65F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FDEE18-3BE2-5224-533D-53AB22168001}"/>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3491366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617BD7-C74A-1DE8-89A4-7449E7845D67}"/>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3" name="Footer Placeholder 2">
            <a:extLst>
              <a:ext uri="{FF2B5EF4-FFF2-40B4-BE49-F238E27FC236}">
                <a16:creationId xmlns:a16="http://schemas.microsoft.com/office/drawing/2014/main" id="{293711FA-09B6-CB5D-7BFA-0DCE0A49C1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170326-C344-E517-5492-F03985EDBFD9}"/>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238094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8E6E4-0A2C-CF6E-41FA-BA9350409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624467-92D1-B5D5-B0C7-70810C5927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B5119E-C095-1BE2-1915-2D487ED6ED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69226-80BA-D348-2497-C60A9DBD83A2}"/>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6" name="Footer Placeholder 5">
            <a:extLst>
              <a:ext uri="{FF2B5EF4-FFF2-40B4-BE49-F238E27FC236}">
                <a16:creationId xmlns:a16="http://schemas.microsoft.com/office/drawing/2014/main" id="{D454B463-0568-38EC-6AA7-01125C30DC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47459-5A8A-A8B1-5829-477D3959F8F0}"/>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111248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F40B-6A17-5E4D-9348-2884EA9F15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989955-411D-184B-3F9D-2B73E91EAB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244A9A-8046-9CC2-1559-2B06AAD430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57C953-9F29-4B2A-850A-DADAAFB44F45}"/>
              </a:ext>
            </a:extLst>
          </p:cNvPr>
          <p:cNvSpPr>
            <a:spLocks noGrp="1"/>
          </p:cNvSpPr>
          <p:nvPr>
            <p:ph type="dt" sz="half" idx="10"/>
          </p:nvPr>
        </p:nvSpPr>
        <p:spPr/>
        <p:txBody>
          <a:bodyPr/>
          <a:lstStyle/>
          <a:p>
            <a:fld id="{591E8473-FE53-4E8D-A316-5A027473CDC9}" type="datetimeFigureOut">
              <a:rPr lang="en-US" smtClean="0"/>
              <a:t>4/15/2025</a:t>
            </a:fld>
            <a:endParaRPr lang="en-US"/>
          </a:p>
        </p:txBody>
      </p:sp>
      <p:sp>
        <p:nvSpPr>
          <p:cNvPr id="6" name="Footer Placeholder 5">
            <a:extLst>
              <a:ext uri="{FF2B5EF4-FFF2-40B4-BE49-F238E27FC236}">
                <a16:creationId xmlns:a16="http://schemas.microsoft.com/office/drawing/2014/main" id="{7C38489A-8733-070D-FDA0-9DC5B6E35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21A02E-4AA9-EAF4-F9CF-87AEEFEC00AD}"/>
              </a:ext>
            </a:extLst>
          </p:cNvPr>
          <p:cNvSpPr>
            <a:spLocks noGrp="1"/>
          </p:cNvSpPr>
          <p:nvPr>
            <p:ph type="sldNum" sz="quarter" idx="12"/>
          </p:nvPr>
        </p:nvSpPr>
        <p:spPr/>
        <p:txBody>
          <a:bodyPr/>
          <a:lstStyle/>
          <a:p>
            <a:fld id="{08103E57-D7DA-4CEF-90B6-00980948661A}" type="slidenum">
              <a:rPr lang="en-US" smtClean="0"/>
              <a:t>‹#›</a:t>
            </a:fld>
            <a:endParaRPr lang="en-US"/>
          </a:p>
        </p:txBody>
      </p:sp>
    </p:spTree>
    <p:extLst>
      <p:ext uri="{BB962C8B-B14F-4D97-AF65-F5344CB8AC3E}">
        <p14:creationId xmlns:p14="http://schemas.microsoft.com/office/powerpoint/2010/main" val="286829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84165-E3EF-CFA5-A542-0F90F2B94C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D6CAED-D287-6A5B-E80F-6C60B4B71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A02910-28A9-67DD-472B-B5229B0F7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E8473-FE53-4E8D-A316-5A027473CDC9}" type="datetimeFigureOut">
              <a:rPr lang="en-US" smtClean="0"/>
              <a:t>4/15/2025</a:t>
            </a:fld>
            <a:endParaRPr lang="en-US"/>
          </a:p>
        </p:txBody>
      </p:sp>
      <p:sp>
        <p:nvSpPr>
          <p:cNvPr id="5" name="Footer Placeholder 4">
            <a:extLst>
              <a:ext uri="{FF2B5EF4-FFF2-40B4-BE49-F238E27FC236}">
                <a16:creationId xmlns:a16="http://schemas.microsoft.com/office/drawing/2014/main" id="{158A5D65-D121-51E7-399C-F86EC5A8B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CDAA36-589D-33E8-080D-DB913517A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103E57-D7DA-4CEF-90B6-00980948661A}" type="slidenum">
              <a:rPr lang="en-US" smtClean="0"/>
              <a:t>‹#›</a:t>
            </a:fld>
            <a:endParaRPr lang="en-US"/>
          </a:p>
        </p:txBody>
      </p:sp>
    </p:spTree>
    <p:extLst>
      <p:ext uri="{BB962C8B-B14F-4D97-AF65-F5344CB8AC3E}">
        <p14:creationId xmlns:p14="http://schemas.microsoft.com/office/powerpoint/2010/main" val="2090600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1FDA2-3632-928D-69B5-24B27F64D267}"/>
              </a:ext>
            </a:extLst>
          </p:cNvPr>
          <p:cNvSpPr txBox="1"/>
          <p:nvPr/>
        </p:nvSpPr>
        <p:spPr>
          <a:xfrm>
            <a:off x="718456" y="1982450"/>
            <a:ext cx="11234057" cy="1446550"/>
          </a:xfrm>
          <a:prstGeom prst="rect">
            <a:avLst/>
          </a:prstGeom>
          <a:noFill/>
        </p:spPr>
        <p:txBody>
          <a:bodyPr wrap="square" rtlCol="0">
            <a:spAutoFit/>
          </a:bodyPr>
          <a:lstStyle/>
          <a:p>
            <a:r>
              <a:rPr lang="en-US" sz="4400" dirty="0"/>
              <a:t>Data Mining </a:t>
            </a:r>
          </a:p>
          <a:p>
            <a:r>
              <a:rPr lang="en-US" sz="4400" dirty="0"/>
              <a:t>(knowledge discovery from data: KDD)</a:t>
            </a:r>
          </a:p>
        </p:txBody>
      </p:sp>
    </p:spTree>
    <p:extLst>
      <p:ext uri="{BB962C8B-B14F-4D97-AF65-F5344CB8AC3E}">
        <p14:creationId xmlns:p14="http://schemas.microsoft.com/office/powerpoint/2010/main" val="2707631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EEBD95-4D12-BBF6-01FE-00E6D032D130}"/>
              </a:ext>
            </a:extLst>
          </p:cNvPr>
          <p:cNvSpPr txBox="1"/>
          <p:nvPr/>
        </p:nvSpPr>
        <p:spPr>
          <a:xfrm>
            <a:off x="674914" y="123607"/>
            <a:ext cx="10297886" cy="6443174"/>
          </a:xfrm>
          <a:prstGeom prst="rect">
            <a:avLst/>
          </a:prstGeom>
          <a:noFill/>
        </p:spPr>
        <p:txBody>
          <a:bodyPr wrap="square">
            <a:spAutoFit/>
          </a:bodyPr>
          <a:lstStyle/>
          <a:p>
            <a:pPr marL="0" marR="0">
              <a:lnSpc>
                <a:spcPct val="107000"/>
              </a:lnSpc>
              <a:spcAft>
                <a:spcPts val="800"/>
              </a:spcAft>
              <a:buNone/>
            </a:pPr>
            <a:r>
              <a:rPr lang="en-US"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Classification of data mining systems based on different criteria.</a:t>
            </a:r>
            <a:endPar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Based on the kind of knowledge or data that is mined.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Transactional data mining (e.g., customer purchases).</a:t>
            </a: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Multimedia data mining (e.g., image recognition).</a:t>
            </a: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Web data mining (e.g., user behavior analysis).</a:t>
            </a:r>
          </a:p>
          <a:p>
            <a:pPr marR="0" lvl="0">
              <a:lnSpc>
                <a:spcPct val="107000"/>
              </a:lnSpc>
              <a:spcAft>
                <a:spcPts val="800"/>
              </a:spcAft>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Based on Techniques Used:</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Machine Learning-based (e.g., decision trees, neural networks).</a:t>
            </a: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Statistical-based (e.g., regression).</a:t>
            </a: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Database-based (e.g., association rule mining).</a:t>
            </a:r>
          </a:p>
          <a:p>
            <a:pPr marR="0" lvl="0">
              <a:lnSpc>
                <a:spcPct val="107000"/>
              </a:lnSpc>
              <a:spcAft>
                <a:spcPts val="800"/>
              </a:spcAft>
              <a:tabLst>
                <a:tab pos="457200" algn="l"/>
              </a:tabLst>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Based on Application Area:</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Business Intelligence (e.g., sales forecasting).</a:t>
            </a: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Scientific Research (e.g., medical diagnosis).</a:t>
            </a: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Cybersecurity (e.g., intrusion detection).</a:t>
            </a:r>
          </a:p>
        </p:txBody>
      </p:sp>
    </p:spTree>
    <p:extLst>
      <p:ext uri="{BB962C8B-B14F-4D97-AF65-F5344CB8AC3E}">
        <p14:creationId xmlns:p14="http://schemas.microsoft.com/office/powerpoint/2010/main" val="1377483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0A6D9D-1331-D1BD-3999-6A49EF16DFC7}"/>
              </a:ext>
            </a:extLst>
          </p:cNvPr>
          <p:cNvSpPr txBox="1"/>
          <p:nvPr/>
        </p:nvSpPr>
        <p:spPr>
          <a:xfrm>
            <a:off x="1132112" y="931706"/>
            <a:ext cx="10570029" cy="830997"/>
          </a:xfrm>
          <a:prstGeom prst="rect">
            <a:avLst/>
          </a:prstGeom>
          <a:noFill/>
        </p:spPr>
        <p:txBody>
          <a:bodyPr wrap="square">
            <a:spAutoFit/>
          </a:bodyPr>
          <a:lstStyle/>
          <a:p>
            <a:r>
              <a:rPr lang="en-US" sz="2400" b="1" dirty="0"/>
              <a:t>Data Mining Task Primitives</a:t>
            </a:r>
            <a:r>
              <a:rPr lang="en-US" sz="2400" dirty="0"/>
              <a:t> are the basic building blocks or fundamental operations that help define a data mining task clearly.</a:t>
            </a:r>
          </a:p>
        </p:txBody>
      </p:sp>
    </p:spTree>
    <p:extLst>
      <p:ext uri="{BB962C8B-B14F-4D97-AF65-F5344CB8AC3E}">
        <p14:creationId xmlns:p14="http://schemas.microsoft.com/office/powerpoint/2010/main" val="3634801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4AEF6-F169-8F05-5285-E3FF1F7432F1}"/>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EE8517EC-C75D-509C-306B-4FEF099CCD35}"/>
              </a:ext>
            </a:extLst>
          </p:cNvPr>
          <p:cNvSpPr txBox="1"/>
          <p:nvPr/>
        </p:nvSpPr>
        <p:spPr>
          <a:xfrm>
            <a:off x="293913" y="991500"/>
            <a:ext cx="11582402" cy="4708981"/>
          </a:xfrm>
          <a:prstGeom prst="rect">
            <a:avLst/>
          </a:prstGeom>
          <a:noFill/>
        </p:spPr>
        <p:txBody>
          <a:bodyPr wrap="square">
            <a:spAutoFit/>
          </a:bodyPr>
          <a:lstStyle/>
          <a:p>
            <a:r>
              <a:rPr lang="en-US" sz="2800" b="1" dirty="0"/>
              <a:t>Data mining task Primitives	Classification Example</a:t>
            </a:r>
          </a:p>
          <a:p>
            <a:endParaRPr lang="en-US" sz="3200" b="1" dirty="0"/>
          </a:p>
          <a:p>
            <a:r>
              <a:rPr lang="en-US" sz="2400" dirty="0"/>
              <a:t>Set Task-relevant data	</a:t>
            </a:r>
          </a:p>
          <a:p>
            <a:endParaRPr lang="en-US" sz="2400" dirty="0"/>
          </a:p>
          <a:p>
            <a:r>
              <a:rPr lang="en-US" sz="2400" dirty="0"/>
              <a:t>Kind of knowledge to mine	</a:t>
            </a:r>
          </a:p>
          <a:p>
            <a:endParaRPr lang="en-US" sz="2400" dirty="0"/>
          </a:p>
          <a:p>
            <a:r>
              <a:rPr lang="en-US" sz="2400" dirty="0"/>
              <a:t>Background knowledge	</a:t>
            </a:r>
          </a:p>
          <a:p>
            <a:endParaRPr lang="en-US" sz="2400" dirty="0">
              <a:solidFill>
                <a:srgbClr val="FF0000"/>
              </a:solidFill>
            </a:endParaRPr>
          </a:p>
          <a:p>
            <a:endParaRPr lang="en-US" sz="2400" dirty="0">
              <a:solidFill>
                <a:srgbClr val="FF0000"/>
              </a:solidFill>
            </a:endParaRPr>
          </a:p>
          <a:p>
            <a:r>
              <a:rPr lang="en-US" sz="2400" dirty="0"/>
              <a:t>Interestingness measure	</a:t>
            </a:r>
          </a:p>
          <a:p>
            <a:endParaRPr lang="en-US" sz="2400" dirty="0">
              <a:solidFill>
                <a:srgbClr val="FF0000"/>
              </a:solidFill>
            </a:endParaRPr>
          </a:p>
          <a:p>
            <a:pPr algn="l"/>
            <a:r>
              <a:rPr lang="en-US" sz="2400" dirty="0"/>
              <a:t>Pattern representation</a:t>
            </a:r>
            <a:endParaRPr lang="en-US" sz="2400" dirty="0">
              <a:solidFill>
                <a:srgbClr val="FF0000"/>
              </a:solidFill>
            </a:endParaRPr>
          </a:p>
        </p:txBody>
      </p:sp>
      <p:sp>
        <p:nvSpPr>
          <p:cNvPr id="14" name="TextBox 13">
            <a:extLst>
              <a:ext uri="{FF2B5EF4-FFF2-40B4-BE49-F238E27FC236}">
                <a16:creationId xmlns:a16="http://schemas.microsoft.com/office/drawing/2014/main" id="{50FDBEBF-4E1F-2178-5A88-552BEAEB6C61}"/>
              </a:ext>
            </a:extLst>
          </p:cNvPr>
          <p:cNvSpPr txBox="1"/>
          <p:nvPr/>
        </p:nvSpPr>
        <p:spPr>
          <a:xfrm>
            <a:off x="261253" y="79605"/>
            <a:ext cx="11941629" cy="954107"/>
          </a:xfrm>
          <a:prstGeom prst="rect">
            <a:avLst/>
          </a:prstGeom>
          <a:noFill/>
        </p:spPr>
        <p:txBody>
          <a:bodyPr wrap="square">
            <a:spAutoFit/>
          </a:bodyPr>
          <a:lstStyle/>
          <a:p>
            <a:r>
              <a:rPr lang="en-US" sz="2800" b="1" dirty="0"/>
              <a:t>Goal: Predict whether a customer will churn based on age, usage, and payment history</a:t>
            </a:r>
          </a:p>
        </p:txBody>
      </p:sp>
    </p:spTree>
    <p:extLst>
      <p:ext uri="{BB962C8B-B14F-4D97-AF65-F5344CB8AC3E}">
        <p14:creationId xmlns:p14="http://schemas.microsoft.com/office/powerpoint/2010/main" val="13057952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B585E-D9ED-CA6B-D9FB-F75F7D1C1AF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9077DDB0-E3ED-EE24-A939-B3F2599EDE9B}"/>
              </a:ext>
            </a:extLst>
          </p:cNvPr>
          <p:cNvSpPr txBox="1"/>
          <p:nvPr/>
        </p:nvSpPr>
        <p:spPr>
          <a:xfrm>
            <a:off x="293913" y="991500"/>
            <a:ext cx="11582402" cy="4708981"/>
          </a:xfrm>
          <a:prstGeom prst="rect">
            <a:avLst/>
          </a:prstGeom>
          <a:noFill/>
        </p:spPr>
        <p:txBody>
          <a:bodyPr wrap="square">
            <a:spAutoFit/>
          </a:bodyPr>
          <a:lstStyle/>
          <a:p>
            <a:r>
              <a:rPr lang="en-US" sz="2800" b="1" dirty="0"/>
              <a:t>Data mining task Primitives	Classification Example</a:t>
            </a:r>
          </a:p>
          <a:p>
            <a:endParaRPr lang="en-US" sz="3200" b="1" dirty="0"/>
          </a:p>
          <a:p>
            <a:r>
              <a:rPr lang="en-US" sz="2400" dirty="0"/>
              <a:t>Set Task-relevant data	                    Customer(age, usage, </a:t>
            </a:r>
            <a:r>
              <a:rPr lang="en-US" sz="2400" dirty="0" err="1"/>
              <a:t>bill_amt</a:t>
            </a:r>
            <a:r>
              <a:rPr lang="en-US" sz="2400" dirty="0"/>
              <a:t>, churn)</a:t>
            </a:r>
          </a:p>
          <a:p>
            <a:endParaRPr lang="en-US" sz="2400" dirty="0"/>
          </a:p>
          <a:p>
            <a:r>
              <a:rPr lang="en-US" sz="2400" dirty="0"/>
              <a:t>Kind of knowledge to mine	</a:t>
            </a:r>
          </a:p>
          <a:p>
            <a:endParaRPr lang="en-US" sz="2400" dirty="0"/>
          </a:p>
          <a:p>
            <a:r>
              <a:rPr lang="en-US" sz="2400" dirty="0"/>
              <a:t>Background knowledge	</a:t>
            </a:r>
          </a:p>
          <a:p>
            <a:endParaRPr lang="en-US" sz="2400" dirty="0">
              <a:solidFill>
                <a:srgbClr val="FF0000"/>
              </a:solidFill>
            </a:endParaRPr>
          </a:p>
          <a:p>
            <a:endParaRPr lang="en-US" sz="2400" dirty="0">
              <a:solidFill>
                <a:srgbClr val="FF0000"/>
              </a:solidFill>
            </a:endParaRPr>
          </a:p>
          <a:p>
            <a:r>
              <a:rPr lang="en-US" sz="2400" dirty="0"/>
              <a:t>Interestingness measure	</a:t>
            </a:r>
          </a:p>
          <a:p>
            <a:endParaRPr lang="en-US" sz="2400" dirty="0">
              <a:solidFill>
                <a:srgbClr val="FF0000"/>
              </a:solidFill>
            </a:endParaRPr>
          </a:p>
          <a:p>
            <a:pPr algn="l"/>
            <a:r>
              <a:rPr lang="en-US" sz="2400" dirty="0"/>
              <a:t>Pattern representation</a:t>
            </a:r>
            <a:endParaRPr lang="en-US" sz="2400" dirty="0">
              <a:solidFill>
                <a:srgbClr val="FF0000"/>
              </a:solidFill>
            </a:endParaRPr>
          </a:p>
        </p:txBody>
      </p:sp>
      <p:sp>
        <p:nvSpPr>
          <p:cNvPr id="14" name="TextBox 13">
            <a:extLst>
              <a:ext uri="{FF2B5EF4-FFF2-40B4-BE49-F238E27FC236}">
                <a16:creationId xmlns:a16="http://schemas.microsoft.com/office/drawing/2014/main" id="{9FFE7991-AF3C-4541-3C5A-A4FD4B3B3E10}"/>
              </a:ext>
            </a:extLst>
          </p:cNvPr>
          <p:cNvSpPr txBox="1"/>
          <p:nvPr/>
        </p:nvSpPr>
        <p:spPr>
          <a:xfrm>
            <a:off x="261253" y="79605"/>
            <a:ext cx="11941629" cy="954107"/>
          </a:xfrm>
          <a:prstGeom prst="rect">
            <a:avLst/>
          </a:prstGeom>
          <a:noFill/>
        </p:spPr>
        <p:txBody>
          <a:bodyPr wrap="square">
            <a:spAutoFit/>
          </a:bodyPr>
          <a:lstStyle/>
          <a:p>
            <a:r>
              <a:rPr lang="en-US" sz="2800" b="1" dirty="0"/>
              <a:t>Goal: Predict whether a customer will churn based on age, usage, and payment history</a:t>
            </a:r>
          </a:p>
        </p:txBody>
      </p:sp>
    </p:spTree>
    <p:extLst>
      <p:ext uri="{BB962C8B-B14F-4D97-AF65-F5344CB8AC3E}">
        <p14:creationId xmlns:p14="http://schemas.microsoft.com/office/powerpoint/2010/main" val="221315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1A1E0-29B6-785E-9C88-2AB4E1792080}"/>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E9A3D9D-0B97-0FF4-D135-3961B63ACC5C}"/>
              </a:ext>
            </a:extLst>
          </p:cNvPr>
          <p:cNvSpPr txBox="1"/>
          <p:nvPr/>
        </p:nvSpPr>
        <p:spPr>
          <a:xfrm>
            <a:off x="293913" y="991500"/>
            <a:ext cx="11582402" cy="4708981"/>
          </a:xfrm>
          <a:prstGeom prst="rect">
            <a:avLst/>
          </a:prstGeom>
          <a:noFill/>
        </p:spPr>
        <p:txBody>
          <a:bodyPr wrap="square">
            <a:spAutoFit/>
          </a:bodyPr>
          <a:lstStyle/>
          <a:p>
            <a:r>
              <a:rPr lang="en-US" sz="2800" b="1" dirty="0"/>
              <a:t>Data mining task Primitives	Classification Example</a:t>
            </a:r>
          </a:p>
          <a:p>
            <a:endParaRPr lang="en-US" sz="3200" b="1" dirty="0"/>
          </a:p>
          <a:p>
            <a:r>
              <a:rPr lang="en-US" sz="2400" dirty="0"/>
              <a:t>Set Task-relevant data	                    Customer(age, usage, </a:t>
            </a:r>
            <a:r>
              <a:rPr lang="en-US" sz="2400" dirty="0" err="1"/>
              <a:t>bill_amt</a:t>
            </a:r>
            <a:r>
              <a:rPr lang="en-US" sz="2400" dirty="0"/>
              <a:t>, churn)</a:t>
            </a:r>
          </a:p>
          <a:p>
            <a:endParaRPr lang="en-US" sz="2400" dirty="0"/>
          </a:p>
          <a:p>
            <a:r>
              <a:rPr lang="en-US" sz="2400" dirty="0"/>
              <a:t>Kind of knowledge to mine	       Classification (build a model to predict "churn" = yes/no)</a:t>
            </a:r>
          </a:p>
          <a:p>
            <a:endParaRPr lang="en-US" sz="2400" dirty="0"/>
          </a:p>
          <a:p>
            <a:r>
              <a:rPr lang="en-US" sz="2400" dirty="0"/>
              <a:t>Background knowledge	</a:t>
            </a:r>
          </a:p>
          <a:p>
            <a:endParaRPr lang="en-US" sz="2400" dirty="0">
              <a:solidFill>
                <a:srgbClr val="FF0000"/>
              </a:solidFill>
            </a:endParaRPr>
          </a:p>
          <a:p>
            <a:endParaRPr lang="en-US" sz="2400" dirty="0">
              <a:solidFill>
                <a:srgbClr val="FF0000"/>
              </a:solidFill>
            </a:endParaRPr>
          </a:p>
          <a:p>
            <a:r>
              <a:rPr lang="en-US" sz="2400" dirty="0"/>
              <a:t>Interestingness measure	</a:t>
            </a:r>
          </a:p>
          <a:p>
            <a:endParaRPr lang="en-US" sz="2400" dirty="0">
              <a:solidFill>
                <a:srgbClr val="FF0000"/>
              </a:solidFill>
            </a:endParaRPr>
          </a:p>
          <a:p>
            <a:pPr algn="l"/>
            <a:r>
              <a:rPr lang="en-US" sz="2400" dirty="0"/>
              <a:t>Pattern representation</a:t>
            </a:r>
            <a:endParaRPr lang="en-US" sz="2400" dirty="0">
              <a:solidFill>
                <a:srgbClr val="FF0000"/>
              </a:solidFill>
            </a:endParaRPr>
          </a:p>
        </p:txBody>
      </p:sp>
      <p:sp>
        <p:nvSpPr>
          <p:cNvPr id="14" name="TextBox 13">
            <a:extLst>
              <a:ext uri="{FF2B5EF4-FFF2-40B4-BE49-F238E27FC236}">
                <a16:creationId xmlns:a16="http://schemas.microsoft.com/office/drawing/2014/main" id="{386FE7CD-3A6F-E5CA-B42C-2EDB7F2C8536}"/>
              </a:ext>
            </a:extLst>
          </p:cNvPr>
          <p:cNvSpPr txBox="1"/>
          <p:nvPr/>
        </p:nvSpPr>
        <p:spPr>
          <a:xfrm>
            <a:off x="261253" y="79605"/>
            <a:ext cx="11941629" cy="954107"/>
          </a:xfrm>
          <a:prstGeom prst="rect">
            <a:avLst/>
          </a:prstGeom>
          <a:noFill/>
        </p:spPr>
        <p:txBody>
          <a:bodyPr wrap="square">
            <a:spAutoFit/>
          </a:bodyPr>
          <a:lstStyle/>
          <a:p>
            <a:r>
              <a:rPr lang="en-US" sz="2800" b="1" dirty="0"/>
              <a:t>Goal: Predict whether a customer will churn based on age, usage, and payment history</a:t>
            </a:r>
          </a:p>
        </p:txBody>
      </p:sp>
    </p:spTree>
    <p:extLst>
      <p:ext uri="{BB962C8B-B14F-4D97-AF65-F5344CB8AC3E}">
        <p14:creationId xmlns:p14="http://schemas.microsoft.com/office/powerpoint/2010/main" val="908183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352D6-1510-D4B1-75CA-40C1AA9465D6}"/>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612F7A8E-0AE9-DFEF-1223-E82835F1E9FD}"/>
              </a:ext>
            </a:extLst>
          </p:cNvPr>
          <p:cNvSpPr txBox="1"/>
          <p:nvPr/>
        </p:nvSpPr>
        <p:spPr>
          <a:xfrm>
            <a:off x="293913" y="991500"/>
            <a:ext cx="11582402" cy="5078313"/>
          </a:xfrm>
          <a:prstGeom prst="rect">
            <a:avLst/>
          </a:prstGeom>
          <a:noFill/>
        </p:spPr>
        <p:txBody>
          <a:bodyPr wrap="square">
            <a:spAutoFit/>
          </a:bodyPr>
          <a:lstStyle/>
          <a:p>
            <a:r>
              <a:rPr lang="en-US" sz="2800" b="1" dirty="0"/>
              <a:t>Data mining task Primitives	Classification Example</a:t>
            </a:r>
          </a:p>
          <a:p>
            <a:endParaRPr lang="en-US" sz="3200" b="1" dirty="0"/>
          </a:p>
          <a:p>
            <a:r>
              <a:rPr lang="en-US" sz="2400" dirty="0"/>
              <a:t>Set Task-relevant data	                    Customer(age, usage, </a:t>
            </a:r>
            <a:r>
              <a:rPr lang="en-US" sz="2400" dirty="0" err="1"/>
              <a:t>bill_amt</a:t>
            </a:r>
            <a:r>
              <a:rPr lang="en-US" sz="2400" dirty="0"/>
              <a:t>, churn)</a:t>
            </a:r>
          </a:p>
          <a:p>
            <a:endParaRPr lang="en-US" sz="2400" dirty="0"/>
          </a:p>
          <a:p>
            <a:r>
              <a:rPr lang="en-US" sz="2400" dirty="0"/>
              <a:t>Kind of knowledge to mine	       Classification (build a model to predict "churn" = yes/no)</a:t>
            </a:r>
          </a:p>
          <a:p>
            <a:endParaRPr lang="en-US" sz="2400" dirty="0"/>
          </a:p>
          <a:p>
            <a:r>
              <a:rPr lang="en-US" sz="2400" dirty="0"/>
              <a:t>Background knowledge	       Churn categories, domain knowledge</a:t>
            </a:r>
          </a:p>
          <a:p>
            <a:pPr algn="l"/>
            <a:r>
              <a:rPr lang="en-US" sz="2400" b="0" i="0" u="none" strike="noStrike" baseline="0" dirty="0">
                <a:solidFill>
                  <a:srgbClr val="FF0000"/>
                </a:solidFill>
                <a:latin typeface="Minion-Regular"/>
              </a:rPr>
              <a:t>This knowledge about the domain to be mined is useful for guiding the knowledge discovery process and for evaluating the patterns found.</a:t>
            </a:r>
          </a:p>
          <a:p>
            <a:pPr algn="l"/>
            <a:endParaRPr lang="en-US" sz="2400" dirty="0">
              <a:solidFill>
                <a:srgbClr val="FF0000"/>
              </a:solidFill>
            </a:endParaRPr>
          </a:p>
          <a:p>
            <a:r>
              <a:rPr lang="en-US" sz="2400" dirty="0"/>
              <a:t>Interestingness measure	</a:t>
            </a:r>
          </a:p>
          <a:p>
            <a:endParaRPr lang="en-US" sz="2400" dirty="0">
              <a:solidFill>
                <a:srgbClr val="FF0000"/>
              </a:solidFill>
            </a:endParaRPr>
          </a:p>
          <a:p>
            <a:pPr algn="l"/>
            <a:r>
              <a:rPr lang="en-US" sz="2400" dirty="0"/>
              <a:t>Pattern representation</a:t>
            </a:r>
            <a:endParaRPr lang="en-US" sz="2400" dirty="0">
              <a:solidFill>
                <a:srgbClr val="FF0000"/>
              </a:solidFill>
            </a:endParaRPr>
          </a:p>
        </p:txBody>
      </p:sp>
      <p:sp>
        <p:nvSpPr>
          <p:cNvPr id="14" name="TextBox 13">
            <a:extLst>
              <a:ext uri="{FF2B5EF4-FFF2-40B4-BE49-F238E27FC236}">
                <a16:creationId xmlns:a16="http://schemas.microsoft.com/office/drawing/2014/main" id="{EC75FC49-DCD4-2F3A-1D58-020D5D2B5F91}"/>
              </a:ext>
            </a:extLst>
          </p:cNvPr>
          <p:cNvSpPr txBox="1"/>
          <p:nvPr/>
        </p:nvSpPr>
        <p:spPr>
          <a:xfrm>
            <a:off x="261253" y="79605"/>
            <a:ext cx="11941629" cy="954107"/>
          </a:xfrm>
          <a:prstGeom prst="rect">
            <a:avLst/>
          </a:prstGeom>
          <a:noFill/>
        </p:spPr>
        <p:txBody>
          <a:bodyPr wrap="square">
            <a:spAutoFit/>
          </a:bodyPr>
          <a:lstStyle/>
          <a:p>
            <a:r>
              <a:rPr lang="en-US" sz="2800" b="1" dirty="0"/>
              <a:t>Goal: Predict whether a customer will churn based on age, usage, and payment history</a:t>
            </a:r>
          </a:p>
        </p:txBody>
      </p:sp>
    </p:spTree>
    <p:extLst>
      <p:ext uri="{BB962C8B-B14F-4D97-AF65-F5344CB8AC3E}">
        <p14:creationId xmlns:p14="http://schemas.microsoft.com/office/powerpoint/2010/main" val="2710690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61FC011-AA3A-50D4-9611-9F4A8F07C46A}"/>
              </a:ext>
            </a:extLst>
          </p:cNvPr>
          <p:cNvSpPr txBox="1"/>
          <p:nvPr/>
        </p:nvSpPr>
        <p:spPr>
          <a:xfrm>
            <a:off x="293913" y="991500"/>
            <a:ext cx="11582402" cy="5447645"/>
          </a:xfrm>
          <a:prstGeom prst="rect">
            <a:avLst/>
          </a:prstGeom>
          <a:noFill/>
        </p:spPr>
        <p:txBody>
          <a:bodyPr wrap="square">
            <a:spAutoFit/>
          </a:bodyPr>
          <a:lstStyle/>
          <a:p>
            <a:r>
              <a:rPr lang="en-US" sz="2800" b="1" dirty="0"/>
              <a:t>Data mining task Primitives	Classification Example</a:t>
            </a:r>
          </a:p>
          <a:p>
            <a:endParaRPr lang="en-US" sz="3200" b="1" dirty="0"/>
          </a:p>
          <a:p>
            <a:r>
              <a:rPr lang="en-US" sz="2400" dirty="0"/>
              <a:t>Set Task-relevant data	                    Customer(age, usage, </a:t>
            </a:r>
            <a:r>
              <a:rPr lang="en-US" sz="2400" dirty="0" err="1"/>
              <a:t>bill_amt</a:t>
            </a:r>
            <a:r>
              <a:rPr lang="en-US" sz="2400" dirty="0"/>
              <a:t>, churn)</a:t>
            </a:r>
          </a:p>
          <a:p>
            <a:endParaRPr lang="en-US" sz="2400" dirty="0"/>
          </a:p>
          <a:p>
            <a:r>
              <a:rPr lang="en-US" sz="2400" dirty="0"/>
              <a:t>Kind of knowledge to mine	       Classification (build a model to predict "churn" = yes/no)</a:t>
            </a:r>
          </a:p>
          <a:p>
            <a:endParaRPr lang="en-US" sz="2400" dirty="0"/>
          </a:p>
          <a:p>
            <a:r>
              <a:rPr lang="en-US" sz="2400" dirty="0"/>
              <a:t>Background knowledge	       Churn categories, domain knowledge</a:t>
            </a:r>
          </a:p>
          <a:p>
            <a:pPr algn="l"/>
            <a:r>
              <a:rPr lang="en-US" sz="2400" b="0" i="0" u="none" strike="noStrike" baseline="0" dirty="0">
                <a:solidFill>
                  <a:srgbClr val="FF0000"/>
                </a:solidFill>
                <a:latin typeface="Minion-Regular"/>
              </a:rPr>
              <a:t>This knowledge about the domain to be mined is useful for guiding the knowledge discovery process and for evaluating the patterns found.</a:t>
            </a:r>
          </a:p>
          <a:p>
            <a:pPr algn="l"/>
            <a:endParaRPr lang="en-US" sz="2400" dirty="0">
              <a:solidFill>
                <a:srgbClr val="FF0000"/>
              </a:solidFill>
            </a:endParaRPr>
          </a:p>
          <a:p>
            <a:r>
              <a:rPr lang="en-US" sz="2400" dirty="0"/>
              <a:t>Interestingness measure	       Accuracy ≥ 80%, Gini index</a:t>
            </a:r>
          </a:p>
          <a:p>
            <a:r>
              <a:rPr lang="en-US" sz="2400" dirty="0">
                <a:solidFill>
                  <a:srgbClr val="FF0000"/>
                </a:solidFill>
              </a:rPr>
              <a:t>To evaluate the discovered patterns</a:t>
            </a:r>
          </a:p>
          <a:p>
            <a:endParaRPr lang="en-US" sz="2400" dirty="0">
              <a:solidFill>
                <a:srgbClr val="FF0000"/>
              </a:solidFill>
            </a:endParaRPr>
          </a:p>
          <a:p>
            <a:pPr algn="l"/>
            <a:r>
              <a:rPr lang="en-US" sz="2400" dirty="0"/>
              <a:t>Pattern representation</a:t>
            </a:r>
            <a:endParaRPr lang="en-US" sz="2400" dirty="0">
              <a:solidFill>
                <a:srgbClr val="FF0000"/>
              </a:solidFill>
            </a:endParaRPr>
          </a:p>
        </p:txBody>
      </p:sp>
      <p:sp>
        <p:nvSpPr>
          <p:cNvPr id="14" name="TextBox 13">
            <a:extLst>
              <a:ext uri="{FF2B5EF4-FFF2-40B4-BE49-F238E27FC236}">
                <a16:creationId xmlns:a16="http://schemas.microsoft.com/office/drawing/2014/main" id="{EE8DF01F-7165-E7E9-8BBE-147907711098}"/>
              </a:ext>
            </a:extLst>
          </p:cNvPr>
          <p:cNvSpPr txBox="1"/>
          <p:nvPr/>
        </p:nvSpPr>
        <p:spPr>
          <a:xfrm>
            <a:off x="261253" y="79605"/>
            <a:ext cx="11941629" cy="954107"/>
          </a:xfrm>
          <a:prstGeom prst="rect">
            <a:avLst/>
          </a:prstGeom>
          <a:noFill/>
        </p:spPr>
        <p:txBody>
          <a:bodyPr wrap="square">
            <a:spAutoFit/>
          </a:bodyPr>
          <a:lstStyle/>
          <a:p>
            <a:r>
              <a:rPr lang="en-US" sz="2800" b="1" dirty="0"/>
              <a:t>Goal: Predict whether a customer will churn based on age, usage, and payment history</a:t>
            </a:r>
          </a:p>
        </p:txBody>
      </p:sp>
    </p:spTree>
    <p:extLst>
      <p:ext uri="{BB962C8B-B14F-4D97-AF65-F5344CB8AC3E}">
        <p14:creationId xmlns:p14="http://schemas.microsoft.com/office/powerpoint/2010/main" val="277273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55D08-E470-137A-DCCA-8EE733EB1487}"/>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06E2DF63-A65C-70AB-44FD-26B8C0A75B62}"/>
              </a:ext>
            </a:extLst>
          </p:cNvPr>
          <p:cNvSpPr txBox="1"/>
          <p:nvPr/>
        </p:nvSpPr>
        <p:spPr>
          <a:xfrm>
            <a:off x="293913" y="991500"/>
            <a:ext cx="11582402" cy="5878532"/>
          </a:xfrm>
          <a:prstGeom prst="rect">
            <a:avLst/>
          </a:prstGeom>
          <a:noFill/>
        </p:spPr>
        <p:txBody>
          <a:bodyPr wrap="square">
            <a:spAutoFit/>
          </a:bodyPr>
          <a:lstStyle/>
          <a:p>
            <a:r>
              <a:rPr lang="en-US" sz="2800" b="1" dirty="0"/>
              <a:t>Data mining task Primitives	Classification Example</a:t>
            </a:r>
          </a:p>
          <a:p>
            <a:endParaRPr lang="en-US" sz="3200" b="1" dirty="0"/>
          </a:p>
          <a:p>
            <a:r>
              <a:rPr lang="en-US" sz="2400" dirty="0"/>
              <a:t>Set Task-relevant data	                    Customer(age, usage, </a:t>
            </a:r>
            <a:r>
              <a:rPr lang="en-US" sz="2400" dirty="0" err="1"/>
              <a:t>bill_amt</a:t>
            </a:r>
            <a:r>
              <a:rPr lang="en-US" sz="2400" dirty="0"/>
              <a:t>, churn)</a:t>
            </a:r>
          </a:p>
          <a:p>
            <a:endParaRPr lang="en-US" sz="2400" dirty="0"/>
          </a:p>
          <a:p>
            <a:r>
              <a:rPr lang="en-US" sz="2400" dirty="0"/>
              <a:t>Kind of knowledge to mine	       Classification (build a model to predict "churn" = yes/no)</a:t>
            </a:r>
          </a:p>
          <a:p>
            <a:endParaRPr lang="en-US" sz="2400" dirty="0"/>
          </a:p>
          <a:p>
            <a:r>
              <a:rPr lang="en-US" sz="2400" dirty="0"/>
              <a:t>Background knowledge	       Churn categories, domain knowledge</a:t>
            </a:r>
          </a:p>
          <a:p>
            <a:pPr algn="l"/>
            <a:r>
              <a:rPr lang="en-US" sz="2400" b="0" i="0" u="none" strike="noStrike" baseline="0" dirty="0">
                <a:solidFill>
                  <a:srgbClr val="FF0000"/>
                </a:solidFill>
                <a:latin typeface="Minion-Regular"/>
              </a:rPr>
              <a:t>This knowledge about the domain to be mined is useful for guiding the knowledge discovery process and for evaluating the patterns found.</a:t>
            </a:r>
          </a:p>
          <a:p>
            <a:pPr algn="l"/>
            <a:endParaRPr lang="en-US" sz="2400" dirty="0">
              <a:solidFill>
                <a:srgbClr val="FF0000"/>
              </a:solidFill>
            </a:endParaRPr>
          </a:p>
          <a:p>
            <a:r>
              <a:rPr lang="en-US" sz="2400" dirty="0"/>
              <a:t>Interestingness measure	       Accuracy ≥ 80%, Gini index</a:t>
            </a:r>
          </a:p>
          <a:p>
            <a:r>
              <a:rPr lang="en-US" sz="2400" dirty="0">
                <a:solidFill>
                  <a:srgbClr val="FF0000"/>
                </a:solidFill>
              </a:rPr>
              <a:t>To evaluate the discovered patterns</a:t>
            </a:r>
          </a:p>
          <a:p>
            <a:endParaRPr lang="en-US" sz="2400" dirty="0">
              <a:solidFill>
                <a:srgbClr val="FF0000"/>
              </a:solidFill>
            </a:endParaRPr>
          </a:p>
          <a:p>
            <a:pPr algn="l"/>
            <a:r>
              <a:rPr lang="en-US" sz="2400" dirty="0"/>
              <a:t>Pattern representation                   Tables, Decision trees, graphs etc.</a:t>
            </a:r>
          </a:p>
          <a:p>
            <a:pPr algn="l"/>
            <a:r>
              <a:rPr lang="en-US" sz="2400" i="0" u="none" strike="noStrike" baseline="0" dirty="0">
                <a:solidFill>
                  <a:srgbClr val="FF0000"/>
                </a:solidFill>
                <a:latin typeface="Minion-Regular"/>
              </a:rPr>
              <a:t>This refers to the form in which discovered patterns are to be displayed</a:t>
            </a:r>
            <a:endParaRPr lang="en-US" sz="2400" dirty="0">
              <a:solidFill>
                <a:srgbClr val="FF0000"/>
              </a:solidFill>
            </a:endParaRPr>
          </a:p>
        </p:txBody>
      </p:sp>
      <p:sp>
        <p:nvSpPr>
          <p:cNvPr id="14" name="TextBox 13">
            <a:extLst>
              <a:ext uri="{FF2B5EF4-FFF2-40B4-BE49-F238E27FC236}">
                <a16:creationId xmlns:a16="http://schemas.microsoft.com/office/drawing/2014/main" id="{3FE96E43-B7AA-F40E-227E-DAD6A7BE9509}"/>
              </a:ext>
            </a:extLst>
          </p:cNvPr>
          <p:cNvSpPr txBox="1"/>
          <p:nvPr/>
        </p:nvSpPr>
        <p:spPr>
          <a:xfrm>
            <a:off x="261253" y="79605"/>
            <a:ext cx="11941629" cy="954107"/>
          </a:xfrm>
          <a:prstGeom prst="rect">
            <a:avLst/>
          </a:prstGeom>
          <a:noFill/>
        </p:spPr>
        <p:txBody>
          <a:bodyPr wrap="square">
            <a:spAutoFit/>
          </a:bodyPr>
          <a:lstStyle/>
          <a:p>
            <a:r>
              <a:rPr lang="en-US" sz="2800" b="1" dirty="0"/>
              <a:t>Goal: Predict whether a customer will churn based on age, usage, and payment history</a:t>
            </a:r>
          </a:p>
        </p:txBody>
      </p:sp>
    </p:spTree>
    <p:extLst>
      <p:ext uri="{BB962C8B-B14F-4D97-AF65-F5344CB8AC3E}">
        <p14:creationId xmlns:p14="http://schemas.microsoft.com/office/powerpoint/2010/main" val="33242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7C0F69-5F69-297F-F21B-D046F921C58D}"/>
              </a:ext>
            </a:extLst>
          </p:cNvPr>
          <p:cNvSpPr txBox="1"/>
          <p:nvPr/>
        </p:nvSpPr>
        <p:spPr>
          <a:xfrm>
            <a:off x="914400" y="926851"/>
            <a:ext cx="10297886" cy="2308324"/>
          </a:xfrm>
          <a:prstGeom prst="rect">
            <a:avLst/>
          </a:prstGeom>
          <a:noFill/>
        </p:spPr>
        <p:txBody>
          <a:bodyPr wrap="square">
            <a:spAutoFit/>
          </a:bodyPr>
          <a:lstStyle/>
          <a:p>
            <a:r>
              <a:rPr lang="en-US" sz="2400" dirty="0"/>
              <a:t>Data mining is the process of extracting valuable, often non-obvious information from large datasets. </a:t>
            </a:r>
          </a:p>
          <a:p>
            <a:endParaRPr lang="en-US" sz="2400" dirty="0"/>
          </a:p>
          <a:p>
            <a:r>
              <a:rPr lang="en-US" sz="2400" dirty="0"/>
              <a:t>It involves techniques from statistics, database systems, and artificial intelligence to discover patterns, correlations, and insights that might not be apparent through traditional analysis methods.</a:t>
            </a:r>
          </a:p>
        </p:txBody>
      </p:sp>
    </p:spTree>
    <p:extLst>
      <p:ext uri="{BB962C8B-B14F-4D97-AF65-F5344CB8AC3E}">
        <p14:creationId xmlns:p14="http://schemas.microsoft.com/office/powerpoint/2010/main" val="828126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5961EC-93D0-7748-8741-A4E605854EBD}"/>
              </a:ext>
            </a:extLst>
          </p:cNvPr>
          <p:cNvSpPr txBox="1"/>
          <p:nvPr/>
        </p:nvSpPr>
        <p:spPr>
          <a:xfrm>
            <a:off x="7108369" y="101377"/>
            <a:ext cx="4909456" cy="4893647"/>
          </a:xfrm>
          <a:prstGeom prst="rect">
            <a:avLst/>
          </a:prstGeom>
          <a:noFill/>
        </p:spPr>
        <p:txBody>
          <a:bodyPr wrap="square">
            <a:spAutoFit/>
          </a:bodyPr>
          <a:lstStyle/>
          <a:p>
            <a:pPr marL="342900" indent="-342900" algn="l">
              <a:buFont typeface="Arial" panose="020B0604020202020204" pitchFamily="34" charset="0"/>
              <a:buChar char="•"/>
            </a:pPr>
            <a:r>
              <a:rPr lang="en-US" sz="2400" b="0" i="0" u="none" strike="noStrike" baseline="0" dirty="0">
                <a:solidFill>
                  <a:srgbClr val="000000"/>
                </a:solidFill>
              </a:rPr>
              <a:t>Machine Learning can help humans learn. </a:t>
            </a:r>
          </a:p>
          <a:p>
            <a:pPr marL="342900" indent="-342900" algn="l">
              <a:buFont typeface="Arial" panose="020B0604020202020204" pitchFamily="34" charset="0"/>
              <a:buChar char="•"/>
            </a:pPr>
            <a:r>
              <a:rPr lang="en-US" sz="2400" b="0" i="0" u="none" strike="noStrike" baseline="0" dirty="0">
                <a:solidFill>
                  <a:srgbClr val="000000"/>
                </a:solidFill>
              </a:rPr>
              <a:t>ML algorithms can be inspected to see what they have learned (although for some algorithms, this can be tricky). </a:t>
            </a:r>
          </a:p>
          <a:p>
            <a:pPr marL="342900" indent="-342900" algn="l">
              <a:buFont typeface="Arial" panose="020B0604020202020204" pitchFamily="34" charset="0"/>
              <a:buChar char="•"/>
            </a:pPr>
            <a:r>
              <a:rPr lang="en-US" sz="2400" b="0" i="0" u="none" strike="noStrike" baseline="0" dirty="0">
                <a:solidFill>
                  <a:srgbClr val="000000"/>
                </a:solidFill>
              </a:rPr>
              <a:t>For instance, once a spam filter has been trained on enough spam, it can easily be inspected to reveal the list of words and combinations of words that it believes are the best predictors of spam.</a:t>
            </a:r>
          </a:p>
          <a:p>
            <a:pPr algn="l"/>
            <a:r>
              <a:rPr lang="en-US" sz="2400" b="0" i="0" u="none" strike="noStrike" baseline="0" dirty="0">
                <a:solidFill>
                  <a:srgbClr val="000000"/>
                </a:solidFill>
              </a:rPr>
              <a:t> </a:t>
            </a:r>
            <a:endParaRPr lang="en-US" sz="2400" dirty="0"/>
          </a:p>
        </p:txBody>
      </p:sp>
      <p:pic>
        <p:nvPicPr>
          <p:cNvPr id="7" name="Picture 6">
            <a:extLst>
              <a:ext uri="{FF2B5EF4-FFF2-40B4-BE49-F238E27FC236}">
                <a16:creationId xmlns:a16="http://schemas.microsoft.com/office/drawing/2014/main" id="{0E1C0517-2154-C70D-9CA1-BCAA4D045D62}"/>
              </a:ext>
            </a:extLst>
          </p:cNvPr>
          <p:cNvPicPr>
            <a:picLocks noChangeAspect="1"/>
          </p:cNvPicPr>
          <p:nvPr/>
        </p:nvPicPr>
        <p:blipFill>
          <a:blip r:embed="rId2"/>
          <a:stretch>
            <a:fillRect/>
          </a:stretch>
        </p:blipFill>
        <p:spPr>
          <a:xfrm>
            <a:off x="354980" y="275548"/>
            <a:ext cx="6735417" cy="3937223"/>
          </a:xfrm>
          <a:prstGeom prst="rect">
            <a:avLst/>
          </a:prstGeom>
        </p:spPr>
      </p:pic>
      <p:sp>
        <p:nvSpPr>
          <p:cNvPr id="9" name="TextBox 8">
            <a:extLst>
              <a:ext uri="{FF2B5EF4-FFF2-40B4-BE49-F238E27FC236}">
                <a16:creationId xmlns:a16="http://schemas.microsoft.com/office/drawing/2014/main" id="{BCDB861D-148D-FD99-1AA5-C61CE0DF7FD9}"/>
              </a:ext>
            </a:extLst>
          </p:cNvPr>
          <p:cNvSpPr txBox="1"/>
          <p:nvPr/>
        </p:nvSpPr>
        <p:spPr>
          <a:xfrm>
            <a:off x="457201" y="4782633"/>
            <a:ext cx="11190514" cy="1938992"/>
          </a:xfrm>
          <a:prstGeom prst="rect">
            <a:avLst/>
          </a:prstGeom>
          <a:noFill/>
        </p:spPr>
        <p:txBody>
          <a:bodyPr wrap="square">
            <a:spAutoFit/>
          </a:bodyPr>
          <a:lstStyle/>
          <a:p>
            <a:pPr algn="l"/>
            <a:r>
              <a:rPr lang="en-US" sz="2400" b="0" i="0" u="none" strike="noStrike" baseline="0" dirty="0">
                <a:solidFill>
                  <a:srgbClr val="000000"/>
                </a:solidFill>
              </a:rPr>
              <a:t>Sometimes this will reveal unsuspected correlations or new trends, and thereby lead to a better understanding of the problem. </a:t>
            </a:r>
          </a:p>
          <a:p>
            <a:pPr algn="l"/>
            <a:endParaRPr lang="en-US" sz="2400" dirty="0">
              <a:solidFill>
                <a:srgbClr val="000000"/>
              </a:solidFill>
            </a:endParaRPr>
          </a:p>
          <a:p>
            <a:pPr algn="l"/>
            <a:r>
              <a:rPr lang="en-US" sz="2400" b="0" i="0" u="none" strike="noStrike" baseline="0" dirty="0">
                <a:solidFill>
                  <a:srgbClr val="000000"/>
                </a:solidFill>
              </a:rPr>
              <a:t>Applying ML techniques to dig into large amounts of data can help discover patterns that were not immediately apparent. This is called </a:t>
            </a:r>
            <a:r>
              <a:rPr lang="en-US" sz="2400" b="0" u="none" strike="noStrike" baseline="0" dirty="0">
                <a:solidFill>
                  <a:srgbClr val="000000"/>
                </a:solidFill>
              </a:rPr>
              <a:t>data mining.</a:t>
            </a:r>
            <a:endParaRPr lang="en-US" sz="2400" dirty="0"/>
          </a:p>
        </p:txBody>
      </p:sp>
    </p:spTree>
    <p:extLst>
      <p:ext uri="{BB962C8B-B14F-4D97-AF65-F5344CB8AC3E}">
        <p14:creationId xmlns:p14="http://schemas.microsoft.com/office/powerpoint/2010/main" val="1540282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E40D52-EB41-2596-7048-29EBF9BDF71C}"/>
              </a:ext>
            </a:extLst>
          </p:cNvPr>
          <p:cNvSpPr txBox="1"/>
          <p:nvPr/>
        </p:nvSpPr>
        <p:spPr>
          <a:xfrm>
            <a:off x="598714" y="416809"/>
            <a:ext cx="10994572" cy="5827621"/>
          </a:xfrm>
          <a:prstGeom prst="rect">
            <a:avLst/>
          </a:prstGeom>
          <a:noFill/>
        </p:spPr>
        <p:txBody>
          <a:bodyPr wrap="square">
            <a:spAutoFit/>
          </a:bodyPr>
          <a:lstStyle/>
          <a:p>
            <a:pPr marL="0" marR="0">
              <a:lnSpc>
                <a:spcPct val="107000"/>
              </a:lnSpc>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The data mining process consists of several steps that transform raw data into useful insights:</a:t>
            </a:r>
          </a:p>
          <a:p>
            <a:pPr marL="342900" marR="0" lvl="0" indent="-342900">
              <a:lnSpc>
                <a:spcPct val="107000"/>
              </a:lnSpc>
              <a:spcAft>
                <a:spcPts val="800"/>
              </a:spcAft>
              <a:buFont typeface="+mj-lt"/>
              <a:buAutoNum type="arabicPeriod"/>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Collection: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Gather data from various sources such as databases, spreadsheets, and web sources.</a:t>
            </a:r>
          </a:p>
          <a:p>
            <a:pPr marL="342900" marR="0" lvl="0" indent="-342900">
              <a:lnSpc>
                <a:spcPct val="107000"/>
              </a:lnSpc>
              <a:spcAft>
                <a:spcPts val="800"/>
              </a:spcAft>
              <a:buFont typeface="+mj-lt"/>
              <a:buAutoNum type="arabicPeriod"/>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Preprocessing: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Clean and preprocess data by handling missing values, duplicates, and noise.</a:t>
            </a:r>
          </a:p>
          <a:p>
            <a:pPr marL="342900" marR="0" lvl="0" indent="-342900">
              <a:lnSpc>
                <a:spcPct val="107000"/>
              </a:lnSpc>
              <a:spcAft>
                <a:spcPts val="800"/>
              </a:spcAft>
              <a:buFont typeface="+mj-lt"/>
              <a:buAutoNum type="arabicPeriod"/>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Transformation: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Convert data into an appropriate format for analysis (e.g., normalization, encoding categorical values).</a:t>
            </a:r>
          </a:p>
          <a:p>
            <a:pPr marL="342900" marR="0" lvl="0" indent="-342900">
              <a:lnSpc>
                <a:spcPct val="107000"/>
              </a:lnSpc>
              <a:spcAft>
                <a:spcPts val="800"/>
              </a:spcAft>
              <a:buFont typeface="+mj-lt"/>
              <a:buAutoNum type="arabicPeriod"/>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Pattern Discovery: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Apply data mining techniques such as classification, clustering</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err="1">
                <a:latin typeface="Calibri" panose="020F0502020204030204" pitchFamily="34" charset="0"/>
                <a:ea typeface="Calibri" panose="020F0502020204030204" pitchFamily="34" charset="0"/>
                <a:cs typeface="Times New Roman" panose="02020603050405020304" pitchFamily="18" charset="0"/>
              </a:rPr>
              <a:t>etc</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to identify patterns.</a:t>
            </a:r>
          </a:p>
          <a:p>
            <a:pPr marL="342900" marR="0" lvl="0" indent="-342900">
              <a:lnSpc>
                <a:spcPct val="107000"/>
              </a:lnSpc>
              <a:spcAft>
                <a:spcPts val="800"/>
              </a:spcAft>
              <a:buFont typeface="+mj-lt"/>
              <a:buAutoNum type="arabicPeriod"/>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Evaluation &amp; Interpretation: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Assess the discovered patterns for accuracy, relevance, and usefulness.</a:t>
            </a:r>
          </a:p>
          <a:p>
            <a:pPr marL="342900" marR="0" lvl="0" indent="-342900">
              <a:lnSpc>
                <a:spcPct val="107000"/>
              </a:lnSpc>
              <a:spcAft>
                <a:spcPts val="800"/>
              </a:spcAft>
              <a:buFont typeface="+mj-lt"/>
              <a:buAutoNum type="arabicPeriod"/>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Deployment: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Integrate the results into decision-making processes for practical use.</a:t>
            </a:r>
          </a:p>
        </p:txBody>
      </p:sp>
    </p:spTree>
    <p:extLst>
      <p:ext uri="{BB962C8B-B14F-4D97-AF65-F5344CB8AC3E}">
        <p14:creationId xmlns:p14="http://schemas.microsoft.com/office/powerpoint/2010/main" val="808478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801ED5-6130-8137-69D9-5A5FE6278F7E}"/>
              </a:ext>
            </a:extLst>
          </p:cNvPr>
          <p:cNvSpPr txBox="1"/>
          <p:nvPr/>
        </p:nvSpPr>
        <p:spPr>
          <a:xfrm>
            <a:off x="435428" y="131714"/>
            <a:ext cx="11136085" cy="6699013"/>
          </a:xfrm>
          <a:prstGeom prst="rect">
            <a:avLst/>
          </a:prstGeom>
          <a:noFill/>
        </p:spPr>
        <p:txBody>
          <a:bodyPr wrap="square">
            <a:spAutoFit/>
          </a:bodyPr>
          <a:lstStyle/>
          <a:p>
            <a:pPr marL="0" marR="0">
              <a:lnSpc>
                <a:spcPct val="107000"/>
              </a:lnSpc>
              <a:spcAft>
                <a:spcPts val="800"/>
              </a:spcAft>
              <a:buNone/>
            </a:pPr>
            <a:r>
              <a:rPr lang="en-US" sz="2800" kern="100" dirty="0">
                <a:latin typeface="Calibri" panose="020F0502020204030204" pitchFamily="34" charset="0"/>
                <a:ea typeface="Calibri" panose="020F0502020204030204" pitchFamily="34" charset="0"/>
                <a:cs typeface="Times New Roman" panose="02020603050405020304" pitchFamily="18" charset="0"/>
              </a:rPr>
              <a:t>Major challenges involved in the data mining process</a:t>
            </a:r>
            <a:endParaRPr lang="en-US" sz="24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Font typeface="+mj-lt"/>
              <a:buAutoNum type="arabicPeriod"/>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Handling Noisy and Incomplete Data</a:t>
            </a: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Missing values, duplicate records, and inconsistent data affect accuracy, which can be addressed by using data preprocessing techniques like imputation, data cleaning, and noise filtering.</a:t>
            </a:r>
          </a:p>
          <a:p>
            <a:pPr marL="342900" marR="0" lvl="0" indent="-342900">
              <a:lnSpc>
                <a:spcPct val="107000"/>
              </a:lnSpc>
              <a:spcAft>
                <a:spcPts val="800"/>
              </a:spcAft>
              <a:buFont typeface="+mj-lt"/>
              <a:buAutoNum type="arabicPeriod"/>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Scalability and Efficiency</a:t>
            </a:r>
            <a:endParaRPr lang="en-US" sz="2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Large datasets require high computational power, where we can use distributed </a:t>
            </a:r>
          </a:p>
          <a:p>
            <a:pPr marR="0" lvl="0">
              <a:lnSpc>
                <a:spcPct val="107000"/>
              </a:lnSpc>
              <a:spcAft>
                <a:spcPts val="800"/>
              </a:spcAft>
              <a:tabLst>
                <a:tab pos="457200"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computing  and optimized algorithms.</a:t>
            </a:r>
          </a:p>
          <a:p>
            <a:pPr marL="457200" marR="0" lvl="0" indent="-457200">
              <a:lnSpc>
                <a:spcPct val="107000"/>
              </a:lnSpc>
              <a:spcAft>
                <a:spcPts val="800"/>
              </a:spcAft>
              <a:buAutoNum type="arabicPeriod" startAt="3"/>
              <a:tabLst>
                <a:tab pos="457200" algn="l"/>
              </a:tabLst>
            </a:pP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Data Privacy and Security</a:t>
            </a:r>
            <a:endParaRPr lang="en-US" sz="2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Aft>
                <a:spcPts val="800"/>
              </a:spcAft>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Sensitive data (e.g., personal information) may be exposed. One can use  </a:t>
            </a:r>
          </a:p>
          <a:p>
            <a:pPr marR="0" lvl="0">
              <a:lnSpc>
                <a:spcPct val="107000"/>
              </a:lnSpc>
              <a:spcAft>
                <a:spcPts val="800"/>
              </a:spcAft>
              <a:tabLst>
                <a:tab pos="457200" algn="l"/>
              </a:tabLst>
            </a:pP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encryption, </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Anonymization,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 address that issue.</a:t>
            </a:r>
          </a:p>
          <a:p>
            <a:pPr marR="0" lvl="0">
              <a:lnSpc>
                <a:spcPct val="107000"/>
              </a:lnSpc>
              <a:spcAft>
                <a:spcPts val="800"/>
              </a:spcAft>
              <a:tabLst>
                <a:tab pos="457200" algn="l"/>
              </a:tabLst>
            </a:pPr>
            <a:r>
              <a:rPr lang="en-US" sz="2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4.   </a:t>
            </a:r>
            <a:r>
              <a:rPr lang="en-US" sz="2400" kern="100" dirty="0">
                <a:latin typeface="Calibri" panose="020F0502020204030204" pitchFamily="34" charset="0"/>
                <a:ea typeface="Calibri" panose="020F0502020204030204" pitchFamily="34" charset="0"/>
                <a:cs typeface="Times New Roman" panose="02020603050405020304" pitchFamily="18" charset="0"/>
              </a:rPr>
              <a:t> </a:t>
            </a:r>
            <a:r>
              <a:rPr lang="en-US" sz="2400"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Model Interpretability</a:t>
            </a:r>
          </a:p>
          <a:p>
            <a:pPr marR="0" lvl="1">
              <a:lnSpc>
                <a:spcPct val="107000"/>
              </a:lnSpc>
              <a:spcAft>
                <a:spcPts val="800"/>
              </a:spcAft>
              <a:buSzPts val="1000"/>
              <a:tabLst>
                <a:tab pos="9144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Complex models (e.g., deep learning) are difficult to understand,</a:t>
            </a:r>
            <a:r>
              <a:rPr lang="en-US" sz="2400" kern="100" dirty="0">
                <a:latin typeface="Calibri" panose="020F0502020204030204" pitchFamily="34" charset="0"/>
                <a:ea typeface="Calibri" panose="020F0502020204030204" pitchFamily="34" charset="0"/>
                <a:cs typeface="Times New Roman" panose="02020603050405020304" pitchFamily="18" charset="0"/>
              </a:rPr>
              <a:t> where one can use e</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xplainable AI techniques like decision trees,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etc</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to understand the same.</a:t>
            </a:r>
          </a:p>
        </p:txBody>
      </p:sp>
    </p:spTree>
    <p:extLst>
      <p:ext uri="{BB962C8B-B14F-4D97-AF65-F5344CB8AC3E}">
        <p14:creationId xmlns:p14="http://schemas.microsoft.com/office/powerpoint/2010/main" val="3648539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53F828-B2CD-AD9B-7B85-5D12AB9106CD}"/>
              </a:ext>
            </a:extLst>
          </p:cNvPr>
          <p:cNvSpPr txBox="1"/>
          <p:nvPr/>
        </p:nvSpPr>
        <p:spPr>
          <a:xfrm>
            <a:off x="353785" y="286586"/>
            <a:ext cx="11484429" cy="5790881"/>
          </a:xfrm>
          <a:prstGeom prst="rect">
            <a:avLst/>
          </a:prstGeom>
          <a:noFill/>
        </p:spPr>
        <p:txBody>
          <a:bodyPr wrap="square">
            <a:spAutoFit/>
          </a:bodyPr>
          <a:lstStyle/>
          <a:p>
            <a:pPr marL="0" marR="0">
              <a:lnSpc>
                <a:spcPct val="107000"/>
              </a:lnSpc>
              <a:spcAft>
                <a:spcPts val="800"/>
              </a:spcAft>
              <a:buNone/>
            </a:pPr>
            <a:r>
              <a:rPr lang="en-US" sz="2800" b="1" kern="100" dirty="0">
                <a:latin typeface="Calibri" panose="020F0502020204030204" pitchFamily="34" charset="0"/>
                <a:ea typeface="Calibri" panose="020F0502020204030204" pitchFamily="34" charset="0"/>
                <a:cs typeface="Times New Roman" panose="02020603050405020304" pitchFamily="18" charset="0"/>
              </a:rPr>
              <a:t>D</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ifferent types of data are </a:t>
            </a:r>
            <a:r>
              <a:rPr lang="en-US" sz="2800" b="1" kern="100" dirty="0">
                <a:latin typeface="Calibri" panose="020F0502020204030204" pitchFamily="34" charset="0"/>
                <a:ea typeface="Calibri" panose="020F0502020204030204" pitchFamily="34" charset="0"/>
                <a:cs typeface="Times New Roman" panose="02020603050405020304" pitchFamily="18" charset="0"/>
              </a:rPr>
              <a:t>associated with </a:t>
            </a:r>
            <a:r>
              <a:rPr lang="en-US" sz="2800" b="1" kern="100" dirty="0">
                <a:effectLst/>
                <a:latin typeface="Calibri" panose="020F0502020204030204" pitchFamily="34" charset="0"/>
                <a:ea typeface="Calibri" panose="020F0502020204030204" pitchFamily="34" charset="0"/>
                <a:cs typeface="Times New Roman" panose="02020603050405020304" pitchFamily="18" charset="0"/>
              </a:rPr>
              <a:t>data mining</a:t>
            </a:r>
            <a:r>
              <a:rPr lang="en-US" sz="2800" b="1" kern="100" dirty="0">
                <a:latin typeface="Calibri" panose="020F0502020204030204" pitchFamily="34" charset="0"/>
                <a:ea typeface="Calibri" panose="020F0502020204030204" pitchFamily="34" charset="0"/>
                <a:cs typeface="Times New Roman" panose="02020603050405020304" pitchFamily="18" charset="0"/>
              </a:rPr>
              <a:t> process.</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buNone/>
            </a:pPr>
            <a:r>
              <a:rPr lang="en-US" sz="24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Structured Data</a:t>
            </a:r>
            <a:r>
              <a:rPr lang="en-US"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(RDBMS)</a:t>
            </a:r>
            <a:br>
              <a:rPr lang="en-US" sz="2400" dirty="0"/>
            </a:br>
            <a:r>
              <a:rPr lang="en-US" sz="2400" dirty="0"/>
              <a:t>Structured data is organized into defined fields such as rows and columns. It is usually stored in relational databases or spreadsheets with a clear schema. (Using SQL lot of insights could be derived)</a:t>
            </a:r>
          </a:p>
          <a:p>
            <a:pPr marR="0" lvl="0">
              <a:lnSpc>
                <a:spcPct val="107000"/>
              </a:lnSpc>
              <a:spcAft>
                <a:spcPts val="800"/>
              </a:spcAft>
              <a:tabLst>
                <a:tab pos="457200" algn="l"/>
              </a:tabLst>
            </a:pPr>
            <a:r>
              <a:rPr lang="en-US" sz="2400" b="1" dirty="0">
                <a:solidFill>
                  <a:srgbClr val="FF0000"/>
                </a:solidFill>
              </a:rPr>
              <a:t>Unstructured data (</a:t>
            </a:r>
            <a:r>
              <a:rPr lang="en-US" sz="2400" b="1" dirty="0" err="1">
                <a:solidFill>
                  <a:srgbClr val="FF0000"/>
                </a:solidFill>
              </a:rPr>
              <a:t>WWW,Text</a:t>
            </a:r>
            <a:r>
              <a:rPr lang="en-US" sz="2400" b="1" dirty="0">
                <a:solidFill>
                  <a:srgbClr val="FF0000"/>
                </a:solidFill>
              </a:rPr>
              <a:t> documents, emails, social media posts, and web pages) </a:t>
            </a:r>
            <a:r>
              <a:rPr lang="en-US" sz="2400" dirty="0"/>
              <a:t>does not follow a specific format or structure. </a:t>
            </a:r>
          </a:p>
          <a:p>
            <a:pPr marR="0" lvl="0">
              <a:lnSpc>
                <a:spcPct val="107000"/>
              </a:lnSpc>
              <a:spcAft>
                <a:spcPts val="800"/>
              </a:spcAft>
              <a:tabLst>
                <a:tab pos="457200" algn="l"/>
              </a:tabLst>
            </a:pPr>
            <a:r>
              <a:rPr lang="en-US" sz="2400" dirty="0"/>
              <a:t>Preprocessing unstructured data generally involves natural language processing (NLP) for text, or computer vision techniques for images and videos.</a:t>
            </a:r>
          </a:p>
          <a:p>
            <a:pPr marR="0" lvl="0">
              <a:lnSpc>
                <a:spcPct val="107000"/>
              </a:lnSpc>
              <a:spcAft>
                <a:spcPts val="800"/>
              </a:spcAft>
              <a:tabLst>
                <a:tab pos="457200" algn="l"/>
              </a:tabLst>
            </a:pPr>
            <a:r>
              <a:rPr lang="en-US" sz="24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Semi-structured data (JSON files, NoSQL databases) </a:t>
            </a:r>
          </a:p>
          <a:p>
            <a:pPr marR="0" lvl="0">
              <a:lnSpc>
                <a:spcPct val="107000"/>
              </a:lnSpc>
              <a:spcAft>
                <a:spcPts val="800"/>
              </a:spcAft>
              <a:tabLst>
                <a:tab pos="457200" algn="l"/>
              </a:tabLst>
            </a:pPr>
            <a:r>
              <a:rPr lang="en-US" sz="2400" dirty="0"/>
              <a:t>Semi-structured data falls between structured and unstructured data. It doesn't conform to a rigid tabular format but contains tags, markers, or other elements that provide some level of organization and hierarchy, making it easier to analyze than purely unstructured data.</a:t>
            </a:r>
            <a:endParaRPr lang="en-US" sz="24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611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226AEE-D3A6-86CA-1E7E-24DCFD44B480}"/>
              </a:ext>
            </a:extLst>
          </p:cNvPr>
          <p:cNvSpPr txBox="1"/>
          <p:nvPr/>
        </p:nvSpPr>
        <p:spPr>
          <a:xfrm>
            <a:off x="625928" y="428178"/>
            <a:ext cx="10069286" cy="6001643"/>
          </a:xfrm>
          <a:prstGeom prst="rect">
            <a:avLst/>
          </a:prstGeom>
          <a:noFill/>
        </p:spPr>
        <p:txBody>
          <a:bodyPr wrap="square">
            <a:spAutoFit/>
          </a:bodyPr>
          <a:lstStyle/>
          <a:p>
            <a:pPr algn="just">
              <a:buNone/>
            </a:pPr>
            <a:r>
              <a:rPr lang="en-US" sz="2400" dirty="0">
                <a:solidFill>
                  <a:srgbClr val="FF0000"/>
                </a:solidFill>
              </a:rPr>
              <a:t>Similarity and dissimilarity measures </a:t>
            </a:r>
            <a:r>
              <a:rPr lang="en-US" sz="2400" dirty="0"/>
              <a:t>are fundamental tools used to quantify the resemblance or difference between data objects. These measures are crucial for various data mining tasks, including:</a:t>
            </a:r>
          </a:p>
          <a:p>
            <a:pPr algn="just">
              <a:buNone/>
            </a:pPr>
            <a:endParaRPr lang="en-US" sz="2400" dirty="0"/>
          </a:p>
          <a:p>
            <a:pPr algn="just"/>
            <a:r>
              <a:rPr lang="en-US" sz="2400" b="1" dirty="0"/>
              <a:t>Clustering:</a:t>
            </a:r>
            <a:r>
              <a:rPr lang="en-US" sz="2400" dirty="0"/>
              <a:t> Grouping similar data objects together.</a:t>
            </a:r>
          </a:p>
          <a:p>
            <a:pPr algn="just">
              <a:buFont typeface="Arial" panose="020B0604020202020204" pitchFamily="34" charset="0"/>
              <a:buChar char="•"/>
            </a:pPr>
            <a:endParaRPr lang="en-US" sz="2400" dirty="0"/>
          </a:p>
          <a:p>
            <a:pPr algn="just"/>
            <a:r>
              <a:rPr lang="en-US" sz="2400" b="1" dirty="0"/>
              <a:t>Classification:</a:t>
            </a:r>
            <a:r>
              <a:rPr lang="en-US" sz="2400" dirty="0"/>
              <a:t> Assigning new data objects to predefined categories based on their similarity to existing labeled objects.</a:t>
            </a:r>
          </a:p>
          <a:p>
            <a:pPr algn="just">
              <a:buFont typeface="Arial" panose="020B0604020202020204" pitchFamily="34" charset="0"/>
              <a:buChar char="•"/>
            </a:pPr>
            <a:endParaRPr lang="en-US" sz="2400" dirty="0"/>
          </a:p>
          <a:p>
            <a:pPr algn="just"/>
            <a:r>
              <a:rPr lang="en-US" sz="2400" b="1" dirty="0"/>
              <a:t>Anomaly Detection:</a:t>
            </a:r>
            <a:r>
              <a:rPr lang="en-US" sz="2400" dirty="0"/>
              <a:t> Identifying data objects that are significantly dissimilar from the rest of the data.</a:t>
            </a:r>
          </a:p>
          <a:p>
            <a:pPr algn="just">
              <a:buFont typeface="Arial" panose="020B0604020202020204" pitchFamily="34" charset="0"/>
              <a:buChar char="•"/>
            </a:pPr>
            <a:endParaRPr lang="en-US" sz="2400" dirty="0"/>
          </a:p>
          <a:p>
            <a:pPr algn="just"/>
            <a:r>
              <a:rPr lang="en-US" sz="2400" b="1" dirty="0"/>
              <a:t>Recommendation Systems:</a:t>
            </a:r>
            <a:r>
              <a:rPr lang="en-US" sz="2400" dirty="0"/>
              <a:t> Finding items similar to those a user has liked or interacted with.</a:t>
            </a:r>
          </a:p>
          <a:p>
            <a:pPr algn="just">
              <a:buFont typeface="Arial" panose="020B0604020202020204" pitchFamily="34" charset="0"/>
              <a:buChar char="•"/>
            </a:pPr>
            <a:endParaRPr lang="en-US" sz="2400" dirty="0"/>
          </a:p>
          <a:p>
            <a:pPr algn="just"/>
            <a:r>
              <a:rPr lang="en-US" sz="2400" b="1" dirty="0"/>
              <a:t>Information Retrieval:</a:t>
            </a:r>
            <a:r>
              <a:rPr lang="en-US" sz="2400" dirty="0"/>
              <a:t> Finding documents or items similar to a query.</a:t>
            </a:r>
          </a:p>
        </p:txBody>
      </p:sp>
    </p:spTree>
    <p:extLst>
      <p:ext uri="{BB962C8B-B14F-4D97-AF65-F5344CB8AC3E}">
        <p14:creationId xmlns:p14="http://schemas.microsoft.com/office/powerpoint/2010/main" val="3214174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EACF785-214C-03BB-5336-25471EE63259}"/>
              </a:ext>
            </a:extLst>
          </p:cNvPr>
          <p:cNvSpPr txBox="1"/>
          <p:nvPr/>
        </p:nvSpPr>
        <p:spPr>
          <a:xfrm>
            <a:off x="587827" y="87863"/>
            <a:ext cx="11038115" cy="830997"/>
          </a:xfrm>
          <a:prstGeom prst="rect">
            <a:avLst/>
          </a:prstGeom>
          <a:noFill/>
        </p:spPr>
        <p:txBody>
          <a:bodyPr wrap="square">
            <a:spAutoFit/>
          </a:bodyPr>
          <a:lstStyle/>
          <a:p>
            <a:r>
              <a:rPr lang="en-US" sz="2400" b="1" dirty="0"/>
              <a:t>Similarity Measures (higher value means similar) and Dissimilarity Measures (Higher value means Dissimilar)</a:t>
            </a:r>
          </a:p>
        </p:txBody>
      </p:sp>
      <p:sp>
        <p:nvSpPr>
          <p:cNvPr id="6" name="TextBox 5">
            <a:extLst>
              <a:ext uri="{FF2B5EF4-FFF2-40B4-BE49-F238E27FC236}">
                <a16:creationId xmlns:a16="http://schemas.microsoft.com/office/drawing/2014/main" id="{2DF0050E-4694-4C37-0535-B122D14CA51A}"/>
              </a:ext>
            </a:extLst>
          </p:cNvPr>
          <p:cNvSpPr txBox="1"/>
          <p:nvPr/>
        </p:nvSpPr>
        <p:spPr>
          <a:xfrm>
            <a:off x="429983" y="1169231"/>
            <a:ext cx="11353801"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rPr>
              <a:t>Manhattan distance  </a:t>
            </a:r>
            <a:r>
              <a:rPr lang="en-US" sz="2400" dirty="0"/>
              <a:t>(logistics, routing algorithms, robustness to outliers(if you need  to work like outliers don’t skew your analysis, sparse data)</a:t>
            </a:r>
          </a:p>
          <a:p>
            <a:pPr marL="342900" indent="-342900">
              <a:buFont typeface="Arial" panose="020B0604020202020204" pitchFamily="34" charset="0"/>
              <a:buChar char="•"/>
            </a:pPr>
            <a:r>
              <a:rPr lang="en-US" sz="2400" dirty="0">
                <a:solidFill>
                  <a:srgbClr val="FF0000"/>
                </a:solidFill>
              </a:rPr>
              <a:t>Euclidean Distance </a:t>
            </a:r>
            <a:r>
              <a:rPr lang="en-US" sz="2400" dirty="0"/>
              <a:t>(Same scaling, independent features: works well; only the distance between two points: not bothered about how the rest of the points in the dataset vary)</a:t>
            </a:r>
          </a:p>
          <a:p>
            <a:pPr marL="342900" indent="-342900">
              <a:buFont typeface="Arial" panose="020B0604020202020204" pitchFamily="34" charset="0"/>
              <a:buChar char="•"/>
            </a:pPr>
            <a:r>
              <a:rPr lang="en-US" sz="2400" dirty="0" err="1">
                <a:solidFill>
                  <a:srgbClr val="FF0000"/>
                </a:solidFill>
              </a:rPr>
              <a:t>MahalaNobis</a:t>
            </a:r>
            <a:r>
              <a:rPr lang="en-US" sz="2400" dirty="0">
                <a:solidFill>
                  <a:srgbClr val="FF0000"/>
                </a:solidFill>
              </a:rPr>
              <a:t> Distance </a:t>
            </a:r>
            <a:r>
              <a:rPr lang="en-US" sz="2400" dirty="0"/>
              <a:t>(is a measure of the distance between a point and a distribution, taking into account the covariance</a:t>
            </a:r>
            <a:r>
              <a:rPr lang="en-US" sz="2400" baseline="30000" dirty="0"/>
              <a:t> </a:t>
            </a:r>
            <a:r>
              <a:rPr lang="en-US" sz="2400" dirty="0"/>
              <a:t>structure of the data.)</a:t>
            </a:r>
          </a:p>
          <a:p>
            <a:pPr marL="342900" indent="-342900">
              <a:buFont typeface="Arial" panose="020B0604020202020204" pitchFamily="34" charset="0"/>
              <a:buChar char="•"/>
            </a:pPr>
            <a:r>
              <a:rPr lang="en-US" sz="2400" dirty="0">
                <a:solidFill>
                  <a:srgbClr val="FF0000"/>
                </a:solidFill>
              </a:rPr>
              <a:t>Hamming distance</a:t>
            </a:r>
            <a:r>
              <a:rPr lang="en-US" sz="2400" dirty="0"/>
              <a:t>, for two strings of equal length, it's the number of positions at which the corresponding symbols are different. (DNA sequence matching)</a:t>
            </a:r>
          </a:p>
          <a:p>
            <a:pPr marL="342900" indent="-342900">
              <a:buFont typeface="Arial" panose="020B0604020202020204" pitchFamily="34" charset="0"/>
              <a:buChar char="•"/>
            </a:pPr>
            <a:r>
              <a:rPr lang="en-US" sz="2400" dirty="0" err="1">
                <a:solidFill>
                  <a:srgbClr val="FF0000"/>
                </a:solidFill>
              </a:rPr>
              <a:t>Levenshtein</a:t>
            </a:r>
            <a:r>
              <a:rPr lang="en-US" sz="2400" dirty="0">
                <a:solidFill>
                  <a:srgbClr val="FF0000"/>
                </a:solidFill>
              </a:rPr>
              <a:t> distance </a:t>
            </a:r>
            <a:r>
              <a:rPr lang="en-US" sz="2400" dirty="0"/>
              <a:t>measures the difference between two strings. It is the minimum number of single-character edits required to change one word into the other. (insertion, deletion, and substitutions. The distance between (hut and hat is 1, Sunday and Friday is 3, distance between cat and cats is 1)</a:t>
            </a:r>
          </a:p>
        </p:txBody>
      </p:sp>
    </p:spTree>
    <p:extLst>
      <p:ext uri="{BB962C8B-B14F-4D97-AF65-F5344CB8AC3E}">
        <p14:creationId xmlns:p14="http://schemas.microsoft.com/office/powerpoint/2010/main" val="3519147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6DD98AA-C52C-D16D-F5CD-EC57538DA422}"/>
              </a:ext>
            </a:extLst>
          </p:cNvPr>
          <p:cNvSpPr txBox="1"/>
          <p:nvPr/>
        </p:nvSpPr>
        <p:spPr>
          <a:xfrm>
            <a:off x="903515" y="503481"/>
            <a:ext cx="10036628" cy="6001643"/>
          </a:xfrm>
          <a:prstGeom prst="rect">
            <a:avLst/>
          </a:prstGeom>
          <a:noFill/>
        </p:spPr>
        <p:txBody>
          <a:bodyPr wrap="square">
            <a:spAutoFit/>
          </a:bodyPr>
          <a:lstStyle/>
          <a:p>
            <a:pPr marL="342900" indent="-342900">
              <a:buFont typeface="Arial" panose="020B0604020202020204" pitchFamily="34" charset="0"/>
              <a:buChar char="•"/>
            </a:pPr>
            <a:endParaRPr lang="en-US" sz="2400" dirty="0">
              <a:solidFill>
                <a:srgbClr val="FF0000"/>
              </a:solidFill>
            </a:endParaRPr>
          </a:p>
          <a:p>
            <a:pPr marL="342900" indent="-342900">
              <a:buFont typeface="Arial" panose="020B0604020202020204" pitchFamily="34" charset="0"/>
              <a:buChar char="•"/>
            </a:pPr>
            <a:r>
              <a:rPr lang="en-US" sz="2400" dirty="0">
                <a:solidFill>
                  <a:srgbClr val="FF0000"/>
                </a:solidFill>
              </a:rPr>
              <a:t>Pearson’s Correlation Coefficient </a:t>
            </a:r>
            <a:r>
              <a:rPr lang="en-US" sz="2400" dirty="0"/>
              <a:t>( Correlation between variables X and Y), range (-1,1)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solidFill>
                  <a:srgbClr val="FF0000"/>
                </a:solidFill>
              </a:rPr>
              <a:t>Cosine similarity  </a:t>
            </a:r>
            <a:r>
              <a:rPr lang="en-US" sz="2400" dirty="0"/>
              <a:t>(sentence completion, similar words, Word to </a:t>
            </a:r>
            <a:r>
              <a:rPr lang="en-US" sz="2400" dirty="0" err="1"/>
              <a:t>vec</a:t>
            </a:r>
            <a:r>
              <a:rPr lang="en-US" sz="2400" dirty="0"/>
              <a:t> embedding)</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solidFill>
                  <a:srgbClr val="FF0000"/>
                </a:solidFill>
              </a:rPr>
              <a:t>Kernel functions </a:t>
            </a:r>
            <a:r>
              <a:rPr lang="en-US" sz="2400" dirty="0"/>
              <a:t>in SVM. (In vector spaces, the inner product (or dot product) is a measure of the projection of one vector onto another. A higher inner product generally indicates that the vectors are more aligned, which can be interpreted as them being more "similar" in that space.) Choosing an appropriate kernel, you are telling the SVM how to determine which data points are "close" or "similar" to each other in a way that helps to find the optimal separating hyperplane.</a:t>
            </a:r>
          </a:p>
        </p:txBody>
      </p:sp>
      <p:pic>
        <p:nvPicPr>
          <p:cNvPr id="8" name="Picture 7">
            <a:extLst>
              <a:ext uri="{FF2B5EF4-FFF2-40B4-BE49-F238E27FC236}">
                <a16:creationId xmlns:a16="http://schemas.microsoft.com/office/drawing/2014/main" id="{8705509B-2815-543C-8865-489A029E6C2C}"/>
              </a:ext>
            </a:extLst>
          </p:cNvPr>
          <p:cNvPicPr>
            <a:picLocks noChangeAspect="1"/>
          </p:cNvPicPr>
          <p:nvPr/>
        </p:nvPicPr>
        <p:blipFill>
          <a:blip r:embed="rId2"/>
          <a:stretch>
            <a:fillRect/>
          </a:stretch>
        </p:blipFill>
        <p:spPr>
          <a:xfrm>
            <a:off x="4404571" y="2613018"/>
            <a:ext cx="3382858" cy="891284"/>
          </a:xfrm>
          <a:prstGeom prst="rect">
            <a:avLst/>
          </a:prstGeom>
        </p:spPr>
      </p:pic>
    </p:spTree>
    <p:extLst>
      <p:ext uri="{BB962C8B-B14F-4D97-AF65-F5344CB8AC3E}">
        <p14:creationId xmlns:p14="http://schemas.microsoft.com/office/powerpoint/2010/main" val="199353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1660</Words>
  <Application>Microsoft Office PowerPoint</Application>
  <PresentationFormat>Widescreen</PresentationFormat>
  <Paragraphs>156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Minion-Regular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32</cp:revision>
  <dcterms:created xsi:type="dcterms:W3CDTF">2025-04-09T11:26:02Z</dcterms:created>
  <dcterms:modified xsi:type="dcterms:W3CDTF">2025-04-15T06:10:44Z</dcterms:modified>
</cp:coreProperties>
</file>