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6" r:id="rId9"/>
    <p:sldId id="264" r:id="rId10"/>
    <p:sldId id="267" r:id="rId11"/>
    <p:sldId id="268" r:id="rId12"/>
    <p:sldId id="269" r:id="rId13"/>
    <p:sldId id="270" r:id="rId14"/>
    <p:sldId id="271" r:id="rId15"/>
    <p:sldId id="274" r:id="rId16"/>
    <p:sldId id="272" r:id="rId17"/>
    <p:sldId id="275" r:id="rId18"/>
    <p:sldId id="261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E74A31-9BE0-47E0-818F-787897E1F5F0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7F976E-0C86-46F2-9534-A530DE5AE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426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7F976E-0C86-46F2-9534-A530DE5AE6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10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71CD-D285-C0C1-232C-BED8557D4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7FD96-88CD-99E4-5859-56FADCC831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3CB60-E9A5-AFA3-B59E-9426F819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A875-2BC7-168E-B0CD-40B0A7D8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D11E4-0ACF-3CB1-0239-6CA106AD1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04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4C69-8EE0-EEFE-6C73-7F085F4E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CC5BE-3064-31EF-2C58-BA41D725D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0594C1-E5BE-1E55-0A9D-462E953A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D895D-8B95-F52E-55BA-B03ED6F22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1088E-3318-FE23-53E9-E09F1C982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88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EBCE45-39BB-7874-8D79-15FDE6BDE9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C0406-00DD-2F56-9F50-AA16B9FAA3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C0D934-2FCE-13D2-C5A2-6E1B0E8F9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9784F-DE79-7380-6F44-86B6204F6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8C0E5-3AF5-0D70-67E5-73432B924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578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7D25B-54BD-3AAF-F5E2-C9284EC5C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BB6E6-5D1E-C171-2AD0-1861E4D13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C9C07-9D98-6041-08E6-CD1399AA0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1723B-5B4C-F677-2BD1-4497FE883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A6A9F-4B72-F3DE-526E-F6C9A5EB7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4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DB89-B019-0E7D-D596-FBE59341F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54335-A79E-4FD6-40F7-32F48A89F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0E1EF-BFD8-A662-B275-ECE69BA90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0368B-4BBB-C699-CD51-F59916ED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DC95-0A23-590B-00DB-FF3ED231B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23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D6D2-D1D8-6B33-D869-22A5F5C7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DF97F-5A2E-1E5B-30B2-B95B7002EC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F59E3-BD9D-95C2-C0BE-12F7F1E9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E541C-79BA-AB8F-C3D4-9F7BA72C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DACD87-00D3-C286-F155-A39F7F6B8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0C0D73-BFA2-7954-8E87-9FEB1298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4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3AFE3-DD37-A4A7-83A0-F0455B42E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AE0B4-3A01-12BB-B892-A1E5194E5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042FEC-3BE9-144C-ABD6-3BC15D315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69125-F287-4C3E-D0B7-21D590691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018097-AAFD-4914-39A8-4751058E2F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B0BEA3-EB04-EC2B-FEEF-F3BCB796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08553B-9F17-EDAE-7D43-629EA3634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2013C1-9789-BE53-6831-B1FC630FE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1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45B52-8F0E-6CC7-815D-22C7A122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391F2F-03ED-2E19-48AE-5BBE000D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8BFB98-DC95-2A00-1EB5-AB3FBD8DB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4F994-3600-F0DB-E92F-62A58EF5F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2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239D1-623F-D0C8-F692-399657970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B31E2-9F1F-B538-707D-D8AE4728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7DFEA-DCAC-E98E-784A-3EBCC94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26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851A0-B012-A567-7002-1F3820DB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12324-4546-9306-6BA3-E6C0182EC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9F757-725E-136B-AD45-921CF634F4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C26A5-8416-4E25-4342-52E18917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07590-871A-5F08-1231-804472B05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B80D9-AA05-684A-3AF7-A85D1DD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18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7CD20-4038-35D7-3ADF-CCC18D332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0ECFF-FB9F-9E8A-B3D4-3513824389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628DF-E6CE-366E-9567-553C10491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02CE7-0259-50F1-5B27-080C4785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133AE1-17BD-3D13-9EF6-7AA853069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A6C23-877A-627A-79BA-A820B56B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789215-BF43-10C2-CEB7-2702466EE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7D54A-10ED-007E-DD62-F78C28F74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7A6A4-48DF-A3A5-87DF-CAE35FE3DC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77FD4-B030-444F-B8B2-DD28122EE91F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0C8DF-0D32-93D0-7711-6F407DBB50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58D7F-0BFB-A591-ADF0-BC58FACBA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F61B3F-F43A-4723-8F0B-62EE77355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045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539CC6-19ED-18C0-1EEA-78A91953D1DE}"/>
              </a:ext>
            </a:extLst>
          </p:cNvPr>
          <p:cNvSpPr txBox="1"/>
          <p:nvPr/>
        </p:nvSpPr>
        <p:spPr>
          <a:xfrm>
            <a:off x="3145971" y="1436914"/>
            <a:ext cx="509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Data Warehousing</a:t>
            </a:r>
          </a:p>
        </p:txBody>
      </p:sp>
    </p:spTree>
    <p:extLst>
      <p:ext uri="{BB962C8B-B14F-4D97-AF65-F5344CB8AC3E}">
        <p14:creationId xmlns:p14="http://schemas.microsoft.com/office/powerpoint/2010/main" val="201444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82B630-926D-A32A-D72A-07DB5BE86014}"/>
              </a:ext>
            </a:extLst>
          </p:cNvPr>
          <p:cNvSpPr txBox="1"/>
          <p:nvPr/>
        </p:nvSpPr>
        <p:spPr>
          <a:xfrm>
            <a:off x="859970" y="559751"/>
            <a:ext cx="1035231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inion-Regular"/>
              </a:rPr>
              <a:t>Suppose that we would now like to view our sales data with an additional fourth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dimension, such as </a:t>
            </a:r>
            <a:r>
              <a:rPr lang="en-US" sz="2400" b="0" i="1" u="none" strike="noStrike" baseline="0" dirty="0">
                <a:latin typeface="Minion-Italic"/>
              </a:rPr>
              <a:t>supplier</a:t>
            </a:r>
            <a:r>
              <a:rPr lang="en-US" sz="2400" b="0" i="0" u="none" strike="noStrike" baseline="0" dirty="0">
                <a:latin typeface="Minion-Regular"/>
              </a:rPr>
              <a:t>. Viewing things in 4-D becomes tricky. However, we can think of a 4-D cube as being a series of 3-D cubes, as shown in Figure 3.2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13B99-CE78-12D4-A7D9-84630CE7E1A8}"/>
              </a:ext>
            </a:extLst>
          </p:cNvPr>
          <p:cNvSpPr txBox="1"/>
          <p:nvPr/>
        </p:nvSpPr>
        <p:spPr>
          <a:xfrm>
            <a:off x="859970" y="5663979"/>
            <a:ext cx="106353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inion-Regular"/>
              </a:rPr>
              <a:t>If we continue in this way, we may display any </a:t>
            </a:r>
            <a:r>
              <a:rPr lang="en-US" sz="2400" b="0" i="1" u="none" strike="noStrike" baseline="0" dirty="0">
                <a:latin typeface="Times-Italic-8r"/>
              </a:rPr>
              <a:t>n</a:t>
            </a:r>
            <a:r>
              <a:rPr lang="en-US" sz="2400" b="0" i="0" u="none" strike="noStrike" baseline="0" dirty="0">
                <a:latin typeface="Minion-Regular"/>
              </a:rPr>
              <a:t>-D data as a series of </a:t>
            </a:r>
            <a:r>
              <a:rPr lang="en-US" sz="2400" b="0" i="0" u="none" strike="noStrike" baseline="0" dirty="0">
                <a:latin typeface="cmr10"/>
              </a:rPr>
              <a:t>(</a:t>
            </a:r>
            <a:r>
              <a:rPr lang="en-US" sz="2400" b="0" i="1" u="none" strike="noStrike" baseline="0" dirty="0">
                <a:latin typeface="Times-Italic-8r"/>
              </a:rPr>
              <a:t>n-</a:t>
            </a:r>
            <a:r>
              <a:rPr lang="en-US" sz="2400" b="0" i="0" u="none" strike="noStrike" baseline="0" dirty="0">
                <a:latin typeface="Times-Roman-8r"/>
              </a:rPr>
              <a:t>1</a:t>
            </a:r>
            <a:r>
              <a:rPr lang="en-US" sz="2400" b="0" i="0" u="none" strike="noStrike" baseline="0" dirty="0">
                <a:latin typeface="cmr10"/>
              </a:rPr>
              <a:t>)</a:t>
            </a:r>
            <a:r>
              <a:rPr lang="en-US" sz="2400" b="0" i="0" u="none" strike="noStrike" baseline="0" dirty="0">
                <a:latin typeface="Minion-Regular"/>
              </a:rPr>
              <a:t>-D “cubes.</a:t>
            </a:r>
            <a:endParaRPr lang="en-US" sz="2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D76309-AB0E-7B7C-F45E-9C881AB86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3" y="1700153"/>
            <a:ext cx="10065589" cy="3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35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901C399-6F59-0393-3D45-36C330EF3964}"/>
              </a:ext>
            </a:extLst>
          </p:cNvPr>
          <p:cNvSpPr txBox="1"/>
          <p:nvPr/>
        </p:nvSpPr>
        <p:spPr>
          <a:xfrm>
            <a:off x="751113" y="940865"/>
            <a:ext cx="10798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GillSans-Bold"/>
              </a:rPr>
              <a:t>Stars, Snowflakes, and Fact Constellations: Schemas for Multidimensional Databases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7340D-BD62-7BDF-B98B-9E7A0960689C}"/>
              </a:ext>
            </a:extLst>
          </p:cNvPr>
          <p:cNvSpPr txBox="1"/>
          <p:nvPr/>
        </p:nvSpPr>
        <p:spPr>
          <a:xfrm>
            <a:off x="751114" y="2216726"/>
            <a:ext cx="1079862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inion-Regular"/>
              </a:rPr>
              <a:t>The entity-relationship data model is commonly used in the design of relational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databases, where a database schema consists of a set of entities and the relationships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between them. Such a data model is appropriate for on-line transaction processing.</a:t>
            </a:r>
          </a:p>
          <a:p>
            <a:pPr algn="l"/>
            <a:endParaRPr lang="en-US" sz="2400" b="0" i="0" u="none" strike="noStrike" baseline="0" dirty="0">
              <a:latin typeface="Minion-Regular"/>
            </a:endParaRP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A data warehouse, however, requires a concise, subject-oriented schema that facilitates on-line data analysis.</a:t>
            </a:r>
          </a:p>
          <a:p>
            <a:pPr algn="l"/>
            <a:endParaRPr lang="en-US" sz="2400" b="0" i="0" u="none" strike="noStrike" baseline="0" dirty="0">
              <a:latin typeface="Minion-Regular"/>
            </a:endParaRP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The most popular data model for a data warehouse is a </a:t>
            </a:r>
            <a:r>
              <a:rPr lang="en-US" sz="2400" b="0" i="0" u="none" strike="noStrike" baseline="0" dirty="0">
                <a:latin typeface="Minion-Semibold"/>
              </a:rPr>
              <a:t>multidimensional model</a:t>
            </a:r>
            <a:r>
              <a:rPr lang="en-US" sz="2400" b="0" i="0" u="none" strike="noStrike" baseline="0" dirty="0">
                <a:latin typeface="Minion-Regular"/>
              </a:rPr>
              <a:t>.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Such a model can exist in the form of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star schema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,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snowflake schema, galaxy schema.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6246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1A4575-6997-A61F-F6BF-820482B6FD86}"/>
              </a:ext>
            </a:extLst>
          </p:cNvPr>
          <p:cNvSpPr txBox="1"/>
          <p:nvPr/>
        </p:nvSpPr>
        <p:spPr>
          <a:xfrm>
            <a:off x="729343" y="778640"/>
            <a:ext cx="1077685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Star schema: </a:t>
            </a:r>
            <a:r>
              <a:rPr lang="en-US" sz="2400" b="0" i="0" u="none" strike="noStrike" baseline="0" dirty="0">
                <a:latin typeface="Minion-Regular"/>
              </a:rPr>
              <a:t>The most common modeling paradigm is the star schema, in which the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data warehouse contains 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(1) a large central table (</a:t>
            </a:r>
            <a:r>
              <a:rPr lang="en-US" sz="2400" b="0" i="0" u="none" strike="noStrike" baseline="0" dirty="0">
                <a:latin typeface="Minion-Semibold"/>
              </a:rPr>
              <a:t>fact table</a:t>
            </a:r>
            <a:r>
              <a:rPr lang="en-US" sz="2400" b="0" i="0" u="none" strike="noStrike" baseline="0" dirty="0">
                <a:latin typeface="Minion-Regular"/>
              </a:rPr>
              <a:t>) containing the bulk of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the data, with no redundancy, and </a:t>
            </a: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(2) a set of smaller attendant tables (</a:t>
            </a:r>
            <a:r>
              <a:rPr lang="en-US" sz="2400" b="0" i="0" u="none" strike="noStrike" baseline="0" dirty="0">
                <a:latin typeface="Minion-Semibold"/>
              </a:rPr>
              <a:t>dimension tables</a:t>
            </a:r>
            <a:r>
              <a:rPr lang="en-US" sz="2400" b="0" i="0" u="none" strike="noStrike" baseline="0" dirty="0">
                <a:latin typeface="Minion-Regular"/>
              </a:rPr>
              <a:t>), one for each dimension. The schema graph resembles a starburst, with the dimension tables displayed in a radial pattern around the central fact table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F9E9F1-6A34-2B8C-94FA-91DEF7A8968B}"/>
              </a:ext>
            </a:extLst>
          </p:cNvPr>
          <p:cNvSpPr txBox="1"/>
          <p:nvPr/>
        </p:nvSpPr>
        <p:spPr>
          <a:xfrm>
            <a:off x="729342" y="3890780"/>
            <a:ext cx="106462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Snowflake schema: </a:t>
            </a:r>
            <a:r>
              <a:rPr lang="en-US" sz="2400" b="0" i="0" u="none" strike="noStrike" baseline="0" dirty="0">
                <a:latin typeface="Minion-Regular"/>
              </a:rPr>
              <a:t>The snowflake schema is a variant of the star schema model, where some dimension tables are </a:t>
            </a:r>
            <a:r>
              <a:rPr lang="en-US" sz="2400" b="0" i="1" u="none" strike="noStrike" baseline="0" dirty="0">
                <a:latin typeface="Minion-Italic"/>
              </a:rPr>
              <a:t>normalized</a:t>
            </a:r>
            <a:r>
              <a:rPr lang="en-US" sz="2400" b="0" i="0" u="none" strike="noStrike" baseline="0" dirty="0">
                <a:latin typeface="Minion-Regular"/>
              </a:rPr>
              <a:t>, thereby further splitting the data into additional tables. The resulting schema graph forms a shape similar to a snowflake.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3416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616E776-F438-1D64-D32A-512A36DE8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794" y="365947"/>
            <a:ext cx="7851547" cy="58801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6C97AC-977E-EA19-B970-10F6AE5D9A4B}"/>
              </a:ext>
            </a:extLst>
          </p:cNvPr>
          <p:cNvSpPr txBox="1"/>
          <p:nvPr/>
        </p:nvSpPr>
        <p:spPr>
          <a:xfrm>
            <a:off x="5802086" y="18128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Star schema: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3193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0DE46-FCD4-1247-C13B-777307B65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738C243-7A67-B158-075F-FB74298C8B2B}"/>
              </a:ext>
            </a:extLst>
          </p:cNvPr>
          <p:cNvSpPr txBox="1"/>
          <p:nvPr/>
        </p:nvSpPr>
        <p:spPr>
          <a:xfrm>
            <a:off x="4669971" y="203053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Snowflake schema: </a:t>
            </a: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0C1F7D-C6BF-04C7-0748-295FFA7A9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541" y="670356"/>
            <a:ext cx="8750145" cy="575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34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F6B4AA-D3FF-25B1-10C4-291179B93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791" y="922020"/>
            <a:ext cx="10733328" cy="486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80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C79360-170E-AD48-8D83-40C1A71C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53" y="99278"/>
            <a:ext cx="8760861" cy="66594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161AC3-09C0-CE83-7516-65661558EC42}"/>
              </a:ext>
            </a:extLst>
          </p:cNvPr>
          <p:cNvSpPr txBox="1"/>
          <p:nvPr/>
        </p:nvSpPr>
        <p:spPr>
          <a:xfrm>
            <a:off x="9231086" y="133055"/>
            <a:ext cx="320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GillSans-Bold"/>
              </a:rPr>
              <a:t>Data Warehouse </a:t>
            </a:r>
          </a:p>
          <a:p>
            <a:r>
              <a:rPr lang="en-US" sz="2400" b="1" i="0" u="none" strike="noStrike" baseline="0" dirty="0">
                <a:latin typeface="GillSans-Bold"/>
              </a:rPr>
              <a:t>Architecture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65223E-3496-8750-7ECE-07318340B678}"/>
              </a:ext>
            </a:extLst>
          </p:cNvPr>
          <p:cNvSpPr txBox="1"/>
          <p:nvPr/>
        </p:nvSpPr>
        <p:spPr>
          <a:xfrm>
            <a:off x="9437914" y="4925670"/>
            <a:ext cx="2460171" cy="96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implementation of a Data Warehouse involves several steps:</a:t>
            </a:r>
          </a:p>
        </p:txBody>
      </p:sp>
    </p:spTree>
    <p:extLst>
      <p:ext uri="{BB962C8B-B14F-4D97-AF65-F5344CB8AC3E}">
        <p14:creationId xmlns:p14="http://schemas.microsoft.com/office/powerpoint/2010/main" val="2902347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E8C447-FD9A-3304-E70B-D15BA9C04338}"/>
              </a:ext>
            </a:extLst>
          </p:cNvPr>
          <p:cNvSpPr txBox="1"/>
          <p:nvPr/>
        </p:nvSpPr>
        <p:spPr>
          <a:xfrm>
            <a:off x="574218" y="814704"/>
            <a:ext cx="111675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 OLAP (Online Analytical Processing) server is the heart of analytical processing in a data warehouse system. It allows users to analyze large volumes of multidimensional data efficiently and interactively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09629A-5F0E-CA14-CA29-649E481E86EB}"/>
              </a:ext>
            </a:extLst>
          </p:cNvPr>
          <p:cNvSpPr txBox="1"/>
          <p:nvPr/>
        </p:nvSpPr>
        <p:spPr>
          <a:xfrm>
            <a:off x="574218" y="2210698"/>
            <a:ext cx="110163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it organizes data into OLAP cubes, which allow analysis across multiple dimensions (like time, product, location).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9907B3-FB2E-3E1B-CBD4-94018321EA1C}"/>
              </a:ext>
            </a:extLst>
          </p:cNvPr>
          <p:cNvSpPr txBox="1"/>
          <p:nvPr/>
        </p:nvSpPr>
        <p:spPr>
          <a:xfrm>
            <a:off x="547478" y="3237360"/>
            <a:ext cx="11644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Executes complex queries that involve aggregation, grouping, filtering, and comparisons.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1CF9C9-C03B-E7B3-9EFB-FC477CD23144}"/>
              </a:ext>
            </a:extLst>
          </p:cNvPr>
          <p:cNvSpPr txBox="1"/>
          <p:nvPr/>
        </p:nvSpPr>
        <p:spPr>
          <a:xfrm>
            <a:off x="533396" y="3950065"/>
            <a:ext cx="101787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Example queries: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“Total sales per region for Q1 2025”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“Compare sales of Product A vs Product B over the past year”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F5D69C4-A779-8748-681D-796D162C2B86}"/>
              </a:ext>
            </a:extLst>
          </p:cNvPr>
          <p:cNvSpPr txBox="1"/>
          <p:nvPr/>
        </p:nvSpPr>
        <p:spPr>
          <a:xfrm>
            <a:off x="530675" y="5291908"/>
            <a:ext cx="110287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Provides data to reporting, dashboard, and data mining tools.</a:t>
            </a:r>
          </a:p>
        </p:txBody>
      </p:sp>
    </p:spTree>
    <p:extLst>
      <p:ext uri="{BB962C8B-B14F-4D97-AF65-F5344CB8AC3E}">
        <p14:creationId xmlns:p14="http://schemas.microsoft.com/office/powerpoint/2010/main" val="324982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29D4F6-43BB-778A-F682-6DCAD61B5C4D}"/>
              </a:ext>
            </a:extLst>
          </p:cNvPr>
          <p:cNvSpPr txBox="1"/>
          <p:nvPr/>
        </p:nvSpPr>
        <p:spPr>
          <a:xfrm>
            <a:off x="321128" y="137442"/>
            <a:ext cx="11549743" cy="67205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Warehouse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consists of several components that work together to store, manage, and retrieve large volumes of data. The key components are: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Sources: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These include operational databases, transactional systems, and external data sources from which data is extracted.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ETL Process (Extract, Transform, Load):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This process extracts data from source systems, transforms it into a suitable format, and loads it into the data warehouse.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central repository where processed data is stored. It can be a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relational database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a </a:t>
            </a: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multidimensional OLAP model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Metadata Repository: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Stores information about the data warehouse such as schema definitions, transformation rules etc.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OLAP Servers: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The multidimensional data is stored in OLAP cubes on OLAP servers within a data warehousing environment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Marts: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Smaller, department-specific data warehouses used for specialized analysis.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Reporting &amp; Visualization Tools: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Tools like Tableau, Power BI that provide insights from the warehouse data.</a:t>
            </a:r>
          </a:p>
        </p:txBody>
      </p:sp>
    </p:spTree>
    <p:extLst>
      <p:ext uri="{BB962C8B-B14F-4D97-AF65-F5344CB8AC3E}">
        <p14:creationId xmlns:p14="http://schemas.microsoft.com/office/powerpoint/2010/main" val="2094816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3C300C-9036-12BE-3734-EB65CCBB8F36}"/>
              </a:ext>
            </a:extLst>
          </p:cNvPr>
          <p:cNvSpPr txBox="1"/>
          <p:nvPr/>
        </p:nvSpPr>
        <p:spPr>
          <a:xfrm>
            <a:off x="620486" y="406206"/>
            <a:ext cx="11201400" cy="6032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implementation of a Data Warehouse involves several steps: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Business Requirements Analysis: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Identify business goals and key metrics.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Modeling: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Design the warehouse schema (Star, Snowflake, or Galaxy).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ETL Development: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 data from source systems, clean it, and load it into the warehouse.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Storage Setup: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Choose a suitable database (e.g., Oracle, SQL Server, Amazon Redshift).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OLAP &amp; Query Optimization: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 indexing and materialized views for faster queries.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 &amp; Reporting Tools Integration: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Develop dashboards and reports for business users.</a:t>
            </a: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Testing &amp; Deployment: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Validate data accuracy and optimize performance before going live.</a:t>
            </a:r>
          </a:p>
        </p:txBody>
      </p:sp>
    </p:spTree>
    <p:extLst>
      <p:ext uri="{BB962C8B-B14F-4D97-AF65-F5344CB8AC3E}">
        <p14:creationId xmlns:p14="http://schemas.microsoft.com/office/powerpoint/2010/main" val="4258708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2443F-ECE4-2A84-D2CA-05FCE7BA266D}"/>
              </a:ext>
            </a:extLst>
          </p:cNvPr>
          <p:cNvSpPr txBox="1"/>
          <p:nvPr/>
        </p:nvSpPr>
        <p:spPr>
          <a:xfrm>
            <a:off x="639535" y="335338"/>
            <a:ext cx="109455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i="1" dirty="0">
                <a:solidFill>
                  <a:srgbClr val="FF0000"/>
                </a:solidFill>
                <a:latin typeface="Minion-Italic"/>
              </a:rPr>
              <a:t>W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Minion-Italic"/>
              </a:rPr>
              <a:t>hat exactly is a data warehouse?</a:t>
            </a:r>
          </a:p>
          <a:p>
            <a:pPr algn="just"/>
            <a:endParaRPr lang="en-US" sz="2400" b="0" i="0" u="none" strike="noStrike" baseline="0" dirty="0">
              <a:latin typeface="Minion-Regular"/>
            </a:endParaRPr>
          </a:p>
          <a:p>
            <a:pPr algn="just"/>
            <a:r>
              <a:rPr lang="en-US" sz="2400" dirty="0">
                <a:latin typeface="Minion-Regular"/>
              </a:rPr>
              <a:t>A </a:t>
            </a:r>
            <a:r>
              <a:rPr lang="en-US" sz="2400" b="0" i="0" u="none" strike="noStrike" baseline="0" dirty="0">
                <a:latin typeface="Minion-Regular"/>
              </a:rPr>
              <a:t>data warehouse refers to a database that is maintained separately from an organization’s operational databases. Stores the information on which an enterprise needs to make strategic decisions.</a:t>
            </a:r>
            <a:endParaRPr lang="en-US" sz="3200" b="0" i="0" u="none" strike="noStrike" baseline="0" dirty="0">
              <a:latin typeface="Minion-Regular"/>
            </a:endParaRPr>
          </a:p>
          <a:p>
            <a:pPr algn="just"/>
            <a:endParaRPr lang="en-US" sz="2400" dirty="0">
              <a:latin typeface="Minion-Regular"/>
            </a:endParaRP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They support information processing by providing a solid platform of consolidated historical data for analysis.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2227EC-9969-49BB-7DD9-2A3DFFEA63A5}"/>
              </a:ext>
            </a:extLst>
          </p:cNvPr>
          <p:cNvSpPr txBox="1"/>
          <p:nvPr/>
        </p:nvSpPr>
        <p:spPr>
          <a:xfrm>
            <a:off x="639535" y="3919249"/>
            <a:ext cx="109455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Minion-Regular"/>
              </a:rPr>
              <a:t>According to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William H. Inmon</a:t>
            </a:r>
            <a:r>
              <a:rPr lang="en-US" sz="2400" b="0" i="0" u="none" strike="noStrike" baseline="0" dirty="0">
                <a:latin typeface="Minion-Regular"/>
              </a:rPr>
              <a:t>, a leading architect in the construction of data warehouse systems, </a:t>
            </a:r>
          </a:p>
          <a:p>
            <a:pPr algn="just"/>
            <a:endParaRPr lang="en-US" sz="2400" dirty="0">
              <a:latin typeface="Minion-Regular"/>
            </a:endParaRP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“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A data warehouse is a subject-oriented, integrated, time-variant, and nonvolatile collection of data in support of management’s decision-making process</a:t>
            </a:r>
            <a:r>
              <a:rPr lang="en-US" sz="2400" b="0" i="0" u="none" strike="noStrike" baseline="0" dirty="0">
                <a:latin typeface="Minion-Regular"/>
              </a:rPr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8188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86ECC5E-C7A7-F222-7034-44A1154EF75D}"/>
              </a:ext>
            </a:extLst>
          </p:cNvPr>
          <p:cNvSpPr txBox="1"/>
          <p:nvPr/>
        </p:nvSpPr>
        <p:spPr>
          <a:xfrm>
            <a:off x="680357" y="475680"/>
            <a:ext cx="108312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Minion-Semibold"/>
              </a:rPr>
              <a:t>Subject-oriented</a:t>
            </a:r>
            <a:r>
              <a:rPr lang="en-US" sz="2400" b="0" i="0" u="none" strike="noStrike" baseline="0" dirty="0">
                <a:latin typeface="Minion-Regular"/>
              </a:rPr>
              <a:t>: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data warehouse is organized around major subjects, such as customer, supplier, product, and sales</a:t>
            </a:r>
            <a:r>
              <a:rPr lang="en-US" sz="2400" b="0" i="0" u="none" strike="noStrike" baseline="0" dirty="0">
                <a:latin typeface="Minion-Regular"/>
              </a:rPr>
              <a:t>. Rather than concentrating on the day-to-day operations and transaction processing of an organization, a data warehouse focuses on the modeling and analysis of data for decision makers.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C3650F-8C59-1733-1AB0-B439EEEC1C4E}"/>
              </a:ext>
            </a:extLst>
          </p:cNvPr>
          <p:cNvSpPr txBox="1"/>
          <p:nvPr/>
        </p:nvSpPr>
        <p:spPr>
          <a:xfrm>
            <a:off x="680356" y="2167544"/>
            <a:ext cx="108312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Minion-Semibold"/>
              </a:rPr>
              <a:t>Integrated</a:t>
            </a:r>
            <a:r>
              <a:rPr lang="en-US" sz="2400" b="0" i="0" u="none" strike="noStrike" baseline="0" dirty="0">
                <a:latin typeface="Minion-Regular"/>
              </a:rPr>
              <a:t>: A data warehouse is usually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constructed by integrating multiple heterogeneous sources</a:t>
            </a:r>
            <a:r>
              <a:rPr lang="en-US" sz="2400" b="0" i="0" u="none" strike="noStrike" baseline="0" dirty="0">
                <a:latin typeface="Minion-Regular"/>
              </a:rPr>
              <a:t>, such as relational databases, flat files, and on-line transaction records.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E19101-14E3-5575-62DC-80C531CC7953}"/>
              </a:ext>
            </a:extLst>
          </p:cNvPr>
          <p:cNvSpPr txBox="1"/>
          <p:nvPr/>
        </p:nvSpPr>
        <p:spPr>
          <a:xfrm>
            <a:off x="680356" y="3367873"/>
            <a:ext cx="111741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Minion-Semibold"/>
              </a:rPr>
              <a:t>Time-variant</a:t>
            </a:r>
            <a:r>
              <a:rPr lang="en-US" sz="2400" b="0" i="0" u="none" strike="noStrike" baseline="0" dirty="0">
                <a:latin typeface="Minion-Regular"/>
              </a:rPr>
              <a:t>: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Data are stored to provide information from a historical perspective</a:t>
            </a: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(e.g., the past 5–10 years). Every key structure in the data warehouse contains, either</a:t>
            </a: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implicitly or explicitly, an element of time.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EBA56B-7478-2775-1B07-3B511FC33B43}"/>
              </a:ext>
            </a:extLst>
          </p:cNvPr>
          <p:cNvSpPr txBox="1"/>
          <p:nvPr/>
        </p:nvSpPr>
        <p:spPr>
          <a:xfrm>
            <a:off x="680356" y="4835997"/>
            <a:ext cx="109891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/>
              <a:t>Nonvolatile: </a:t>
            </a:r>
            <a:r>
              <a:rPr lang="en-US" sz="2400" u="none" strike="noStrike" baseline="0" dirty="0">
                <a:solidFill>
                  <a:srgbClr val="FF0000"/>
                </a:solidFill>
              </a:rPr>
              <a:t>M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eaning that previous digital information does not get erased when new data is loaded into the system</a:t>
            </a:r>
            <a:r>
              <a:rPr lang="en-US" sz="2400" b="0" i="0" dirty="0">
                <a:effectLst/>
              </a:rPr>
              <a:t>.</a:t>
            </a:r>
            <a:r>
              <a:rPr lang="en-US" sz="2400" dirty="0">
                <a:effectLst/>
              </a:rPr>
              <a:t> </a:t>
            </a:r>
            <a:r>
              <a:rPr lang="en-US" sz="2400" b="0" i="0" u="none" strike="noStrike" baseline="0" dirty="0"/>
              <a:t>Due </a:t>
            </a:r>
            <a:r>
              <a:rPr lang="en-US" sz="2400" b="0" i="0" u="none" strike="noStrike" baseline="0" dirty="0">
                <a:latin typeface="Minion-Regular"/>
              </a:rPr>
              <a:t>to this separation, a data warehouse does not require transaction processing, recovery, and concurrency control mechanisms.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0026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96225D-B513-DD98-D694-54107F76EFD7}"/>
              </a:ext>
            </a:extLst>
          </p:cNvPr>
          <p:cNvSpPr txBox="1"/>
          <p:nvPr/>
        </p:nvSpPr>
        <p:spPr>
          <a:xfrm>
            <a:off x="653143" y="1028343"/>
            <a:ext cx="105700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Minion-Regular"/>
              </a:rPr>
              <a:t>“</a:t>
            </a:r>
            <a:r>
              <a:rPr lang="en-US" sz="2400" b="0" i="1" u="none" strike="noStrike" baseline="0" dirty="0">
                <a:latin typeface="Minion-Italic"/>
              </a:rPr>
              <a:t>How are organizations using the information from data warehouses?</a:t>
            </a:r>
            <a:r>
              <a:rPr lang="en-US" sz="2400" b="0" i="0" u="none" strike="noStrike" baseline="0" dirty="0">
                <a:latin typeface="Minion-Regular"/>
              </a:rPr>
              <a:t>”</a:t>
            </a: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 Many organizations use this information to support business decision-making activities, including</a:t>
            </a:r>
          </a:p>
          <a:p>
            <a:pPr algn="just"/>
            <a:endParaRPr lang="en-US" sz="2400" b="0" i="0" u="none" strike="noStrike" baseline="0" dirty="0">
              <a:latin typeface="Minion-Regular"/>
            </a:endParaRP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(1) increasing customer focus, which includes the analysis of customer buying patterns (such as buying preference, buying time, budget cycles, and appetites for spending);</a:t>
            </a: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(2) repositioning products and managing product portfolios by comparing the</a:t>
            </a: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performance of sales by quarter, by year, and by geographic regions in order to fine-tune production strategies; </a:t>
            </a: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(3) analyzing operations and looking for sources of profit;</a:t>
            </a: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(4) managing the customer relationships.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2280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AE009D-A603-FA53-1711-61C37863936E}"/>
              </a:ext>
            </a:extLst>
          </p:cNvPr>
          <p:cNvSpPr txBox="1"/>
          <p:nvPr/>
        </p:nvSpPr>
        <p:spPr>
          <a:xfrm>
            <a:off x="605517" y="448378"/>
            <a:ext cx="1098096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u="none" strike="noStrike" baseline="0" dirty="0">
                <a:latin typeface="Minion-Regular"/>
              </a:rPr>
              <a:t>The major task of online operational database systems is to perform online transaction and query processing. These systems are called </a:t>
            </a:r>
            <a:r>
              <a:rPr lang="en-US" sz="2400" b="0" i="0" u="none" strike="noStrike" baseline="0" dirty="0">
                <a:latin typeface="Minion-Semibold"/>
              </a:rPr>
              <a:t>online transaction processing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(OLTP)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systems</a:t>
            </a:r>
          </a:p>
          <a:p>
            <a:pPr algn="just"/>
            <a:endParaRPr lang="en-US" sz="2400" dirty="0">
              <a:solidFill>
                <a:srgbClr val="FF0000"/>
              </a:solidFill>
              <a:latin typeface="Minion-Regular"/>
            </a:endParaRP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They cover most of the day-to-day operations of an organization, such as purchasing, inventory, manufacturing, banking, payroll, registration, and accounting.</a:t>
            </a:r>
          </a:p>
          <a:p>
            <a:pPr algn="just"/>
            <a:endParaRPr lang="en-US" sz="2400" b="0" i="0" u="none" strike="noStrike" baseline="0" dirty="0">
              <a:latin typeface="Minion-Regular"/>
            </a:endParaRPr>
          </a:p>
          <a:p>
            <a:pPr algn="just"/>
            <a:endParaRPr lang="en-US" sz="2400" dirty="0">
              <a:latin typeface="Minion-Regular"/>
            </a:endParaRP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Data warehouse systems, on the other hand, serve users or knowledge workers in the role of data analysis and decision making. </a:t>
            </a:r>
          </a:p>
          <a:p>
            <a:pPr algn="just"/>
            <a:endParaRPr lang="en-US" sz="2400" b="0" i="0" u="none" strike="noStrike" baseline="0" dirty="0">
              <a:latin typeface="Minion-Regular"/>
            </a:endParaRPr>
          </a:p>
          <a:p>
            <a:pPr algn="just"/>
            <a:r>
              <a:rPr lang="en-US" sz="2400" b="0" i="0" u="none" strike="noStrike" baseline="0" dirty="0">
                <a:latin typeface="Minion-Regular"/>
              </a:rPr>
              <a:t>These systems are known as </a:t>
            </a:r>
            <a:r>
              <a:rPr lang="en-US" sz="2400" b="0" i="0" u="none" strike="noStrike" baseline="0" dirty="0">
                <a:latin typeface="Minion-Semibold"/>
              </a:rPr>
              <a:t>online analytical processing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(OLAP)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systems</a:t>
            </a:r>
            <a:r>
              <a:rPr lang="en-US" sz="2400" b="0" i="0" u="none" strike="noStrike" baseline="0" dirty="0">
                <a:latin typeface="Minion-Regular"/>
              </a:rPr>
              <a:t>. </a:t>
            </a:r>
          </a:p>
          <a:p>
            <a:pPr algn="just"/>
            <a:endParaRPr lang="en-US" sz="2400" b="0" i="0" u="none" strike="noStrike" baseline="0" dirty="0">
              <a:latin typeface="Minion-Regular"/>
            </a:endParaRPr>
          </a:p>
          <a:p>
            <a:pPr algn="just"/>
            <a:r>
              <a:rPr lang="en-US" sz="2400" dirty="0">
                <a:latin typeface="Minion-Regular"/>
              </a:rPr>
              <a:t>OLAP </a:t>
            </a:r>
            <a:r>
              <a:rPr lang="en-US" sz="2400" dirty="0"/>
              <a:t>systems are optimized for complex, read-heavy queries(focus predominantly on retrieving (reading) data rather than modifying (inserting, updating, or deleting)), aggregations, and analysis across dimensions.</a:t>
            </a:r>
          </a:p>
        </p:txBody>
      </p:sp>
    </p:spTree>
    <p:extLst>
      <p:ext uri="{BB962C8B-B14F-4D97-AF65-F5344CB8AC3E}">
        <p14:creationId xmlns:p14="http://schemas.microsoft.com/office/powerpoint/2010/main" val="423478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F8341C7-5863-12C2-530C-2483A7C48C00}"/>
              </a:ext>
            </a:extLst>
          </p:cNvPr>
          <p:cNvSpPr txBox="1"/>
          <p:nvPr/>
        </p:nvSpPr>
        <p:spPr>
          <a:xfrm>
            <a:off x="674913" y="284595"/>
            <a:ext cx="107659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inion-Regular"/>
              </a:rPr>
              <a:t>Data warehouses and OLAP tools are based on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multidimensional data model</a:t>
            </a:r>
            <a:r>
              <a:rPr lang="en-US" sz="2400" b="0" i="0" u="none" strike="noStrike" baseline="0" dirty="0">
                <a:latin typeface="Minion-Regular"/>
              </a:rPr>
              <a:t>. </a:t>
            </a:r>
          </a:p>
          <a:p>
            <a:pPr algn="l"/>
            <a:endParaRPr lang="en-US" sz="2400" dirty="0">
              <a:latin typeface="Minion-Regular"/>
            </a:endParaRP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This model views data in the form of a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Minion-Italic"/>
              </a:rPr>
              <a:t>data cube</a:t>
            </a:r>
            <a:r>
              <a:rPr lang="en-US" sz="2400" b="0" i="0" u="none" strike="noStrike" baseline="0" dirty="0">
                <a:latin typeface="Minion-Regular"/>
              </a:rPr>
              <a:t>. 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714BCB-2053-6002-631F-365998340F69}"/>
              </a:ext>
            </a:extLst>
          </p:cNvPr>
          <p:cNvSpPr txBox="1"/>
          <p:nvPr/>
        </p:nvSpPr>
        <p:spPr>
          <a:xfrm>
            <a:off x="674913" y="1683604"/>
            <a:ext cx="107659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1" u="none" strike="noStrike" baseline="0" dirty="0">
                <a:latin typeface="Minion-Italic"/>
              </a:rPr>
              <a:t>What is a data cube?” </a:t>
            </a:r>
            <a:r>
              <a:rPr lang="en-US" sz="2400" b="0" i="0" u="none" strike="noStrike" baseline="0" dirty="0">
                <a:latin typeface="Minion-Regular"/>
              </a:rPr>
              <a:t>A </a:t>
            </a:r>
            <a:r>
              <a:rPr lang="en-US" sz="2400" b="0" i="0" u="none" strike="noStrike" baseline="0" dirty="0">
                <a:latin typeface="Minion-Semibold"/>
              </a:rPr>
              <a:t>data cube </a:t>
            </a:r>
            <a:r>
              <a:rPr lang="en-US" sz="2400" b="0" i="0" u="none" strike="noStrike" baseline="0" dirty="0">
                <a:latin typeface="Minion-Regular"/>
              </a:rPr>
              <a:t>allows data to be modeled and viewed in multiple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dimensions</a:t>
            </a:r>
            <a:r>
              <a:rPr lang="en-US" sz="2400" b="0" i="0" u="none" strike="noStrike" baseline="0" dirty="0">
                <a:latin typeface="Minion-Regular"/>
              </a:rPr>
              <a:t>. It is defined by dimensions and facts.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86B067-3B95-D494-2974-3E0C5884F5EA}"/>
              </a:ext>
            </a:extLst>
          </p:cNvPr>
          <p:cNvSpPr txBox="1"/>
          <p:nvPr/>
        </p:nvSpPr>
        <p:spPr>
          <a:xfrm>
            <a:off x="674913" y="2713282"/>
            <a:ext cx="110490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dimensions</a:t>
            </a:r>
            <a:r>
              <a:rPr lang="en-US" sz="2400" b="0" i="0" u="none" strike="noStrike" baseline="0" dirty="0">
                <a:latin typeface="Minion-Semibold"/>
              </a:rPr>
              <a:t> </a:t>
            </a:r>
            <a:r>
              <a:rPr lang="en-US" sz="2400" b="0" i="0" u="none" strike="noStrike" baseline="0" dirty="0">
                <a:latin typeface="Minion-Regular"/>
              </a:rPr>
              <a:t>are the perspectives or entities with respect to which an organization wants to keep records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DD5E47-BF25-C145-D6DB-CD300E8ADF39}"/>
              </a:ext>
            </a:extLst>
          </p:cNvPr>
          <p:cNvSpPr txBox="1"/>
          <p:nvPr/>
        </p:nvSpPr>
        <p:spPr>
          <a:xfrm>
            <a:off x="674913" y="3742959"/>
            <a:ext cx="110490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1" u="none" strike="noStrike" baseline="0" dirty="0">
                <a:latin typeface="Minion-Italic"/>
              </a:rPr>
              <a:t>Example: </a:t>
            </a:r>
            <a:r>
              <a:rPr lang="en-US" sz="2400" b="0" i="1" u="none" strike="noStrike" baseline="0" dirty="0" err="1">
                <a:latin typeface="Minion-Italic"/>
              </a:rPr>
              <a:t>AllElectronics</a:t>
            </a:r>
            <a:r>
              <a:rPr lang="en-US" sz="2400" b="0" i="1" u="none" strike="noStrike" baseline="0" dirty="0">
                <a:latin typeface="Minion-Italic"/>
              </a:rPr>
              <a:t> </a:t>
            </a:r>
            <a:r>
              <a:rPr lang="en-US" sz="2400" b="0" i="0" u="none" strike="noStrike" baseline="0" dirty="0">
                <a:latin typeface="Minion-Regular"/>
              </a:rPr>
              <a:t>may create a </a:t>
            </a:r>
            <a:r>
              <a:rPr lang="en-US" sz="2400" b="0" i="1" u="none" strike="noStrike" baseline="0" dirty="0">
                <a:latin typeface="Minion-Italic"/>
              </a:rPr>
              <a:t>sales </a:t>
            </a:r>
            <a:r>
              <a:rPr lang="en-US" sz="2400" b="0" i="0" u="none" strike="noStrike" baseline="0" dirty="0">
                <a:latin typeface="Minion-Regular"/>
              </a:rPr>
              <a:t>data warehouse in order to keep records of the store’s sales with respect to the dimensions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Minion-Italic"/>
              </a:rPr>
              <a:t>time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,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Minion-Italic"/>
              </a:rPr>
              <a:t>item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,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Minion-Italic"/>
              </a:rPr>
              <a:t>branch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, </a:t>
            </a:r>
            <a:r>
              <a:rPr lang="en-US" sz="2400" b="0" i="0" u="none" strike="noStrike" baseline="0" dirty="0">
                <a:latin typeface="Minion-Regular"/>
              </a:rPr>
              <a:t>and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 </a:t>
            </a:r>
            <a:r>
              <a:rPr lang="en-US" sz="2400" b="0" i="1" u="none" strike="noStrike" baseline="0" dirty="0">
                <a:solidFill>
                  <a:srgbClr val="FF0000"/>
                </a:solidFill>
                <a:latin typeface="Minion-Italic"/>
              </a:rPr>
              <a:t>location</a:t>
            </a:r>
            <a:r>
              <a:rPr lang="en-US" sz="2400" b="0" i="0" u="none" strike="noStrike" baseline="0" dirty="0">
                <a:latin typeface="Minion-Regular"/>
              </a:rPr>
              <a:t>. These dimensions allow the store to keep track of things like monthly sales of items and the branches and locations.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BC15A-9B24-3CB6-566D-896F107E7B61}"/>
              </a:ext>
            </a:extLst>
          </p:cNvPr>
          <p:cNvSpPr txBox="1"/>
          <p:nvPr/>
        </p:nvSpPr>
        <p:spPr>
          <a:xfrm>
            <a:off x="751115" y="5394849"/>
            <a:ext cx="106897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inion-Regular"/>
              </a:rPr>
              <a:t>Each dimension may have a table associated with it, called a </a:t>
            </a:r>
            <a:r>
              <a:rPr lang="en-US" sz="2400" b="0" i="0" u="none" strike="noStrike" baseline="0" dirty="0">
                <a:latin typeface="Minion-Semibold"/>
              </a:rPr>
              <a:t>dimension table</a:t>
            </a:r>
            <a:r>
              <a:rPr lang="en-US" sz="2400" b="0" i="0" u="none" strike="noStrike" baseline="0" dirty="0">
                <a:latin typeface="Minion-Regular"/>
              </a:rPr>
              <a:t>, which further describes the dimension.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3674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71CB36-00FF-738F-F3FA-50CFFA060CA5}"/>
              </a:ext>
            </a:extLst>
          </p:cNvPr>
          <p:cNvSpPr txBox="1"/>
          <p:nvPr/>
        </p:nvSpPr>
        <p:spPr>
          <a:xfrm>
            <a:off x="734785" y="856680"/>
            <a:ext cx="109020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inion-Regular"/>
              </a:rPr>
              <a:t>A multidimensional data model is typically organized around a central theme, like</a:t>
            </a:r>
          </a:p>
          <a:p>
            <a:pPr algn="l"/>
            <a:r>
              <a:rPr lang="en-US" sz="2400" b="0" i="1" u="none" strike="noStrike" baseline="0" dirty="0">
                <a:latin typeface="Minion-Italic"/>
              </a:rPr>
              <a:t>sales</a:t>
            </a:r>
            <a:r>
              <a:rPr lang="en-US" sz="2400" b="0" i="0" u="none" strike="noStrike" baseline="0" dirty="0">
                <a:latin typeface="Minion-Regular"/>
              </a:rPr>
              <a:t>, for instance. This theme is represented by a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fact table</a:t>
            </a:r>
            <a:r>
              <a:rPr lang="en-US" sz="2400" b="0" i="0" u="none" strike="noStrike" baseline="0" dirty="0">
                <a:latin typeface="Minion-Regular"/>
              </a:rPr>
              <a:t>. </a:t>
            </a:r>
          </a:p>
          <a:p>
            <a:pPr algn="l"/>
            <a:endParaRPr lang="en-US" sz="2400" dirty="0">
              <a:latin typeface="Minion-Regular"/>
            </a:endParaRPr>
          </a:p>
          <a:p>
            <a:pPr algn="l"/>
            <a:r>
              <a:rPr lang="en-US" sz="2400" b="0" i="0" u="none" strike="noStrike" baseline="0" dirty="0">
                <a:solidFill>
                  <a:srgbClr val="FF0000"/>
                </a:solidFill>
                <a:latin typeface="Minion-Semibold"/>
              </a:rPr>
              <a:t>Facts </a:t>
            </a:r>
            <a:r>
              <a:rPr lang="en-US" sz="2400" b="0" i="0" u="none" strike="noStrike" baseline="0" dirty="0">
                <a:solidFill>
                  <a:srgbClr val="FF0000"/>
                </a:solidFill>
                <a:latin typeface="Minion-Regular"/>
              </a:rPr>
              <a:t>are numerical measures</a:t>
            </a:r>
            <a:r>
              <a:rPr lang="en-US" sz="2400" b="0" i="0" u="none" strike="noStrike" baseline="0" dirty="0">
                <a:latin typeface="Minion-Regular"/>
              </a:rPr>
              <a:t>. </a:t>
            </a:r>
          </a:p>
          <a:p>
            <a:pPr algn="l"/>
            <a:endParaRPr lang="en-US" sz="2400" dirty="0">
              <a:latin typeface="Minion-Regular"/>
            </a:endParaRPr>
          </a:p>
          <a:p>
            <a:pPr algn="l"/>
            <a:r>
              <a:rPr lang="en-US" sz="2400" b="0" i="0" u="none" strike="noStrike" baseline="0" dirty="0">
                <a:latin typeface="Minion-Regular"/>
              </a:rPr>
              <a:t>Think of themes </a:t>
            </a:r>
            <a:r>
              <a:rPr lang="en-US" sz="2400" dirty="0">
                <a:latin typeface="Minion-Regular"/>
              </a:rPr>
              <a:t>as </a:t>
            </a:r>
            <a:r>
              <a:rPr lang="en-US" sz="2400" b="0" i="0" u="none" strike="noStrike" baseline="0" dirty="0">
                <a:latin typeface="Minion-Regular"/>
              </a:rPr>
              <a:t>the quantities by which we want to analyze relationships between dimensions.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63699F-D257-8726-16FD-C6B749C4EF82}"/>
              </a:ext>
            </a:extLst>
          </p:cNvPr>
          <p:cNvSpPr txBox="1"/>
          <p:nvPr/>
        </p:nvSpPr>
        <p:spPr>
          <a:xfrm>
            <a:off x="734785" y="3775894"/>
            <a:ext cx="10510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inion-Regular"/>
              </a:rPr>
              <a:t>The f</a:t>
            </a:r>
            <a:r>
              <a:rPr lang="en-US" sz="2400" b="0" i="0" u="none" strike="noStrike" baseline="0" dirty="0">
                <a:latin typeface="Minion-Semibold"/>
              </a:rPr>
              <a:t>act table </a:t>
            </a:r>
            <a:r>
              <a:rPr lang="en-US" sz="2400" b="0" i="0" u="none" strike="noStrike" baseline="0" dirty="0">
                <a:latin typeface="Minion-Regular"/>
              </a:rPr>
              <a:t>contains the names of the </a:t>
            </a:r>
            <a:r>
              <a:rPr lang="en-US" sz="2400" b="0" i="1" u="none" strike="noStrike" baseline="0" dirty="0">
                <a:latin typeface="Minion-Italic"/>
              </a:rPr>
              <a:t>facts</a:t>
            </a:r>
            <a:r>
              <a:rPr lang="en-US" sz="2400" b="0" i="0" u="none" strike="noStrike" baseline="0" dirty="0">
                <a:latin typeface="Minion-Regular"/>
              </a:rPr>
              <a:t>, or measures, as well as keys to each of the related dimension tables.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1705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78E459-2313-C63C-E1EE-33FB9F887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151" y="744627"/>
            <a:ext cx="9865448" cy="503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45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354D17-D401-9109-6DF0-D6D93742B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381" y="178041"/>
            <a:ext cx="10727134" cy="65019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FDD8B7-CCAC-9983-F415-07A106E27FE5}"/>
              </a:ext>
            </a:extLst>
          </p:cNvPr>
          <p:cNvSpPr txBox="1"/>
          <p:nvPr/>
        </p:nvSpPr>
        <p:spPr>
          <a:xfrm>
            <a:off x="8299619" y="5236419"/>
            <a:ext cx="36311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1" u="none" strike="noStrike" baseline="0" dirty="0">
                <a:latin typeface="Minion-Italic"/>
              </a:rPr>
              <a:t>Other facts could be </a:t>
            </a:r>
          </a:p>
          <a:p>
            <a:r>
              <a:rPr lang="en-US" sz="1800" b="0" i="1" u="none" strike="noStrike" baseline="0" dirty="0">
                <a:latin typeface="Minion-Italic"/>
              </a:rPr>
              <a:t>units sold </a:t>
            </a:r>
            <a:r>
              <a:rPr lang="en-US" sz="1800" b="0" i="0" u="none" strike="noStrike" baseline="0" dirty="0">
                <a:latin typeface="Minion-Regular"/>
              </a:rPr>
              <a:t>(number of units sold), </a:t>
            </a:r>
          </a:p>
          <a:p>
            <a:r>
              <a:rPr lang="en-US" sz="1800" b="0" i="0" u="none" strike="noStrike" baseline="0" dirty="0">
                <a:latin typeface="Minion-Regular"/>
              </a:rPr>
              <a:t>and </a:t>
            </a:r>
            <a:r>
              <a:rPr lang="en-US" sz="1800" b="0" i="1" u="none" strike="noStrike" baseline="0" dirty="0">
                <a:latin typeface="Minion-Italic"/>
              </a:rPr>
              <a:t>amount budgeted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68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1446</Words>
  <Application>Microsoft Office PowerPoint</Application>
  <PresentationFormat>Widescreen</PresentationFormat>
  <Paragraphs>98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Arial</vt:lpstr>
      <vt:lpstr>Calibri</vt:lpstr>
      <vt:lpstr>Calibri Light</vt:lpstr>
      <vt:lpstr>cmr10</vt:lpstr>
      <vt:lpstr>GillSans-Bold</vt:lpstr>
      <vt:lpstr>Minion-Italic</vt:lpstr>
      <vt:lpstr>Minion-Regular</vt:lpstr>
      <vt:lpstr>Minion-Semibold</vt:lpstr>
      <vt:lpstr>Times-Italic-8r</vt:lpstr>
      <vt:lpstr>Times-Roman-8r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 A V</dc:creator>
  <cp:lastModifiedBy>Prajeesh A V</cp:lastModifiedBy>
  <cp:revision>27</cp:revision>
  <dcterms:created xsi:type="dcterms:W3CDTF">2025-04-11T11:10:34Z</dcterms:created>
  <dcterms:modified xsi:type="dcterms:W3CDTF">2025-04-16T05:04:27Z</dcterms:modified>
</cp:coreProperties>
</file>