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6" r:id="rId6"/>
    <p:sldId id="287" r:id="rId7"/>
    <p:sldId id="261" r:id="rId8"/>
    <p:sldId id="262" r:id="rId9"/>
    <p:sldId id="263" r:id="rId10"/>
    <p:sldId id="265" r:id="rId11"/>
    <p:sldId id="269" r:id="rId12"/>
    <p:sldId id="270" r:id="rId13"/>
    <p:sldId id="271" r:id="rId14"/>
    <p:sldId id="272" r:id="rId15"/>
    <p:sldId id="273" r:id="rId16"/>
    <p:sldId id="274" r:id="rId17"/>
    <p:sldId id="275" r:id="rId18"/>
    <p:sldId id="276" r:id="rId19"/>
    <p:sldId id="288" r:id="rId20"/>
    <p:sldId id="277" r:id="rId21"/>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55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79699" y="898582"/>
            <a:ext cx="8499000" cy="5778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3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9699" y="898582"/>
            <a:ext cx="8499000" cy="577850"/>
          </a:xfrm>
          <a:prstGeom prst="rect">
            <a:avLst/>
          </a:prstGeom>
        </p:spPr>
        <p:txBody>
          <a:bodyPr wrap="square" lIns="0" tIns="0" rIns="0" bIns="0">
            <a:spAutoFit/>
          </a:bodyPr>
          <a:lstStyle>
            <a:lvl1pPr>
              <a:defRPr sz="3600" b="0" i="0">
                <a:solidFill>
                  <a:schemeClr val="tx1"/>
                </a:solidFill>
                <a:latin typeface="Calibri"/>
                <a:cs typeface="Calibri"/>
              </a:defRPr>
            </a:lvl1pPr>
          </a:lstStyle>
          <a:p>
            <a:endParaRPr/>
          </a:p>
        </p:txBody>
      </p:sp>
      <p:sp>
        <p:nvSpPr>
          <p:cNvPr id="3" name="Holder 3"/>
          <p:cNvSpPr>
            <a:spLocks noGrp="1"/>
          </p:cNvSpPr>
          <p:nvPr>
            <p:ph type="body" idx="1"/>
          </p:nvPr>
        </p:nvSpPr>
        <p:spPr>
          <a:xfrm>
            <a:off x="683707" y="1884680"/>
            <a:ext cx="8690985" cy="1727200"/>
          </a:xfrm>
          <a:prstGeom prst="rect">
            <a:avLst/>
          </a:prstGeom>
        </p:spPr>
        <p:txBody>
          <a:bodyPr wrap="square" lIns="0" tIns="0" rIns="0" bIns="0">
            <a:spAutoFit/>
          </a:bodyPr>
          <a:lstStyle>
            <a:lvl1pPr>
              <a:defRPr sz="23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0" Type="http://schemas.openxmlformats.org/officeDocument/2006/relationships/image" Target="../media/image19.png"/><Relationship Id="rId41" Type="http://schemas.openxmlformats.org/officeDocument/2006/relationships/image" Target="../media/image4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898582"/>
            <a:ext cx="4829810" cy="577850"/>
          </a:xfrm>
          <a:prstGeom prst="rect">
            <a:avLst/>
          </a:prstGeom>
        </p:spPr>
        <p:txBody>
          <a:bodyPr vert="horz" wrap="square" lIns="0" tIns="15875" rIns="0" bIns="0" rtlCol="0">
            <a:spAutoFit/>
          </a:bodyPr>
          <a:lstStyle/>
          <a:p>
            <a:pPr marL="12700">
              <a:lnSpc>
                <a:spcPct val="100000"/>
              </a:lnSpc>
              <a:spcBef>
                <a:spcPts val="125"/>
              </a:spcBef>
            </a:pPr>
            <a:r>
              <a:rPr spc="-25" dirty="0"/>
              <a:t>What</a:t>
            </a:r>
            <a:r>
              <a:rPr dirty="0"/>
              <a:t> </a:t>
            </a:r>
            <a:r>
              <a:rPr spc="-20" dirty="0"/>
              <a:t>is</a:t>
            </a:r>
            <a:r>
              <a:rPr spc="10" dirty="0"/>
              <a:t> </a:t>
            </a:r>
            <a:r>
              <a:rPr spc="-15" dirty="0"/>
              <a:t>Machine </a:t>
            </a:r>
            <a:r>
              <a:rPr spc="-10" dirty="0"/>
              <a:t>Learning</a:t>
            </a:r>
          </a:p>
        </p:txBody>
      </p:sp>
      <p:pic>
        <p:nvPicPr>
          <p:cNvPr id="3" name="object 3"/>
          <p:cNvPicPr/>
          <p:nvPr/>
        </p:nvPicPr>
        <p:blipFill>
          <a:blip r:embed="rId2" cstate="print"/>
          <a:stretch>
            <a:fillRect/>
          </a:stretch>
        </p:blipFill>
        <p:spPr>
          <a:xfrm>
            <a:off x="809244" y="2013204"/>
            <a:ext cx="71628" cy="73151"/>
          </a:xfrm>
          <a:prstGeom prst="rect">
            <a:avLst/>
          </a:prstGeom>
        </p:spPr>
      </p:pic>
      <p:grpSp>
        <p:nvGrpSpPr>
          <p:cNvPr id="4" name="object 4"/>
          <p:cNvGrpSpPr/>
          <p:nvPr/>
        </p:nvGrpSpPr>
        <p:grpSpPr>
          <a:xfrm>
            <a:off x="986027" y="1952244"/>
            <a:ext cx="2840990" cy="535305"/>
            <a:chOff x="986027" y="1952244"/>
            <a:chExt cx="2840990" cy="535305"/>
          </a:xfrm>
        </p:grpSpPr>
        <p:sp>
          <p:nvSpPr>
            <p:cNvPr id="5" name="object 5"/>
            <p:cNvSpPr/>
            <p:nvPr/>
          </p:nvSpPr>
          <p:spPr>
            <a:xfrm>
              <a:off x="2214372" y="1961387"/>
              <a:ext cx="29209" cy="193675"/>
            </a:xfrm>
            <a:custGeom>
              <a:avLst/>
              <a:gdLst/>
              <a:ahLst/>
              <a:cxnLst/>
              <a:rect l="l" t="t" r="r" b="b"/>
              <a:pathLst>
                <a:path w="29210" h="193675">
                  <a:moveTo>
                    <a:pt x="24384" y="54864"/>
                  </a:moveTo>
                  <a:lnTo>
                    <a:pt x="6096" y="54864"/>
                  </a:lnTo>
                  <a:lnTo>
                    <a:pt x="7620" y="53340"/>
                  </a:lnTo>
                  <a:lnTo>
                    <a:pt x="22860" y="53340"/>
                  </a:lnTo>
                  <a:lnTo>
                    <a:pt x="24384" y="54864"/>
                  </a:lnTo>
                  <a:close/>
                </a:path>
                <a:path w="29210" h="193675">
                  <a:moveTo>
                    <a:pt x="27432" y="192024"/>
                  </a:moveTo>
                  <a:lnTo>
                    <a:pt x="4572" y="192024"/>
                  </a:lnTo>
                  <a:lnTo>
                    <a:pt x="4572" y="190500"/>
                  </a:lnTo>
                  <a:lnTo>
                    <a:pt x="3048" y="190500"/>
                  </a:lnTo>
                  <a:lnTo>
                    <a:pt x="3048" y="56388"/>
                  </a:lnTo>
                  <a:lnTo>
                    <a:pt x="4572" y="56388"/>
                  </a:lnTo>
                  <a:lnTo>
                    <a:pt x="4572" y="54864"/>
                  </a:lnTo>
                  <a:lnTo>
                    <a:pt x="27432" y="54864"/>
                  </a:lnTo>
                  <a:lnTo>
                    <a:pt x="27432" y="192024"/>
                  </a:lnTo>
                  <a:close/>
                </a:path>
                <a:path w="29210" h="193675">
                  <a:moveTo>
                    <a:pt x="24384" y="193548"/>
                  </a:moveTo>
                  <a:lnTo>
                    <a:pt x="6096" y="193548"/>
                  </a:lnTo>
                  <a:lnTo>
                    <a:pt x="6096" y="192024"/>
                  </a:lnTo>
                  <a:lnTo>
                    <a:pt x="25908" y="192024"/>
                  </a:lnTo>
                  <a:lnTo>
                    <a:pt x="24384" y="193548"/>
                  </a:lnTo>
                  <a:close/>
                </a:path>
                <a:path w="29210" h="193675">
                  <a:moveTo>
                    <a:pt x="19812" y="28956"/>
                  </a:moveTo>
                  <a:lnTo>
                    <a:pt x="9144" y="28956"/>
                  </a:lnTo>
                  <a:lnTo>
                    <a:pt x="3048" y="25908"/>
                  </a:lnTo>
                  <a:lnTo>
                    <a:pt x="1524" y="24384"/>
                  </a:lnTo>
                  <a:lnTo>
                    <a:pt x="0" y="19812"/>
                  </a:lnTo>
                  <a:lnTo>
                    <a:pt x="0" y="9144"/>
                  </a:lnTo>
                  <a:lnTo>
                    <a:pt x="1524" y="4572"/>
                  </a:lnTo>
                  <a:lnTo>
                    <a:pt x="3048" y="3048"/>
                  </a:lnTo>
                  <a:lnTo>
                    <a:pt x="9144" y="0"/>
                  </a:lnTo>
                  <a:lnTo>
                    <a:pt x="19812" y="0"/>
                  </a:lnTo>
                  <a:lnTo>
                    <a:pt x="24384" y="1524"/>
                  </a:lnTo>
                  <a:lnTo>
                    <a:pt x="25908" y="3048"/>
                  </a:lnTo>
                  <a:lnTo>
                    <a:pt x="28956" y="4572"/>
                  </a:lnTo>
                  <a:lnTo>
                    <a:pt x="28956" y="24384"/>
                  </a:lnTo>
                  <a:lnTo>
                    <a:pt x="25908" y="25908"/>
                  </a:lnTo>
                  <a:lnTo>
                    <a:pt x="24384" y="27432"/>
                  </a:lnTo>
                  <a:lnTo>
                    <a:pt x="19812" y="28956"/>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2276855" y="2013203"/>
              <a:ext cx="91440" cy="143256"/>
            </a:xfrm>
            <a:prstGeom prst="rect">
              <a:avLst/>
            </a:prstGeom>
          </p:spPr>
        </p:pic>
        <p:pic>
          <p:nvPicPr>
            <p:cNvPr id="7" name="object 7"/>
            <p:cNvPicPr/>
            <p:nvPr/>
          </p:nvPicPr>
          <p:blipFill>
            <a:blip r:embed="rId4" cstate="print"/>
            <a:stretch>
              <a:fillRect/>
            </a:stretch>
          </p:blipFill>
          <p:spPr>
            <a:xfrm>
              <a:off x="2459736" y="2013203"/>
              <a:ext cx="106680" cy="143256"/>
            </a:xfrm>
            <a:prstGeom prst="rect">
              <a:avLst/>
            </a:prstGeom>
          </p:spPr>
        </p:pic>
        <p:pic>
          <p:nvPicPr>
            <p:cNvPr id="8" name="object 8"/>
            <p:cNvPicPr/>
            <p:nvPr/>
          </p:nvPicPr>
          <p:blipFill>
            <a:blip r:embed="rId5" cstate="print"/>
            <a:stretch>
              <a:fillRect/>
            </a:stretch>
          </p:blipFill>
          <p:spPr>
            <a:xfrm>
              <a:off x="2609088" y="2013204"/>
              <a:ext cx="111252" cy="141732"/>
            </a:xfrm>
            <a:prstGeom prst="rect">
              <a:avLst/>
            </a:prstGeom>
          </p:spPr>
        </p:pic>
        <p:pic>
          <p:nvPicPr>
            <p:cNvPr id="9" name="object 9"/>
            <p:cNvPicPr/>
            <p:nvPr/>
          </p:nvPicPr>
          <p:blipFill>
            <a:blip r:embed="rId6" cstate="print"/>
            <a:stretch>
              <a:fillRect/>
            </a:stretch>
          </p:blipFill>
          <p:spPr>
            <a:xfrm>
              <a:off x="2741676" y="2014727"/>
              <a:ext cx="123444" cy="192024"/>
            </a:xfrm>
            <a:prstGeom prst="rect">
              <a:avLst/>
            </a:prstGeom>
          </p:spPr>
        </p:pic>
        <p:pic>
          <p:nvPicPr>
            <p:cNvPr id="10" name="object 10"/>
            <p:cNvPicPr/>
            <p:nvPr/>
          </p:nvPicPr>
          <p:blipFill>
            <a:blip r:embed="rId7" cstate="print"/>
            <a:stretch>
              <a:fillRect/>
            </a:stretch>
          </p:blipFill>
          <p:spPr>
            <a:xfrm>
              <a:off x="986027" y="1952244"/>
              <a:ext cx="2840735" cy="534924"/>
            </a:xfrm>
            <a:prstGeom prst="rect">
              <a:avLst/>
            </a:prstGeom>
          </p:spPr>
        </p:pic>
      </p:grpSp>
      <p:pic>
        <p:nvPicPr>
          <p:cNvPr id="11" name="object 11"/>
          <p:cNvPicPr/>
          <p:nvPr/>
        </p:nvPicPr>
        <p:blipFill>
          <a:blip r:embed="rId8" cstate="print"/>
          <a:stretch>
            <a:fillRect/>
          </a:stretch>
        </p:blipFill>
        <p:spPr>
          <a:xfrm>
            <a:off x="3928872" y="1953767"/>
            <a:ext cx="259079" cy="252984"/>
          </a:xfrm>
          <a:prstGeom prst="rect">
            <a:avLst/>
          </a:prstGeom>
        </p:spPr>
      </p:pic>
      <p:grpSp>
        <p:nvGrpSpPr>
          <p:cNvPr id="12" name="object 12"/>
          <p:cNvGrpSpPr/>
          <p:nvPr/>
        </p:nvGrpSpPr>
        <p:grpSpPr>
          <a:xfrm>
            <a:off x="4267200" y="1953767"/>
            <a:ext cx="680085" cy="203200"/>
            <a:chOff x="4267200" y="1953767"/>
            <a:chExt cx="680085" cy="203200"/>
          </a:xfrm>
        </p:grpSpPr>
        <p:pic>
          <p:nvPicPr>
            <p:cNvPr id="13" name="object 13"/>
            <p:cNvPicPr/>
            <p:nvPr/>
          </p:nvPicPr>
          <p:blipFill>
            <a:blip r:embed="rId9" cstate="print"/>
            <a:stretch>
              <a:fillRect/>
            </a:stretch>
          </p:blipFill>
          <p:spPr>
            <a:xfrm>
              <a:off x="4267200" y="2014727"/>
              <a:ext cx="196596" cy="140208"/>
            </a:xfrm>
            <a:prstGeom prst="rect">
              <a:avLst/>
            </a:prstGeom>
          </p:spPr>
        </p:pic>
        <p:pic>
          <p:nvPicPr>
            <p:cNvPr id="14" name="object 14"/>
            <p:cNvPicPr/>
            <p:nvPr/>
          </p:nvPicPr>
          <p:blipFill>
            <a:blip r:embed="rId10" cstate="print"/>
            <a:stretch>
              <a:fillRect/>
            </a:stretch>
          </p:blipFill>
          <p:spPr>
            <a:xfrm>
              <a:off x="4491228" y="1953767"/>
              <a:ext cx="111252" cy="201168"/>
            </a:xfrm>
            <a:prstGeom prst="rect">
              <a:avLst/>
            </a:prstGeom>
          </p:spPr>
        </p:pic>
        <p:sp>
          <p:nvSpPr>
            <p:cNvPr id="15" name="object 15"/>
            <p:cNvSpPr/>
            <p:nvPr/>
          </p:nvSpPr>
          <p:spPr>
            <a:xfrm>
              <a:off x="4642103" y="1961387"/>
              <a:ext cx="29209" cy="193675"/>
            </a:xfrm>
            <a:custGeom>
              <a:avLst/>
              <a:gdLst/>
              <a:ahLst/>
              <a:cxnLst/>
              <a:rect l="l" t="t" r="r" b="b"/>
              <a:pathLst>
                <a:path w="29210" h="193675">
                  <a:moveTo>
                    <a:pt x="24384" y="54864"/>
                  </a:moveTo>
                  <a:lnTo>
                    <a:pt x="6096" y="54864"/>
                  </a:lnTo>
                  <a:lnTo>
                    <a:pt x="7620" y="53340"/>
                  </a:lnTo>
                  <a:lnTo>
                    <a:pt x="22860" y="53340"/>
                  </a:lnTo>
                  <a:lnTo>
                    <a:pt x="24384" y="54864"/>
                  </a:lnTo>
                  <a:close/>
                </a:path>
                <a:path w="29210" h="193675">
                  <a:moveTo>
                    <a:pt x="25908" y="192024"/>
                  </a:moveTo>
                  <a:lnTo>
                    <a:pt x="4572" y="192024"/>
                  </a:lnTo>
                  <a:lnTo>
                    <a:pt x="3048" y="190500"/>
                  </a:lnTo>
                  <a:lnTo>
                    <a:pt x="3048" y="56388"/>
                  </a:lnTo>
                  <a:lnTo>
                    <a:pt x="4572" y="54864"/>
                  </a:lnTo>
                  <a:lnTo>
                    <a:pt x="25908" y="54864"/>
                  </a:lnTo>
                  <a:lnTo>
                    <a:pt x="27432" y="56388"/>
                  </a:lnTo>
                  <a:lnTo>
                    <a:pt x="27432" y="190500"/>
                  </a:lnTo>
                  <a:lnTo>
                    <a:pt x="25908" y="192024"/>
                  </a:lnTo>
                  <a:close/>
                </a:path>
                <a:path w="29210" h="193675">
                  <a:moveTo>
                    <a:pt x="24384" y="193548"/>
                  </a:moveTo>
                  <a:lnTo>
                    <a:pt x="6096" y="193548"/>
                  </a:lnTo>
                  <a:lnTo>
                    <a:pt x="6096" y="192024"/>
                  </a:lnTo>
                  <a:lnTo>
                    <a:pt x="24384" y="192024"/>
                  </a:lnTo>
                  <a:lnTo>
                    <a:pt x="24384" y="193548"/>
                  </a:lnTo>
                  <a:close/>
                </a:path>
                <a:path w="29210" h="193675">
                  <a:moveTo>
                    <a:pt x="19812" y="28956"/>
                  </a:moveTo>
                  <a:lnTo>
                    <a:pt x="9144" y="28956"/>
                  </a:lnTo>
                  <a:lnTo>
                    <a:pt x="4572" y="27432"/>
                  </a:lnTo>
                  <a:lnTo>
                    <a:pt x="1524" y="24384"/>
                  </a:lnTo>
                  <a:lnTo>
                    <a:pt x="0" y="19812"/>
                  </a:lnTo>
                  <a:lnTo>
                    <a:pt x="0" y="9144"/>
                  </a:lnTo>
                  <a:lnTo>
                    <a:pt x="1524" y="4572"/>
                  </a:lnTo>
                  <a:lnTo>
                    <a:pt x="4572" y="1524"/>
                  </a:lnTo>
                  <a:lnTo>
                    <a:pt x="9144" y="0"/>
                  </a:lnTo>
                  <a:lnTo>
                    <a:pt x="19812" y="0"/>
                  </a:lnTo>
                  <a:lnTo>
                    <a:pt x="24384" y="1524"/>
                  </a:lnTo>
                  <a:lnTo>
                    <a:pt x="27432" y="4572"/>
                  </a:lnTo>
                  <a:lnTo>
                    <a:pt x="28956" y="9144"/>
                  </a:lnTo>
                  <a:lnTo>
                    <a:pt x="28956" y="19812"/>
                  </a:lnTo>
                  <a:lnTo>
                    <a:pt x="27432" y="24384"/>
                  </a:lnTo>
                  <a:lnTo>
                    <a:pt x="24384" y="27432"/>
                  </a:lnTo>
                  <a:lnTo>
                    <a:pt x="19812" y="28956"/>
                  </a:lnTo>
                  <a:close/>
                </a:path>
              </a:pathLst>
            </a:custGeom>
            <a:solidFill>
              <a:srgbClr val="000000"/>
            </a:solidFill>
          </p:spPr>
          <p:txBody>
            <a:bodyPr wrap="square" lIns="0" tIns="0" rIns="0" bIns="0" rtlCol="0"/>
            <a:lstStyle/>
            <a:p>
              <a:endParaRPr/>
            </a:p>
          </p:txBody>
        </p:sp>
        <p:pic>
          <p:nvPicPr>
            <p:cNvPr id="16" name="object 16"/>
            <p:cNvPicPr/>
            <p:nvPr/>
          </p:nvPicPr>
          <p:blipFill>
            <a:blip r:embed="rId11" cstate="print"/>
            <a:stretch>
              <a:fillRect/>
            </a:stretch>
          </p:blipFill>
          <p:spPr>
            <a:xfrm>
              <a:off x="4703063" y="2013203"/>
              <a:ext cx="102108" cy="143256"/>
            </a:xfrm>
            <a:prstGeom prst="rect">
              <a:avLst/>
            </a:prstGeom>
          </p:spPr>
        </p:pic>
        <p:pic>
          <p:nvPicPr>
            <p:cNvPr id="17" name="object 17"/>
            <p:cNvPicPr/>
            <p:nvPr/>
          </p:nvPicPr>
          <p:blipFill>
            <a:blip r:embed="rId12" cstate="print"/>
            <a:stretch>
              <a:fillRect/>
            </a:stretch>
          </p:blipFill>
          <p:spPr>
            <a:xfrm>
              <a:off x="4835651" y="1953767"/>
              <a:ext cx="111252" cy="201168"/>
            </a:xfrm>
            <a:prstGeom prst="rect">
              <a:avLst/>
            </a:prstGeom>
          </p:spPr>
        </p:pic>
      </p:grpSp>
      <p:pic>
        <p:nvPicPr>
          <p:cNvPr id="18" name="object 18"/>
          <p:cNvPicPr/>
          <p:nvPr/>
        </p:nvPicPr>
        <p:blipFill>
          <a:blip r:embed="rId13" cstate="print"/>
          <a:stretch>
            <a:fillRect/>
          </a:stretch>
        </p:blipFill>
        <p:spPr>
          <a:xfrm>
            <a:off x="5047488" y="2013204"/>
            <a:ext cx="106680" cy="143256"/>
          </a:xfrm>
          <a:prstGeom prst="rect">
            <a:avLst/>
          </a:prstGeom>
        </p:spPr>
      </p:pic>
      <p:pic>
        <p:nvPicPr>
          <p:cNvPr id="19" name="object 19"/>
          <p:cNvPicPr/>
          <p:nvPr/>
        </p:nvPicPr>
        <p:blipFill>
          <a:blip r:embed="rId14" cstate="print"/>
          <a:stretch>
            <a:fillRect/>
          </a:stretch>
        </p:blipFill>
        <p:spPr>
          <a:xfrm>
            <a:off x="5253227" y="1981200"/>
            <a:ext cx="790956" cy="225551"/>
          </a:xfrm>
          <a:prstGeom prst="rect">
            <a:avLst/>
          </a:prstGeom>
        </p:spPr>
      </p:pic>
      <p:pic>
        <p:nvPicPr>
          <p:cNvPr id="20" name="object 20"/>
          <p:cNvPicPr/>
          <p:nvPr/>
        </p:nvPicPr>
        <p:blipFill>
          <a:blip r:embed="rId15" cstate="print"/>
          <a:stretch>
            <a:fillRect/>
          </a:stretch>
        </p:blipFill>
        <p:spPr>
          <a:xfrm>
            <a:off x="6152388" y="1961388"/>
            <a:ext cx="1065276" cy="245363"/>
          </a:xfrm>
          <a:prstGeom prst="rect">
            <a:avLst/>
          </a:prstGeom>
        </p:spPr>
      </p:pic>
      <p:pic>
        <p:nvPicPr>
          <p:cNvPr id="21" name="object 21"/>
          <p:cNvPicPr/>
          <p:nvPr/>
        </p:nvPicPr>
        <p:blipFill>
          <a:blip r:embed="rId16" cstate="print"/>
          <a:stretch>
            <a:fillRect/>
          </a:stretch>
        </p:blipFill>
        <p:spPr>
          <a:xfrm>
            <a:off x="7321295" y="1952244"/>
            <a:ext cx="1507236" cy="254507"/>
          </a:xfrm>
          <a:prstGeom prst="rect">
            <a:avLst/>
          </a:prstGeom>
        </p:spPr>
      </p:pic>
      <p:pic>
        <p:nvPicPr>
          <p:cNvPr id="22" name="object 22"/>
          <p:cNvPicPr/>
          <p:nvPr/>
        </p:nvPicPr>
        <p:blipFill>
          <a:blip r:embed="rId17" cstate="print"/>
          <a:stretch>
            <a:fillRect/>
          </a:stretch>
        </p:blipFill>
        <p:spPr>
          <a:xfrm>
            <a:off x="809244" y="2689859"/>
            <a:ext cx="71628" cy="73151"/>
          </a:xfrm>
          <a:prstGeom prst="rect">
            <a:avLst/>
          </a:prstGeom>
        </p:spPr>
      </p:pic>
      <p:pic>
        <p:nvPicPr>
          <p:cNvPr id="23" name="object 23"/>
          <p:cNvPicPr/>
          <p:nvPr/>
        </p:nvPicPr>
        <p:blipFill>
          <a:blip r:embed="rId18" cstate="print"/>
          <a:stretch>
            <a:fillRect/>
          </a:stretch>
        </p:blipFill>
        <p:spPr>
          <a:xfrm>
            <a:off x="1193291" y="4386072"/>
            <a:ext cx="77723" cy="77724"/>
          </a:xfrm>
          <a:prstGeom prst="rect">
            <a:avLst/>
          </a:prstGeom>
        </p:spPr>
      </p:pic>
      <p:grpSp>
        <p:nvGrpSpPr>
          <p:cNvPr id="24" name="object 24"/>
          <p:cNvGrpSpPr/>
          <p:nvPr/>
        </p:nvGrpSpPr>
        <p:grpSpPr>
          <a:xfrm>
            <a:off x="1367027" y="4340351"/>
            <a:ext cx="817244" cy="208915"/>
            <a:chOff x="1367027" y="4340351"/>
            <a:chExt cx="817244" cy="208915"/>
          </a:xfrm>
        </p:grpSpPr>
        <p:sp>
          <p:nvSpPr>
            <p:cNvPr id="25" name="object 25"/>
            <p:cNvSpPr/>
            <p:nvPr/>
          </p:nvSpPr>
          <p:spPr>
            <a:xfrm>
              <a:off x="1367027" y="4340351"/>
              <a:ext cx="24765" cy="163195"/>
            </a:xfrm>
            <a:custGeom>
              <a:avLst/>
              <a:gdLst/>
              <a:ahLst/>
              <a:cxnLst/>
              <a:rect l="l" t="t" r="r" b="b"/>
              <a:pathLst>
                <a:path w="24765" h="163195">
                  <a:moveTo>
                    <a:pt x="21336" y="161544"/>
                  </a:moveTo>
                  <a:lnTo>
                    <a:pt x="3048" y="161544"/>
                  </a:lnTo>
                  <a:lnTo>
                    <a:pt x="3048" y="47244"/>
                  </a:lnTo>
                  <a:lnTo>
                    <a:pt x="4572" y="45720"/>
                  </a:lnTo>
                  <a:lnTo>
                    <a:pt x="21336" y="45720"/>
                  </a:lnTo>
                  <a:lnTo>
                    <a:pt x="21336" y="47244"/>
                  </a:lnTo>
                  <a:lnTo>
                    <a:pt x="22860" y="47244"/>
                  </a:lnTo>
                  <a:lnTo>
                    <a:pt x="22860" y="160020"/>
                  </a:lnTo>
                  <a:lnTo>
                    <a:pt x="21336" y="161544"/>
                  </a:lnTo>
                  <a:close/>
                </a:path>
                <a:path w="24765" h="163195">
                  <a:moveTo>
                    <a:pt x="16764" y="163068"/>
                  </a:moveTo>
                  <a:lnTo>
                    <a:pt x="9144" y="163068"/>
                  </a:lnTo>
                  <a:lnTo>
                    <a:pt x="7620" y="161544"/>
                  </a:lnTo>
                  <a:lnTo>
                    <a:pt x="18288" y="161544"/>
                  </a:lnTo>
                  <a:lnTo>
                    <a:pt x="16764" y="163068"/>
                  </a:lnTo>
                  <a:close/>
                </a:path>
                <a:path w="24765" h="163195">
                  <a:moveTo>
                    <a:pt x="16764" y="24384"/>
                  </a:moveTo>
                  <a:lnTo>
                    <a:pt x="7620" y="24384"/>
                  </a:lnTo>
                  <a:lnTo>
                    <a:pt x="4572" y="22860"/>
                  </a:lnTo>
                  <a:lnTo>
                    <a:pt x="3048" y="21336"/>
                  </a:lnTo>
                  <a:lnTo>
                    <a:pt x="0" y="19812"/>
                  </a:lnTo>
                  <a:lnTo>
                    <a:pt x="0" y="3048"/>
                  </a:lnTo>
                  <a:lnTo>
                    <a:pt x="3048" y="1524"/>
                  </a:lnTo>
                  <a:lnTo>
                    <a:pt x="4572" y="0"/>
                  </a:lnTo>
                  <a:lnTo>
                    <a:pt x="19812" y="0"/>
                  </a:lnTo>
                  <a:lnTo>
                    <a:pt x="22860" y="3048"/>
                  </a:lnTo>
                  <a:lnTo>
                    <a:pt x="24384" y="6096"/>
                  </a:lnTo>
                  <a:lnTo>
                    <a:pt x="24384" y="16764"/>
                  </a:lnTo>
                  <a:lnTo>
                    <a:pt x="22860" y="19812"/>
                  </a:lnTo>
                  <a:lnTo>
                    <a:pt x="19812" y="22860"/>
                  </a:lnTo>
                  <a:lnTo>
                    <a:pt x="16764" y="24384"/>
                  </a:lnTo>
                  <a:close/>
                </a:path>
              </a:pathLst>
            </a:custGeom>
            <a:solidFill>
              <a:srgbClr val="000000"/>
            </a:solidFill>
          </p:spPr>
          <p:txBody>
            <a:bodyPr wrap="square" lIns="0" tIns="0" rIns="0" bIns="0" rtlCol="0"/>
            <a:lstStyle/>
            <a:p>
              <a:endParaRPr/>
            </a:p>
          </p:txBody>
        </p:sp>
        <p:pic>
          <p:nvPicPr>
            <p:cNvPr id="26" name="object 26"/>
            <p:cNvPicPr/>
            <p:nvPr/>
          </p:nvPicPr>
          <p:blipFill>
            <a:blip r:embed="rId19" cstate="print"/>
            <a:stretch>
              <a:fillRect/>
            </a:stretch>
          </p:blipFill>
          <p:spPr>
            <a:xfrm>
              <a:off x="1427987" y="4383023"/>
              <a:ext cx="164592" cy="120396"/>
            </a:xfrm>
            <a:prstGeom prst="rect">
              <a:avLst/>
            </a:prstGeom>
          </p:spPr>
        </p:pic>
        <p:pic>
          <p:nvPicPr>
            <p:cNvPr id="27" name="object 27"/>
            <p:cNvPicPr/>
            <p:nvPr/>
          </p:nvPicPr>
          <p:blipFill>
            <a:blip r:embed="rId20" cstate="print"/>
            <a:stretch>
              <a:fillRect/>
            </a:stretch>
          </p:blipFill>
          <p:spPr>
            <a:xfrm>
              <a:off x="1629156" y="4383023"/>
              <a:ext cx="102108" cy="166116"/>
            </a:xfrm>
            <a:prstGeom prst="rect">
              <a:avLst/>
            </a:prstGeom>
          </p:spPr>
        </p:pic>
        <p:pic>
          <p:nvPicPr>
            <p:cNvPr id="28" name="object 28"/>
            <p:cNvPicPr/>
            <p:nvPr/>
          </p:nvPicPr>
          <p:blipFill>
            <a:blip r:embed="rId21" cstate="print"/>
            <a:stretch>
              <a:fillRect/>
            </a:stretch>
          </p:blipFill>
          <p:spPr>
            <a:xfrm>
              <a:off x="1760220" y="4383023"/>
              <a:ext cx="423671" cy="123444"/>
            </a:xfrm>
            <a:prstGeom prst="rect">
              <a:avLst/>
            </a:prstGeom>
          </p:spPr>
        </p:pic>
      </p:grpSp>
      <p:grpSp>
        <p:nvGrpSpPr>
          <p:cNvPr id="29" name="object 29"/>
          <p:cNvGrpSpPr/>
          <p:nvPr/>
        </p:nvGrpSpPr>
        <p:grpSpPr>
          <a:xfrm>
            <a:off x="2255520" y="4332732"/>
            <a:ext cx="478790" cy="173990"/>
            <a:chOff x="2255520" y="4332732"/>
            <a:chExt cx="478790" cy="173990"/>
          </a:xfrm>
        </p:grpSpPr>
        <p:pic>
          <p:nvPicPr>
            <p:cNvPr id="30" name="object 30"/>
            <p:cNvPicPr/>
            <p:nvPr/>
          </p:nvPicPr>
          <p:blipFill>
            <a:blip r:embed="rId22" cstate="print"/>
            <a:stretch>
              <a:fillRect/>
            </a:stretch>
          </p:blipFill>
          <p:spPr>
            <a:xfrm>
              <a:off x="2255520" y="4355591"/>
              <a:ext cx="73152" cy="150876"/>
            </a:xfrm>
            <a:prstGeom prst="rect">
              <a:avLst/>
            </a:prstGeom>
          </p:spPr>
        </p:pic>
        <p:pic>
          <p:nvPicPr>
            <p:cNvPr id="31" name="object 31"/>
            <p:cNvPicPr/>
            <p:nvPr/>
          </p:nvPicPr>
          <p:blipFill>
            <a:blip r:embed="rId23" cstate="print"/>
            <a:stretch>
              <a:fillRect/>
            </a:stretch>
          </p:blipFill>
          <p:spPr>
            <a:xfrm>
              <a:off x="2354580" y="4332732"/>
              <a:ext cx="96012" cy="170688"/>
            </a:xfrm>
            <a:prstGeom prst="rect">
              <a:avLst/>
            </a:prstGeom>
          </p:spPr>
        </p:pic>
        <p:pic>
          <p:nvPicPr>
            <p:cNvPr id="32" name="object 32"/>
            <p:cNvPicPr/>
            <p:nvPr/>
          </p:nvPicPr>
          <p:blipFill>
            <a:blip r:embed="rId24" cstate="print"/>
            <a:stretch>
              <a:fillRect/>
            </a:stretch>
          </p:blipFill>
          <p:spPr>
            <a:xfrm>
              <a:off x="2479548" y="4383024"/>
              <a:ext cx="102108" cy="123444"/>
            </a:xfrm>
            <a:prstGeom prst="rect">
              <a:avLst/>
            </a:prstGeom>
          </p:spPr>
        </p:pic>
        <p:sp>
          <p:nvSpPr>
            <p:cNvPr id="33" name="object 33"/>
            <p:cNvSpPr/>
            <p:nvPr/>
          </p:nvSpPr>
          <p:spPr>
            <a:xfrm>
              <a:off x="2609088" y="4340351"/>
              <a:ext cx="24765" cy="163195"/>
            </a:xfrm>
            <a:custGeom>
              <a:avLst/>
              <a:gdLst/>
              <a:ahLst/>
              <a:cxnLst/>
              <a:rect l="l" t="t" r="r" b="b"/>
              <a:pathLst>
                <a:path w="24764" h="163195">
                  <a:moveTo>
                    <a:pt x="22860" y="161544"/>
                  </a:moveTo>
                  <a:lnTo>
                    <a:pt x="4572" y="161544"/>
                  </a:lnTo>
                  <a:lnTo>
                    <a:pt x="4572" y="160020"/>
                  </a:lnTo>
                  <a:lnTo>
                    <a:pt x="3048" y="160020"/>
                  </a:lnTo>
                  <a:lnTo>
                    <a:pt x="3048" y="47244"/>
                  </a:lnTo>
                  <a:lnTo>
                    <a:pt x="4572" y="47244"/>
                  </a:lnTo>
                  <a:lnTo>
                    <a:pt x="4572" y="45720"/>
                  </a:lnTo>
                  <a:lnTo>
                    <a:pt x="21336" y="45720"/>
                  </a:lnTo>
                  <a:lnTo>
                    <a:pt x="22860" y="47244"/>
                  </a:lnTo>
                  <a:lnTo>
                    <a:pt x="22860" y="161544"/>
                  </a:lnTo>
                  <a:close/>
                </a:path>
                <a:path w="24764" h="163195">
                  <a:moveTo>
                    <a:pt x="16764" y="163068"/>
                  </a:moveTo>
                  <a:lnTo>
                    <a:pt x="9144" y="163068"/>
                  </a:lnTo>
                  <a:lnTo>
                    <a:pt x="9144" y="161544"/>
                  </a:lnTo>
                  <a:lnTo>
                    <a:pt x="18288" y="161544"/>
                  </a:lnTo>
                  <a:lnTo>
                    <a:pt x="16764" y="163068"/>
                  </a:lnTo>
                  <a:close/>
                </a:path>
                <a:path w="24764" h="163195">
                  <a:moveTo>
                    <a:pt x="16764" y="24384"/>
                  </a:moveTo>
                  <a:lnTo>
                    <a:pt x="7620" y="24384"/>
                  </a:lnTo>
                  <a:lnTo>
                    <a:pt x="4572" y="22860"/>
                  </a:lnTo>
                  <a:lnTo>
                    <a:pt x="1524" y="19812"/>
                  </a:lnTo>
                  <a:lnTo>
                    <a:pt x="0" y="16764"/>
                  </a:lnTo>
                  <a:lnTo>
                    <a:pt x="0" y="7620"/>
                  </a:lnTo>
                  <a:lnTo>
                    <a:pt x="1524" y="3048"/>
                  </a:lnTo>
                  <a:lnTo>
                    <a:pt x="4572" y="0"/>
                  </a:lnTo>
                  <a:lnTo>
                    <a:pt x="19812" y="0"/>
                  </a:lnTo>
                  <a:lnTo>
                    <a:pt x="22860" y="1524"/>
                  </a:lnTo>
                  <a:lnTo>
                    <a:pt x="24384" y="3048"/>
                  </a:lnTo>
                  <a:lnTo>
                    <a:pt x="24384" y="19812"/>
                  </a:lnTo>
                  <a:lnTo>
                    <a:pt x="22860" y="21336"/>
                  </a:lnTo>
                  <a:lnTo>
                    <a:pt x="16764" y="24384"/>
                  </a:lnTo>
                  <a:close/>
                </a:path>
              </a:pathLst>
            </a:custGeom>
            <a:solidFill>
              <a:srgbClr val="000000"/>
            </a:solidFill>
          </p:spPr>
          <p:txBody>
            <a:bodyPr wrap="square" lIns="0" tIns="0" rIns="0" bIns="0" rtlCol="0"/>
            <a:lstStyle/>
            <a:p>
              <a:endParaRPr/>
            </a:p>
          </p:txBody>
        </p:sp>
        <p:pic>
          <p:nvPicPr>
            <p:cNvPr id="34" name="object 34"/>
            <p:cNvPicPr/>
            <p:nvPr/>
          </p:nvPicPr>
          <p:blipFill>
            <a:blip r:embed="rId25" cstate="print"/>
            <a:stretch>
              <a:fillRect/>
            </a:stretch>
          </p:blipFill>
          <p:spPr>
            <a:xfrm>
              <a:off x="2670048" y="4383023"/>
              <a:ext cx="64008" cy="120396"/>
            </a:xfrm>
            <a:prstGeom prst="rect">
              <a:avLst/>
            </a:prstGeom>
          </p:spPr>
        </p:pic>
      </p:grpSp>
      <p:pic>
        <p:nvPicPr>
          <p:cNvPr id="35" name="object 35"/>
          <p:cNvPicPr/>
          <p:nvPr/>
        </p:nvPicPr>
        <p:blipFill>
          <a:blip r:embed="rId26" cstate="print"/>
          <a:stretch>
            <a:fillRect/>
          </a:stretch>
        </p:blipFill>
        <p:spPr>
          <a:xfrm>
            <a:off x="2814827" y="4331207"/>
            <a:ext cx="1293875" cy="217932"/>
          </a:xfrm>
          <a:prstGeom prst="rect">
            <a:avLst/>
          </a:prstGeom>
        </p:spPr>
      </p:pic>
      <p:pic>
        <p:nvPicPr>
          <p:cNvPr id="36" name="object 36"/>
          <p:cNvPicPr/>
          <p:nvPr/>
        </p:nvPicPr>
        <p:blipFill>
          <a:blip r:embed="rId27" cstate="print"/>
          <a:stretch>
            <a:fillRect/>
          </a:stretch>
        </p:blipFill>
        <p:spPr>
          <a:xfrm>
            <a:off x="4186428" y="4335779"/>
            <a:ext cx="137160" cy="167640"/>
          </a:xfrm>
          <a:prstGeom prst="rect">
            <a:avLst/>
          </a:prstGeom>
        </p:spPr>
      </p:pic>
      <p:pic>
        <p:nvPicPr>
          <p:cNvPr id="37" name="object 37"/>
          <p:cNvPicPr/>
          <p:nvPr/>
        </p:nvPicPr>
        <p:blipFill>
          <a:blip r:embed="rId28" cstate="print"/>
          <a:stretch>
            <a:fillRect/>
          </a:stretch>
        </p:blipFill>
        <p:spPr>
          <a:xfrm>
            <a:off x="1193291" y="4681727"/>
            <a:ext cx="77723" cy="77723"/>
          </a:xfrm>
          <a:prstGeom prst="rect">
            <a:avLst/>
          </a:prstGeom>
        </p:spPr>
      </p:pic>
      <p:grpSp>
        <p:nvGrpSpPr>
          <p:cNvPr id="38" name="object 38"/>
          <p:cNvGrpSpPr/>
          <p:nvPr/>
        </p:nvGrpSpPr>
        <p:grpSpPr>
          <a:xfrm>
            <a:off x="1362455" y="4651247"/>
            <a:ext cx="186055" cy="151130"/>
            <a:chOff x="1362455" y="4651247"/>
            <a:chExt cx="186055" cy="151130"/>
          </a:xfrm>
        </p:grpSpPr>
        <p:pic>
          <p:nvPicPr>
            <p:cNvPr id="39" name="object 39"/>
            <p:cNvPicPr/>
            <p:nvPr/>
          </p:nvPicPr>
          <p:blipFill>
            <a:blip r:embed="rId29" cstate="print"/>
            <a:stretch>
              <a:fillRect/>
            </a:stretch>
          </p:blipFill>
          <p:spPr>
            <a:xfrm>
              <a:off x="1362455" y="4678679"/>
              <a:ext cx="91440" cy="123444"/>
            </a:xfrm>
            <a:prstGeom prst="rect">
              <a:avLst/>
            </a:prstGeom>
          </p:spPr>
        </p:pic>
        <p:pic>
          <p:nvPicPr>
            <p:cNvPr id="40" name="object 40"/>
            <p:cNvPicPr/>
            <p:nvPr/>
          </p:nvPicPr>
          <p:blipFill>
            <a:blip r:embed="rId30" cstate="print"/>
            <a:stretch>
              <a:fillRect/>
            </a:stretch>
          </p:blipFill>
          <p:spPr>
            <a:xfrm>
              <a:off x="1475231" y="4651247"/>
              <a:ext cx="73152" cy="150876"/>
            </a:xfrm>
            <a:prstGeom prst="rect">
              <a:avLst/>
            </a:prstGeom>
          </p:spPr>
        </p:pic>
      </p:grpSp>
      <p:grpSp>
        <p:nvGrpSpPr>
          <p:cNvPr id="41" name="object 41"/>
          <p:cNvGrpSpPr/>
          <p:nvPr/>
        </p:nvGrpSpPr>
        <p:grpSpPr>
          <a:xfrm>
            <a:off x="1623060" y="4678679"/>
            <a:ext cx="535305" cy="123825"/>
            <a:chOff x="1623060" y="4678679"/>
            <a:chExt cx="535305" cy="123825"/>
          </a:xfrm>
        </p:grpSpPr>
        <p:pic>
          <p:nvPicPr>
            <p:cNvPr id="42" name="object 42"/>
            <p:cNvPicPr/>
            <p:nvPr/>
          </p:nvPicPr>
          <p:blipFill>
            <a:blip r:embed="rId31" cstate="print"/>
            <a:stretch>
              <a:fillRect/>
            </a:stretch>
          </p:blipFill>
          <p:spPr>
            <a:xfrm>
              <a:off x="1623060" y="4678680"/>
              <a:ext cx="77724" cy="123444"/>
            </a:xfrm>
            <a:prstGeom prst="rect">
              <a:avLst/>
            </a:prstGeom>
          </p:spPr>
        </p:pic>
        <p:pic>
          <p:nvPicPr>
            <p:cNvPr id="43" name="object 43"/>
            <p:cNvPicPr/>
            <p:nvPr/>
          </p:nvPicPr>
          <p:blipFill>
            <a:blip r:embed="rId32" cstate="print"/>
            <a:stretch>
              <a:fillRect/>
            </a:stretch>
          </p:blipFill>
          <p:spPr>
            <a:xfrm>
              <a:off x="1720595" y="4678680"/>
              <a:ext cx="111204" cy="123444"/>
            </a:xfrm>
            <a:prstGeom prst="rect">
              <a:avLst/>
            </a:prstGeom>
          </p:spPr>
        </p:pic>
        <p:pic>
          <p:nvPicPr>
            <p:cNvPr id="44" name="object 44"/>
            <p:cNvPicPr/>
            <p:nvPr/>
          </p:nvPicPr>
          <p:blipFill>
            <a:blip r:embed="rId33" cstate="print"/>
            <a:stretch>
              <a:fillRect/>
            </a:stretch>
          </p:blipFill>
          <p:spPr>
            <a:xfrm>
              <a:off x="1860803" y="4678680"/>
              <a:ext cx="164592" cy="120396"/>
            </a:xfrm>
            <a:prstGeom prst="rect">
              <a:avLst/>
            </a:prstGeom>
          </p:spPr>
        </p:pic>
        <p:pic>
          <p:nvPicPr>
            <p:cNvPr id="45" name="object 45"/>
            <p:cNvPicPr/>
            <p:nvPr/>
          </p:nvPicPr>
          <p:blipFill>
            <a:blip r:embed="rId34" cstate="print"/>
            <a:stretch>
              <a:fillRect/>
            </a:stretch>
          </p:blipFill>
          <p:spPr>
            <a:xfrm>
              <a:off x="2055875" y="4678679"/>
              <a:ext cx="102108" cy="123444"/>
            </a:xfrm>
            <a:prstGeom prst="rect">
              <a:avLst/>
            </a:prstGeom>
          </p:spPr>
        </p:pic>
      </p:grpSp>
      <p:grpSp>
        <p:nvGrpSpPr>
          <p:cNvPr id="46" name="object 46"/>
          <p:cNvGrpSpPr/>
          <p:nvPr/>
        </p:nvGrpSpPr>
        <p:grpSpPr>
          <a:xfrm>
            <a:off x="2229611" y="4628388"/>
            <a:ext cx="407034" cy="173990"/>
            <a:chOff x="2229611" y="4628388"/>
            <a:chExt cx="407034" cy="173990"/>
          </a:xfrm>
        </p:grpSpPr>
        <p:pic>
          <p:nvPicPr>
            <p:cNvPr id="47" name="object 47"/>
            <p:cNvPicPr/>
            <p:nvPr/>
          </p:nvPicPr>
          <p:blipFill>
            <a:blip r:embed="rId35" cstate="print"/>
            <a:stretch>
              <a:fillRect/>
            </a:stretch>
          </p:blipFill>
          <p:spPr>
            <a:xfrm>
              <a:off x="2229611" y="4651247"/>
              <a:ext cx="179832" cy="150876"/>
            </a:xfrm>
            <a:prstGeom prst="rect">
              <a:avLst/>
            </a:prstGeom>
          </p:spPr>
        </p:pic>
        <p:pic>
          <p:nvPicPr>
            <p:cNvPr id="48" name="object 48"/>
            <p:cNvPicPr/>
            <p:nvPr/>
          </p:nvPicPr>
          <p:blipFill>
            <a:blip r:embed="rId36" cstate="print"/>
            <a:stretch>
              <a:fillRect/>
            </a:stretch>
          </p:blipFill>
          <p:spPr>
            <a:xfrm>
              <a:off x="2438399" y="4678680"/>
              <a:ext cx="77724" cy="123444"/>
            </a:xfrm>
            <a:prstGeom prst="rect">
              <a:avLst/>
            </a:prstGeom>
          </p:spPr>
        </p:pic>
        <p:pic>
          <p:nvPicPr>
            <p:cNvPr id="49" name="object 49"/>
            <p:cNvPicPr/>
            <p:nvPr/>
          </p:nvPicPr>
          <p:blipFill>
            <a:blip r:embed="rId37" cstate="print"/>
            <a:stretch>
              <a:fillRect/>
            </a:stretch>
          </p:blipFill>
          <p:spPr>
            <a:xfrm>
              <a:off x="2545080" y="4628388"/>
              <a:ext cx="91440" cy="170688"/>
            </a:xfrm>
            <a:prstGeom prst="rect">
              <a:avLst/>
            </a:prstGeom>
          </p:spPr>
        </p:pic>
      </p:grpSp>
      <p:pic>
        <p:nvPicPr>
          <p:cNvPr id="50" name="object 50"/>
          <p:cNvPicPr/>
          <p:nvPr/>
        </p:nvPicPr>
        <p:blipFill>
          <a:blip r:embed="rId38" cstate="print"/>
          <a:stretch>
            <a:fillRect/>
          </a:stretch>
        </p:blipFill>
        <p:spPr>
          <a:xfrm>
            <a:off x="2743200" y="4631435"/>
            <a:ext cx="150875" cy="167640"/>
          </a:xfrm>
          <a:prstGeom prst="rect">
            <a:avLst/>
          </a:prstGeom>
        </p:spPr>
      </p:pic>
      <p:pic>
        <p:nvPicPr>
          <p:cNvPr id="51" name="object 51"/>
          <p:cNvPicPr/>
          <p:nvPr/>
        </p:nvPicPr>
        <p:blipFill>
          <a:blip r:embed="rId39" cstate="print"/>
          <a:stretch>
            <a:fillRect/>
          </a:stretch>
        </p:blipFill>
        <p:spPr>
          <a:xfrm>
            <a:off x="1193291" y="4978908"/>
            <a:ext cx="77723" cy="77723"/>
          </a:xfrm>
          <a:prstGeom prst="rect">
            <a:avLst/>
          </a:prstGeom>
        </p:spPr>
      </p:pic>
      <p:grpSp>
        <p:nvGrpSpPr>
          <p:cNvPr id="52" name="object 52"/>
          <p:cNvGrpSpPr/>
          <p:nvPr/>
        </p:nvGrpSpPr>
        <p:grpSpPr>
          <a:xfrm>
            <a:off x="1357884" y="4925568"/>
            <a:ext cx="429895" cy="173990"/>
            <a:chOff x="1357884" y="4925568"/>
            <a:chExt cx="429895" cy="173990"/>
          </a:xfrm>
        </p:grpSpPr>
        <p:pic>
          <p:nvPicPr>
            <p:cNvPr id="53" name="object 53"/>
            <p:cNvPicPr/>
            <p:nvPr/>
          </p:nvPicPr>
          <p:blipFill>
            <a:blip r:embed="rId40" cstate="print"/>
            <a:stretch>
              <a:fillRect/>
            </a:stretch>
          </p:blipFill>
          <p:spPr>
            <a:xfrm>
              <a:off x="1357884" y="4978908"/>
              <a:ext cx="167640" cy="117348"/>
            </a:xfrm>
            <a:prstGeom prst="rect">
              <a:avLst/>
            </a:prstGeom>
          </p:spPr>
        </p:pic>
        <p:sp>
          <p:nvSpPr>
            <p:cNvPr id="54" name="object 54"/>
            <p:cNvSpPr/>
            <p:nvPr/>
          </p:nvSpPr>
          <p:spPr>
            <a:xfrm>
              <a:off x="1546860" y="4933187"/>
              <a:ext cx="24765" cy="163195"/>
            </a:xfrm>
            <a:custGeom>
              <a:avLst/>
              <a:gdLst/>
              <a:ahLst/>
              <a:cxnLst/>
              <a:rect l="l" t="t" r="r" b="b"/>
              <a:pathLst>
                <a:path w="24765" h="163195">
                  <a:moveTo>
                    <a:pt x="21336" y="47244"/>
                  </a:moveTo>
                  <a:lnTo>
                    <a:pt x="4572" y="47244"/>
                  </a:lnTo>
                  <a:lnTo>
                    <a:pt x="6096" y="45720"/>
                  </a:lnTo>
                  <a:lnTo>
                    <a:pt x="19812" y="45720"/>
                  </a:lnTo>
                  <a:lnTo>
                    <a:pt x="21336" y="47244"/>
                  </a:lnTo>
                  <a:close/>
                </a:path>
                <a:path w="24765" h="163195">
                  <a:moveTo>
                    <a:pt x="22860" y="161544"/>
                  </a:moveTo>
                  <a:lnTo>
                    <a:pt x="3048" y="161544"/>
                  </a:lnTo>
                  <a:lnTo>
                    <a:pt x="3048" y="47244"/>
                  </a:lnTo>
                  <a:lnTo>
                    <a:pt x="22860" y="47244"/>
                  </a:lnTo>
                  <a:lnTo>
                    <a:pt x="22860" y="161544"/>
                  </a:lnTo>
                  <a:close/>
                </a:path>
                <a:path w="24765" h="163195">
                  <a:moveTo>
                    <a:pt x="19812" y="163068"/>
                  </a:moveTo>
                  <a:lnTo>
                    <a:pt x="6096" y="163068"/>
                  </a:lnTo>
                  <a:lnTo>
                    <a:pt x="4572" y="161544"/>
                  </a:lnTo>
                  <a:lnTo>
                    <a:pt x="21336" y="161544"/>
                  </a:lnTo>
                  <a:lnTo>
                    <a:pt x="19812" y="163068"/>
                  </a:lnTo>
                  <a:close/>
                </a:path>
                <a:path w="24765" h="163195">
                  <a:moveTo>
                    <a:pt x="16764" y="24384"/>
                  </a:moveTo>
                  <a:lnTo>
                    <a:pt x="7620" y="24384"/>
                  </a:lnTo>
                  <a:lnTo>
                    <a:pt x="4572" y="22860"/>
                  </a:lnTo>
                  <a:lnTo>
                    <a:pt x="1524" y="19812"/>
                  </a:lnTo>
                  <a:lnTo>
                    <a:pt x="0" y="16764"/>
                  </a:lnTo>
                  <a:lnTo>
                    <a:pt x="0" y="7620"/>
                  </a:lnTo>
                  <a:lnTo>
                    <a:pt x="1524" y="4572"/>
                  </a:lnTo>
                  <a:lnTo>
                    <a:pt x="4572" y="1524"/>
                  </a:lnTo>
                  <a:lnTo>
                    <a:pt x="7620" y="0"/>
                  </a:lnTo>
                  <a:lnTo>
                    <a:pt x="16764" y="0"/>
                  </a:lnTo>
                  <a:lnTo>
                    <a:pt x="19812" y="1524"/>
                  </a:lnTo>
                  <a:lnTo>
                    <a:pt x="21336" y="3048"/>
                  </a:lnTo>
                  <a:lnTo>
                    <a:pt x="24384" y="4572"/>
                  </a:lnTo>
                  <a:lnTo>
                    <a:pt x="24384" y="19812"/>
                  </a:lnTo>
                  <a:lnTo>
                    <a:pt x="21336" y="21336"/>
                  </a:lnTo>
                  <a:lnTo>
                    <a:pt x="19812" y="22860"/>
                  </a:lnTo>
                  <a:lnTo>
                    <a:pt x="16764" y="24384"/>
                  </a:lnTo>
                  <a:close/>
                </a:path>
              </a:pathLst>
            </a:custGeom>
            <a:solidFill>
              <a:srgbClr val="000000"/>
            </a:solidFill>
          </p:spPr>
          <p:txBody>
            <a:bodyPr wrap="square" lIns="0" tIns="0" rIns="0" bIns="0" rtlCol="0"/>
            <a:lstStyle/>
            <a:p>
              <a:endParaRPr/>
            </a:p>
          </p:txBody>
        </p:sp>
        <p:pic>
          <p:nvPicPr>
            <p:cNvPr id="55" name="object 55"/>
            <p:cNvPicPr/>
            <p:nvPr/>
          </p:nvPicPr>
          <p:blipFill>
            <a:blip r:embed="rId41" cstate="print"/>
            <a:stretch>
              <a:fillRect/>
            </a:stretch>
          </p:blipFill>
          <p:spPr>
            <a:xfrm>
              <a:off x="1591056" y="4948427"/>
              <a:ext cx="73152" cy="150876"/>
            </a:xfrm>
            <a:prstGeom prst="rect">
              <a:avLst/>
            </a:prstGeom>
          </p:spPr>
        </p:pic>
        <p:pic>
          <p:nvPicPr>
            <p:cNvPr id="56" name="object 56"/>
            <p:cNvPicPr/>
            <p:nvPr/>
          </p:nvPicPr>
          <p:blipFill>
            <a:blip r:embed="rId42" cstate="print"/>
            <a:stretch>
              <a:fillRect/>
            </a:stretch>
          </p:blipFill>
          <p:spPr>
            <a:xfrm>
              <a:off x="1691639" y="4925568"/>
              <a:ext cx="96012" cy="170688"/>
            </a:xfrm>
            <a:prstGeom prst="rect">
              <a:avLst/>
            </a:prstGeom>
          </p:spPr>
        </p:pic>
      </p:grpSp>
      <p:pic>
        <p:nvPicPr>
          <p:cNvPr id="57" name="object 57"/>
          <p:cNvPicPr/>
          <p:nvPr/>
        </p:nvPicPr>
        <p:blipFill>
          <a:blip r:embed="rId43" cstate="print"/>
          <a:stretch>
            <a:fillRect/>
          </a:stretch>
        </p:blipFill>
        <p:spPr>
          <a:xfrm>
            <a:off x="1877615" y="4933187"/>
            <a:ext cx="1098756" cy="208788"/>
          </a:xfrm>
          <a:prstGeom prst="rect">
            <a:avLst/>
          </a:prstGeom>
        </p:spPr>
      </p:pic>
      <p:pic>
        <p:nvPicPr>
          <p:cNvPr id="58" name="object 58"/>
          <p:cNvPicPr/>
          <p:nvPr/>
        </p:nvPicPr>
        <p:blipFill>
          <a:blip r:embed="rId44" cstate="print"/>
          <a:stretch>
            <a:fillRect/>
          </a:stretch>
        </p:blipFill>
        <p:spPr>
          <a:xfrm>
            <a:off x="3061715" y="4928615"/>
            <a:ext cx="172212" cy="167639"/>
          </a:xfrm>
          <a:prstGeom prst="rect">
            <a:avLst/>
          </a:prstGeom>
        </p:spPr>
      </p:pic>
      <p:pic>
        <p:nvPicPr>
          <p:cNvPr id="59" name="object 59"/>
          <p:cNvPicPr/>
          <p:nvPr/>
        </p:nvPicPr>
        <p:blipFill>
          <a:blip r:embed="rId45" cstate="print"/>
          <a:stretch>
            <a:fillRect/>
          </a:stretch>
        </p:blipFill>
        <p:spPr>
          <a:xfrm>
            <a:off x="5225795" y="5227319"/>
            <a:ext cx="326135" cy="201168"/>
          </a:xfrm>
          <a:prstGeom prst="rect">
            <a:avLst/>
          </a:prstGeom>
        </p:spPr>
      </p:pic>
      <p:pic>
        <p:nvPicPr>
          <p:cNvPr id="60" name="object 60"/>
          <p:cNvPicPr/>
          <p:nvPr/>
        </p:nvPicPr>
        <p:blipFill>
          <a:blip r:embed="rId46" cstate="print"/>
          <a:stretch>
            <a:fillRect/>
          </a:stretch>
        </p:blipFill>
        <p:spPr>
          <a:xfrm>
            <a:off x="5641848" y="5227320"/>
            <a:ext cx="150875" cy="201167"/>
          </a:xfrm>
          <a:prstGeom prst="rect">
            <a:avLst/>
          </a:prstGeom>
        </p:spPr>
      </p:pic>
      <p:pic>
        <p:nvPicPr>
          <p:cNvPr id="61" name="object 61"/>
          <p:cNvPicPr/>
          <p:nvPr/>
        </p:nvPicPr>
        <p:blipFill>
          <a:blip r:embed="rId47" cstate="print"/>
          <a:stretch>
            <a:fillRect/>
          </a:stretch>
        </p:blipFill>
        <p:spPr>
          <a:xfrm>
            <a:off x="5838443" y="5227320"/>
            <a:ext cx="365760" cy="172212"/>
          </a:xfrm>
          <a:prstGeom prst="rect">
            <a:avLst/>
          </a:prstGeom>
        </p:spPr>
      </p:pic>
      <p:pic>
        <p:nvPicPr>
          <p:cNvPr id="62" name="object 62"/>
          <p:cNvPicPr/>
          <p:nvPr/>
        </p:nvPicPr>
        <p:blipFill>
          <a:blip r:embed="rId48" cstate="print"/>
          <a:stretch>
            <a:fillRect/>
          </a:stretch>
        </p:blipFill>
        <p:spPr>
          <a:xfrm>
            <a:off x="809244" y="5935979"/>
            <a:ext cx="71628" cy="73151"/>
          </a:xfrm>
          <a:prstGeom prst="rect">
            <a:avLst/>
          </a:prstGeom>
        </p:spPr>
      </p:pic>
      <p:sp>
        <p:nvSpPr>
          <p:cNvPr id="63" name="object 63"/>
          <p:cNvSpPr txBox="1"/>
          <p:nvPr/>
        </p:nvSpPr>
        <p:spPr>
          <a:xfrm>
            <a:off x="779827" y="2086362"/>
            <a:ext cx="8425815" cy="4342130"/>
          </a:xfrm>
          <a:prstGeom prst="rect">
            <a:avLst/>
          </a:prstGeom>
        </p:spPr>
        <p:txBody>
          <a:bodyPr vert="horz" wrap="square" lIns="0" tIns="56515" rIns="0" bIns="0" rtlCol="0">
            <a:spAutoFit/>
          </a:bodyPr>
          <a:lstStyle/>
          <a:p>
            <a:pPr marL="2327275">
              <a:lnSpc>
                <a:spcPct val="100000"/>
              </a:lnSpc>
              <a:spcBef>
                <a:spcPts val="445"/>
              </a:spcBef>
            </a:pPr>
            <a:r>
              <a:rPr sz="2300" dirty="0">
                <a:latin typeface="Calibri"/>
                <a:cs typeface="Calibri"/>
              </a:rPr>
              <a:t>-</a:t>
            </a:r>
            <a:r>
              <a:rPr sz="2300" spc="10" dirty="0">
                <a:latin typeface="Calibri"/>
                <a:cs typeface="Calibri"/>
              </a:rPr>
              <a:t> </a:t>
            </a:r>
            <a:r>
              <a:rPr sz="2300" i="1" dirty="0">
                <a:latin typeface="Calibri"/>
                <a:cs typeface="Calibri"/>
              </a:rPr>
              <a:t>Herbert</a:t>
            </a:r>
            <a:r>
              <a:rPr sz="2300" i="1" spc="-45" dirty="0">
                <a:latin typeface="Calibri"/>
                <a:cs typeface="Calibri"/>
              </a:rPr>
              <a:t> </a:t>
            </a:r>
            <a:r>
              <a:rPr sz="2300" i="1" dirty="0">
                <a:latin typeface="Calibri"/>
                <a:cs typeface="Calibri"/>
              </a:rPr>
              <a:t>Simon</a:t>
            </a:r>
            <a:endParaRPr sz="2300" dirty="0">
              <a:latin typeface="Calibri"/>
              <a:cs typeface="Calibri"/>
            </a:endParaRPr>
          </a:p>
          <a:p>
            <a:pPr marL="201295" marR="5080">
              <a:lnSpc>
                <a:spcPts val="2210"/>
              </a:lnSpc>
              <a:spcBef>
                <a:spcPts val="880"/>
              </a:spcBef>
            </a:pPr>
            <a:r>
              <a:rPr sz="2300" dirty="0">
                <a:latin typeface="Calibri"/>
                <a:cs typeface="Calibri"/>
              </a:rPr>
              <a:t>Machine Learning</a:t>
            </a:r>
            <a:r>
              <a:rPr sz="2300" spc="40" dirty="0">
                <a:latin typeface="Calibri"/>
                <a:cs typeface="Calibri"/>
              </a:rPr>
              <a:t> </a:t>
            </a:r>
            <a:r>
              <a:rPr sz="2300" spc="-15" dirty="0">
                <a:latin typeface="Calibri"/>
                <a:cs typeface="Calibri"/>
              </a:rPr>
              <a:t>is</a:t>
            </a:r>
            <a:r>
              <a:rPr sz="2300" spc="15" dirty="0">
                <a:latin typeface="Calibri"/>
                <a:cs typeface="Calibri"/>
              </a:rPr>
              <a:t> </a:t>
            </a:r>
            <a:r>
              <a:rPr sz="2300" spc="5" dirty="0">
                <a:latin typeface="Calibri"/>
                <a:cs typeface="Calibri"/>
              </a:rPr>
              <a:t>the</a:t>
            </a:r>
            <a:r>
              <a:rPr sz="2300" dirty="0">
                <a:latin typeface="Calibri"/>
                <a:cs typeface="Calibri"/>
              </a:rPr>
              <a:t> science</a:t>
            </a:r>
            <a:r>
              <a:rPr sz="2300" spc="25" dirty="0">
                <a:latin typeface="Calibri"/>
                <a:cs typeface="Calibri"/>
              </a:rPr>
              <a:t> </a:t>
            </a:r>
            <a:r>
              <a:rPr sz="2300" dirty="0">
                <a:latin typeface="Calibri"/>
                <a:cs typeface="Calibri"/>
              </a:rPr>
              <a:t>(and</a:t>
            </a:r>
            <a:r>
              <a:rPr sz="2300" spc="5" dirty="0">
                <a:latin typeface="Calibri"/>
                <a:cs typeface="Calibri"/>
              </a:rPr>
              <a:t> </a:t>
            </a:r>
            <a:r>
              <a:rPr sz="2300" dirty="0">
                <a:latin typeface="Calibri"/>
                <a:cs typeface="Calibri"/>
              </a:rPr>
              <a:t>art)</a:t>
            </a:r>
            <a:r>
              <a:rPr sz="2300" spc="10" dirty="0">
                <a:latin typeface="Calibri"/>
                <a:cs typeface="Calibri"/>
              </a:rPr>
              <a:t> </a:t>
            </a:r>
            <a:r>
              <a:rPr sz="2300" spc="-10" dirty="0">
                <a:latin typeface="Calibri"/>
                <a:cs typeface="Calibri"/>
              </a:rPr>
              <a:t>of</a:t>
            </a:r>
            <a:r>
              <a:rPr sz="2300" spc="35" dirty="0">
                <a:latin typeface="Calibri"/>
                <a:cs typeface="Calibri"/>
              </a:rPr>
              <a:t> </a:t>
            </a:r>
            <a:r>
              <a:rPr sz="2300" spc="-10" dirty="0">
                <a:latin typeface="Calibri"/>
                <a:cs typeface="Calibri"/>
              </a:rPr>
              <a:t>programming</a:t>
            </a:r>
            <a:r>
              <a:rPr sz="2300" spc="15" dirty="0">
                <a:latin typeface="Calibri"/>
                <a:cs typeface="Calibri"/>
              </a:rPr>
              <a:t> </a:t>
            </a:r>
            <a:r>
              <a:rPr sz="2300" spc="-10" dirty="0">
                <a:latin typeface="Calibri"/>
                <a:cs typeface="Calibri"/>
              </a:rPr>
              <a:t>computers </a:t>
            </a:r>
            <a:r>
              <a:rPr sz="2300" spc="-505" dirty="0">
                <a:latin typeface="Calibri"/>
                <a:cs typeface="Calibri"/>
              </a:rPr>
              <a:t> </a:t>
            </a:r>
            <a:r>
              <a:rPr sz="2300" spc="-5" dirty="0">
                <a:latin typeface="Calibri"/>
                <a:cs typeface="Calibri"/>
              </a:rPr>
              <a:t>so</a:t>
            </a:r>
            <a:r>
              <a:rPr sz="2300" spc="10" dirty="0">
                <a:latin typeface="Calibri"/>
                <a:cs typeface="Calibri"/>
              </a:rPr>
              <a:t> </a:t>
            </a:r>
            <a:r>
              <a:rPr sz="2300" dirty="0">
                <a:latin typeface="Calibri"/>
                <a:cs typeface="Calibri"/>
              </a:rPr>
              <a:t>they</a:t>
            </a:r>
            <a:r>
              <a:rPr sz="2300" spc="-20" dirty="0">
                <a:latin typeface="Calibri"/>
                <a:cs typeface="Calibri"/>
              </a:rPr>
              <a:t> </a:t>
            </a:r>
            <a:r>
              <a:rPr sz="2300" spc="-5" dirty="0">
                <a:latin typeface="Calibri"/>
                <a:cs typeface="Calibri"/>
              </a:rPr>
              <a:t>can </a:t>
            </a:r>
            <a:r>
              <a:rPr sz="2300" dirty="0">
                <a:latin typeface="Calibri"/>
                <a:cs typeface="Calibri"/>
              </a:rPr>
              <a:t>learn</a:t>
            </a:r>
            <a:r>
              <a:rPr sz="2300" spc="-5" dirty="0">
                <a:latin typeface="Calibri"/>
                <a:cs typeface="Calibri"/>
              </a:rPr>
              <a:t> </a:t>
            </a:r>
            <a:r>
              <a:rPr sz="2300" spc="-10" dirty="0">
                <a:latin typeface="Calibri"/>
                <a:cs typeface="Calibri"/>
              </a:rPr>
              <a:t>from</a:t>
            </a:r>
            <a:r>
              <a:rPr sz="2300" spc="10" dirty="0">
                <a:latin typeface="Calibri"/>
                <a:cs typeface="Calibri"/>
              </a:rPr>
              <a:t> </a:t>
            </a:r>
            <a:r>
              <a:rPr sz="2300" spc="-5" dirty="0">
                <a:latin typeface="Calibri"/>
                <a:cs typeface="Calibri"/>
              </a:rPr>
              <a:t>data.</a:t>
            </a:r>
            <a:r>
              <a:rPr sz="2300" spc="-45" dirty="0">
                <a:latin typeface="Calibri"/>
                <a:cs typeface="Calibri"/>
              </a:rPr>
              <a:t> </a:t>
            </a:r>
            <a:r>
              <a:rPr sz="2300" dirty="0">
                <a:latin typeface="Calibri"/>
                <a:cs typeface="Calibri"/>
              </a:rPr>
              <a:t>-</a:t>
            </a:r>
            <a:r>
              <a:rPr sz="2300" spc="20" dirty="0">
                <a:latin typeface="Calibri"/>
                <a:cs typeface="Calibri"/>
              </a:rPr>
              <a:t> </a:t>
            </a:r>
            <a:r>
              <a:rPr sz="2300" i="1" dirty="0">
                <a:latin typeface="Calibri"/>
                <a:cs typeface="Calibri"/>
              </a:rPr>
              <a:t>Arthur Samuel,</a:t>
            </a:r>
            <a:r>
              <a:rPr sz="2300" i="1" spc="10" dirty="0">
                <a:latin typeface="Calibri"/>
                <a:cs typeface="Calibri"/>
              </a:rPr>
              <a:t> </a:t>
            </a:r>
            <a:r>
              <a:rPr sz="2300" i="1" spc="5" dirty="0">
                <a:latin typeface="Calibri"/>
                <a:cs typeface="Calibri"/>
              </a:rPr>
              <a:t>1959</a:t>
            </a:r>
            <a:endParaRPr sz="2300" dirty="0">
              <a:latin typeface="Calibri"/>
              <a:cs typeface="Calibri"/>
            </a:endParaRPr>
          </a:p>
          <a:p>
            <a:pPr>
              <a:lnSpc>
                <a:spcPct val="100000"/>
              </a:lnSpc>
              <a:spcBef>
                <a:spcPts val="40"/>
              </a:spcBef>
            </a:pPr>
            <a:endParaRPr sz="2800" dirty="0">
              <a:latin typeface="Calibri"/>
              <a:cs typeface="Calibri"/>
            </a:endParaRPr>
          </a:p>
          <a:p>
            <a:pPr marL="12700">
              <a:lnSpc>
                <a:spcPct val="100000"/>
              </a:lnSpc>
              <a:spcBef>
                <a:spcPts val="5"/>
              </a:spcBef>
            </a:pPr>
            <a:r>
              <a:rPr sz="2300" spc="-5" dirty="0">
                <a:latin typeface="Calibri"/>
                <a:cs typeface="Calibri"/>
              </a:rPr>
              <a:t>Definition</a:t>
            </a:r>
            <a:r>
              <a:rPr sz="2300" spc="15" dirty="0">
                <a:latin typeface="Calibri"/>
                <a:cs typeface="Calibri"/>
              </a:rPr>
              <a:t> </a:t>
            </a:r>
            <a:r>
              <a:rPr sz="2300" spc="-10" dirty="0">
                <a:latin typeface="Calibri"/>
                <a:cs typeface="Calibri"/>
              </a:rPr>
              <a:t>by</a:t>
            </a:r>
            <a:r>
              <a:rPr sz="2300" dirty="0">
                <a:latin typeface="Calibri"/>
                <a:cs typeface="Calibri"/>
              </a:rPr>
              <a:t> </a:t>
            </a:r>
            <a:r>
              <a:rPr sz="2300" spc="-65" dirty="0">
                <a:latin typeface="Calibri"/>
                <a:cs typeface="Calibri"/>
              </a:rPr>
              <a:t>Tom</a:t>
            </a:r>
            <a:r>
              <a:rPr sz="2300" spc="10" dirty="0">
                <a:latin typeface="Calibri"/>
                <a:cs typeface="Calibri"/>
              </a:rPr>
              <a:t> </a:t>
            </a:r>
            <a:r>
              <a:rPr sz="2300" spc="-5" dirty="0">
                <a:latin typeface="Calibri"/>
                <a:cs typeface="Calibri"/>
              </a:rPr>
              <a:t>Mitchell</a:t>
            </a:r>
            <a:r>
              <a:rPr sz="2300" spc="5" dirty="0">
                <a:latin typeface="Calibri"/>
                <a:cs typeface="Calibri"/>
              </a:rPr>
              <a:t> </a:t>
            </a:r>
            <a:r>
              <a:rPr sz="2300" dirty="0">
                <a:latin typeface="Calibri"/>
                <a:cs typeface="Calibri"/>
              </a:rPr>
              <a:t>(1998):</a:t>
            </a:r>
          </a:p>
          <a:p>
            <a:pPr marL="388620">
              <a:lnSpc>
                <a:spcPct val="100000"/>
              </a:lnSpc>
            </a:pPr>
            <a:r>
              <a:rPr sz="1950" spc="10" dirty="0">
                <a:latin typeface="Calibri"/>
                <a:cs typeface="Calibri"/>
              </a:rPr>
              <a:t>Machine</a:t>
            </a:r>
            <a:r>
              <a:rPr sz="1950" spc="30" dirty="0">
                <a:latin typeface="Calibri"/>
                <a:cs typeface="Calibri"/>
              </a:rPr>
              <a:t> </a:t>
            </a:r>
            <a:r>
              <a:rPr sz="1950" spc="10" dirty="0">
                <a:latin typeface="Calibri"/>
                <a:cs typeface="Calibri"/>
              </a:rPr>
              <a:t>Learning </a:t>
            </a:r>
            <a:r>
              <a:rPr sz="1950" spc="5" dirty="0">
                <a:latin typeface="Calibri"/>
                <a:cs typeface="Calibri"/>
              </a:rPr>
              <a:t>is</a:t>
            </a:r>
            <a:r>
              <a:rPr sz="1950" spc="10" dirty="0">
                <a:latin typeface="Calibri"/>
                <a:cs typeface="Calibri"/>
              </a:rPr>
              <a:t> the </a:t>
            </a:r>
            <a:r>
              <a:rPr sz="1950" spc="5" dirty="0">
                <a:latin typeface="Calibri"/>
                <a:cs typeface="Calibri"/>
              </a:rPr>
              <a:t>study </a:t>
            </a:r>
            <a:r>
              <a:rPr sz="1950" spc="15" dirty="0">
                <a:latin typeface="Calibri"/>
                <a:cs typeface="Calibri"/>
              </a:rPr>
              <a:t>of</a:t>
            </a:r>
            <a:r>
              <a:rPr sz="1950" dirty="0">
                <a:latin typeface="Calibri"/>
                <a:cs typeface="Calibri"/>
              </a:rPr>
              <a:t> </a:t>
            </a:r>
            <a:r>
              <a:rPr sz="1950" spc="5" dirty="0">
                <a:latin typeface="Calibri"/>
                <a:cs typeface="Calibri"/>
              </a:rPr>
              <a:t>algorithms that</a:t>
            </a:r>
            <a:endParaRPr sz="1950" dirty="0">
              <a:latin typeface="Calibri"/>
              <a:cs typeface="Calibri"/>
            </a:endParaRPr>
          </a:p>
          <a:p>
            <a:pPr>
              <a:lnSpc>
                <a:spcPct val="100000"/>
              </a:lnSpc>
            </a:pPr>
            <a:endParaRPr sz="2000" dirty="0">
              <a:latin typeface="Calibri"/>
              <a:cs typeface="Calibri"/>
            </a:endParaRPr>
          </a:p>
          <a:p>
            <a:pPr>
              <a:lnSpc>
                <a:spcPct val="100000"/>
              </a:lnSpc>
              <a:spcBef>
                <a:spcPts val="40"/>
              </a:spcBef>
            </a:pPr>
            <a:endParaRPr sz="1800" dirty="0">
              <a:latin typeface="Calibri"/>
              <a:cs typeface="Calibri"/>
            </a:endParaRPr>
          </a:p>
          <a:p>
            <a:pPr marL="2411095">
              <a:lnSpc>
                <a:spcPct val="100000"/>
              </a:lnSpc>
            </a:pPr>
            <a:r>
              <a:rPr sz="1950" spc="5" dirty="0">
                <a:latin typeface="Calibri"/>
                <a:cs typeface="Calibri"/>
              </a:rPr>
              <a:t>.</a:t>
            </a:r>
            <a:endParaRPr sz="1950" dirty="0">
              <a:latin typeface="Calibri"/>
              <a:cs typeface="Calibri"/>
            </a:endParaRPr>
          </a:p>
          <a:p>
            <a:pPr marL="388620">
              <a:lnSpc>
                <a:spcPct val="100000"/>
              </a:lnSpc>
              <a:spcBef>
                <a:spcPts val="15"/>
              </a:spcBef>
            </a:pPr>
            <a:r>
              <a:rPr sz="1950" spc="15" dirty="0">
                <a:latin typeface="Calibri"/>
                <a:cs typeface="Calibri"/>
              </a:rPr>
              <a:t>A </a:t>
            </a:r>
            <a:r>
              <a:rPr sz="1950" spc="5" dirty="0">
                <a:latin typeface="Calibri"/>
                <a:cs typeface="Calibri"/>
              </a:rPr>
              <a:t>well-defined</a:t>
            </a:r>
            <a:r>
              <a:rPr sz="1950" spc="40" dirty="0">
                <a:latin typeface="Calibri"/>
                <a:cs typeface="Calibri"/>
              </a:rPr>
              <a:t> </a:t>
            </a:r>
            <a:r>
              <a:rPr sz="1950" spc="5" dirty="0">
                <a:latin typeface="Calibri"/>
                <a:cs typeface="Calibri"/>
              </a:rPr>
              <a:t>learning</a:t>
            </a:r>
            <a:r>
              <a:rPr sz="1950" spc="10" dirty="0">
                <a:latin typeface="Calibri"/>
                <a:cs typeface="Calibri"/>
              </a:rPr>
              <a:t> </a:t>
            </a:r>
            <a:r>
              <a:rPr sz="1950" dirty="0">
                <a:latin typeface="Calibri"/>
                <a:cs typeface="Calibri"/>
              </a:rPr>
              <a:t>task</a:t>
            </a:r>
            <a:r>
              <a:rPr sz="1950" spc="25" dirty="0">
                <a:latin typeface="Calibri"/>
                <a:cs typeface="Calibri"/>
              </a:rPr>
              <a:t> </a:t>
            </a:r>
            <a:r>
              <a:rPr sz="1950" spc="-5" dirty="0">
                <a:latin typeface="Calibri"/>
                <a:cs typeface="Calibri"/>
              </a:rPr>
              <a:t>is</a:t>
            </a:r>
            <a:r>
              <a:rPr sz="1950" spc="10" dirty="0">
                <a:latin typeface="Calibri"/>
                <a:cs typeface="Calibri"/>
              </a:rPr>
              <a:t> </a:t>
            </a:r>
            <a:r>
              <a:rPr sz="1950" spc="5" dirty="0">
                <a:latin typeface="Calibri"/>
                <a:cs typeface="Calibri"/>
              </a:rPr>
              <a:t>given</a:t>
            </a:r>
            <a:r>
              <a:rPr sz="1950" spc="25" dirty="0">
                <a:latin typeface="Calibri"/>
                <a:cs typeface="Calibri"/>
              </a:rPr>
              <a:t> </a:t>
            </a:r>
            <a:r>
              <a:rPr sz="1950" spc="5" dirty="0">
                <a:latin typeface="Calibri"/>
                <a:cs typeface="Calibri"/>
              </a:rPr>
              <a:t>by</a:t>
            </a:r>
            <a:endParaRPr sz="1950" dirty="0">
              <a:latin typeface="Calibri"/>
              <a:cs typeface="Calibri"/>
            </a:endParaRPr>
          </a:p>
          <a:p>
            <a:pPr>
              <a:lnSpc>
                <a:spcPct val="100000"/>
              </a:lnSpc>
              <a:spcBef>
                <a:spcPts val="30"/>
              </a:spcBef>
            </a:pPr>
            <a:endParaRPr sz="2600" dirty="0">
              <a:latin typeface="Calibri"/>
              <a:cs typeface="Calibri"/>
            </a:endParaRPr>
          </a:p>
          <a:p>
            <a:pPr marL="201295" marR="71755">
              <a:lnSpc>
                <a:spcPts val="2210"/>
              </a:lnSpc>
            </a:pPr>
            <a:r>
              <a:rPr sz="2300" dirty="0">
                <a:latin typeface="Calibri"/>
                <a:cs typeface="Calibri"/>
              </a:rPr>
              <a:t>Field</a:t>
            </a:r>
            <a:r>
              <a:rPr sz="2300" spc="25" dirty="0">
                <a:latin typeface="Calibri"/>
                <a:cs typeface="Calibri"/>
              </a:rPr>
              <a:t> </a:t>
            </a:r>
            <a:r>
              <a:rPr sz="2300" spc="-10" dirty="0">
                <a:latin typeface="Calibri"/>
                <a:cs typeface="Calibri"/>
              </a:rPr>
              <a:t>of</a:t>
            </a:r>
            <a:r>
              <a:rPr sz="2300" spc="30" dirty="0">
                <a:latin typeface="Calibri"/>
                <a:cs typeface="Calibri"/>
              </a:rPr>
              <a:t> </a:t>
            </a:r>
            <a:r>
              <a:rPr sz="2300" spc="-5" dirty="0">
                <a:latin typeface="Calibri"/>
                <a:cs typeface="Calibri"/>
              </a:rPr>
              <a:t>study</a:t>
            </a:r>
            <a:r>
              <a:rPr sz="2300" spc="5" dirty="0">
                <a:latin typeface="Calibri"/>
                <a:cs typeface="Calibri"/>
              </a:rPr>
              <a:t> </a:t>
            </a:r>
            <a:r>
              <a:rPr sz="2300" spc="-10" dirty="0">
                <a:latin typeface="Calibri"/>
                <a:cs typeface="Calibri"/>
              </a:rPr>
              <a:t>that</a:t>
            </a:r>
            <a:r>
              <a:rPr sz="2300" spc="-15" dirty="0">
                <a:latin typeface="Calibri"/>
                <a:cs typeface="Calibri"/>
              </a:rPr>
              <a:t> </a:t>
            </a:r>
            <a:r>
              <a:rPr sz="2300" spc="-5" dirty="0">
                <a:latin typeface="Calibri"/>
                <a:cs typeface="Calibri"/>
              </a:rPr>
              <a:t>allows</a:t>
            </a:r>
            <a:r>
              <a:rPr sz="2300" spc="35" dirty="0">
                <a:latin typeface="Calibri"/>
                <a:cs typeface="Calibri"/>
              </a:rPr>
              <a:t> </a:t>
            </a:r>
            <a:r>
              <a:rPr sz="2300" spc="-10" dirty="0">
                <a:latin typeface="Calibri"/>
                <a:cs typeface="Calibri"/>
              </a:rPr>
              <a:t>computers</a:t>
            </a:r>
            <a:r>
              <a:rPr sz="2300" spc="15" dirty="0">
                <a:latin typeface="Calibri"/>
                <a:cs typeface="Calibri"/>
              </a:rPr>
              <a:t> </a:t>
            </a:r>
            <a:r>
              <a:rPr sz="2300" spc="-10" dirty="0">
                <a:latin typeface="Calibri"/>
                <a:cs typeface="Calibri"/>
              </a:rPr>
              <a:t>to</a:t>
            </a:r>
            <a:r>
              <a:rPr sz="2300" spc="-5" dirty="0">
                <a:latin typeface="Calibri"/>
                <a:cs typeface="Calibri"/>
              </a:rPr>
              <a:t> </a:t>
            </a:r>
            <a:r>
              <a:rPr sz="2300" dirty="0">
                <a:latin typeface="Calibri"/>
                <a:cs typeface="Calibri"/>
              </a:rPr>
              <a:t>learn</a:t>
            </a:r>
            <a:r>
              <a:rPr sz="2300" spc="5" dirty="0">
                <a:latin typeface="Calibri"/>
                <a:cs typeface="Calibri"/>
              </a:rPr>
              <a:t> </a:t>
            </a:r>
            <a:r>
              <a:rPr sz="2300" dirty="0">
                <a:latin typeface="Calibri"/>
                <a:cs typeface="Calibri"/>
              </a:rPr>
              <a:t>without</a:t>
            </a:r>
            <a:r>
              <a:rPr sz="2300" spc="25" dirty="0">
                <a:latin typeface="Calibri"/>
                <a:cs typeface="Calibri"/>
              </a:rPr>
              <a:t> </a:t>
            </a:r>
            <a:r>
              <a:rPr sz="2300" spc="-5" dirty="0">
                <a:latin typeface="Calibri"/>
                <a:cs typeface="Calibri"/>
              </a:rPr>
              <a:t>being</a:t>
            </a:r>
            <a:r>
              <a:rPr sz="2300" spc="40" dirty="0">
                <a:latin typeface="Calibri"/>
                <a:cs typeface="Calibri"/>
              </a:rPr>
              <a:t> </a:t>
            </a:r>
            <a:r>
              <a:rPr sz="2300" spc="-5" dirty="0">
                <a:latin typeface="Calibri"/>
                <a:cs typeface="Calibri"/>
              </a:rPr>
              <a:t>explicitly </a:t>
            </a:r>
            <a:r>
              <a:rPr sz="2300" spc="-505" dirty="0">
                <a:latin typeface="Calibri"/>
                <a:cs typeface="Calibri"/>
              </a:rPr>
              <a:t> </a:t>
            </a:r>
            <a:r>
              <a:rPr sz="2300" spc="-10" dirty="0">
                <a:latin typeface="Calibri"/>
                <a:cs typeface="Calibri"/>
              </a:rPr>
              <a:t>programmed.</a:t>
            </a:r>
            <a:endParaRPr sz="23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898582"/>
            <a:ext cx="3453765" cy="577850"/>
          </a:xfrm>
          <a:prstGeom prst="rect">
            <a:avLst/>
          </a:prstGeom>
        </p:spPr>
        <p:txBody>
          <a:bodyPr vert="horz" wrap="square" lIns="0" tIns="15875" rIns="0" bIns="0" rtlCol="0">
            <a:spAutoFit/>
          </a:bodyPr>
          <a:lstStyle/>
          <a:p>
            <a:pPr marL="12700">
              <a:lnSpc>
                <a:spcPct val="100000"/>
              </a:lnSpc>
              <a:spcBef>
                <a:spcPts val="125"/>
              </a:spcBef>
            </a:pPr>
            <a:r>
              <a:rPr spc="-20" dirty="0"/>
              <a:t>Applications</a:t>
            </a:r>
            <a:r>
              <a:rPr spc="-45" dirty="0"/>
              <a:t> </a:t>
            </a:r>
            <a:r>
              <a:rPr spc="-20" dirty="0"/>
              <a:t>of </a:t>
            </a:r>
            <a:r>
              <a:rPr dirty="0"/>
              <a:t>ML</a:t>
            </a:r>
          </a:p>
        </p:txBody>
      </p:sp>
      <p:sp>
        <p:nvSpPr>
          <p:cNvPr id="22" name="TextBox 21">
            <a:extLst>
              <a:ext uri="{FF2B5EF4-FFF2-40B4-BE49-F238E27FC236}">
                <a16:creationId xmlns:a16="http://schemas.microsoft.com/office/drawing/2014/main" id="{D6712D31-5F85-2B32-45F4-985FEAEDF911}"/>
              </a:ext>
            </a:extLst>
          </p:cNvPr>
          <p:cNvSpPr txBox="1"/>
          <p:nvPr/>
        </p:nvSpPr>
        <p:spPr>
          <a:xfrm>
            <a:off x="685800" y="2057400"/>
            <a:ext cx="7848600" cy="4154984"/>
          </a:xfrm>
          <a:prstGeom prst="rect">
            <a:avLst/>
          </a:prstGeom>
          <a:noFill/>
        </p:spPr>
        <p:txBody>
          <a:bodyPr wrap="square">
            <a:spAutoFit/>
          </a:bodyPr>
          <a:lstStyle/>
          <a:p>
            <a:pPr marL="342900" indent="-342900">
              <a:buFont typeface="Arial" panose="020B0604020202020204" pitchFamily="34" charset="0"/>
              <a:buChar char="•"/>
            </a:pPr>
            <a:r>
              <a:rPr lang="en-US" sz="2400" dirty="0"/>
              <a:t>Image Processing:  face detection  </a:t>
            </a:r>
          </a:p>
          <a:p>
            <a:pPr marL="342900" indent="-342900">
              <a:buFont typeface="Arial" panose="020B0604020202020204" pitchFamily="34" charset="0"/>
              <a:buChar char="•"/>
            </a:pPr>
            <a:r>
              <a:rPr lang="en-US" sz="2400" dirty="0"/>
              <a:t>Speech Recognition</a:t>
            </a:r>
          </a:p>
          <a:p>
            <a:pPr marL="342900" indent="-342900">
              <a:buFont typeface="Arial" panose="020B0604020202020204" pitchFamily="34" charset="0"/>
              <a:buChar char="•"/>
            </a:pPr>
            <a:r>
              <a:rPr lang="en-US" sz="2400" dirty="0"/>
              <a:t>Google Assistant, Siri, Cortana, and Alexa  Self-driving cars</a:t>
            </a:r>
          </a:p>
          <a:p>
            <a:pPr marL="342900" indent="-342900">
              <a:buFont typeface="Arial" panose="020B0604020202020204" pitchFamily="34" charset="0"/>
              <a:buChar char="•"/>
            </a:pPr>
            <a:r>
              <a:rPr lang="en-US" sz="2400" dirty="0"/>
              <a:t>Email Spam and Malware Filtering</a:t>
            </a:r>
          </a:p>
          <a:p>
            <a:pPr marL="342900" indent="-342900">
              <a:buFont typeface="Arial" panose="020B0604020202020204" pitchFamily="34" charset="0"/>
              <a:buChar char="•"/>
            </a:pPr>
            <a:r>
              <a:rPr lang="en-US" sz="2400" dirty="0"/>
              <a:t>Creating a chatbot or a personal assistant  </a:t>
            </a:r>
          </a:p>
          <a:p>
            <a:pPr marL="342900" indent="-342900">
              <a:buFont typeface="Arial" panose="020B0604020202020204" pitchFamily="34" charset="0"/>
              <a:buChar char="•"/>
            </a:pPr>
            <a:r>
              <a:rPr lang="en-US" sz="2400" dirty="0"/>
              <a:t>Fraud Detection</a:t>
            </a:r>
          </a:p>
          <a:p>
            <a:pPr marL="342900" indent="-342900">
              <a:buFont typeface="Arial" panose="020B0604020202020204" pitchFamily="34" charset="0"/>
              <a:buChar char="•"/>
            </a:pPr>
            <a:r>
              <a:rPr lang="en-US" sz="2400" dirty="0"/>
              <a:t>Stock Market trading</a:t>
            </a:r>
          </a:p>
          <a:p>
            <a:pPr marL="342900" indent="-342900">
              <a:buFont typeface="Arial" panose="020B0604020202020204" pitchFamily="34" charset="0"/>
              <a:buChar char="•"/>
            </a:pPr>
            <a:r>
              <a:rPr lang="en-US" sz="2400" dirty="0"/>
              <a:t>prediction of stock market trends  </a:t>
            </a:r>
          </a:p>
          <a:p>
            <a:pPr marL="342900" indent="-342900">
              <a:buFont typeface="Arial" panose="020B0604020202020204" pitchFamily="34" charset="0"/>
              <a:buChar char="•"/>
            </a:pPr>
            <a:r>
              <a:rPr lang="en-US" sz="2400" dirty="0"/>
              <a:t>Medical Diagnosis: Detecting tumors in brain scans</a:t>
            </a:r>
          </a:p>
          <a:p>
            <a:pPr marL="342900" indent="-342900">
              <a:buFont typeface="Arial" panose="020B0604020202020204" pitchFamily="34" charset="0"/>
              <a:buChar char="•"/>
            </a:pPr>
            <a:r>
              <a:rPr lang="en-US" sz="2400" dirty="0"/>
              <a:t>NLP</a:t>
            </a:r>
          </a:p>
          <a:p>
            <a:pPr marL="342900" indent="-342900">
              <a:buFont typeface="Arial" panose="020B0604020202020204" pitchFamily="34" charset="0"/>
              <a:buChar char="•"/>
            </a:pPr>
            <a:r>
              <a:rPr lang="en-US" sz="2400" dirty="0"/>
              <a:t>Automatically classifying news articles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4603750" cy="577850"/>
          </a:xfrm>
          <a:prstGeom prst="rect">
            <a:avLst/>
          </a:prstGeom>
        </p:spPr>
        <p:txBody>
          <a:bodyPr vert="horz" wrap="square" lIns="0" tIns="15875" rIns="0" bIns="0" rtlCol="0">
            <a:spAutoFit/>
          </a:bodyPr>
          <a:lstStyle/>
          <a:p>
            <a:pPr marL="12700">
              <a:lnSpc>
                <a:spcPct val="100000"/>
              </a:lnSpc>
              <a:spcBef>
                <a:spcPts val="125"/>
              </a:spcBef>
            </a:pPr>
            <a:r>
              <a:rPr spc="-15" dirty="0"/>
              <a:t>Machine</a:t>
            </a:r>
            <a:r>
              <a:rPr spc="20" dirty="0"/>
              <a:t> </a:t>
            </a:r>
            <a:r>
              <a:rPr spc="-10" dirty="0"/>
              <a:t>Learning:</a:t>
            </a:r>
            <a:r>
              <a:rPr spc="-50" dirty="0"/>
              <a:t> Types</a:t>
            </a:r>
          </a:p>
        </p:txBody>
      </p:sp>
      <p:sp>
        <p:nvSpPr>
          <p:cNvPr id="9" name="TextBox 8">
            <a:extLst>
              <a:ext uri="{FF2B5EF4-FFF2-40B4-BE49-F238E27FC236}">
                <a16:creationId xmlns:a16="http://schemas.microsoft.com/office/drawing/2014/main" id="{13B7AA4E-B9E8-192E-6F64-F9AE39D3277B}"/>
              </a:ext>
            </a:extLst>
          </p:cNvPr>
          <p:cNvSpPr txBox="1"/>
          <p:nvPr/>
        </p:nvSpPr>
        <p:spPr>
          <a:xfrm>
            <a:off x="533400" y="1676400"/>
            <a:ext cx="8915400" cy="4893647"/>
          </a:xfrm>
          <a:prstGeom prst="rect">
            <a:avLst/>
          </a:prstGeom>
          <a:noFill/>
        </p:spPr>
        <p:txBody>
          <a:bodyPr wrap="square">
            <a:spAutoFit/>
          </a:bodyPr>
          <a:lstStyle/>
          <a:p>
            <a:pPr algn="just"/>
            <a:r>
              <a:rPr lang="en-US" sz="2400" dirty="0"/>
              <a:t>Machine Learning systems can be classified according to the amount and  type of supervision they get during training.</a:t>
            </a:r>
          </a:p>
          <a:p>
            <a:pPr algn="just"/>
            <a:endParaRPr lang="en-US" sz="2400" dirty="0"/>
          </a:p>
          <a:p>
            <a:pPr algn="just"/>
            <a:r>
              <a:rPr lang="en-US" sz="2400" b="1" dirty="0"/>
              <a:t>Supervised Learning: </a:t>
            </a:r>
            <a:r>
              <a:rPr lang="en-US" sz="2400" dirty="0"/>
              <a:t>Data and corresponding labels are given</a:t>
            </a:r>
          </a:p>
          <a:p>
            <a:pPr algn="just"/>
            <a:endParaRPr lang="en-US" sz="2400" dirty="0"/>
          </a:p>
          <a:p>
            <a:pPr algn="just"/>
            <a:r>
              <a:rPr lang="en-US" sz="2400" b="1" dirty="0"/>
              <a:t>Unsupervised Learning: </a:t>
            </a:r>
            <a:r>
              <a:rPr lang="en-US" sz="2400" dirty="0"/>
              <a:t>Only data is given, and no labels are provided</a:t>
            </a:r>
          </a:p>
          <a:p>
            <a:pPr algn="just"/>
            <a:endParaRPr lang="en-US" sz="2400" dirty="0"/>
          </a:p>
          <a:p>
            <a:pPr algn="just"/>
            <a:r>
              <a:rPr lang="en-US" sz="2400" b="1" dirty="0"/>
              <a:t>Semi-supervised Learning:</a:t>
            </a:r>
            <a:r>
              <a:rPr lang="en-US" sz="2400" dirty="0"/>
              <a:t> Some (if not all) labels are present</a:t>
            </a:r>
          </a:p>
          <a:p>
            <a:pPr algn="just"/>
            <a:endParaRPr lang="en-US" sz="2400" dirty="0"/>
          </a:p>
          <a:p>
            <a:pPr algn="just"/>
            <a:r>
              <a:rPr lang="en-US" sz="2400" b="1" dirty="0"/>
              <a:t>Reinforcement Learning: </a:t>
            </a:r>
            <a:r>
              <a:rPr lang="en-US" sz="2400" dirty="0"/>
              <a:t>An agent interacting with the world makes  observations, takes actions, and is rewarded or punished; it should learn  to choose actions in such a way as to obtain a lot of rewards</a:t>
            </a:r>
          </a:p>
          <a:p>
            <a:pPr algn="just"/>
            <a:r>
              <a:rPr lang="en-US" sz="2400" dirty="0"/>
              <a:t>Examples of usage: a self-driving car, or an AI program playing chess.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898582"/>
            <a:ext cx="3748404" cy="577850"/>
          </a:xfrm>
          <a:prstGeom prst="rect">
            <a:avLst/>
          </a:prstGeom>
        </p:spPr>
        <p:txBody>
          <a:bodyPr vert="horz" wrap="square" lIns="0" tIns="15875" rIns="0" bIns="0" rtlCol="0">
            <a:spAutoFit/>
          </a:bodyPr>
          <a:lstStyle/>
          <a:p>
            <a:pPr marL="12700">
              <a:lnSpc>
                <a:spcPct val="100000"/>
              </a:lnSpc>
              <a:spcBef>
                <a:spcPts val="125"/>
              </a:spcBef>
            </a:pPr>
            <a:r>
              <a:rPr spc="-10" dirty="0"/>
              <a:t>Supervised</a:t>
            </a:r>
            <a:r>
              <a:rPr spc="-60" dirty="0"/>
              <a:t> </a:t>
            </a:r>
            <a:r>
              <a:rPr spc="-10" dirty="0"/>
              <a:t>Learning</a:t>
            </a:r>
          </a:p>
        </p:txBody>
      </p:sp>
      <p:pic>
        <p:nvPicPr>
          <p:cNvPr id="3" name="object 3"/>
          <p:cNvPicPr/>
          <p:nvPr/>
        </p:nvPicPr>
        <p:blipFill>
          <a:blip r:embed="rId2" cstate="print"/>
          <a:stretch>
            <a:fillRect/>
          </a:stretch>
        </p:blipFill>
        <p:spPr>
          <a:xfrm>
            <a:off x="809244" y="2124455"/>
            <a:ext cx="71628" cy="73151"/>
          </a:xfrm>
          <a:prstGeom prst="rect">
            <a:avLst/>
          </a:prstGeom>
        </p:spPr>
      </p:pic>
      <p:sp>
        <p:nvSpPr>
          <p:cNvPr id="4" name="object 4"/>
          <p:cNvSpPr txBox="1"/>
          <p:nvPr/>
        </p:nvSpPr>
        <p:spPr>
          <a:xfrm>
            <a:off x="968708" y="1957892"/>
            <a:ext cx="7696200" cy="695325"/>
          </a:xfrm>
          <a:prstGeom prst="rect">
            <a:avLst/>
          </a:prstGeom>
        </p:spPr>
        <p:txBody>
          <a:bodyPr vert="horz" wrap="square" lIns="0" tIns="14604" rIns="0" bIns="0" rtlCol="0">
            <a:spAutoFit/>
          </a:bodyPr>
          <a:lstStyle/>
          <a:p>
            <a:pPr marL="12700">
              <a:lnSpc>
                <a:spcPts val="2630"/>
              </a:lnSpc>
              <a:spcBef>
                <a:spcPts val="114"/>
              </a:spcBef>
            </a:pPr>
            <a:r>
              <a:rPr sz="2300" dirty="0">
                <a:latin typeface="Calibri"/>
                <a:cs typeface="Calibri"/>
              </a:rPr>
              <a:t>In supervised</a:t>
            </a:r>
            <a:r>
              <a:rPr sz="2300" spc="25" dirty="0">
                <a:latin typeface="Calibri"/>
                <a:cs typeface="Calibri"/>
              </a:rPr>
              <a:t> </a:t>
            </a:r>
            <a:r>
              <a:rPr sz="2300" spc="5" dirty="0">
                <a:latin typeface="Calibri"/>
                <a:cs typeface="Calibri"/>
              </a:rPr>
              <a:t>learning,</a:t>
            </a:r>
            <a:r>
              <a:rPr sz="2300" spc="-5" dirty="0">
                <a:latin typeface="Calibri"/>
                <a:cs typeface="Calibri"/>
              </a:rPr>
              <a:t> </a:t>
            </a:r>
            <a:r>
              <a:rPr sz="2300" spc="5" dirty="0">
                <a:latin typeface="Calibri"/>
                <a:cs typeface="Calibri"/>
              </a:rPr>
              <a:t>the</a:t>
            </a:r>
            <a:r>
              <a:rPr sz="2300" spc="-5" dirty="0">
                <a:latin typeface="Calibri"/>
                <a:cs typeface="Calibri"/>
              </a:rPr>
              <a:t> </a:t>
            </a:r>
            <a:r>
              <a:rPr sz="2300" dirty="0">
                <a:latin typeface="Calibri"/>
                <a:cs typeface="Calibri"/>
              </a:rPr>
              <a:t>training</a:t>
            </a:r>
            <a:r>
              <a:rPr sz="2300" spc="-10" dirty="0">
                <a:latin typeface="Calibri"/>
                <a:cs typeface="Calibri"/>
              </a:rPr>
              <a:t> </a:t>
            </a:r>
            <a:r>
              <a:rPr sz="2300" spc="-5" dirty="0">
                <a:latin typeface="Calibri"/>
                <a:cs typeface="Calibri"/>
              </a:rPr>
              <a:t>set</a:t>
            </a:r>
            <a:r>
              <a:rPr sz="2300" spc="5" dirty="0">
                <a:latin typeface="Calibri"/>
                <a:cs typeface="Calibri"/>
              </a:rPr>
              <a:t> </a:t>
            </a:r>
            <a:r>
              <a:rPr sz="2300" spc="-10" dirty="0">
                <a:latin typeface="Calibri"/>
                <a:cs typeface="Calibri"/>
              </a:rPr>
              <a:t>you</a:t>
            </a:r>
            <a:r>
              <a:rPr sz="2300" spc="5" dirty="0">
                <a:latin typeface="Calibri"/>
                <a:cs typeface="Calibri"/>
              </a:rPr>
              <a:t> </a:t>
            </a:r>
            <a:r>
              <a:rPr sz="2300" spc="-10" dirty="0">
                <a:latin typeface="Calibri"/>
                <a:cs typeface="Calibri"/>
              </a:rPr>
              <a:t>feed</a:t>
            </a:r>
            <a:r>
              <a:rPr sz="2300" dirty="0">
                <a:latin typeface="Calibri"/>
                <a:cs typeface="Calibri"/>
              </a:rPr>
              <a:t> </a:t>
            </a:r>
            <a:r>
              <a:rPr sz="2300" spc="-15" dirty="0">
                <a:latin typeface="Calibri"/>
                <a:cs typeface="Calibri"/>
              </a:rPr>
              <a:t>to</a:t>
            </a:r>
            <a:r>
              <a:rPr sz="2300" spc="20" dirty="0">
                <a:latin typeface="Calibri"/>
                <a:cs typeface="Calibri"/>
              </a:rPr>
              <a:t> </a:t>
            </a:r>
            <a:r>
              <a:rPr sz="2300" spc="-5" dirty="0">
                <a:latin typeface="Calibri"/>
                <a:cs typeface="Calibri"/>
              </a:rPr>
              <a:t>the</a:t>
            </a:r>
            <a:r>
              <a:rPr sz="2300" spc="20" dirty="0">
                <a:latin typeface="Calibri"/>
                <a:cs typeface="Calibri"/>
              </a:rPr>
              <a:t> </a:t>
            </a:r>
            <a:r>
              <a:rPr sz="2300" spc="-5" dirty="0">
                <a:latin typeface="Calibri"/>
                <a:cs typeface="Calibri"/>
              </a:rPr>
              <a:t>algorithm</a:t>
            </a:r>
            <a:endParaRPr sz="2300">
              <a:latin typeface="Calibri"/>
              <a:cs typeface="Calibri"/>
            </a:endParaRPr>
          </a:p>
          <a:p>
            <a:pPr marL="12700">
              <a:lnSpc>
                <a:spcPts val="2630"/>
              </a:lnSpc>
            </a:pPr>
            <a:r>
              <a:rPr sz="2300" dirty="0">
                <a:latin typeface="Calibri"/>
                <a:cs typeface="Calibri"/>
              </a:rPr>
              <a:t>includes</a:t>
            </a:r>
            <a:r>
              <a:rPr sz="2300" spc="5" dirty="0">
                <a:latin typeface="Calibri"/>
                <a:cs typeface="Calibri"/>
              </a:rPr>
              <a:t> the</a:t>
            </a:r>
            <a:r>
              <a:rPr sz="2300" spc="-10" dirty="0">
                <a:latin typeface="Calibri"/>
                <a:cs typeface="Calibri"/>
              </a:rPr>
              <a:t> </a:t>
            </a:r>
            <a:r>
              <a:rPr sz="2300" dirty="0">
                <a:latin typeface="Calibri"/>
                <a:cs typeface="Calibri"/>
              </a:rPr>
              <a:t>desired</a:t>
            </a:r>
            <a:r>
              <a:rPr sz="2300" spc="25" dirty="0">
                <a:latin typeface="Calibri"/>
                <a:cs typeface="Calibri"/>
              </a:rPr>
              <a:t> </a:t>
            </a:r>
            <a:r>
              <a:rPr sz="2300" spc="-5" dirty="0">
                <a:latin typeface="Calibri"/>
                <a:cs typeface="Calibri"/>
              </a:rPr>
              <a:t>solutions,</a:t>
            </a:r>
            <a:r>
              <a:rPr sz="2300" spc="30" dirty="0">
                <a:latin typeface="Calibri"/>
                <a:cs typeface="Calibri"/>
              </a:rPr>
              <a:t> </a:t>
            </a:r>
            <a:r>
              <a:rPr sz="2300" dirty="0">
                <a:latin typeface="Calibri"/>
                <a:cs typeface="Calibri"/>
              </a:rPr>
              <a:t>called</a:t>
            </a:r>
            <a:r>
              <a:rPr sz="2300" spc="20" dirty="0">
                <a:latin typeface="Calibri"/>
                <a:cs typeface="Calibri"/>
              </a:rPr>
              <a:t> </a:t>
            </a:r>
            <a:r>
              <a:rPr sz="2300" spc="-5" dirty="0">
                <a:latin typeface="Calibri"/>
                <a:cs typeface="Calibri"/>
              </a:rPr>
              <a:t>labels.</a:t>
            </a:r>
            <a:endParaRPr sz="2300">
              <a:latin typeface="Calibri"/>
              <a:cs typeface="Calibri"/>
            </a:endParaRPr>
          </a:p>
        </p:txBody>
      </p:sp>
      <p:pic>
        <p:nvPicPr>
          <p:cNvPr id="5" name="object 5"/>
          <p:cNvPicPr/>
          <p:nvPr/>
        </p:nvPicPr>
        <p:blipFill>
          <a:blip r:embed="rId3" cstate="print"/>
          <a:stretch>
            <a:fillRect/>
          </a:stretch>
        </p:blipFill>
        <p:spPr>
          <a:xfrm>
            <a:off x="531876" y="3003803"/>
            <a:ext cx="9235439" cy="42519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823904" y="838200"/>
            <a:ext cx="2423160" cy="577850"/>
          </a:xfrm>
          <a:prstGeom prst="rect">
            <a:avLst/>
          </a:prstGeom>
        </p:spPr>
        <p:txBody>
          <a:bodyPr vert="horz" wrap="square" lIns="0" tIns="15875" rIns="0" bIns="0" rtlCol="0">
            <a:spAutoFit/>
          </a:bodyPr>
          <a:lstStyle/>
          <a:p>
            <a:pPr marL="12700">
              <a:lnSpc>
                <a:spcPct val="100000"/>
              </a:lnSpc>
              <a:spcBef>
                <a:spcPts val="125"/>
              </a:spcBef>
            </a:pPr>
            <a:r>
              <a:rPr spc="-20" dirty="0"/>
              <a:t>Classification</a:t>
            </a:r>
          </a:p>
        </p:txBody>
      </p:sp>
      <p:sp>
        <p:nvSpPr>
          <p:cNvPr id="13" name="TextBox 12">
            <a:extLst>
              <a:ext uri="{FF2B5EF4-FFF2-40B4-BE49-F238E27FC236}">
                <a16:creationId xmlns:a16="http://schemas.microsoft.com/office/drawing/2014/main" id="{34080440-AD70-B3EB-99D0-5D293CB9AE3C}"/>
              </a:ext>
            </a:extLst>
          </p:cNvPr>
          <p:cNvSpPr txBox="1"/>
          <p:nvPr/>
        </p:nvSpPr>
        <p:spPr>
          <a:xfrm>
            <a:off x="732464" y="1905000"/>
            <a:ext cx="8335336" cy="4524315"/>
          </a:xfrm>
          <a:prstGeom prst="rect">
            <a:avLst/>
          </a:prstGeom>
          <a:noFill/>
        </p:spPr>
        <p:txBody>
          <a:bodyPr wrap="square">
            <a:spAutoFit/>
          </a:bodyPr>
          <a:lstStyle/>
          <a:p>
            <a:r>
              <a:rPr lang="en-US" sz="2400" dirty="0"/>
              <a:t>A typical supervised learning task is classification.</a:t>
            </a:r>
          </a:p>
          <a:p>
            <a:endParaRPr lang="en-US" sz="2400" dirty="0"/>
          </a:p>
          <a:p>
            <a:r>
              <a:rPr lang="en-US" sz="2400" dirty="0"/>
              <a:t>The spam filter is a good example classification: it is trained with  many example emails along with their class (spam or not spam), and it  must learn how to classify new emails.</a:t>
            </a:r>
          </a:p>
          <a:p>
            <a:endParaRPr lang="en-US" sz="2400" dirty="0"/>
          </a:p>
          <a:p>
            <a:pPr marL="342900" indent="-342900">
              <a:buFont typeface="Arial" panose="020B0604020202020204" pitchFamily="34" charset="0"/>
              <a:buChar char="•"/>
            </a:pPr>
            <a:r>
              <a:rPr lang="en-US" sz="2400" dirty="0"/>
              <a:t>k-Nearest Neighbors  </a:t>
            </a:r>
          </a:p>
          <a:p>
            <a:pPr marL="342900" indent="-342900">
              <a:buFont typeface="Arial" panose="020B0604020202020204" pitchFamily="34" charset="0"/>
              <a:buChar char="•"/>
            </a:pPr>
            <a:r>
              <a:rPr lang="en-US" sz="2400" dirty="0"/>
              <a:t>Linear Regression</a:t>
            </a:r>
          </a:p>
          <a:p>
            <a:pPr marL="342900" indent="-342900">
              <a:buFont typeface="Arial" panose="020B0604020202020204" pitchFamily="34" charset="0"/>
              <a:buChar char="•"/>
            </a:pPr>
            <a:r>
              <a:rPr lang="en-US" sz="2400" dirty="0"/>
              <a:t>Logistic Regression</a:t>
            </a:r>
          </a:p>
          <a:p>
            <a:pPr marL="342900" indent="-342900">
              <a:buFont typeface="Arial" panose="020B0604020202020204" pitchFamily="34" charset="0"/>
              <a:buChar char="•"/>
            </a:pPr>
            <a:r>
              <a:rPr lang="en-US" sz="2400" dirty="0"/>
              <a:t>Support Vector Machines (SVMs)  </a:t>
            </a:r>
          </a:p>
          <a:p>
            <a:pPr marL="342900" indent="-342900">
              <a:buFont typeface="Arial" panose="020B0604020202020204" pitchFamily="34" charset="0"/>
              <a:buChar char="•"/>
            </a:pPr>
            <a:r>
              <a:rPr lang="en-US" sz="2400" dirty="0"/>
              <a:t>Decision Trees and Random Forests  </a:t>
            </a:r>
          </a:p>
          <a:p>
            <a:pPr marL="342900" indent="-342900">
              <a:buFont typeface="Arial" panose="020B0604020202020204" pitchFamily="34" charset="0"/>
              <a:buChar char="•"/>
            </a:pPr>
            <a:r>
              <a:rPr lang="en-US" sz="2400" dirty="0"/>
              <a:t>Neural networks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457200"/>
            <a:ext cx="2023110" cy="577850"/>
          </a:xfrm>
          <a:prstGeom prst="rect">
            <a:avLst/>
          </a:prstGeom>
        </p:spPr>
        <p:txBody>
          <a:bodyPr vert="horz" wrap="square" lIns="0" tIns="15875" rIns="0" bIns="0" rtlCol="0">
            <a:spAutoFit/>
          </a:bodyPr>
          <a:lstStyle/>
          <a:p>
            <a:pPr marL="12700">
              <a:lnSpc>
                <a:spcPct val="100000"/>
              </a:lnSpc>
              <a:spcBef>
                <a:spcPts val="125"/>
              </a:spcBef>
            </a:pPr>
            <a:r>
              <a:rPr spc="-25" dirty="0"/>
              <a:t>Regression</a:t>
            </a:r>
          </a:p>
        </p:txBody>
      </p:sp>
      <p:pic>
        <p:nvPicPr>
          <p:cNvPr id="3" name="object 3"/>
          <p:cNvPicPr/>
          <p:nvPr/>
        </p:nvPicPr>
        <p:blipFill>
          <a:blip r:embed="rId2" cstate="print"/>
          <a:stretch>
            <a:fillRect/>
          </a:stretch>
        </p:blipFill>
        <p:spPr>
          <a:xfrm>
            <a:off x="1220724" y="4055364"/>
            <a:ext cx="7618475" cy="3107436"/>
          </a:xfrm>
          <a:prstGeom prst="rect">
            <a:avLst/>
          </a:prstGeom>
        </p:spPr>
      </p:pic>
      <p:sp>
        <p:nvSpPr>
          <p:cNvPr id="4" name="object 4"/>
          <p:cNvSpPr txBox="1"/>
          <p:nvPr/>
        </p:nvSpPr>
        <p:spPr>
          <a:xfrm>
            <a:off x="881893" y="1373124"/>
            <a:ext cx="8109707" cy="2082108"/>
          </a:xfrm>
          <a:prstGeom prst="rect">
            <a:avLst/>
          </a:prstGeom>
        </p:spPr>
        <p:txBody>
          <a:bodyPr vert="horz" wrap="square" lIns="0" tIns="11430" rIns="0" bIns="0" rtlCol="0">
            <a:spAutoFit/>
          </a:bodyPr>
          <a:lstStyle/>
          <a:p>
            <a:pPr marL="12700" marR="6985" algn="just">
              <a:lnSpc>
                <a:spcPct val="101600"/>
              </a:lnSpc>
              <a:spcBef>
                <a:spcPts val="90"/>
              </a:spcBef>
            </a:pPr>
            <a:r>
              <a:rPr sz="2400" spc="10" dirty="0">
                <a:latin typeface="Calibri"/>
                <a:cs typeface="Calibri"/>
              </a:rPr>
              <a:t>Another </a:t>
            </a:r>
            <a:r>
              <a:rPr sz="2400" spc="5" dirty="0">
                <a:latin typeface="Calibri"/>
                <a:cs typeface="Calibri"/>
              </a:rPr>
              <a:t>typical</a:t>
            </a:r>
            <a:r>
              <a:rPr sz="2400" spc="10" dirty="0">
                <a:latin typeface="Calibri"/>
                <a:cs typeface="Calibri"/>
              </a:rPr>
              <a:t> </a:t>
            </a:r>
            <a:r>
              <a:rPr sz="2400" spc="5" dirty="0">
                <a:latin typeface="Calibri"/>
                <a:cs typeface="Calibri"/>
              </a:rPr>
              <a:t>task is </a:t>
            </a:r>
            <a:r>
              <a:rPr sz="2400" spc="-5" dirty="0">
                <a:latin typeface="Calibri"/>
                <a:cs typeface="Calibri"/>
              </a:rPr>
              <a:t>to</a:t>
            </a:r>
            <a:r>
              <a:rPr sz="2400" dirty="0">
                <a:latin typeface="Calibri"/>
                <a:cs typeface="Calibri"/>
              </a:rPr>
              <a:t> </a:t>
            </a:r>
            <a:r>
              <a:rPr sz="2400" spc="5" dirty="0">
                <a:latin typeface="Calibri"/>
                <a:cs typeface="Calibri"/>
              </a:rPr>
              <a:t>predict</a:t>
            </a:r>
            <a:r>
              <a:rPr sz="2400" spc="10" dirty="0">
                <a:latin typeface="Calibri"/>
                <a:cs typeface="Calibri"/>
              </a:rPr>
              <a:t> a </a:t>
            </a:r>
            <a:r>
              <a:rPr sz="2400" b="1" spc="-5" dirty="0">
                <a:latin typeface="Calibri"/>
                <a:cs typeface="Calibri"/>
              </a:rPr>
              <a:t>target</a:t>
            </a:r>
            <a:r>
              <a:rPr sz="2400" b="1" dirty="0">
                <a:latin typeface="Calibri"/>
                <a:cs typeface="Calibri"/>
              </a:rPr>
              <a:t> </a:t>
            </a:r>
            <a:r>
              <a:rPr sz="2400" b="1" spc="5" dirty="0">
                <a:latin typeface="Calibri"/>
                <a:cs typeface="Calibri"/>
              </a:rPr>
              <a:t>numeric</a:t>
            </a:r>
            <a:r>
              <a:rPr sz="2400" b="1" spc="10" dirty="0">
                <a:latin typeface="Calibri"/>
                <a:cs typeface="Calibri"/>
              </a:rPr>
              <a:t> </a:t>
            </a:r>
            <a:r>
              <a:rPr sz="2400" b="1" dirty="0">
                <a:latin typeface="Calibri"/>
                <a:cs typeface="Calibri"/>
              </a:rPr>
              <a:t>value</a:t>
            </a:r>
            <a:r>
              <a:rPr sz="2400" dirty="0">
                <a:latin typeface="Calibri"/>
                <a:cs typeface="Calibri"/>
              </a:rPr>
              <a:t>, </a:t>
            </a:r>
            <a:r>
              <a:rPr sz="2400" spc="10" dirty="0">
                <a:latin typeface="Calibri"/>
                <a:cs typeface="Calibri"/>
              </a:rPr>
              <a:t>such </a:t>
            </a:r>
            <a:r>
              <a:rPr sz="2400" dirty="0">
                <a:latin typeface="Calibri"/>
                <a:cs typeface="Calibri"/>
              </a:rPr>
              <a:t>as</a:t>
            </a:r>
            <a:r>
              <a:rPr sz="2400" spc="440" dirty="0">
                <a:latin typeface="Calibri"/>
                <a:cs typeface="Calibri"/>
              </a:rPr>
              <a:t> </a:t>
            </a:r>
            <a:r>
              <a:rPr sz="2400" spc="10" dirty="0">
                <a:latin typeface="Calibri"/>
                <a:cs typeface="Calibri"/>
              </a:rPr>
              <a:t>the </a:t>
            </a:r>
            <a:r>
              <a:rPr sz="2400" spc="5" dirty="0">
                <a:latin typeface="Calibri"/>
                <a:cs typeface="Calibri"/>
              </a:rPr>
              <a:t>price  </a:t>
            </a:r>
            <a:r>
              <a:rPr sz="2400" spc="15" dirty="0">
                <a:latin typeface="Calibri"/>
                <a:cs typeface="Calibri"/>
              </a:rPr>
              <a:t>of </a:t>
            </a:r>
            <a:r>
              <a:rPr sz="2400" spc="10" dirty="0">
                <a:latin typeface="Calibri"/>
                <a:cs typeface="Calibri"/>
              </a:rPr>
              <a:t>a </a:t>
            </a:r>
            <a:r>
              <a:rPr sz="2400" spc="-430" dirty="0">
                <a:latin typeface="Calibri"/>
                <a:cs typeface="Calibri"/>
              </a:rPr>
              <a:t> </a:t>
            </a:r>
            <a:r>
              <a:rPr sz="2400" spc="-45" dirty="0">
                <a:latin typeface="Calibri"/>
                <a:cs typeface="Calibri"/>
              </a:rPr>
              <a:t>car,</a:t>
            </a:r>
            <a:r>
              <a:rPr sz="2400" spc="35" dirty="0">
                <a:latin typeface="Calibri"/>
                <a:cs typeface="Calibri"/>
              </a:rPr>
              <a:t> </a:t>
            </a:r>
            <a:r>
              <a:rPr sz="2400" spc="5" dirty="0">
                <a:latin typeface="Calibri"/>
                <a:cs typeface="Calibri"/>
              </a:rPr>
              <a:t>given</a:t>
            </a:r>
            <a:r>
              <a:rPr sz="2400" spc="20" dirty="0">
                <a:latin typeface="Calibri"/>
                <a:cs typeface="Calibri"/>
              </a:rPr>
              <a:t> </a:t>
            </a:r>
            <a:r>
              <a:rPr sz="2400" spc="10" dirty="0">
                <a:latin typeface="Calibri"/>
                <a:cs typeface="Calibri"/>
              </a:rPr>
              <a:t>a</a:t>
            </a:r>
            <a:r>
              <a:rPr sz="2400" spc="-5" dirty="0">
                <a:latin typeface="Calibri"/>
                <a:cs typeface="Calibri"/>
              </a:rPr>
              <a:t> </a:t>
            </a:r>
            <a:r>
              <a:rPr sz="2400" spc="10" dirty="0">
                <a:latin typeface="Calibri"/>
                <a:cs typeface="Calibri"/>
              </a:rPr>
              <a:t>set</a:t>
            </a:r>
            <a:r>
              <a:rPr sz="2400" spc="5" dirty="0">
                <a:latin typeface="Calibri"/>
                <a:cs typeface="Calibri"/>
              </a:rPr>
              <a:t> </a:t>
            </a:r>
            <a:r>
              <a:rPr sz="2400" spc="15" dirty="0">
                <a:latin typeface="Calibri"/>
                <a:cs typeface="Calibri"/>
              </a:rPr>
              <a:t>of</a:t>
            </a:r>
            <a:r>
              <a:rPr sz="2400" dirty="0">
                <a:latin typeface="Calibri"/>
                <a:cs typeface="Calibri"/>
              </a:rPr>
              <a:t> features</a:t>
            </a:r>
            <a:r>
              <a:rPr sz="2400" spc="10" dirty="0">
                <a:latin typeface="Calibri"/>
                <a:cs typeface="Calibri"/>
              </a:rPr>
              <a:t> </a:t>
            </a:r>
            <a:r>
              <a:rPr sz="2400" spc="5" dirty="0">
                <a:latin typeface="Calibri"/>
                <a:cs typeface="Calibri"/>
              </a:rPr>
              <a:t>(mileage,</a:t>
            </a:r>
            <a:r>
              <a:rPr sz="2400" spc="55" dirty="0">
                <a:latin typeface="Calibri"/>
                <a:cs typeface="Calibri"/>
              </a:rPr>
              <a:t> </a:t>
            </a:r>
            <a:r>
              <a:rPr sz="2400" spc="5" dirty="0">
                <a:latin typeface="Calibri"/>
                <a:cs typeface="Calibri"/>
              </a:rPr>
              <a:t>age,</a:t>
            </a:r>
            <a:r>
              <a:rPr sz="2400" dirty="0">
                <a:latin typeface="Calibri"/>
                <a:cs typeface="Calibri"/>
              </a:rPr>
              <a:t> </a:t>
            </a:r>
            <a:r>
              <a:rPr sz="2400" spc="5" dirty="0">
                <a:latin typeface="Calibri"/>
                <a:cs typeface="Calibri"/>
              </a:rPr>
              <a:t>brand,</a:t>
            </a:r>
            <a:r>
              <a:rPr sz="2400" spc="15" dirty="0">
                <a:latin typeface="Calibri"/>
                <a:cs typeface="Calibri"/>
              </a:rPr>
              <a:t> </a:t>
            </a:r>
            <a:r>
              <a:rPr sz="2400" dirty="0">
                <a:latin typeface="Calibri"/>
                <a:cs typeface="Calibri"/>
              </a:rPr>
              <a:t>etc.)</a:t>
            </a:r>
            <a:r>
              <a:rPr sz="2400" spc="25" dirty="0">
                <a:latin typeface="Calibri"/>
                <a:cs typeface="Calibri"/>
              </a:rPr>
              <a:t> </a:t>
            </a:r>
            <a:r>
              <a:rPr sz="2400" dirty="0">
                <a:latin typeface="Calibri"/>
                <a:cs typeface="Calibri"/>
              </a:rPr>
              <a:t>called</a:t>
            </a:r>
            <a:r>
              <a:rPr sz="2400" spc="40" dirty="0">
                <a:latin typeface="Calibri"/>
                <a:cs typeface="Calibri"/>
              </a:rPr>
              <a:t> </a:t>
            </a:r>
            <a:r>
              <a:rPr sz="2400" b="1" dirty="0">
                <a:latin typeface="Calibri"/>
                <a:cs typeface="Calibri"/>
              </a:rPr>
              <a:t>predictors</a:t>
            </a:r>
            <a:r>
              <a:rPr sz="2400" dirty="0">
                <a:latin typeface="Calibri"/>
                <a:cs typeface="Calibri"/>
              </a:rPr>
              <a:t>.</a:t>
            </a:r>
          </a:p>
          <a:p>
            <a:pPr marL="12700" marR="5080" algn="just">
              <a:lnSpc>
                <a:spcPts val="2380"/>
              </a:lnSpc>
              <a:spcBef>
                <a:spcPts val="80"/>
              </a:spcBef>
            </a:pPr>
            <a:r>
              <a:rPr sz="2400" spc="5" dirty="0">
                <a:latin typeface="Calibri"/>
                <a:cs typeface="Calibri"/>
              </a:rPr>
              <a:t>This </a:t>
            </a:r>
            <a:r>
              <a:rPr sz="2400" spc="10" dirty="0">
                <a:latin typeface="Calibri"/>
                <a:cs typeface="Calibri"/>
              </a:rPr>
              <a:t>sort </a:t>
            </a:r>
            <a:r>
              <a:rPr sz="2400" spc="5" dirty="0">
                <a:latin typeface="Calibri"/>
                <a:cs typeface="Calibri"/>
              </a:rPr>
              <a:t>of </a:t>
            </a:r>
            <a:r>
              <a:rPr sz="2400" dirty="0">
                <a:latin typeface="Calibri"/>
                <a:cs typeface="Calibri"/>
              </a:rPr>
              <a:t>task </a:t>
            </a:r>
            <a:r>
              <a:rPr sz="2400" spc="5" dirty="0">
                <a:latin typeface="Calibri"/>
                <a:cs typeface="Calibri"/>
              </a:rPr>
              <a:t>is </a:t>
            </a:r>
            <a:r>
              <a:rPr sz="2400" dirty="0">
                <a:latin typeface="Calibri"/>
                <a:cs typeface="Calibri"/>
              </a:rPr>
              <a:t>called </a:t>
            </a:r>
            <a:r>
              <a:rPr sz="2400" b="1" dirty="0">
                <a:latin typeface="Calibri"/>
                <a:cs typeface="Calibri"/>
              </a:rPr>
              <a:t>regression</a:t>
            </a:r>
            <a:r>
              <a:rPr sz="2400" dirty="0">
                <a:latin typeface="Calibri"/>
                <a:cs typeface="Calibri"/>
              </a:rPr>
              <a:t>. </a:t>
            </a:r>
            <a:r>
              <a:rPr sz="2400" spc="-75" dirty="0">
                <a:latin typeface="Calibri"/>
                <a:cs typeface="Calibri"/>
              </a:rPr>
              <a:t>To </a:t>
            </a:r>
            <a:r>
              <a:rPr sz="2400" dirty="0">
                <a:latin typeface="Calibri"/>
                <a:cs typeface="Calibri"/>
              </a:rPr>
              <a:t>train </a:t>
            </a:r>
            <a:r>
              <a:rPr sz="2400" spc="10" dirty="0">
                <a:latin typeface="Calibri"/>
                <a:cs typeface="Calibri"/>
              </a:rPr>
              <a:t>the </a:t>
            </a:r>
            <a:r>
              <a:rPr sz="2400" spc="-5" dirty="0">
                <a:latin typeface="Calibri"/>
                <a:cs typeface="Calibri"/>
              </a:rPr>
              <a:t>system, </a:t>
            </a:r>
            <a:r>
              <a:rPr sz="2400" spc="5" dirty="0">
                <a:latin typeface="Calibri"/>
                <a:cs typeface="Calibri"/>
              </a:rPr>
              <a:t>you </a:t>
            </a:r>
            <a:r>
              <a:rPr sz="2400" spc="15" dirty="0">
                <a:latin typeface="Calibri"/>
                <a:cs typeface="Calibri"/>
              </a:rPr>
              <a:t>need </a:t>
            </a:r>
            <a:r>
              <a:rPr sz="2400" spc="5" dirty="0">
                <a:latin typeface="Calibri"/>
                <a:cs typeface="Calibri"/>
              </a:rPr>
              <a:t>to give it many </a:t>
            </a:r>
            <a:r>
              <a:rPr sz="2400" spc="10" dirty="0">
                <a:latin typeface="Calibri"/>
                <a:cs typeface="Calibri"/>
              </a:rPr>
              <a:t> </a:t>
            </a:r>
            <a:r>
              <a:rPr sz="2400" dirty="0">
                <a:latin typeface="Calibri"/>
                <a:cs typeface="Calibri"/>
              </a:rPr>
              <a:t>examples</a:t>
            </a:r>
            <a:r>
              <a:rPr sz="2400" spc="5" dirty="0">
                <a:latin typeface="Calibri"/>
                <a:cs typeface="Calibri"/>
              </a:rPr>
              <a:t> of</a:t>
            </a:r>
            <a:r>
              <a:rPr sz="2400" spc="10" dirty="0">
                <a:latin typeface="Calibri"/>
                <a:cs typeface="Calibri"/>
              </a:rPr>
              <a:t> </a:t>
            </a:r>
            <a:r>
              <a:rPr sz="2400" dirty="0">
                <a:latin typeface="Calibri"/>
                <a:cs typeface="Calibri"/>
              </a:rPr>
              <a:t>cars,</a:t>
            </a:r>
            <a:r>
              <a:rPr sz="2400" spc="5" dirty="0">
                <a:latin typeface="Calibri"/>
                <a:cs typeface="Calibri"/>
              </a:rPr>
              <a:t> including</a:t>
            </a:r>
            <a:r>
              <a:rPr sz="2400" spc="10" dirty="0">
                <a:latin typeface="Calibri"/>
                <a:cs typeface="Calibri"/>
              </a:rPr>
              <a:t> </a:t>
            </a:r>
            <a:r>
              <a:rPr sz="2400" spc="15" dirty="0">
                <a:latin typeface="Calibri"/>
                <a:cs typeface="Calibri"/>
              </a:rPr>
              <a:t>both</a:t>
            </a:r>
            <a:r>
              <a:rPr sz="2400" spc="20" dirty="0">
                <a:latin typeface="Calibri"/>
                <a:cs typeface="Calibri"/>
              </a:rPr>
              <a:t> </a:t>
            </a:r>
            <a:r>
              <a:rPr sz="2400" spc="10" dirty="0">
                <a:latin typeface="Calibri"/>
                <a:cs typeface="Calibri"/>
              </a:rPr>
              <a:t>their</a:t>
            </a:r>
            <a:r>
              <a:rPr sz="2400" spc="15" dirty="0">
                <a:latin typeface="Calibri"/>
                <a:cs typeface="Calibri"/>
              </a:rPr>
              <a:t> </a:t>
            </a:r>
            <a:r>
              <a:rPr sz="2400" dirty="0">
                <a:latin typeface="Calibri"/>
                <a:cs typeface="Calibri"/>
              </a:rPr>
              <a:t>predictors</a:t>
            </a:r>
            <a:r>
              <a:rPr sz="2400" spc="5" dirty="0">
                <a:latin typeface="Calibri"/>
                <a:cs typeface="Calibri"/>
              </a:rPr>
              <a:t> </a:t>
            </a:r>
            <a:r>
              <a:rPr sz="2400" spc="15" dirty="0">
                <a:latin typeface="Calibri"/>
                <a:cs typeface="Calibri"/>
              </a:rPr>
              <a:t>and</a:t>
            </a:r>
            <a:r>
              <a:rPr sz="2400" spc="20" dirty="0">
                <a:latin typeface="Calibri"/>
                <a:cs typeface="Calibri"/>
              </a:rPr>
              <a:t> </a:t>
            </a:r>
            <a:r>
              <a:rPr sz="2400" spc="10" dirty="0">
                <a:latin typeface="Calibri"/>
                <a:cs typeface="Calibri"/>
              </a:rPr>
              <a:t>their</a:t>
            </a:r>
            <a:r>
              <a:rPr sz="2400" spc="15" dirty="0">
                <a:latin typeface="Calibri"/>
                <a:cs typeface="Calibri"/>
              </a:rPr>
              <a:t> </a:t>
            </a:r>
            <a:r>
              <a:rPr sz="2400" spc="5" dirty="0">
                <a:latin typeface="Calibri"/>
                <a:cs typeface="Calibri"/>
              </a:rPr>
              <a:t>labels  (i.e.,  </a:t>
            </a:r>
            <a:r>
              <a:rPr sz="2400" spc="10" dirty="0">
                <a:latin typeface="Calibri"/>
                <a:cs typeface="Calibri"/>
              </a:rPr>
              <a:t>their </a:t>
            </a:r>
            <a:r>
              <a:rPr sz="2400" spc="15" dirty="0">
                <a:latin typeface="Calibri"/>
                <a:cs typeface="Calibri"/>
              </a:rPr>
              <a:t> </a:t>
            </a:r>
            <a:r>
              <a:rPr sz="2400" spc="5" dirty="0">
                <a:latin typeface="Calibri"/>
                <a:cs typeface="Calibri"/>
              </a:rPr>
              <a:t>prices).</a:t>
            </a:r>
            <a:endParaRPr sz="24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2557145" cy="577850"/>
          </a:xfrm>
          <a:prstGeom prst="rect">
            <a:avLst/>
          </a:prstGeom>
        </p:spPr>
        <p:txBody>
          <a:bodyPr vert="horz" wrap="square" lIns="0" tIns="15875" rIns="0" bIns="0" rtlCol="0">
            <a:spAutoFit/>
          </a:bodyPr>
          <a:lstStyle/>
          <a:p>
            <a:pPr marL="12700">
              <a:lnSpc>
                <a:spcPct val="100000"/>
              </a:lnSpc>
              <a:spcBef>
                <a:spcPts val="125"/>
              </a:spcBef>
            </a:pPr>
            <a:r>
              <a:rPr spc="-10" dirty="0"/>
              <a:t>Unsupervised</a:t>
            </a:r>
          </a:p>
        </p:txBody>
      </p:sp>
      <p:sp>
        <p:nvSpPr>
          <p:cNvPr id="65" name="object 65"/>
          <p:cNvSpPr txBox="1"/>
          <p:nvPr/>
        </p:nvSpPr>
        <p:spPr>
          <a:xfrm>
            <a:off x="685800" y="1600200"/>
            <a:ext cx="8610600" cy="5029200"/>
          </a:xfrm>
          <a:prstGeom prst="rect">
            <a:avLst/>
          </a:prstGeom>
        </p:spPr>
        <p:txBody>
          <a:bodyPr vert="horz" wrap="square" lIns="0" tIns="97790" rIns="0" bIns="0" rtlCol="0">
            <a:spAutoFit/>
          </a:bodyPr>
          <a:lstStyle/>
          <a:p>
            <a:pPr marL="12700" marR="5080">
              <a:spcBef>
                <a:spcPts val="770"/>
              </a:spcBef>
            </a:pPr>
            <a:r>
              <a:rPr lang="en-US" sz="2400" spc="5" dirty="0">
                <a:latin typeface="Calibri"/>
                <a:cs typeface="Calibri"/>
              </a:rPr>
              <a:t>In unsupervised </a:t>
            </a:r>
            <a:r>
              <a:rPr lang="en-US" sz="2400" spc="10" dirty="0">
                <a:latin typeface="Calibri"/>
                <a:cs typeface="Calibri"/>
              </a:rPr>
              <a:t>learning, the </a:t>
            </a:r>
            <a:r>
              <a:rPr lang="en-US" sz="2400" dirty="0">
                <a:latin typeface="Calibri"/>
                <a:cs typeface="Calibri"/>
              </a:rPr>
              <a:t>training </a:t>
            </a:r>
            <a:r>
              <a:rPr lang="en-US" sz="2400" spc="-5" dirty="0">
                <a:latin typeface="Calibri"/>
                <a:cs typeface="Calibri"/>
              </a:rPr>
              <a:t>data </a:t>
            </a:r>
            <a:r>
              <a:rPr lang="en-US" sz="2400" spc="5" dirty="0">
                <a:latin typeface="Calibri"/>
                <a:cs typeface="Calibri"/>
              </a:rPr>
              <a:t>is unlabeled. The </a:t>
            </a:r>
            <a:r>
              <a:rPr lang="en-US" sz="2400" spc="-10" dirty="0">
                <a:latin typeface="Calibri"/>
                <a:cs typeface="Calibri"/>
              </a:rPr>
              <a:t>system </a:t>
            </a:r>
            <a:r>
              <a:rPr lang="en-US" sz="2400" spc="5" dirty="0">
                <a:latin typeface="Calibri"/>
                <a:cs typeface="Calibri"/>
              </a:rPr>
              <a:t>tries </a:t>
            </a:r>
            <a:r>
              <a:rPr lang="en-US" sz="2400" spc="10" dirty="0">
                <a:latin typeface="Calibri"/>
                <a:cs typeface="Calibri"/>
              </a:rPr>
              <a:t>to </a:t>
            </a:r>
            <a:r>
              <a:rPr lang="en-US" sz="2400" spc="5" dirty="0">
                <a:latin typeface="Calibri"/>
                <a:cs typeface="Calibri"/>
              </a:rPr>
              <a:t>learn </a:t>
            </a:r>
            <a:r>
              <a:rPr lang="en-US" sz="2400" spc="-405" dirty="0">
                <a:latin typeface="Calibri"/>
                <a:cs typeface="Calibri"/>
              </a:rPr>
              <a:t> </a:t>
            </a:r>
            <a:r>
              <a:rPr lang="en-US" sz="2400" spc="10" dirty="0">
                <a:latin typeface="Calibri"/>
                <a:cs typeface="Calibri"/>
              </a:rPr>
              <a:t>without</a:t>
            </a:r>
            <a:r>
              <a:rPr lang="en-US" sz="2400" spc="-40" dirty="0">
                <a:latin typeface="Calibri"/>
                <a:cs typeface="Calibri"/>
              </a:rPr>
              <a:t> </a:t>
            </a:r>
            <a:r>
              <a:rPr lang="en-US" sz="2400" spc="10" dirty="0">
                <a:latin typeface="Calibri"/>
                <a:cs typeface="Calibri"/>
              </a:rPr>
              <a:t>a </a:t>
            </a:r>
            <a:r>
              <a:rPr lang="en-US" sz="2400" spc="-20" dirty="0">
                <a:latin typeface="Calibri"/>
                <a:cs typeface="Calibri"/>
              </a:rPr>
              <a:t>teacher.</a:t>
            </a:r>
          </a:p>
          <a:p>
            <a:pPr marL="12700" marR="5080">
              <a:spcBef>
                <a:spcPts val="770"/>
              </a:spcBef>
            </a:pPr>
            <a:endParaRPr lang="en-US" sz="2400" dirty="0">
              <a:latin typeface="Calibri"/>
              <a:cs typeface="Calibri"/>
            </a:endParaRPr>
          </a:p>
          <a:p>
            <a:pPr>
              <a:spcBef>
                <a:spcPts val="15"/>
              </a:spcBef>
            </a:pPr>
            <a:r>
              <a:rPr lang="en-US" sz="2400" b="1" dirty="0">
                <a:latin typeface="Calibri"/>
                <a:cs typeface="Calibri"/>
              </a:rPr>
              <a:t>Clustering</a:t>
            </a:r>
          </a:p>
          <a:p>
            <a:pPr marL="40005" marR="6899275"/>
            <a:r>
              <a:rPr lang="en-US" sz="2400" spc="10" dirty="0">
                <a:latin typeface="Calibri"/>
                <a:cs typeface="Calibri"/>
              </a:rPr>
              <a:t>K</a:t>
            </a:r>
            <a:r>
              <a:rPr lang="en-US" sz="2400" spc="-10" dirty="0">
                <a:latin typeface="Calibri"/>
                <a:cs typeface="Calibri"/>
              </a:rPr>
              <a:t>-</a:t>
            </a:r>
            <a:r>
              <a:rPr lang="en-US" sz="2400" spc="20" dirty="0">
                <a:latin typeface="Calibri"/>
                <a:cs typeface="Calibri"/>
              </a:rPr>
              <a:t>M</a:t>
            </a:r>
            <a:r>
              <a:rPr lang="en-US" sz="2400" spc="-5" dirty="0">
                <a:latin typeface="Calibri"/>
                <a:cs typeface="Calibri"/>
              </a:rPr>
              <a:t>e</a:t>
            </a:r>
            <a:r>
              <a:rPr lang="en-US" sz="2400" spc="10" dirty="0">
                <a:latin typeface="Calibri"/>
                <a:cs typeface="Calibri"/>
              </a:rPr>
              <a:t>a</a:t>
            </a:r>
            <a:r>
              <a:rPr lang="en-US" sz="2400" spc="15" dirty="0">
                <a:latin typeface="Calibri"/>
                <a:cs typeface="Calibri"/>
              </a:rPr>
              <a:t>n</a:t>
            </a:r>
            <a:r>
              <a:rPr lang="en-US" sz="2400" spc="5" dirty="0">
                <a:latin typeface="Calibri"/>
                <a:cs typeface="Calibri"/>
              </a:rPr>
              <a:t>s</a:t>
            </a:r>
            <a:endParaRPr lang="en-US" sz="2400" dirty="0">
              <a:latin typeface="Calibri"/>
              <a:cs typeface="Calibri"/>
            </a:endParaRPr>
          </a:p>
          <a:p>
            <a:pPr marL="40005">
              <a:spcBef>
                <a:spcPts val="229"/>
              </a:spcBef>
            </a:pPr>
            <a:r>
              <a:rPr lang="en-US" sz="2400" dirty="0">
                <a:latin typeface="Calibri"/>
                <a:cs typeface="Calibri"/>
              </a:rPr>
              <a:t>Hierarchical</a:t>
            </a:r>
            <a:r>
              <a:rPr lang="en-US" sz="2400" spc="-15" dirty="0">
                <a:latin typeface="Calibri"/>
                <a:cs typeface="Calibri"/>
              </a:rPr>
              <a:t> </a:t>
            </a:r>
            <a:r>
              <a:rPr lang="en-US" sz="2400" spc="-5" dirty="0">
                <a:latin typeface="Calibri"/>
                <a:cs typeface="Calibri"/>
              </a:rPr>
              <a:t>Cluster</a:t>
            </a:r>
            <a:r>
              <a:rPr lang="en-US" sz="2400" spc="-50" dirty="0">
                <a:latin typeface="Calibri"/>
                <a:cs typeface="Calibri"/>
              </a:rPr>
              <a:t> </a:t>
            </a:r>
            <a:r>
              <a:rPr lang="en-US" sz="2400" spc="5" dirty="0">
                <a:latin typeface="Calibri"/>
                <a:cs typeface="Calibri"/>
              </a:rPr>
              <a:t>Analysis</a:t>
            </a:r>
            <a:r>
              <a:rPr lang="en-US" sz="2400" spc="10" dirty="0">
                <a:latin typeface="Calibri"/>
                <a:cs typeface="Calibri"/>
              </a:rPr>
              <a:t> </a:t>
            </a:r>
            <a:r>
              <a:rPr lang="en-US" sz="2400" dirty="0">
                <a:latin typeface="Calibri"/>
                <a:cs typeface="Calibri"/>
              </a:rPr>
              <a:t>(HCA)</a:t>
            </a:r>
          </a:p>
          <a:p>
            <a:pPr>
              <a:spcBef>
                <a:spcPts val="15"/>
              </a:spcBef>
            </a:pPr>
            <a:r>
              <a:rPr lang="en-US" sz="2400" b="1" dirty="0">
                <a:latin typeface="Calibri"/>
                <a:cs typeface="Calibri"/>
              </a:rPr>
              <a:t>Anomaly detection </a:t>
            </a:r>
          </a:p>
          <a:p>
            <a:pPr>
              <a:spcBef>
                <a:spcPts val="50"/>
              </a:spcBef>
            </a:pPr>
            <a:r>
              <a:rPr lang="en-US" sz="2400" b="1" dirty="0">
                <a:latin typeface="Calibri"/>
                <a:cs typeface="Calibri"/>
              </a:rPr>
              <a:t>Visualization and dimensionality reduction</a:t>
            </a:r>
          </a:p>
          <a:p>
            <a:pPr marL="40005" marR="4316730">
              <a:spcBef>
                <a:spcPts val="5"/>
              </a:spcBef>
            </a:pPr>
            <a:r>
              <a:rPr lang="en-US" sz="2400" spc="5" dirty="0">
                <a:latin typeface="Calibri"/>
                <a:cs typeface="Calibri"/>
              </a:rPr>
              <a:t>Principal</a:t>
            </a:r>
            <a:r>
              <a:rPr lang="en-US" sz="2400" spc="-65" dirty="0">
                <a:latin typeface="Calibri"/>
                <a:cs typeface="Calibri"/>
              </a:rPr>
              <a:t> </a:t>
            </a:r>
            <a:r>
              <a:rPr lang="en-US" sz="2400" spc="10" dirty="0">
                <a:latin typeface="Calibri"/>
                <a:cs typeface="Calibri"/>
              </a:rPr>
              <a:t>Component</a:t>
            </a:r>
            <a:r>
              <a:rPr lang="en-US" sz="2400" spc="-55" dirty="0">
                <a:latin typeface="Calibri"/>
                <a:cs typeface="Calibri"/>
              </a:rPr>
              <a:t> </a:t>
            </a:r>
            <a:r>
              <a:rPr lang="en-US" sz="2400" spc="5" dirty="0">
                <a:latin typeface="Calibri"/>
                <a:cs typeface="Calibri"/>
              </a:rPr>
              <a:t>Analysis</a:t>
            </a:r>
            <a:r>
              <a:rPr lang="en-US" sz="2400" spc="-30" dirty="0">
                <a:latin typeface="Calibri"/>
                <a:cs typeface="Calibri"/>
              </a:rPr>
              <a:t> </a:t>
            </a:r>
            <a:r>
              <a:rPr lang="en-US" sz="2400" dirty="0">
                <a:latin typeface="Calibri"/>
                <a:cs typeface="Calibri"/>
              </a:rPr>
              <a:t>(PCA) </a:t>
            </a:r>
          </a:p>
          <a:p>
            <a:pPr marL="40005" marR="4316730">
              <a:spcBef>
                <a:spcPts val="5"/>
              </a:spcBef>
            </a:pPr>
            <a:r>
              <a:rPr lang="en-US" sz="2400" b="1" dirty="0">
                <a:latin typeface="Calibri"/>
                <a:cs typeface="Calibri"/>
              </a:rPr>
              <a:t>Association rule mining </a:t>
            </a:r>
          </a:p>
          <a:p>
            <a:pPr marL="40005" marR="4316730">
              <a:spcBef>
                <a:spcPts val="5"/>
              </a:spcBef>
            </a:pPr>
            <a:r>
              <a:rPr lang="en-US" sz="2400" dirty="0">
                <a:latin typeface="Calibri"/>
                <a:cs typeface="Calibri"/>
              </a:rPr>
              <a:t>Market analysis , frequently bought items by customers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944427"/>
            <a:ext cx="4724400" cy="577850"/>
          </a:xfrm>
          <a:prstGeom prst="rect">
            <a:avLst/>
          </a:prstGeom>
        </p:spPr>
        <p:txBody>
          <a:bodyPr vert="horz" wrap="square" lIns="0" tIns="15875" rIns="0" bIns="0" rtlCol="0">
            <a:spAutoFit/>
          </a:bodyPr>
          <a:lstStyle/>
          <a:p>
            <a:pPr marL="12700">
              <a:lnSpc>
                <a:spcPct val="100000"/>
              </a:lnSpc>
              <a:spcBef>
                <a:spcPts val="125"/>
              </a:spcBef>
            </a:pPr>
            <a:r>
              <a:rPr spc="-15" dirty="0"/>
              <a:t>Semi</a:t>
            </a:r>
            <a:r>
              <a:rPr spc="-10" dirty="0"/>
              <a:t> supervised</a:t>
            </a:r>
            <a:r>
              <a:rPr spc="-30" dirty="0"/>
              <a:t> </a:t>
            </a:r>
            <a:r>
              <a:rPr spc="-10" dirty="0"/>
              <a:t>Learning</a:t>
            </a:r>
          </a:p>
        </p:txBody>
      </p:sp>
      <p:sp>
        <p:nvSpPr>
          <p:cNvPr id="50" name="TextBox 49">
            <a:extLst>
              <a:ext uri="{FF2B5EF4-FFF2-40B4-BE49-F238E27FC236}">
                <a16:creationId xmlns:a16="http://schemas.microsoft.com/office/drawing/2014/main" id="{A1B7116F-150A-8336-2858-215EFC58E418}"/>
              </a:ext>
            </a:extLst>
          </p:cNvPr>
          <p:cNvSpPr txBox="1"/>
          <p:nvPr/>
        </p:nvSpPr>
        <p:spPr>
          <a:xfrm>
            <a:off x="779698" y="2133600"/>
            <a:ext cx="8364301" cy="4154984"/>
          </a:xfrm>
          <a:prstGeom prst="rect">
            <a:avLst/>
          </a:prstGeom>
          <a:noFill/>
        </p:spPr>
        <p:txBody>
          <a:bodyPr wrap="square">
            <a:spAutoFit/>
          </a:bodyPr>
          <a:lstStyle/>
          <a:p>
            <a:pPr algn="just"/>
            <a:r>
              <a:rPr lang="en-US" sz="2400" dirty="0"/>
              <a:t>Since labeling data is usually time-consuming and costly, you will  often have plenty of unlabeled instances, and few labeled instances. Some algorithms can deal with data that is partially</a:t>
            </a:r>
          </a:p>
          <a:p>
            <a:pPr algn="just"/>
            <a:r>
              <a:rPr lang="en-US" sz="2400" dirty="0"/>
              <a:t>labeled. </a:t>
            </a:r>
          </a:p>
          <a:p>
            <a:pPr algn="just"/>
            <a:r>
              <a:rPr lang="en-US" sz="2400" dirty="0"/>
              <a:t>This is called semi-supervised learning.</a:t>
            </a:r>
          </a:p>
          <a:p>
            <a:pPr algn="just"/>
            <a:endParaRPr lang="en-US" sz="2400" dirty="0"/>
          </a:p>
          <a:p>
            <a:pPr algn="just"/>
            <a:r>
              <a:rPr lang="en-US" sz="2400" dirty="0"/>
              <a:t>Some photo-hosting services, such as Google Photos, are good  examples of this. Once you upload all your family photos to the  service, it automatically recognizes that the same person.</a:t>
            </a:r>
          </a:p>
          <a:p>
            <a:pPr algn="just"/>
            <a:r>
              <a:rPr lang="en-US" sz="2400" dirty="0"/>
              <a:t>Most semi supervised learning algorithms are combinations of  unsupervised and supervised algorithms.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898582"/>
            <a:ext cx="4724400" cy="577850"/>
          </a:xfrm>
          <a:prstGeom prst="rect">
            <a:avLst/>
          </a:prstGeom>
        </p:spPr>
        <p:txBody>
          <a:bodyPr vert="horz" wrap="square" lIns="0" tIns="15875" rIns="0" bIns="0" rtlCol="0">
            <a:spAutoFit/>
          </a:bodyPr>
          <a:lstStyle/>
          <a:p>
            <a:pPr marL="12700">
              <a:lnSpc>
                <a:spcPct val="100000"/>
              </a:lnSpc>
              <a:spcBef>
                <a:spcPts val="125"/>
              </a:spcBef>
            </a:pPr>
            <a:r>
              <a:rPr spc="-15" dirty="0"/>
              <a:t>Semi</a:t>
            </a:r>
            <a:r>
              <a:rPr spc="-10" dirty="0"/>
              <a:t> supervised</a:t>
            </a:r>
            <a:r>
              <a:rPr spc="-30" dirty="0"/>
              <a:t> </a:t>
            </a:r>
            <a:r>
              <a:rPr spc="-10" dirty="0"/>
              <a:t>Learning</a:t>
            </a:r>
          </a:p>
        </p:txBody>
      </p:sp>
      <p:pic>
        <p:nvPicPr>
          <p:cNvPr id="3" name="object 3"/>
          <p:cNvPicPr/>
          <p:nvPr/>
        </p:nvPicPr>
        <p:blipFill>
          <a:blip r:embed="rId2" cstate="print"/>
          <a:stretch>
            <a:fillRect/>
          </a:stretch>
        </p:blipFill>
        <p:spPr>
          <a:xfrm>
            <a:off x="832104" y="1914144"/>
            <a:ext cx="7839456" cy="43693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793750"/>
            <a:ext cx="4448175" cy="577850"/>
          </a:xfrm>
          <a:prstGeom prst="rect">
            <a:avLst/>
          </a:prstGeom>
        </p:spPr>
        <p:txBody>
          <a:bodyPr vert="horz" wrap="square" lIns="0" tIns="15875" rIns="0" bIns="0" rtlCol="0">
            <a:spAutoFit/>
          </a:bodyPr>
          <a:lstStyle/>
          <a:p>
            <a:pPr marL="12700">
              <a:lnSpc>
                <a:spcPct val="100000"/>
              </a:lnSpc>
              <a:spcBef>
                <a:spcPts val="125"/>
              </a:spcBef>
            </a:pPr>
            <a:r>
              <a:rPr spc="-30" dirty="0"/>
              <a:t>Reinforcement</a:t>
            </a:r>
            <a:r>
              <a:rPr spc="-75" dirty="0"/>
              <a:t> </a:t>
            </a:r>
            <a:r>
              <a:rPr spc="-5" dirty="0"/>
              <a:t>Learning</a:t>
            </a:r>
          </a:p>
        </p:txBody>
      </p:sp>
      <p:pic>
        <p:nvPicPr>
          <p:cNvPr id="3" name="object 3"/>
          <p:cNvPicPr/>
          <p:nvPr/>
        </p:nvPicPr>
        <p:blipFill>
          <a:blip r:embed="rId2" cstate="print"/>
          <a:stretch>
            <a:fillRect/>
          </a:stretch>
        </p:blipFill>
        <p:spPr>
          <a:xfrm>
            <a:off x="809244" y="1891283"/>
            <a:ext cx="71628" cy="73151"/>
          </a:xfrm>
          <a:prstGeom prst="rect">
            <a:avLst/>
          </a:prstGeom>
        </p:spPr>
      </p:pic>
      <p:pic>
        <p:nvPicPr>
          <p:cNvPr id="4" name="object 4"/>
          <p:cNvPicPr/>
          <p:nvPr/>
        </p:nvPicPr>
        <p:blipFill>
          <a:blip r:embed="rId3" cstate="print"/>
          <a:stretch>
            <a:fillRect/>
          </a:stretch>
        </p:blipFill>
        <p:spPr>
          <a:xfrm>
            <a:off x="809244" y="3270504"/>
            <a:ext cx="71628" cy="73151"/>
          </a:xfrm>
          <a:prstGeom prst="rect">
            <a:avLst/>
          </a:prstGeom>
        </p:spPr>
      </p:pic>
      <p:pic>
        <p:nvPicPr>
          <p:cNvPr id="5" name="object 5"/>
          <p:cNvPicPr/>
          <p:nvPr/>
        </p:nvPicPr>
        <p:blipFill>
          <a:blip r:embed="rId4" cstate="print"/>
          <a:stretch>
            <a:fillRect/>
          </a:stretch>
        </p:blipFill>
        <p:spPr>
          <a:xfrm>
            <a:off x="809244" y="4015740"/>
            <a:ext cx="71628" cy="73151"/>
          </a:xfrm>
          <a:prstGeom prst="rect">
            <a:avLst/>
          </a:prstGeom>
        </p:spPr>
      </p:pic>
      <p:pic>
        <p:nvPicPr>
          <p:cNvPr id="6" name="object 6"/>
          <p:cNvPicPr/>
          <p:nvPr/>
        </p:nvPicPr>
        <p:blipFill>
          <a:blip r:embed="rId5" cstate="print"/>
          <a:stretch>
            <a:fillRect/>
          </a:stretch>
        </p:blipFill>
        <p:spPr>
          <a:xfrm>
            <a:off x="809244" y="4762500"/>
            <a:ext cx="71628" cy="73151"/>
          </a:xfrm>
          <a:prstGeom prst="rect">
            <a:avLst/>
          </a:prstGeom>
        </p:spPr>
      </p:pic>
      <p:sp>
        <p:nvSpPr>
          <p:cNvPr id="8" name="object 8"/>
          <p:cNvSpPr txBox="1"/>
          <p:nvPr/>
        </p:nvSpPr>
        <p:spPr>
          <a:xfrm>
            <a:off x="1070529" y="1676400"/>
            <a:ext cx="8314690" cy="5103961"/>
          </a:xfrm>
          <a:prstGeom prst="rect">
            <a:avLst/>
          </a:prstGeom>
        </p:spPr>
        <p:txBody>
          <a:bodyPr vert="horz" wrap="square" lIns="0" tIns="50800" rIns="0" bIns="0" rtlCol="0">
            <a:spAutoFit/>
          </a:bodyPr>
          <a:lstStyle/>
          <a:p>
            <a:pPr marL="12700" marR="8255" algn="just">
              <a:lnSpc>
                <a:spcPts val="2500"/>
              </a:lnSpc>
              <a:spcBef>
                <a:spcPts val="400"/>
              </a:spcBef>
            </a:pPr>
            <a:r>
              <a:rPr sz="2300" spc="-10" dirty="0">
                <a:latin typeface="Calibri"/>
                <a:cs typeface="Calibri"/>
              </a:rPr>
              <a:t>Reinforcement</a:t>
            </a:r>
            <a:r>
              <a:rPr sz="2300" spc="-5" dirty="0">
                <a:latin typeface="Calibri"/>
                <a:cs typeface="Calibri"/>
              </a:rPr>
              <a:t> </a:t>
            </a:r>
            <a:r>
              <a:rPr sz="2300" dirty="0">
                <a:latin typeface="Calibri"/>
                <a:cs typeface="Calibri"/>
              </a:rPr>
              <a:t>Learning</a:t>
            </a:r>
            <a:r>
              <a:rPr sz="2300" spc="5" dirty="0">
                <a:latin typeface="Calibri"/>
                <a:cs typeface="Calibri"/>
              </a:rPr>
              <a:t> </a:t>
            </a:r>
            <a:r>
              <a:rPr sz="2300" dirty="0">
                <a:latin typeface="Calibri"/>
                <a:cs typeface="Calibri"/>
              </a:rPr>
              <a:t>is</a:t>
            </a:r>
            <a:r>
              <a:rPr sz="2300" spc="5" dirty="0">
                <a:latin typeface="Calibri"/>
                <a:cs typeface="Calibri"/>
              </a:rPr>
              <a:t> </a:t>
            </a:r>
            <a:r>
              <a:rPr sz="2300" dirty="0">
                <a:latin typeface="Calibri"/>
                <a:cs typeface="Calibri"/>
              </a:rPr>
              <a:t>a</a:t>
            </a:r>
            <a:r>
              <a:rPr sz="2300" spc="5" dirty="0">
                <a:latin typeface="Calibri"/>
                <a:cs typeface="Calibri"/>
              </a:rPr>
              <a:t> </a:t>
            </a:r>
            <a:r>
              <a:rPr sz="2300" spc="-5" dirty="0">
                <a:latin typeface="Calibri"/>
                <a:cs typeface="Calibri"/>
              </a:rPr>
              <a:t>very</a:t>
            </a:r>
            <a:r>
              <a:rPr sz="2300" dirty="0">
                <a:latin typeface="Calibri"/>
                <a:cs typeface="Calibri"/>
              </a:rPr>
              <a:t> </a:t>
            </a:r>
            <a:r>
              <a:rPr sz="2300" spc="-15" dirty="0">
                <a:latin typeface="Calibri"/>
                <a:cs typeface="Calibri"/>
              </a:rPr>
              <a:t>different</a:t>
            </a:r>
            <a:r>
              <a:rPr sz="2300" spc="-10" dirty="0">
                <a:latin typeface="Calibri"/>
                <a:cs typeface="Calibri"/>
              </a:rPr>
              <a:t> </a:t>
            </a:r>
            <a:r>
              <a:rPr sz="2300" dirty="0">
                <a:latin typeface="Calibri"/>
                <a:cs typeface="Calibri"/>
              </a:rPr>
              <a:t>beast.</a:t>
            </a:r>
            <a:r>
              <a:rPr sz="2300" spc="520" dirty="0">
                <a:latin typeface="Calibri"/>
                <a:cs typeface="Calibri"/>
              </a:rPr>
              <a:t> </a:t>
            </a:r>
            <a:r>
              <a:rPr sz="2300" spc="5" dirty="0">
                <a:latin typeface="Calibri"/>
                <a:cs typeface="Calibri"/>
              </a:rPr>
              <a:t>The</a:t>
            </a:r>
            <a:r>
              <a:rPr sz="2300" spc="525" dirty="0">
                <a:latin typeface="Calibri"/>
                <a:cs typeface="Calibri"/>
              </a:rPr>
              <a:t> </a:t>
            </a:r>
            <a:r>
              <a:rPr sz="2300" dirty="0">
                <a:latin typeface="Calibri"/>
                <a:cs typeface="Calibri"/>
              </a:rPr>
              <a:t>learning </a:t>
            </a:r>
            <a:r>
              <a:rPr sz="2300" spc="5" dirty="0">
                <a:latin typeface="Calibri"/>
                <a:cs typeface="Calibri"/>
              </a:rPr>
              <a:t> </a:t>
            </a:r>
            <a:r>
              <a:rPr sz="2300" spc="-15" dirty="0">
                <a:latin typeface="Calibri"/>
                <a:cs typeface="Calibri"/>
              </a:rPr>
              <a:t>system, </a:t>
            </a:r>
            <a:r>
              <a:rPr sz="2300" dirty="0">
                <a:latin typeface="Calibri"/>
                <a:cs typeface="Calibri"/>
              </a:rPr>
              <a:t>called </a:t>
            </a:r>
            <a:r>
              <a:rPr sz="2300" spc="-5" dirty="0">
                <a:latin typeface="Calibri"/>
                <a:cs typeface="Calibri"/>
              </a:rPr>
              <a:t>an </a:t>
            </a:r>
            <a:r>
              <a:rPr sz="2300" spc="-10" dirty="0">
                <a:latin typeface="Calibri"/>
                <a:cs typeface="Calibri"/>
              </a:rPr>
              <a:t>agent </a:t>
            </a:r>
            <a:r>
              <a:rPr sz="2300" spc="5" dirty="0">
                <a:latin typeface="Calibri"/>
                <a:cs typeface="Calibri"/>
              </a:rPr>
              <a:t>in </a:t>
            </a:r>
            <a:r>
              <a:rPr sz="2300" spc="-5" dirty="0">
                <a:latin typeface="Calibri"/>
                <a:cs typeface="Calibri"/>
              </a:rPr>
              <a:t>this </a:t>
            </a:r>
            <a:r>
              <a:rPr sz="2300" spc="-10" dirty="0">
                <a:latin typeface="Calibri"/>
                <a:cs typeface="Calibri"/>
              </a:rPr>
              <a:t>context, </a:t>
            </a:r>
            <a:r>
              <a:rPr sz="2300" spc="-15" dirty="0">
                <a:latin typeface="Calibri"/>
                <a:cs typeface="Calibri"/>
              </a:rPr>
              <a:t>can </a:t>
            </a:r>
            <a:r>
              <a:rPr sz="2300" dirty="0">
                <a:latin typeface="Calibri"/>
                <a:cs typeface="Calibri"/>
              </a:rPr>
              <a:t>observe </a:t>
            </a:r>
            <a:r>
              <a:rPr sz="2300" spc="5" dirty="0">
                <a:latin typeface="Calibri"/>
                <a:cs typeface="Calibri"/>
              </a:rPr>
              <a:t>the </a:t>
            </a:r>
            <a:r>
              <a:rPr sz="2300" spc="-5" dirty="0">
                <a:latin typeface="Calibri"/>
                <a:cs typeface="Calibri"/>
              </a:rPr>
              <a:t>environment, </a:t>
            </a:r>
            <a:r>
              <a:rPr sz="2300" dirty="0">
                <a:latin typeface="Calibri"/>
                <a:cs typeface="Calibri"/>
              </a:rPr>
              <a:t> select </a:t>
            </a:r>
            <a:r>
              <a:rPr sz="2300" spc="5" dirty="0">
                <a:latin typeface="Calibri"/>
                <a:cs typeface="Calibri"/>
              </a:rPr>
              <a:t>and </a:t>
            </a:r>
            <a:r>
              <a:rPr sz="2300" spc="-10" dirty="0">
                <a:latin typeface="Calibri"/>
                <a:cs typeface="Calibri"/>
              </a:rPr>
              <a:t>perform </a:t>
            </a:r>
            <a:r>
              <a:rPr sz="2300" spc="-5" dirty="0">
                <a:latin typeface="Calibri"/>
                <a:cs typeface="Calibri"/>
              </a:rPr>
              <a:t>actions, </a:t>
            </a:r>
            <a:r>
              <a:rPr sz="2300" spc="5" dirty="0">
                <a:latin typeface="Calibri"/>
                <a:cs typeface="Calibri"/>
              </a:rPr>
              <a:t>and </a:t>
            </a:r>
            <a:r>
              <a:rPr sz="2300" spc="-5" dirty="0">
                <a:latin typeface="Calibri"/>
                <a:cs typeface="Calibri"/>
              </a:rPr>
              <a:t>get </a:t>
            </a:r>
            <a:r>
              <a:rPr sz="2300" spc="-15" dirty="0">
                <a:latin typeface="Calibri"/>
                <a:cs typeface="Calibri"/>
              </a:rPr>
              <a:t>rewards </a:t>
            </a:r>
            <a:r>
              <a:rPr sz="2300" dirty="0">
                <a:latin typeface="Calibri"/>
                <a:cs typeface="Calibri"/>
              </a:rPr>
              <a:t>in </a:t>
            </a:r>
            <a:r>
              <a:rPr sz="2300" spc="-10" dirty="0">
                <a:latin typeface="Calibri"/>
                <a:cs typeface="Calibri"/>
              </a:rPr>
              <a:t>return </a:t>
            </a:r>
            <a:r>
              <a:rPr sz="2300" spc="-5" dirty="0">
                <a:latin typeface="Calibri"/>
                <a:cs typeface="Calibri"/>
              </a:rPr>
              <a:t>(or </a:t>
            </a:r>
            <a:r>
              <a:rPr sz="2300" dirty="0">
                <a:latin typeface="Calibri"/>
                <a:cs typeface="Calibri"/>
              </a:rPr>
              <a:t>penalties in </a:t>
            </a:r>
            <a:r>
              <a:rPr sz="2300" spc="5" dirty="0">
                <a:latin typeface="Calibri"/>
                <a:cs typeface="Calibri"/>
              </a:rPr>
              <a:t> </a:t>
            </a:r>
            <a:r>
              <a:rPr sz="2300" dirty="0">
                <a:latin typeface="Calibri"/>
                <a:cs typeface="Calibri"/>
              </a:rPr>
              <a:t>the</a:t>
            </a:r>
            <a:r>
              <a:rPr sz="2300" spc="10" dirty="0">
                <a:latin typeface="Calibri"/>
                <a:cs typeface="Calibri"/>
              </a:rPr>
              <a:t> </a:t>
            </a:r>
            <a:r>
              <a:rPr sz="2300" spc="-15" dirty="0">
                <a:latin typeface="Calibri"/>
                <a:cs typeface="Calibri"/>
              </a:rPr>
              <a:t>form</a:t>
            </a:r>
            <a:r>
              <a:rPr sz="2300" spc="10" dirty="0">
                <a:latin typeface="Calibri"/>
                <a:cs typeface="Calibri"/>
              </a:rPr>
              <a:t> </a:t>
            </a:r>
            <a:r>
              <a:rPr sz="2300" dirty="0">
                <a:latin typeface="Calibri"/>
                <a:cs typeface="Calibri"/>
              </a:rPr>
              <a:t>of</a:t>
            </a:r>
            <a:r>
              <a:rPr sz="2300" spc="-5" dirty="0">
                <a:latin typeface="Calibri"/>
                <a:cs typeface="Calibri"/>
              </a:rPr>
              <a:t> </a:t>
            </a:r>
            <a:r>
              <a:rPr sz="2300" spc="-10" dirty="0">
                <a:latin typeface="Calibri"/>
                <a:cs typeface="Calibri"/>
              </a:rPr>
              <a:t>negative</a:t>
            </a:r>
            <a:r>
              <a:rPr sz="2300" spc="15" dirty="0">
                <a:latin typeface="Calibri"/>
                <a:cs typeface="Calibri"/>
              </a:rPr>
              <a:t> </a:t>
            </a:r>
            <a:r>
              <a:rPr sz="2300" spc="-10" dirty="0">
                <a:latin typeface="Calibri"/>
                <a:cs typeface="Calibri"/>
              </a:rPr>
              <a:t>rewards.</a:t>
            </a:r>
            <a:endParaRPr sz="2300" dirty="0">
              <a:latin typeface="Calibri"/>
              <a:cs typeface="Calibri"/>
            </a:endParaRPr>
          </a:p>
          <a:p>
            <a:pPr marL="12700" algn="just">
              <a:lnSpc>
                <a:spcPts val="2630"/>
              </a:lnSpc>
              <a:spcBef>
                <a:spcPts val="565"/>
              </a:spcBef>
            </a:pPr>
            <a:r>
              <a:rPr sz="2300" spc="-5" dirty="0">
                <a:latin typeface="Calibri"/>
                <a:cs typeface="Calibri"/>
              </a:rPr>
              <a:t>It</a:t>
            </a:r>
            <a:r>
              <a:rPr sz="2300" spc="20" dirty="0">
                <a:latin typeface="Calibri"/>
                <a:cs typeface="Calibri"/>
              </a:rPr>
              <a:t> </a:t>
            </a:r>
            <a:r>
              <a:rPr sz="2300" spc="-10" dirty="0">
                <a:latin typeface="Calibri"/>
                <a:cs typeface="Calibri"/>
              </a:rPr>
              <a:t>must</a:t>
            </a:r>
            <a:r>
              <a:rPr sz="2300" spc="25" dirty="0">
                <a:latin typeface="Calibri"/>
                <a:cs typeface="Calibri"/>
              </a:rPr>
              <a:t> </a:t>
            </a:r>
            <a:r>
              <a:rPr sz="2300" dirty="0">
                <a:latin typeface="Calibri"/>
                <a:cs typeface="Calibri"/>
              </a:rPr>
              <a:t>then</a:t>
            </a:r>
            <a:r>
              <a:rPr sz="2300" spc="20" dirty="0">
                <a:latin typeface="Calibri"/>
                <a:cs typeface="Calibri"/>
              </a:rPr>
              <a:t> </a:t>
            </a:r>
            <a:r>
              <a:rPr sz="2300" dirty="0">
                <a:latin typeface="Calibri"/>
                <a:cs typeface="Calibri"/>
              </a:rPr>
              <a:t>learn</a:t>
            </a:r>
            <a:r>
              <a:rPr sz="2300" spc="25" dirty="0">
                <a:latin typeface="Calibri"/>
                <a:cs typeface="Calibri"/>
              </a:rPr>
              <a:t> </a:t>
            </a:r>
            <a:r>
              <a:rPr sz="2300" spc="-10" dirty="0">
                <a:latin typeface="Calibri"/>
                <a:cs typeface="Calibri"/>
              </a:rPr>
              <a:t>by</a:t>
            </a:r>
            <a:r>
              <a:rPr sz="2300" spc="5" dirty="0">
                <a:latin typeface="Calibri"/>
                <a:cs typeface="Calibri"/>
              </a:rPr>
              <a:t> </a:t>
            </a:r>
            <a:r>
              <a:rPr sz="2300" dirty="0">
                <a:latin typeface="Calibri"/>
                <a:cs typeface="Calibri"/>
              </a:rPr>
              <a:t>itself</a:t>
            </a:r>
            <a:r>
              <a:rPr sz="2300" spc="20" dirty="0">
                <a:latin typeface="Calibri"/>
                <a:cs typeface="Calibri"/>
              </a:rPr>
              <a:t> </a:t>
            </a:r>
            <a:r>
              <a:rPr sz="2300" spc="-10" dirty="0">
                <a:latin typeface="Calibri"/>
                <a:cs typeface="Calibri"/>
              </a:rPr>
              <a:t>what</a:t>
            </a:r>
            <a:r>
              <a:rPr sz="2300" spc="25" dirty="0">
                <a:latin typeface="Calibri"/>
                <a:cs typeface="Calibri"/>
              </a:rPr>
              <a:t> </a:t>
            </a:r>
            <a:r>
              <a:rPr sz="2300" dirty="0">
                <a:latin typeface="Calibri"/>
                <a:cs typeface="Calibri"/>
              </a:rPr>
              <a:t>is</a:t>
            </a:r>
            <a:r>
              <a:rPr sz="2300" spc="10" dirty="0">
                <a:latin typeface="Calibri"/>
                <a:cs typeface="Calibri"/>
              </a:rPr>
              <a:t> </a:t>
            </a:r>
            <a:r>
              <a:rPr sz="2300" dirty="0">
                <a:latin typeface="Calibri"/>
                <a:cs typeface="Calibri"/>
              </a:rPr>
              <a:t>the</a:t>
            </a:r>
            <a:r>
              <a:rPr sz="2300" spc="15" dirty="0">
                <a:latin typeface="Calibri"/>
                <a:cs typeface="Calibri"/>
              </a:rPr>
              <a:t> </a:t>
            </a:r>
            <a:r>
              <a:rPr sz="2300" spc="-10" dirty="0">
                <a:latin typeface="Calibri"/>
                <a:cs typeface="Calibri"/>
              </a:rPr>
              <a:t>best</a:t>
            </a:r>
            <a:r>
              <a:rPr sz="2300" spc="45" dirty="0">
                <a:latin typeface="Calibri"/>
                <a:cs typeface="Calibri"/>
              </a:rPr>
              <a:t> </a:t>
            </a:r>
            <a:r>
              <a:rPr sz="2300" spc="-35" dirty="0">
                <a:latin typeface="Calibri"/>
                <a:cs typeface="Calibri"/>
              </a:rPr>
              <a:t>strategy,</a:t>
            </a:r>
            <a:r>
              <a:rPr sz="2300" spc="15" dirty="0">
                <a:latin typeface="Calibri"/>
                <a:cs typeface="Calibri"/>
              </a:rPr>
              <a:t> </a:t>
            </a:r>
            <a:r>
              <a:rPr sz="2300" spc="-5" dirty="0">
                <a:latin typeface="Calibri"/>
                <a:cs typeface="Calibri"/>
              </a:rPr>
              <a:t>called</a:t>
            </a:r>
            <a:r>
              <a:rPr sz="2300" spc="20" dirty="0">
                <a:latin typeface="Calibri"/>
                <a:cs typeface="Calibri"/>
              </a:rPr>
              <a:t> </a:t>
            </a:r>
            <a:r>
              <a:rPr sz="2300" dirty="0">
                <a:latin typeface="Calibri"/>
                <a:cs typeface="Calibri"/>
              </a:rPr>
              <a:t>a</a:t>
            </a:r>
            <a:r>
              <a:rPr sz="2300" spc="15" dirty="0">
                <a:latin typeface="Calibri"/>
                <a:cs typeface="Calibri"/>
              </a:rPr>
              <a:t> </a:t>
            </a:r>
            <a:r>
              <a:rPr sz="2300" spc="-20" dirty="0">
                <a:latin typeface="Calibri"/>
                <a:cs typeface="Calibri"/>
              </a:rPr>
              <a:t>policy,</a:t>
            </a:r>
            <a:r>
              <a:rPr sz="2300" spc="10" dirty="0">
                <a:latin typeface="Calibri"/>
                <a:cs typeface="Calibri"/>
              </a:rPr>
              <a:t> </a:t>
            </a:r>
            <a:r>
              <a:rPr sz="2300" spc="-10" dirty="0">
                <a:latin typeface="Calibri"/>
                <a:cs typeface="Calibri"/>
              </a:rPr>
              <a:t>to</a:t>
            </a:r>
            <a:endParaRPr sz="2300" dirty="0">
              <a:latin typeface="Calibri"/>
              <a:cs typeface="Calibri"/>
            </a:endParaRPr>
          </a:p>
          <a:p>
            <a:pPr marL="12700" algn="just">
              <a:lnSpc>
                <a:spcPts val="2630"/>
              </a:lnSpc>
            </a:pPr>
            <a:r>
              <a:rPr sz="2300" spc="-10" dirty="0">
                <a:latin typeface="Calibri"/>
                <a:cs typeface="Calibri"/>
              </a:rPr>
              <a:t>get </a:t>
            </a:r>
            <a:r>
              <a:rPr sz="2300" spc="5" dirty="0">
                <a:latin typeface="Calibri"/>
                <a:cs typeface="Calibri"/>
              </a:rPr>
              <a:t>the</a:t>
            </a:r>
            <a:r>
              <a:rPr sz="2300" spc="-10" dirty="0">
                <a:latin typeface="Calibri"/>
                <a:cs typeface="Calibri"/>
              </a:rPr>
              <a:t> </a:t>
            </a:r>
            <a:r>
              <a:rPr sz="2300" spc="-5" dirty="0">
                <a:latin typeface="Calibri"/>
                <a:cs typeface="Calibri"/>
              </a:rPr>
              <a:t>most</a:t>
            </a:r>
            <a:r>
              <a:rPr sz="2300" spc="-10" dirty="0">
                <a:latin typeface="Calibri"/>
                <a:cs typeface="Calibri"/>
              </a:rPr>
              <a:t> </a:t>
            </a:r>
            <a:r>
              <a:rPr sz="2300" spc="-15" dirty="0">
                <a:latin typeface="Calibri"/>
                <a:cs typeface="Calibri"/>
              </a:rPr>
              <a:t>reward</a:t>
            </a:r>
            <a:r>
              <a:rPr sz="2300" spc="15" dirty="0">
                <a:latin typeface="Calibri"/>
                <a:cs typeface="Calibri"/>
              </a:rPr>
              <a:t> </a:t>
            </a:r>
            <a:r>
              <a:rPr sz="2300" spc="-5" dirty="0">
                <a:latin typeface="Calibri"/>
                <a:cs typeface="Calibri"/>
              </a:rPr>
              <a:t>over</a:t>
            </a:r>
            <a:r>
              <a:rPr sz="2300" spc="10" dirty="0">
                <a:latin typeface="Calibri"/>
                <a:cs typeface="Calibri"/>
              </a:rPr>
              <a:t> </a:t>
            </a:r>
            <a:r>
              <a:rPr sz="2300" dirty="0">
                <a:latin typeface="Calibri"/>
                <a:cs typeface="Calibri"/>
              </a:rPr>
              <a:t>time.</a:t>
            </a:r>
          </a:p>
          <a:p>
            <a:pPr marL="12700" marR="6985" algn="just">
              <a:lnSpc>
                <a:spcPts val="2500"/>
              </a:lnSpc>
              <a:spcBef>
                <a:spcPts val="910"/>
              </a:spcBef>
            </a:pPr>
            <a:r>
              <a:rPr sz="2300" dirty="0">
                <a:latin typeface="Calibri"/>
                <a:cs typeface="Calibri"/>
              </a:rPr>
              <a:t>A policy defines </a:t>
            </a:r>
            <a:r>
              <a:rPr sz="2300" spc="-10" dirty="0">
                <a:latin typeface="Calibri"/>
                <a:cs typeface="Calibri"/>
              </a:rPr>
              <a:t>what </a:t>
            </a:r>
            <a:r>
              <a:rPr sz="2300" dirty="0">
                <a:latin typeface="Calibri"/>
                <a:cs typeface="Calibri"/>
              </a:rPr>
              <a:t>action the </a:t>
            </a:r>
            <a:r>
              <a:rPr sz="2300" spc="-15" dirty="0">
                <a:latin typeface="Calibri"/>
                <a:cs typeface="Calibri"/>
              </a:rPr>
              <a:t>agent </a:t>
            </a:r>
            <a:r>
              <a:rPr sz="2300" dirty="0">
                <a:latin typeface="Calibri"/>
                <a:cs typeface="Calibri"/>
              </a:rPr>
              <a:t>should </a:t>
            </a:r>
            <a:r>
              <a:rPr sz="2300" spc="5" dirty="0">
                <a:latin typeface="Calibri"/>
                <a:cs typeface="Calibri"/>
              </a:rPr>
              <a:t>choose when </a:t>
            </a:r>
            <a:r>
              <a:rPr sz="2300" dirty="0">
                <a:latin typeface="Calibri"/>
                <a:cs typeface="Calibri"/>
              </a:rPr>
              <a:t>it </a:t>
            </a:r>
            <a:r>
              <a:rPr sz="2300" spc="-15" dirty="0">
                <a:latin typeface="Calibri"/>
                <a:cs typeface="Calibri"/>
              </a:rPr>
              <a:t>is </a:t>
            </a:r>
            <a:r>
              <a:rPr sz="2300" dirty="0">
                <a:latin typeface="Calibri"/>
                <a:cs typeface="Calibri"/>
              </a:rPr>
              <a:t>in a </a:t>
            </a:r>
            <a:r>
              <a:rPr sz="2300" spc="5" dirty="0">
                <a:latin typeface="Calibri"/>
                <a:cs typeface="Calibri"/>
              </a:rPr>
              <a:t> </a:t>
            </a:r>
            <a:r>
              <a:rPr sz="2300" spc="-5" dirty="0">
                <a:latin typeface="Calibri"/>
                <a:cs typeface="Calibri"/>
              </a:rPr>
              <a:t>given</a:t>
            </a:r>
            <a:r>
              <a:rPr sz="2300" spc="15" dirty="0">
                <a:latin typeface="Calibri"/>
                <a:cs typeface="Calibri"/>
              </a:rPr>
              <a:t> </a:t>
            </a:r>
            <a:r>
              <a:rPr sz="2300" dirty="0">
                <a:latin typeface="Calibri"/>
                <a:cs typeface="Calibri"/>
              </a:rPr>
              <a:t>situation.</a:t>
            </a:r>
          </a:p>
          <a:p>
            <a:pPr marL="12700" marR="5080" algn="just">
              <a:lnSpc>
                <a:spcPts val="2500"/>
              </a:lnSpc>
              <a:spcBef>
                <a:spcPts val="880"/>
              </a:spcBef>
              <a:tabLst>
                <a:tab pos="5823585" algn="l"/>
              </a:tabLst>
            </a:pPr>
            <a:r>
              <a:rPr sz="2300" spc="-15" dirty="0">
                <a:latin typeface="Calibri"/>
                <a:cs typeface="Calibri"/>
              </a:rPr>
              <a:t>For</a:t>
            </a:r>
            <a:r>
              <a:rPr sz="2300" spc="-10" dirty="0">
                <a:latin typeface="Calibri"/>
                <a:cs typeface="Calibri"/>
              </a:rPr>
              <a:t> example,</a:t>
            </a:r>
            <a:r>
              <a:rPr sz="2300" spc="-5" dirty="0">
                <a:latin typeface="Calibri"/>
                <a:cs typeface="Calibri"/>
              </a:rPr>
              <a:t> </a:t>
            </a:r>
            <a:r>
              <a:rPr sz="2300" spc="-15" dirty="0">
                <a:latin typeface="Calibri"/>
                <a:cs typeface="Calibri"/>
              </a:rPr>
              <a:t>many</a:t>
            </a:r>
            <a:r>
              <a:rPr sz="2300" spc="-10" dirty="0">
                <a:latin typeface="Calibri"/>
                <a:cs typeface="Calibri"/>
              </a:rPr>
              <a:t> </a:t>
            </a:r>
            <a:r>
              <a:rPr sz="2300" spc="-5" dirty="0">
                <a:latin typeface="Calibri"/>
                <a:cs typeface="Calibri"/>
              </a:rPr>
              <a:t>robots</a:t>
            </a:r>
            <a:r>
              <a:rPr sz="2300" dirty="0">
                <a:latin typeface="Calibri"/>
                <a:cs typeface="Calibri"/>
              </a:rPr>
              <a:t> </a:t>
            </a:r>
            <a:r>
              <a:rPr sz="2300" spc="-5" dirty="0">
                <a:latin typeface="Calibri"/>
                <a:cs typeface="Calibri"/>
              </a:rPr>
              <a:t>implement</a:t>
            </a:r>
            <a:r>
              <a:rPr sz="2300" dirty="0">
                <a:latin typeface="Calibri"/>
                <a:cs typeface="Calibri"/>
              </a:rPr>
              <a:t> </a:t>
            </a:r>
            <a:r>
              <a:rPr sz="2300" spc="-15" dirty="0">
                <a:latin typeface="Calibri"/>
                <a:cs typeface="Calibri"/>
              </a:rPr>
              <a:t>Reinforcement</a:t>
            </a:r>
            <a:r>
              <a:rPr sz="2300" spc="-10" dirty="0">
                <a:latin typeface="Calibri"/>
                <a:cs typeface="Calibri"/>
              </a:rPr>
              <a:t> </a:t>
            </a:r>
            <a:r>
              <a:rPr sz="2300" dirty="0">
                <a:latin typeface="Calibri"/>
                <a:cs typeface="Calibri"/>
              </a:rPr>
              <a:t>Learning </a:t>
            </a:r>
            <a:r>
              <a:rPr sz="2300" spc="5" dirty="0">
                <a:latin typeface="Calibri"/>
                <a:cs typeface="Calibri"/>
              </a:rPr>
              <a:t> </a:t>
            </a:r>
            <a:r>
              <a:rPr sz="2300" dirty="0">
                <a:latin typeface="Calibri"/>
                <a:cs typeface="Calibri"/>
              </a:rPr>
              <a:t>algorithms</a:t>
            </a:r>
            <a:r>
              <a:rPr sz="2300" spc="480" dirty="0">
                <a:latin typeface="Calibri"/>
                <a:cs typeface="Calibri"/>
              </a:rPr>
              <a:t> </a:t>
            </a:r>
            <a:r>
              <a:rPr sz="2300" spc="-15" dirty="0">
                <a:latin typeface="Calibri"/>
                <a:cs typeface="Calibri"/>
              </a:rPr>
              <a:t>to</a:t>
            </a:r>
            <a:r>
              <a:rPr sz="2300" spc="465" dirty="0">
                <a:latin typeface="Calibri"/>
                <a:cs typeface="Calibri"/>
              </a:rPr>
              <a:t> </a:t>
            </a:r>
            <a:r>
              <a:rPr sz="2300" spc="-5" dirty="0">
                <a:latin typeface="Calibri"/>
                <a:cs typeface="Calibri"/>
              </a:rPr>
              <a:t>learn</a:t>
            </a:r>
            <a:r>
              <a:rPr sz="2300" spc="470" dirty="0">
                <a:latin typeface="Calibri"/>
                <a:cs typeface="Calibri"/>
              </a:rPr>
              <a:t> </a:t>
            </a:r>
            <a:r>
              <a:rPr sz="2300" spc="-5" dirty="0">
                <a:latin typeface="Calibri"/>
                <a:cs typeface="Calibri"/>
              </a:rPr>
              <a:t>how</a:t>
            </a:r>
            <a:r>
              <a:rPr sz="2300" spc="475" dirty="0">
                <a:latin typeface="Calibri"/>
                <a:cs typeface="Calibri"/>
              </a:rPr>
              <a:t> </a:t>
            </a:r>
            <a:r>
              <a:rPr sz="2300" spc="-5" dirty="0">
                <a:latin typeface="Calibri"/>
                <a:cs typeface="Calibri"/>
              </a:rPr>
              <a:t>to</a:t>
            </a:r>
            <a:r>
              <a:rPr sz="2300" spc="465" dirty="0">
                <a:latin typeface="Calibri"/>
                <a:cs typeface="Calibri"/>
              </a:rPr>
              <a:t> </a:t>
            </a:r>
            <a:r>
              <a:rPr sz="2300" spc="-5" dirty="0">
                <a:latin typeface="Calibri"/>
                <a:cs typeface="Calibri"/>
              </a:rPr>
              <a:t>walk.</a:t>
            </a:r>
            <a:endParaRPr lang="en-US" sz="2300" spc="-5" dirty="0">
              <a:latin typeface="Calibri"/>
              <a:cs typeface="Calibri"/>
            </a:endParaRPr>
          </a:p>
          <a:p>
            <a:pPr marL="12700" marR="5080" algn="just">
              <a:lnSpc>
                <a:spcPts val="2500"/>
              </a:lnSpc>
              <a:spcBef>
                <a:spcPts val="880"/>
              </a:spcBef>
              <a:tabLst>
                <a:tab pos="5823585" algn="l"/>
              </a:tabLst>
            </a:pPr>
            <a:endParaRPr lang="en-US" sz="2300" spc="-5" dirty="0">
              <a:latin typeface="Calibri"/>
              <a:cs typeface="Calibri"/>
            </a:endParaRPr>
          </a:p>
          <a:p>
            <a:pPr marL="12700" marR="5080" algn="just">
              <a:lnSpc>
                <a:spcPts val="2500"/>
              </a:lnSpc>
              <a:spcBef>
                <a:spcPts val="880"/>
              </a:spcBef>
              <a:tabLst>
                <a:tab pos="5823585" algn="l"/>
              </a:tabLst>
            </a:pPr>
            <a:r>
              <a:rPr lang="en-US" sz="2300" spc="-5" dirty="0">
                <a:latin typeface="Calibri"/>
                <a:cs typeface="Calibri"/>
              </a:rPr>
              <a:t>DeepMind’s </a:t>
            </a:r>
            <a:r>
              <a:rPr lang="en-US" sz="2300" dirty="0">
                <a:latin typeface="Calibri"/>
                <a:cs typeface="Calibri"/>
              </a:rPr>
              <a:t>AlphaGo</a:t>
            </a:r>
            <a:r>
              <a:rPr lang="en-US" sz="2300" spc="430" dirty="0">
                <a:latin typeface="Calibri"/>
                <a:cs typeface="Calibri"/>
              </a:rPr>
              <a:t> </a:t>
            </a:r>
            <a:r>
              <a:rPr lang="en-US" sz="2300" spc="-10" dirty="0">
                <a:latin typeface="Calibri"/>
                <a:cs typeface="Calibri"/>
              </a:rPr>
              <a:t>program</a:t>
            </a:r>
            <a:r>
              <a:rPr lang="en-US" sz="2300" spc="425" dirty="0">
                <a:latin typeface="Calibri"/>
                <a:cs typeface="Calibri"/>
              </a:rPr>
              <a:t> </a:t>
            </a:r>
            <a:r>
              <a:rPr lang="en-US" sz="2300" spc="5" dirty="0">
                <a:latin typeface="Calibri"/>
                <a:cs typeface="Calibri"/>
              </a:rPr>
              <a:t>is </a:t>
            </a:r>
            <a:r>
              <a:rPr lang="en-US" sz="2300" spc="-505" dirty="0">
                <a:latin typeface="Calibri"/>
                <a:cs typeface="Calibri"/>
              </a:rPr>
              <a:t> </a:t>
            </a:r>
            <a:r>
              <a:rPr lang="en-US" sz="2300" dirty="0">
                <a:latin typeface="Calibri"/>
                <a:cs typeface="Calibri"/>
              </a:rPr>
              <a:t>also</a:t>
            </a:r>
            <a:r>
              <a:rPr lang="en-US" sz="2300" spc="5" dirty="0">
                <a:latin typeface="Calibri"/>
                <a:cs typeface="Calibri"/>
              </a:rPr>
              <a:t> </a:t>
            </a:r>
            <a:r>
              <a:rPr lang="en-US" sz="2300" dirty="0">
                <a:latin typeface="Calibri"/>
                <a:cs typeface="Calibri"/>
              </a:rPr>
              <a:t>a</a:t>
            </a:r>
            <a:r>
              <a:rPr lang="en-US" sz="2300" spc="5" dirty="0">
                <a:latin typeface="Calibri"/>
                <a:cs typeface="Calibri"/>
              </a:rPr>
              <a:t> </a:t>
            </a:r>
            <a:r>
              <a:rPr lang="en-US" sz="2300" spc="-5" dirty="0">
                <a:latin typeface="Calibri"/>
                <a:cs typeface="Calibri"/>
              </a:rPr>
              <a:t>good</a:t>
            </a:r>
            <a:r>
              <a:rPr lang="en-US" sz="2300" dirty="0">
                <a:latin typeface="Calibri"/>
                <a:cs typeface="Calibri"/>
              </a:rPr>
              <a:t> </a:t>
            </a:r>
            <a:r>
              <a:rPr lang="en-US" sz="2300" spc="-10" dirty="0">
                <a:latin typeface="Calibri"/>
                <a:cs typeface="Calibri"/>
              </a:rPr>
              <a:t>example</a:t>
            </a:r>
            <a:r>
              <a:rPr lang="en-US" sz="2300" spc="-5" dirty="0">
                <a:latin typeface="Calibri"/>
                <a:cs typeface="Calibri"/>
              </a:rPr>
              <a:t> </a:t>
            </a:r>
            <a:r>
              <a:rPr lang="en-US" sz="2300" dirty="0">
                <a:latin typeface="Calibri"/>
                <a:cs typeface="Calibri"/>
              </a:rPr>
              <a:t>of</a:t>
            </a:r>
            <a:r>
              <a:rPr lang="en-US" sz="2300" spc="5" dirty="0">
                <a:latin typeface="Calibri"/>
                <a:cs typeface="Calibri"/>
              </a:rPr>
              <a:t> </a:t>
            </a:r>
            <a:r>
              <a:rPr lang="en-US" sz="2300" spc="-15" dirty="0">
                <a:latin typeface="Calibri"/>
                <a:cs typeface="Calibri"/>
              </a:rPr>
              <a:t>Reinforcement</a:t>
            </a:r>
            <a:r>
              <a:rPr lang="en-US" sz="2300" spc="-10" dirty="0">
                <a:latin typeface="Calibri"/>
                <a:cs typeface="Calibri"/>
              </a:rPr>
              <a:t> </a:t>
            </a:r>
            <a:r>
              <a:rPr lang="en-US" sz="2300" dirty="0">
                <a:latin typeface="Calibri"/>
                <a:cs typeface="Calibri"/>
              </a:rPr>
              <a:t>Learning:</a:t>
            </a:r>
            <a:r>
              <a:rPr lang="en-US" sz="2300" spc="5" dirty="0">
                <a:latin typeface="Calibri"/>
                <a:cs typeface="Calibri"/>
              </a:rPr>
              <a:t> </a:t>
            </a:r>
            <a:r>
              <a:rPr lang="en-US" sz="2300" dirty="0">
                <a:latin typeface="Calibri"/>
                <a:cs typeface="Calibri"/>
              </a:rPr>
              <a:t>it</a:t>
            </a:r>
            <a:r>
              <a:rPr lang="en-US" sz="2300" spc="5" dirty="0">
                <a:latin typeface="Calibri"/>
                <a:cs typeface="Calibri"/>
              </a:rPr>
              <a:t> </a:t>
            </a:r>
            <a:r>
              <a:rPr lang="en-US" sz="2300" spc="-5" dirty="0">
                <a:latin typeface="Calibri"/>
                <a:cs typeface="Calibri"/>
              </a:rPr>
              <a:t>made</a:t>
            </a:r>
            <a:r>
              <a:rPr lang="en-US" sz="2300" spc="509" dirty="0">
                <a:latin typeface="Calibri"/>
                <a:cs typeface="Calibri"/>
              </a:rPr>
              <a:t> </a:t>
            </a:r>
            <a:r>
              <a:rPr lang="en-US" sz="2300" spc="5" dirty="0">
                <a:latin typeface="Calibri"/>
                <a:cs typeface="Calibri"/>
              </a:rPr>
              <a:t>the </a:t>
            </a:r>
            <a:r>
              <a:rPr lang="en-US" sz="2300" spc="10" dirty="0">
                <a:latin typeface="Calibri"/>
                <a:cs typeface="Calibri"/>
              </a:rPr>
              <a:t> </a:t>
            </a:r>
            <a:r>
              <a:rPr lang="en-US" sz="2300" dirty="0">
                <a:latin typeface="Calibri"/>
                <a:cs typeface="Calibri"/>
              </a:rPr>
              <a:t>headlines in </a:t>
            </a:r>
            <a:r>
              <a:rPr lang="en-US" sz="2300" spc="-5" dirty="0">
                <a:latin typeface="Calibri"/>
                <a:cs typeface="Calibri"/>
              </a:rPr>
              <a:t>May 2017 when </a:t>
            </a:r>
            <a:r>
              <a:rPr lang="en-US" sz="2300" dirty="0">
                <a:latin typeface="Calibri"/>
                <a:cs typeface="Calibri"/>
              </a:rPr>
              <a:t>it </a:t>
            </a:r>
            <a:r>
              <a:rPr lang="en-US" sz="2300" spc="-5" dirty="0">
                <a:latin typeface="Calibri"/>
                <a:cs typeface="Calibri"/>
              </a:rPr>
              <a:t>beat </a:t>
            </a:r>
            <a:r>
              <a:rPr lang="en-US" sz="2300" dirty="0">
                <a:latin typeface="Calibri"/>
                <a:cs typeface="Calibri"/>
              </a:rPr>
              <a:t>the </a:t>
            </a:r>
            <a:r>
              <a:rPr lang="en-US" sz="2300" spc="-5" dirty="0">
                <a:latin typeface="Calibri"/>
                <a:cs typeface="Calibri"/>
              </a:rPr>
              <a:t>world </a:t>
            </a:r>
            <a:r>
              <a:rPr lang="en-US" sz="2300" dirty="0">
                <a:latin typeface="Calibri"/>
                <a:cs typeface="Calibri"/>
              </a:rPr>
              <a:t>champion </a:t>
            </a:r>
            <a:r>
              <a:rPr lang="en-US" sz="2300" spc="-15" dirty="0">
                <a:latin typeface="Calibri"/>
                <a:cs typeface="Calibri"/>
              </a:rPr>
              <a:t>Ke </a:t>
            </a:r>
            <a:r>
              <a:rPr lang="en-US" sz="2300" spc="5" dirty="0">
                <a:latin typeface="Calibri"/>
                <a:cs typeface="Calibri"/>
              </a:rPr>
              <a:t>Jie </a:t>
            </a:r>
            <a:r>
              <a:rPr lang="en-US" sz="2300" spc="-15" dirty="0">
                <a:latin typeface="Calibri"/>
                <a:cs typeface="Calibri"/>
              </a:rPr>
              <a:t>at </a:t>
            </a:r>
            <a:r>
              <a:rPr lang="en-US" sz="2300" spc="5" dirty="0">
                <a:latin typeface="Calibri"/>
                <a:cs typeface="Calibri"/>
              </a:rPr>
              <a:t>the </a:t>
            </a:r>
            <a:r>
              <a:rPr lang="en-US" sz="2300" spc="10" dirty="0">
                <a:latin typeface="Calibri"/>
                <a:cs typeface="Calibri"/>
              </a:rPr>
              <a:t> </a:t>
            </a:r>
            <a:r>
              <a:rPr lang="en-US" sz="2300" spc="-15" dirty="0">
                <a:latin typeface="Calibri"/>
                <a:cs typeface="Calibri"/>
              </a:rPr>
              <a:t>game</a:t>
            </a:r>
            <a:r>
              <a:rPr lang="en-US" sz="2300" spc="10" dirty="0">
                <a:latin typeface="Calibri"/>
                <a:cs typeface="Calibri"/>
              </a:rPr>
              <a:t> </a:t>
            </a:r>
            <a:r>
              <a:rPr lang="en-US" sz="2300" spc="-10" dirty="0">
                <a:latin typeface="Calibri"/>
                <a:cs typeface="Calibri"/>
              </a:rPr>
              <a:t>of</a:t>
            </a:r>
            <a:r>
              <a:rPr lang="en-US" sz="2300" spc="20" dirty="0">
                <a:latin typeface="Calibri"/>
                <a:cs typeface="Calibri"/>
              </a:rPr>
              <a:t> </a:t>
            </a:r>
            <a:r>
              <a:rPr lang="en-US" sz="2300" dirty="0">
                <a:latin typeface="Calibri"/>
                <a:cs typeface="Calibri"/>
              </a:rPr>
              <a:t>Go.</a:t>
            </a:r>
            <a:endParaRPr sz="23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ABB6AE-A351-DB5F-85F0-7F7591D26221}"/>
              </a:ext>
            </a:extLst>
          </p:cNvPr>
          <p:cNvSpPr txBox="1"/>
          <p:nvPr/>
        </p:nvSpPr>
        <p:spPr>
          <a:xfrm>
            <a:off x="685800" y="1595021"/>
            <a:ext cx="8534400" cy="5262979"/>
          </a:xfrm>
          <a:prstGeom prst="rect">
            <a:avLst/>
          </a:prstGeom>
          <a:noFill/>
        </p:spPr>
        <p:txBody>
          <a:bodyPr wrap="square">
            <a:spAutoFit/>
          </a:bodyPr>
          <a:lstStyle/>
          <a:p>
            <a:r>
              <a:rPr lang="en-US" sz="2400" b="1" dirty="0"/>
              <a:t>Example: Teaching a Robot to Move in a Grid</a:t>
            </a:r>
          </a:p>
          <a:p>
            <a:endParaRPr lang="en-US" sz="2400" b="1" dirty="0"/>
          </a:p>
          <a:p>
            <a:pPr>
              <a:buFont typeface="+mj-lt"/>
              <a:buAutoNum type="arabicPeriod"/>
            </a:pPr>
            <a:r>
              <a:rPr lang="en-US" sz="2400" b="1" dirty="0"/>
              <a:t>Environment</a:t>
            </a:r>
            <a:r>
              <a:rPr lang="en-US" sz="2400" dirty="0"/>
              <a:t>: A 5x5 grid with a goal in the bottom-right corner.</a:t>
            </a:r>
          </a:p>
          <a:p>
            <a:pPr>
              <a:buFont typeface="+mj-lt"/>
              <a:buAutoNum type="arabicPeriod"/>
            </a:pPr>
            <a:r>
              <a:rPr lang="en-US" sz="2400" b="1" dirty="0"/>
              <a:t>Agent</a:t>
            </a:r>
            <a:r>
              <a:rPr lang="en-US" sz="2400" dirty="0"/>
              <a:t>: A robot starting in the top-left corner.</a:t>
            </a:r>
          </a:p>
          <a:p>
            <a:pPr>
              <a:buFont typeface="+mj-lt"/>
              <a:buAutoNum type="arabicPeriod"/>
            </a:pPr>
            <a:r>
              <a:rPr lang="en-US" sz="2400" b="1" dirty="0"/>
              <a:t>Actions</a:t>
            </a:r>
            <a:r>
              <a:rPr lang="en-US" sz="2400" dirty="0"/>
              <a:t>: Move up, down, left, or right.</a:t>
            </a:r>
          </a:p>
          <a:p>
            <a:pPr>
              <a:buFont typeface="+mj-lt"/>
              <a:buAutoNum type="arabicPeriod"/>
            </a:pPr>
            <a:r>
              <a:rPr lang="en-US" sz="2400" b="1" dirty="0"/>
              <a:t>Rewards</a:t>
            </a:r>
            <a:r>
              <a:rPr lang="en-US" sz="2400" dirty="0"/>
              <a:t>:</a:t>
            </a:r>
          </a:p>
          <a:p>
            <a:pPr marL="742950" lvl="1" indent="-285750">
              <a:buFont typeface="+mj-lt"/>
              <a:buAutoNum type="arabicPeriod"/>
            </a:pPr>
            <a:r>
              <a:rPr lang="en-US" sz="2400" dirty="0"/>
              <a:t>+10 for reaching the goal.</a:t>
            </a:r>
          </a:p>
          <a:p>
            <a:pPr marL="742950" lvl="1" indent="-285750">
              <a:buFont typeface="+mj-lt"/>
              <a:buAutoNum type="arabicPeriod"/>
            </a:pPr>
            <a:r>
              <a:rPr lang="en-US" sz="2400" dirty="0"/>
              <a:t>+1 or -1 for each right step or wrong step taken </a:t>
            </a:r>
            <a:r>
              <a:rPr lang="en-US" sz="2400" dirty="0" err="1"/>
              <a:t>resply</a:t>
            </a:r>
            <a:r>
              <a:rPr lang="en-US" sz="2400" dirty="0"/>
              <a:t>.</a:t>
            </a:r>
          </a:p>
          <a:p>
            <a:pPr marL="742950" lvl="1" indent="-285750">
              <a:buFont typeface="+mj-lt"/>
              <a:buAutoNum type="arabicPeriod"/>
            </a:pPr>
            <a:r>
              <a:rPr lang="en-US" sz="2400" dirty="0"/>
              <a:t>-5 for hitting a wall.</a:t>
            </a:r>
          </a:p>
          <a:p>
            <a:r>
              <a:rPr lang="en-US" sz="2400" b="1" dirty="0"/>
              <a:t>How the agent learns:</a:t>
            </a:r>
            <a:endParaRPr lang="en-US" sz="2400" dirty="0"/>
          </a:p>
          <a:p>
            <a:pPr>
              <a:buFont typeface="Arial" panose="020B0604020202020204" pitchFamily="34" charset="0"/>
              <a:buChar char="•"/>
            </a:pPr>
            <a:r>
              <a:rPr lang="en-US" sz="2400" dirty="0"/>
              <a:t>At first, it explores randomly and hits walls or wanders aimlessly.</a:t>
            </a:r>
          </a:p>
          <a:p>
            <a:pPr>
              <a:buFont typeface="Arial" panose="020B0604020202020204" pitchFamily="34" charset="0"/>
              <a:buChar char="•"/>
            </a:pPr>
            <a:r>
              <a:rPr lang="en-US" sz="2400" dirty="0"/>
              <a:t>Over time, it learns which paths lead to the goal and avoids inefficient routes.</a:t>
            </a:r>
          </a:p>
          <a:p>
            <a:pPr>
              <a:buFont typeface="Arial" panose="020B0604020202020204" pitchFamily="34" charset="0"/>
              <a:buChar char="•"/>
            </a:pPr>
            <a:r>
              <a:rPr lang="en-US" sz="2400" dirty="0"/>
              <a:t>Eventually, it discovers the shortest path to the goal.</a:t>
            </a:r>
          </a:p>
        </p:txBody>
      </p:sp>
      <p:sp>
        <p:nvSpPr>
          <p:cNvPr id="7" name="object 2">
            <a:extLst>
              <a:ext uri="{FF2B5EF4-FFF2-40B4-BE49-F238E27FC236}">
                <a16:creationId xmlns:a16="http://schemas.microsoft.com/office/drawing/2014/main" id="{63815F80-A04C-1921-8651-4DAC72A229DD}"/>
              </a:ext>
            </a:extLst>
          </p:cNvPr>
          <p:cNvSpPr txBox="1">
            <a:spLocks noGrp="1"/>
          </p:cNvSpPr>
          <p:nvPr>
            <p:ph type="title"/>
          </p:nvPr>
        </p:nvSpPr>
        <p:spPr>
          <a:xfrm>
            <a:off x="779699" y="793750"/>
            <a:ext cx="4448175" cy="577850"/>
          </a:xfrm>
          <a:prstGeom prst="rect">
            <a:avLst/>
          </a:prstGeom>
        </p:spPr>
        <p:txBody>
          <a:bodyPr vert="horz" wrap="square" lIns="0" tIns="15875" rIns="0" bIns="0" rtlCol="0">
            <a:spAutoFit/>
          </a:bodyPr>
          <a:lstStyle/>
          <a:p>
            <a:pPr marL="12700">
              <a:lnSpc>
                <a:spcPct val="100000"/>
              </a:lnSpc>
              <a:spcBef>
                <a:spcPts val="125"/>
              </a:spcBef>
            </a:pPr>
            <a:r>
              <a:rPr spc="-30" dirty="0"/>
              <a:t>Reinforcement</a:t>
            </a:r>
            <a:r>
              <a:rPr spc="-75" dirty="0"/>
              <a:t> </a:t>
            </a:r>
            <a:r>
              <a:rPr spc="-5" dirty="0"/>
              <a:t>Learning</a:t>
            </a:r>
          </a:p>
        </p:txBody>
      </p:sp>
    </p:spTree>
    <p:extLst>
      <p:ext uri="{BB962C8B-B14F-4D97-AF65-F5344CB8AC3E}">
        <p14:creationId xmlns:p14="http://schemas.microsoft.com/office/powerpoint/2010/main" val="207089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898582"/>
            <a:ext cx="8498205" cy="577850"/>
          </a:xfrm>
          <a:prstGeom prst="rect">
            <a:avLst/>
          </a:prstGeom>
        </p:spPr>
        <p:txBody>
          <a:bodyPr vert="horz" wrap="square" lIns="0" tIns="15875" rIns="0" bIns="0" rtlCol="0">
            <a:spAutoFit/>
          </a:bodyPr>
          <a:lstStyle/>
          <a:p>
            <a:pPr marL="12700">
              <a:lnSpc>
                <a:spcPct val="100000"/>
              </a:lnSpc>
              <a:spcBef>
                <a:spcPts val="125"/>
              </a:spcBef>
            </a:pPr>
            <a:r>
              <a:rPr spc="-45" dirty="0"/>
              <a:t>Traditional</a:t>
            </a:r>
            <a:r>
              <a:rPr spc="20" dirty="0"/>
              <a:t> </a:t>
            </a:r>
            <a:r>
              <a:rPr spc="-25" dirty="0"/>
              <a:t>programming</a:t>
            </a:r>
            <a:r>
              <a:rPr spc="25" dirty="0"/>
              <a:t> </a:t>
            </a:r>
            <a:r>
              <a:rPr spc="-35" dirty="0"/>
              <a:t>vs.</a:t>
            </a:r>
            <a:r>
              <a:rPr spc="5" dirty="0"/>
              <a:t> </a:t>
            </a:r>
            <a:r>
              <a:rPr spc="-10" dirty="0"/>
              <a:t>Machine</a:t>
            </a:r>
            <a:r>
              <a:rPr spc="5" dirty="0"/>
              <a:t> </a:t>
            </a:r>
            <a:r>
              <a:rPr spc="-15" dirty="0"/>
              <a:t>learning</a:t>
            </a:r>
          </a:p>
        </p:txBody>
      </p:sp>
      <p:pic>
        <p:nvPicPr>
          <p:cNvPr id="3" name="object 3"/>
          <p:cNvPicPr/>
          <p:nvPr/>
        </p:nvPicPr>
        <p:blipFill>
          <a:blip r:embed="rId2" cstate="print"/>
          <a:stretch>
            <a:fillRect/>
          </a:stretch>
        </p:blipFill>
        <p:spPr>
          <a:xfrm>
            <a:off x="1764792" y="3425952"/>
            <a:ext cx="6237731" cy="3201924"/>
          </a:xfrm>
          <a:prstGeom prst="rect">
            <a:avLst/>
          </a:prstGeom>
        </p:spPr>
      </p:pic>
      <p:pic>
        <p:nvPicPr>
          <p:cNvPr id="4" name="object 4"/>
          <p:cNvPicPr/>
          <p:nvPr/>
        </p:nvPicPr>
        <p:blipFill>
          <a:blip r:embed="rId3" cstate="print"/>
          <a:stretch>
            <a:fillRect/>
          </a:stretch>
        </p:blipFill>
        <p:spPr>
          <a:xfrm>
            <a:off x="524255" y="2049779"/>
            <a:ext cx="71628" cy="73151"/>
          </a:xfrm>
          <a:prstGeom prst="rect">
            <a:avLst/>
          </a:prstGeom>
        </p:spPr>
      </p:pic>
      <p:pic>
        <p:nvPicPr>
          <p:cNvPr id="5" name="object 5"/>
          <p:cNvPicPr/>
          <p:nvPr/>
        </p:nvPicPr>
        <p:blipFill>
          <a:blip r:embed="rId4" cstate="print"/>
          <a:stretch>
            <a:fillRect/>
          </a:stretch>
        </p:blipFill>
        <p:spPr>
          <a:xfrm>
            <a:off x="524255" y="2766059"/>
            <a:ext cx="71628" cy="73151"/>
          </a:xfrm>
          <a:prstGeom prst="rect">
            <a:avLst/>
          </a:prstGeom>
        </p:spPr>
      </p:pic>
      <p:sp>
        <p:nvSpPr>
          <p:cNvPr id="6" name="object 6"/>
          <p:cNvSpPr/>
          <p:nvPr/>
        </p:nvSpPr>
        <p:spPr>
          <a:xfrm>
            <a:off x="8084819" y="2825495"/>
            <a:ext cx="224154" cy="0"/>
          </a:xfrm>
          <a:custGeom>
            <a:avLst/>
            <a:gdLst/>
            <a:ahLst/>
            <a:cxnLst/>
            <a:rect l="l" t="t" r="r" b="b"/>
            <a:pathLst>
              <a:path w="224154">
                <a:moveTo>
                  <a:pt x="0" y="0"/>
                </a:moveTo>
                <a:lnTo>
                  <a:pt x="224028" y="0"/>
                </a:lnTo>
              </a:path>
            </a:pathLst>
          </a:custGeom>
          <a:ln w="3175">
            <a:solidFill>
              <a:srgbClr val="000000"/>
            </a:solidFill>
          </a:ln>
        </p:spPr>
        <p:txBody>
          <a:bodyPr wrap="square" lIns="0" tIns="0" rIns="0" bIns="0" rtlCol="0"/>
          <a:lstStyle/>
          <a:p>
            <a:endParaRPr/>
          </a:p>
        </p:txBody>
      </p:sp>
      <p:grpSp>
        <p:nvGrpSpPr>
          <p:cNvPr id="7" name="object 7"/>
          <p:cNvGrpSpPr/>
          <p:nvPr/>
        </p:nvGrpSpPr>
        <p:grpSpPr>
          <a:xfrm>
            <a:off x="8412480" y="2705100"/>
            <a:ext cx="317500" cy="204470"/>
            <a:chOff x="8412480" y="2705100"/>
            <a:chExt cx="317500" cy="204470"/>
          </a:xfrm>
        </p:grpSpPr>
        <p:sp>
          <p:nvSpPr>
            <p:cNvPr id="8" name="object 8"/>
            <p:cNvSpPr/>
            <p:nvPr/>
          </p:nvSpPr>
          <p:spPr>
            <a:xfrm>
              <a:off x="8412480" y="2714244"/>
              <a:ext cx="29209" cy="193675"/>
            </a:xfrm>
            <a:custGeom>
              <a:avLst/>
              <a:gdLst/>
              <a:ahLst/>
              <a:cxnLst/>
              <a:rect l="l" t="t" r="r" b="b"/>
              <a:pathLst>
                <a:path w="29209" h="193675">
                  <a:moveTo>
                    <a:pt x="21336" y="54864"/>
                  </a:moveTo>
                  <a:lnTo>
                    <a:pt x="9144" y="54864"/>
                  </a:lnTo>
                  <a:lnTo>
                    <a:pt x="10668" y="53340"/>
                  </a:lnTo>
                  <a:lnTo>
                    <a:pt x="19812" y="53340"/>
                  </a:lnTo>
                  <a:lnTo>
                    <a:pt x="21336" y="54864"/>
                  </a:lnTo>
                  <a:close/>
                </a:path>
                <a:path w="29209" h="193675">
                  <a:moveTo>
                    <a:pt x="25908" y="193548"/>
                  </a:moveTo>
                  <a:lnTo>
                    <a:pt x="6096" y="193548"/>
                  </a:lnTo>
                  <a:lnTo>
                    <a:pt x="3048" y="190500"/>
                  </a:lnTo>
                  <a:lnTo>
                    <a:pt x="3048" y="57912"/>
                  </a:lnTo>
                  <a:lnTo>
                    <a:pt x="4572" y="56388"/>
                  </a:lnTo>
                  <a:lnTo>
                    <a:pt x="4572" y="54864"/>
                  </a:lnTo>
                  <a:lnTo>
                    <a:pt x="25908" y="54864"/>
                  </a:lnTo>
                  <a:lnTo>
                    <a:pt x="27432" y="56388"/>
                  </a:lnTo>
                  <a:lnTo>
                    <a:pt x="27432" y="192024"/>
                  </a:lnTo>
                  <a:lnTo>
                    <a:pt x="25908" y="192024"/>
                  </a:lnTo>
                  <a:lnTo>
                    <a:pt x="25908" y="193548"/>
                  </a:lnTo>
                  <a:close/>
                </a:path>
                <a:path w="29209" h="193675">
                  <a:moveTo>
                    <a:pt x="24384" y="28956"/>
                  </a:moveTo>
                  <a:lnTo>
                    <a:pt x="6096" y="28956"/>
                  </a:lnTo>
                  <a:lnTo>
                    <a:pt x="1524" y="24384"/>
                  </a:lnTo>
                  <a:lnTo>
                    <a:pt x="0" y="21336"/>
                  </a:lnTo>
                  <a:lnTo>
                    <a:pt x="0" y="9144"/>
                  </a:lnTo>
                  <a:lnTo>
                    <a:pt x="3048" y="3048"/>
                  </a:lnTo>
                  <a:lnTo>
                    <a:pt x="9144" y="0"/>
                  </a:lnTo>
                  <a:lnTo>
                    <a:pt x="21336" y="0"/>
                  </a:lnTo>
                  <a:lnTo>
                    <a:pt x="24384" y="1524"/>
                  </a:lnTo>
                  <a:lnTo>
                    <a:pt x="28956" y="6096"/>
                  </a:lnTo>
                  <a:lnTo>
                    <a:pt x="28956" y="24384"/>
                  </a:lnTo>
                  <a:lnTo>
                    <a:pt x="25908" y="25908"/>
                  </a:lnTo>
                  <a:lnTo>
                    <a:pt x="24384" y="28956"/>
                  </a:lnTo>
                  <a:close/>
                </a:path>
              </a:pathLst>
            </a:custGeom>
            <a:solidFill>
              <a:srgbClr val="000000"/>
            </a:solidFill>
          </p:spPr>
          <p:txBody>
            <a:bodyPr wrap="square" lIns="0" tIns="0" rIns="0" bIns="0" rtlCol="0"/>
            <a:lstStyle/>
            <a:p>
              <a:endParaRPr/>
            </a:p>
          </p:txBody>
        </p:sp>
        <p:pic>
          <p:nvPicPr>
            <p:cNvPr id="9" name="object 9"/>
            <p:cNvPicPr/>
            <p:nvPr/>
          </p:nvPicPr>
          <p:blipFill>
            <a:blip r:embed="rId5" cstate="print"/>
            <a:stretch>
              <a:fillRect/>
            </a:stretch>
          </p:blipFill>
          <p:spPr>
            <a:xfrm>
              <a:off x="8467343" y="2734055"/>
              <a:ext cx="83820" cy="175260"/>
            </a:xfrm>
            <a:prstGeom prst="rect">
              <a:avLst/>
            </a:prstGeom>
          </p:spPr>
        </p:pic>
        <p:pic>
          <p:nvPicPr>
            <p:cNvPr id="10" name="object 10"/>
            <p:cNvPicPr/>
            <p:nvPr/>
          </p:nvPicPr>
          <p:blipFill>
            <a:blip r:embed="rId6" cstate="print"/>
            <a:stretch>
              <a:fillRect/>
            </a:stretch>
          </p:blipFill>
          <p:spPr>
            <a:xfrm>
              <a:off x="8577072" y="2705100"/>
              <a:ext cx="152399" cy="204215"/>
            </a:xfrm>
            <a:prstGeom prst="rect">
              <a:avLst/>
            </a:prstGeom>
          </p:spPr>
        </p:pic>
      </p:grpSp>
      <p:sp>
        <p:nvSpPr>
          <p:cNvPr id="11" name="object 11"/>
          <p:cNvSpPr txBox="1">
            <a:spLocks noGrp="1"/>
          </p:cNvSpPr>
          <p:nvPr>
            <p:ph type="body" idx="1"/>
          </p:nvPr>
        </p:nvSpPr>
        <p:spPr>
          <a:prstGeom prst="rect">
            <a:avLst/>
          </a:prstGeom>
        </p:spPr>
        <p:txBody>
          <a:bodyPr vert="horz" wrap="square" lIns="0" tIns="50800" rIns="0" bIns="0" rtlCol="0">
            <a:spAutoFit/>
          </a:bodyPr>
          <a:lstStyle/>
          <a:p>
            <a:pPr marL="12700" marR="5080">
              <a:lnSpc>
                <a:spcPts val="2500"/>
              </a:lnSpc>
              <a:spcBef>
                <a:spcPts val="400"/>
              </a:spcBef>
            </a:pPr>
            <a:r>
              <a:rPr dirty="0"/>
              <a:t>One</a:t>
            </a:r>
            <a:r>
              <a:rPr spc="15" dirty="0"/>
              <a:t> </a:t>
            </a:r>
            <a:r>
              <a:rPr spc="-5" dirty="0"/>
              <a:t>very</a:t>
            </a:r>
            <a:r>
              <a:rPr spc="30" dirty="0"/>
              <a:t> </a:t>
            </a:r>
            <a:r>
              <a:rPr spc="-10" dirty="0"/>
              <a:t>practical </a:t>
            </a:r>
            <a:r>
              <a:rPr spc="-20" dirty="0"/>
              <a:t>way</a:t>
            </a:r>
            <a:r>
              <a:rPr spc="5" dirty="0"/>
              <a:t> </a:t>
            </a:r>
            <a:r>
              <a:rPr spc="-20" dirty="0"/>
              <a:t>to</a:t>
            </a:r>
            <a:r>
              <a:rPr spc="-10" dirty="0"/>
              <a:t> </a:t>
            </a:r>
            <a:r>
              <a:rPr spc="5" dirty="0"/>
              <a:t>think</a:t>
            </a:r>
            <a:r>
              <a:rPr spc="-20" dirty="0"/>
              <a:t> </a:t>
            </a:r>
            <a:r>
              <a:rPr dirty="0"/>
              <a:t>of</a:t>
            </a:r>
            <a:r>
              <a:rPr spc="25" dirty="0"/>
              <a:t> </a:t>
            </a:r>
            <a:r>
              <a:rPr dirty="0"/>
              <a:t>machine</a:t>
            </a:r>
            <a:r>
              <a:rPr spc="-5" dirty="0"/>
              <a:t> </a:t>
            </a:r>
            <a:r>
              <a:rPr dirty="0"/>
              <a:t>learning</a:t>
            </a:r>
            <a:r>
              <a:rPr spc="10" dirty="0"/>
              <a:t> </a:t>
            </a:r>
            <a:r>
              <a:rPr dirty="0"/>
              <a:t>is</a:t>
            </a:r>
            <a:r>
              <a:rPr spc="5" dirty="0"/>
              <a:t> </a:t>
            </a:r>
            <a:r>
              <a:rPr dirty="0"/>
              <a:t>as</a:t>
            </a:r>
            <a:r>
              <a:rPr spc="10" dirty="0"/>
              <a:t> </a:t>
            </a:r>
            <a:r>
              <a:rPr dirty="0"/>
              <a:t>a</a:t>
            </a:r>
            <a:r>
              <a:rPr spc="40" dirty="0"/>
              <a:t> </a:t>
            </a:r>
            <a:r>
              <a:rPr i="1" spc="5" dirty="0">
                <a:latin typeface="Calibri"/>
                <a:cs typeface="Calibri"/>
              </a:rPr>
              <a:t>unique</a:t>
            </a:r>
            <a:r>
              <a:rPr i="1" spc="-30" dirty="0">
                <a:latin typeface="Calibri"/>
                <a:cs typeface="Calibri"/>
              </a:rPr>
              <a:t> </a:t>
            </a:r>
            <a:r>
              <a:rPr i="1" spc="5" dirty="0">
                <a:latin typeface="Calibri"/>
                <a:cs typeface="Calibri"/>
              </a:rPr>
              <a:t>way</a:t>
            </a:r>
            <a:r>
              <a:rPr i="1" spc="-10" dirty="0">
                <a:latin typeface="Calibri"/>
                <a:cs typeface="Calibri"/>
              </a:rPr>
              <a:t> </a:t>
            </a:r>
            <a:r>
              <a:rPr i="1" spc="5" dirty="0">
                <a:latin typeface="Calibri"/>
                <a:cs typeface="Calibri"/>
              </a:rPr>
              <a:t>of </a:t>
            </a:r>
            <a:r>
              <a:rPr i="1" spc="-505" dirty="0">
                <a:latin typeface="Calibri"/>
                <a:cs typeface="Calibri"/>
              </a:rPr>
              <a:t> </a:t>
            </a:r>
            <a:r>
              <a:rPr i="1" dirty="0">
                <a:latin typeface="Calibri"/>
                <a:cs typeface="Calibri"/>
              </a:rPr>
              <a:t>programming </a:t>
            </a:r>
            <a:r>
              <a:rPr spc="-10" dirty="0"/>
              <a:t>computers.</a:t>
            </a:r>
          </a:p>
          <a:p>
            <a:pPr marL="12700" marR="382270" indent="-635">
              <a:lnSpc>
                <a:spcPts val="2500"/>
              </a:lnSpc>
              <a:spcBef>
                <a:spcPts val="645"/>
              </a:spcBef>
            </a:pPr>
            <a:r>
              <a:rPr spc="-5" dirty="0"/>
              <a:t>Most</a:t>
            </a:r>
            <a:r>
              <a:rPr dirty="0"/>
              <a:t> </a:t>
            </a:r>
            <a:r>
              <a:rPr spc="-10" dirty="0"/>
              <a:t>programming</a:t>
            </a:r>
            <a:r>
              <a:rPr spc="15" dirty="0"/>
              <a:t> </a:t>
            </a:r>
            <a:r>
              <a:rPr spc="-10" dirty="0"/>
              <a:t>that</a:t>
            </a:r>
            <a:r>
              <a:rPr dirty="0"/>
              <a:t> </a:t>
            </a:r>
            <a:r>
              <a:rPr spc="5" dirty="0"/>
              <a:t>is</a:t>
            </a:r>
            <a:r>
              <a:rPr spc="15" dirty="0"/>
              <a:t> </a:t>
            </a:r>
            <a:r>
              <a:rPr dirty="0"/>
              <a:t>not</a:t>
            </a:r>
            <a:r>
              <a:rPr spc="5" dirty="0"/>
              <a:t> machine</a:t>
            </a:r>
            <a:r>
              <a:rPr spc="-5" dirty="0"/>
              <a:t> </a:t>
            </a:r>
            <a:r>
              <a:rPr dirty="0"/>
              <a:t>learning</a:t>
            </a:r>
            <a:r>
              <a:rPr spc="15" dirty="0"/>
              <a:t> </a:t>
            </a:r>
            <a:r>
              <a:rPr spc="-10" dirty="0"/>
              <a:t>is</a:t>
            </a:r>
            <a:r>
              <a:rPr spc="10" dirty="0"/>
              <a:t> </a:t>
            </a:r>
            <a:r>
              <a:rPr spc="-10" dirty="0"/>
              <a:t>procedural </a:t>
            </a:r>
            <a:r>
              <a:rPr spc="-5" dirty="0"/>
              <a:t> essentially</a:t>
            </a:r>
            <a:r>
              <a:rPr spc="25" dirty="0"/>
              <a:t> </a:t>
            </a:r>
            <a:r>
              <a:rPr dirty="0"/>
              <a:t>a</a:t>
            </a:r>
            <a:r>
              <a:rPr spc="10" dirty="0"/>
              <a:t> </a:t>
            </a:r>
            <a:r>
              <a:rPr spc="-10" dirty="0"/>
              <a:t>set</a:t>
            </a:r>
            <a:r>
              <a:rPr spc="25" dirty="0"/>
              <a:t> </a:t>
            </a:r>
            <a:r>
              <a:rPr dirty="0"/>
              <a:t>of</a:t>
            </a:r>
            <a:r>
              <a:rPr spc="-5" dirty="0"/>
              <a:t> rules</a:t>
            </a:r>
            <a:r>
              <a:rPr spc="35" dirty="0"/>
              <a:t> </a:t>
            </a:r>
            <a:r>
              <a:rPr dirty="0"/>
              <a:t>defined</a:t>
            </a:r>
            <a:r>
              <a:rPr spc="20" dirty="0"/>
              <a:t> </a:t>
            </a:r>
            <a:r>
              <a:rPr spc="-10" dirty="0"/>
              <a:t>by</a:t>
            </a:r>
            <a:r>
              <a:rPr spc="-15" dirty="0"/>
              <a:t> </a:t>
            </a:r>
            <a:r>
              <a:rPr dirty="0"/>
              <a:t>a</a:t>
            </a:r>
            <a:r>
              <a:rPr spc="10" dirty="0"/>
              <a:t> </a:t>
            </a:r>
            <a:r>
              <a:rPr dirty="0"/>
              <a:t>human.</a:t>
            </a:r>
            <a:r>
              <a:rPr spc="-40" dirty="0"/>
              <a:t> </a:t>
            </a:r>
            <a:r>
              <a:rPr spc="5" dirty="0"/>
              <a:t>This</a:t>
            </a:r>
            <a:r>
              <a:rPr spc="30" dirty="0"/>
              <a:t> </a:t>
            </a:r>
            <a:r>
              <a:rPr dirty="0"/>
              <a:t>rule-set</a:t>
            </a:r>
            <a:r>
              <a:rPr spc="25" dirty="0"/>
              <a:t> </a:t>
            </a:r>
            <a:r>
              <a:rPr dirty="0"/>
              <a:t>is</a:t>
            </a:r>
            <a:r>
              <a:rPr spc="5" dirty="0"/>
              <a:t> </a:t>
            </a:r>
            <a:r>
              <a:rPr dirty="0"/>
              <a:t>called an </a:t>
            </a:r>
            <a:r>
              <a:rPr spc="-505" dirty="0"/>
              <a:t> </a:t>
            </a:r>
            <a:r>
              <a:rPr dirty="0"/>
              <a:t>algorithm.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966" y="685800"/>
            <a:ext cx="4448175" cy="577850"/>
          </a:xfrm>
          <a:prstGeom prst="rect">
            <a:avLst/>
          </a:prstGeom>
        </p:spPr>
        <p:txBody>
          <a:bodyPr vert="horz" wrap="square" lIns="0" tIns="15875" rIns="0" bIns="0" rtlCol="0">
            <a:spAutoFit/>
          </a:bodyPr>
          <a:lstStyle/>
          <a:p>
            <a:pPr marL="12700">
              <a:lnSpc>
                <a:spcPct val="100000"/>
              </a:lnSpc>
              <a:spcBef>
                <a:spcPts val="125"/>
              </a:spcBef>
            </a:pPr>
            <a:r>
              <a:rPr spc="-30" dirty="0"/>
              <a:t>Reinforcement</a:t>
            </a:r>
            <a:r>
              <a:rPr spc="-75" dirty="0"/>
              <a:t> </a:t>
            </a:r>
            <a:r>
              <a:rPr spc="-5" dirty="0"/>
              <a:t>Learning</a:t>
            </a:r>
          </a:p>
        </p:txBody>
      </p:sp>
      <p:pic>
        <p:nvPicPr>
          <p:cNvPr id="3" name="object 3"/>
          <p:cNvPicPr/>
          <p:nvPr/>
        </p:nvPicPr>
        <p:blipFill>
          <a:blip r:embed="rId2" cstate="print"/>
          <a:stretch>
            <a:fillRect/>
          </a:stretch>
        </p:blipFill>
        <p:spPr>
          <a:xfrm>
            <a:off x="2388107" y="1502663"/>
            <a:ext cx="6018275" cy="59207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9699" y="898582"/>
            <a:ext cx="8498205" cy="577850"/>
          </a:xfrm>
          <a:prstGeom prst="rect">
            <a:avLst/>
          </a:prstGeom>
        </p:spPr>
        <p:txBody>
          <a:bodyPr vert="horz" wrap="square" lIns="0" tIns="15875" rIns="0" bIns="0" rtlCol="0">
            <a:spAutoFit/>
          </a:bodyPr>
          <a:lstStyle/>
          <a:p>
            <a:pPr marL="12700">
              <a:lnSpc>
                <a:spcPct val="100000"/>
              </a:lnSpc>
              <a:spcBef>
                <a:spcPts val="125"/>
              </a:spcBef>
            </a:pPr>
            <a:r>
              <a:rPr sz="3600" spc="-45" dirty="0">
                <a:latin typeface="Calibri"/>
                <a:cs typeface="Calibri"/>
              </a:rPr>
              <a:t>Traditional</a:t>
            </a:r>
            <a:r>
              <a:rPr sz="3600" spc="20" dirty="0">
                <a:latin typeface="Calibri"/>
                <a:cs typeface="Calibri"/>
              </a:rPr>
              <a:t> </a:t>
            </a:r>
            <a:r>
              <a:rPr sz="3600" spc="-25" dirty="0">
                <a:latin typeface="Calibri"/>
                <a:cs typeface="Calibri"/>
              </a:rPr>
              <a:t>programming</a:t>
            </a:r>
            <a:r>
              <a:rPr sz="3600" spc="25" dirty="0">
                <a:latin typeface="Calibri"/>
                <a:cs typeface="Calibri"/>
              </a:rPr>
              <a:t> </a:t>
            </a:r>
            <a:r>
              <a:rPr sz="3600" spc="-35" dirty="0">
                <a:latin typeface="Calibri"/>
                <a:cs typeface="Calibri"/>
              </a:rPr>
              <a:t>vs.</a:t>
            </a:r>
            <a:r>
              <a:rPr sz="3600" spc="5" dirty="0">
                <a:latin typeface="Calibri"/>
                <a:cs typeface="Calibri"/>
              </a:rPr>
              <a:t> </a:t>
            </a:r>
            <a:r>
              <a:rPr sz="3600" spc="-10" dirty="0">
                <a:latin typeface="Calibri"/>
                <a:cs typeface="Calibri"/>
              </a:rPr>
              <a:t>Machine</a:t>
            </a:r>
            <a:r>
              <a:rPr sz="3600" spc="5" dirty="0">
                <a:latin typeface="Calibri"/>
                <a:cs typeface="Calibri"/>
              </a:rPr>
              <a:t> </a:t>
            </a:r>
            <a:r>
              <a:rPr sz="3600" spc="-15" dirty="0">
                <a:latin typeface="Calibri"/>
                <a:cs typeface="Calibri"/>
              </a:rPr>
              <a:t>learning</a:t>
            </a:r>
            <a:endParaRPr sz="3600">
              <a:latin typeface="Calibri"/>
              <a:cs typeface="Calibri"/>
            </a:endParaRPr>
          </a:p>
        </p:txBody>
      </p:sp>
      <p:pic>
        <p:nvPicPr>
          <p:cNvPr id="3" name="object 3"/>
          <p:cNvPicPr/>
          <p:nvPr/>
        </p:nvPicPr>
        <p:blipFill>
          <a:blip r:embed="rId2" cstate="print"/>
          <a:stretch>
            <a:fillRect/>
          </a:stretch>
        </p:blipFill>
        <p:spPr>
          <a:xfrm>
            <a:off x="2258567" y="3278123"/>
            <a:ext cx="5251703" cy="3203447"/>
          </a:xfrm>
          <a:prstGeom prst="rect">
            <a:avLst/>
          </a:prstGeom>
        </p:spPr>
      </p:pic>
      <p:pic>
        <p:nvPicPr>
          <p:cNvPr id="4" name="object 4"/>
          <p:cNvPicPr/>
          <p:nvPr/>
        </p:nvPicPr>
        <p:blipFill>
          <a:blip r:embed="rId3" cstate="print"/>
          <a:stretch>
            <a:fillRect/>
          </a:stretch>
        </p:blipFill>
        <p:spPr>
          <a:xfrm>
            <a:off x="524255" y="2124455"/>
            <a:ext cx="71628" cy="73151"/>
          </a:xfrm>
          <a:prstGeom prst="rect">
            <a:avLst/>
          </a:prstGeom>
        </p:spPr>
      </p:pic>
      <p:sp>
        <p:nvSpPr>
          <p:cNvPr id="5" name="object 5"/>
          <p:cNvSpPr txBox="1"/>
          <p:nvPr/>
        </p:nvSpPr>
        <p:spPr>
          <a:xfrm>
            <a:off x="683707" y="1957892"/>
            <a:ext cx="8500110" cy="1012190"/>
          </a:xfrm>
          <a:prstGeom prst="rect">
            <a:avLst/>
          </a:prstGeom>
        </p:spPr>
        <p:txBody>
          <a:bodyPr vert="horz" wrap="square" lIns="0" tIns="52705" rIns="0" bIns="0" rtlCol="0">
            <a:spAutoFit/>
          </a:bodyPr>
          <a:lstStyle/>
          <a:p>
            <a:pPr marL="12700" marR="5080" indent="-635">
              <a:lnSpc>
                <a:spcPts val="2500"/>
              </a:lnSpc>
              <a:spcBef>
                <a:spcPts val="415"/>
              </a:spcBef>
            </a:pPr>
            <a:r>
              <a:rPr sz="2300" dirty="0">
                <a:latin typeface="Calibri"/>
                <a:cs typeface="Calibri"/>
              </a:rPr>
              <a:t>ML</a:t>
            </a:r>
            <a:r>
              <a:rPr sz="2300" spc="10" dirty="0">
                <a:latin typeface="Calibri"/>
                <a:cs typeface="Calibri"/>
              </a:rPr>
              <a:t> </a:t>
            </a:r>
            <a:r>
              <a:rPr sz="2300" dirty="0">
                <a:latin typeface="Calibri"/>
                <a:cs typeface="Calibri"/>
              </a:rPr>
              <a:t>algorithms</a:t>
            </a:r>
            <a:r>
              <a:rPr sz="2300" spc="10" dirty="0">
                <a:latin typeface="Calibri"/>
                <a:cs typeface="Calibri"/>
              </a:rPr>
              <a:t> </a:t>
            </a:r>
            <a:r>
              <a:rPr sz="2300" dirty="0">
                <a:latin typeface="Calibri"/>
                <a:cs typeface="Calibri"/>
              </a:rPr>
              <a:t>learn</a:t>
            </a:r>
            <a:r>
              <a:rPr sz="2300" spc="5" dirty="0">
                <a:latin typeface="Calibri"/>
                <a:cs typeface="Calibri"/>
              </a:rPr>
              <a:t> </a:t>
            </a:r>
            <a:r>
              <a:rPr sz="2300" spc="-10" dirty="0">
                <a:latin typeface="Calibri"/>
                <a:cs typeface="Calibri"/>
              </a:rPr>
              <a:t>from</a:t>
            </a:r>
            <a:r>
              <a:rPr sz="2300" spc="15" dirty="0">
                <a:latin typeface="Calibri"/>
                <a:cs typeface="Calibri"/>
              </a:rPr>
              <a:t> </a:t>
            </a:r>
            <a:r>
              <a:rPr sz="2300" spc="-10" dirty="0">
                <a:latin typeface="Calibri"/>
                <a:cs typeface="Calibri"/>
              </a:rPr>
              <a:t>data,</a:t>
            </a:r>
            <a:r>
              <a:rPr sz="2300" spc="-30" dirty="0">
                <a:latin typeface="Calibri"/>
                <a:cs typeface="Calibri"/>
              </a:rPr>
              <a:t> </a:t>
            </a:r>
            <a:r>
              <a:rPr sz="2300" spc="-10" dirty="0">
                <a:latin typeface="Calibri"/>
                <a:cs typeface="Calibri"/>
              </a:rPr>
              <a:t>rather </a:t>
            </a:r>
            <a:r>
              <a:rPr sz="2300" spc="5" dirty="0">
                <a:latin typeface="Calibri"/>
                <a:cs typeface="Calibri"/>
              </a:rPr>
              <a:t>than </a:t>
            </a:r>
            <a:r>
              <a:rPr sz="2300" spc="-5" dirty="0">
                <a:latin typeface="Calibri"/>
                <a:cs typeface="Calibri"/>
              </a:rPr>
              <a:t>direct</a:t>
            </a:r>
            <a:r>
              <a:rPr sz="2300" dirty="0">
                <a:latin typeface="Calibri"/>
                <a:cs typeface="Calibri"/>
              </a:rPr>
              <a:t> human</a:t>
            </a:r>
            <a:r>
              <a:rPr sz="2300" spc="-20" dirty="0">
                <a:latin typeface="Calibri"/>
                <a:cs typeface="Calibri"/>
              </a:rPr>
              <a:t> </a:t>
            </a:r>
            <a:r>
              <a:rPr sz="2300" spc="-5" dirty="0">
                <a:latin typeface="Calibri"/>
                <a:cs typeface="Calibri"/>
              </a:rPr>
              <a:t>intervention, </a:t>
            </a:r>
            <a:r>
              <a:rPr sz="2300" dirty="0">
                <a:latin typeface="Calibri"/>
                <a:cs typeface="Calibri"/>
              </a:rPr>
              <a:t> about</a:t>
            </a:r>
            <a:r>
              <a:rPr sz="2300" spc="-25" dirty="0">
                <a:latin typeface="Calibri"/>
                <a:cs typeface="Calibri"/>
              </a:rPr>
              <a:t> </a:t>
            </a:r>
            <a:r>
              <a:rPr sz="2300" spc="5" dirty="0">
                <a:latin typeface="Calibri"/>
                <a:cs typeface="Calibri"/>
              </a:rPr>
              <a:t>the</a:t>
            </a:r>
            <a:r>
              <a:rPr sz="2300" spc="-5" dirty="0">
                <a:latin typeface="Calibri"/>
                <a:cs typeface="Calibri"/>
              </a:rPr>
              <a:t> </a:t>
            </a:r>
            <a:r>
              <a:rPr sz="2300" spc="-10" dirty="0">
                <a:latin typeface="Calibri"/>
                <a:cs typeface="Calibri"/>
              </a:rPr>
              <a:t>parameters</a:t>
            </a:r>
            <a:r>
              <a:rPr sz="2300" spc="5" dirty="0">
                <a:latin typeface="Calibri"/>
                <a:cs typeface="Calibri"/>
              </a:rPr>
              <a:t> </a:t>
            </a:r>
            <a:r>
              <a:rPr sz="2300" dirty="0">
                <a:latin typeface="Calibri"/>
                <a:cs typeface="Calibri"/>
              </a:rPr>
              <a:t>that</a:t>
            </a:r>
            <a:r>
              <a:rPr sz="2300" spc="-20" dirty="0">
                <a:latin typeface="Calibri"/>
                <a:cs typeface="Calibri"/>
              </a:rPr>
              <a:t> </a:t>
            </a:r>
            <a:r>
              <a:rPr sz="2300" dirty="0">
                <a:latin typeface="Calibri"/>
                <a:cs typeface="Calibri"/>
              </a:rPr>
              <a:t>will</a:t>
            </a:r>
            <a:r>
              <a:rPr sz="2300" spc="30" dirty="0">
                <a:latin typeface="Calibri"/>
                <a:cs typeface="Calibri"/>
              </a:rPr>
              <a:t> </a:t>
            </a:r>
            <a:r>
              <a:rPr sz="2300" spc="-5" dirty="0">
                <a:latin typeface="Calibri"/>
                <a:cs typeface="Calibri"/>
              </a:rPr>
              <a:t>shape </a:t>
            </a:r>
            <a:r>
              <a:rPr sz="2300" dirty="0">
                <a:latin typeface="Calibri"/>
                <a:cs typeface="Calibri"/>
              </a:rPr>
              <a:t>a</a:t>
            </a:r>
            <a:r>
              <a:rPr sz="2300" spc="10" dirty="0">
                <a:latin typeface="Calibri"/>
                <a:cs typeface="Calibri"/>
              </a:rPr>
              <a:t> </a:t>
            </a:r>
            <a:r>
              <a:rPr sz="2300" spc="-5" dirty="0">
                <a:latin typeface="Calibri"/>
                <a:cs typeface="Calibri"/>
              </a:rPr>
              <a:t>mathematical</a:t>
            </a:r>
            <a:r>
              <a:rPr sz="2300" spc="-30" dirty="0">
                <a:latin typeface="Calibri"/>
                <a:cs typeface="Calibri"/>
              </a:rPr>
              <a:t> </a:t>
            </a:r>
            <a:r>
              <a:rPr sz="2300" spc="5" dirty="0">
                <a:latin typeface="Calibri"/>
                <a:cs typeface="Calibri"/>
              </a:rPr>
              <a:t>model</a:t>
            </a:r>
            <a:r>
              <a:rPr sz="2300" spc="10" dirty="0">
                <a:latin typeface="Calibri"/>
                <a:cs typeface="Calibri"/>
              </a:rPr>
              <a:t> </a:t>
            </a:r>
            <a:r>
              <a:rPr sz="2300" spc="-20" dirty="0">
                <a:latin typeface="Calibri"/>
                <a:cs typeface="Calibri"/>
              </a:rPr>
              <a:t>for</a:t>
            </a:r>
            <a:r>
              <a:rPr sz="2300" spc="15" dirty="0">
                <a:latin typeface="Calibri"/>
                <a:cs typeface="Calibri"/>
              </a:rPr>
              <a:t> </a:t>
            </a:r>
            <a:r>
              <a:rPr sz="2300" dirty="0">
                <a:latin typeface="Calibri"/>
                <a:cs typeface="Calibri"/>
              </a:rPr>
              <a:t>making </a:t>
            </a:r>
            <a:r>
              <a:rPr sz="2300" spc="-505" dirty="0">
                <a:latin typeface="Calibri"/>
                <a:cs typeface="Calibri"/>
              </a:rPr>
              <a:t> </a:t>
            </a:r>
            <a:r>
              <a:rPr sz="2300" dirty="0">
                <a:latin typeface="Calibri"/>
                <a:cs typeface="Calibri"/>
              </a:rPr>
              <a:t>predictions.</a:t>
            </a:r>
            <a:endParaRPr sz="23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898582"/>
            <a:ext cx="4782901" cy="570028"/>
          </a:xfrm>
          <a:prstGeom prst="rect">
            <a:avLst/>
          </a:prstGeom>
        </p:spPr>
        <p:txBody>
          <a:bodyPr vert="horz" wrap="square" lIns="0" tIns="15875" rIns="0" bIns="0" rtlCol="0">
            <a:spAutoFit/>
          </a:bodyPr>
          <a:lstStyle/>
          <a:p>
            <a:pPr marL="12700">
              <a:lnSpc>
                <a:spcPct val="100000"/>
              </a:lnSpc>
              <a:spcBef>
                <a:spcPts val="125"/>
              </a:spcBef>
            </a:pPr>
            <a:r>
              <a:rPr spc="-15" dirty="0"/>
              <a:t>Machine </a:t>
            </a:r>
            <a:r>
              <a:rPr spc="-10" dirty="0"/>
              <a:t>Learning</a:t>
            </a:r>
          </a:p>
        </p:txBody>
      </p:sp>
      <p:sp>
        <p:nvSpPr>
          <p:cNvPr id="12" name="TextBox 11">
            <a:extLst>
              <a:ext uri="{FF2B5EF4-FFF2-40B4-BE49-F238E27FC236}">
                <a16:creationId xmlns:a16="http://schemas.microsoft.com/office/drawing/2014/main" id="{93CA13C4-C559-EF8E-659E-150AB6121149}"/>
              </a:ext>
            </a:extLst>
          </p:cNvPr>
          <p:cNvSpPr txBox="1"/>
          <p:nvPr/>
        </p:nvSpPr>
        <p:spPr>
          <a:xfrm>
            <a:off x="609600" y="1762542"/>
            <a:ext cx="8458200" cy="5262979"/>
          </a:xfrm>
          <a:prstGeom prst="rect">
            <a:avLst/>
          </a:prstGeom>
          <a:noFill/>
        </p:spPr>
        <p:txBody>
          <a:bodyPr wrap="square">
            <a:spAutoFit/>
          </a:bodyPr>
          <a:lstStyle/>
          <a:p>
            <a:pPr algn="just"/>
            <a:r>
              <a:rPr lang="en-US" sz="2400" b="1" dirty="0"/>
              <a:t>Traditional computer programming</a:t>
            </a:r>
          </a:p>
          <a:p>
            <a:pPr algn="just"/>
            <a:r>
              <a:rPr lang="en-US" sz="2400" dirty="0"/>
              <a:t>Machines can perform a set task using input data rather than relying  on a direct input command.</a:t>
            </a:r>
          </a:p>
          <a:p>
            <a:pPr algn="just"/>
            <a:r>
              <a:rPr lang="en-US" sz="2400" dirty="0"/>
              <a:t>where outputs or decisions are pre-defined by the programmer</a:t>
            </a:r>
          </a:p>
          <a:p>
            <a:pPr algn="just"/>
            <a:endParaRPr lang="en-US" sz="2400" dirty="0"/>
          </a:p>
          <a:p>
            <a:pPr algn="just"/>
            <a:r>
              <a:rPr lang="en-US" sz="2400" b="1" dirty="0"/>
              <a:t>Machine Learning</a:t>
            </a:r>
          </a:p>
          <a:p>
            <a:pPr algn="just"/>
            <a:r>
              <a:rPr lang="en-US" sz="2400" dirty="0"/>
              <a:t>uses data as input to build a decision model.</a:t>
            </a:r>
          </a:p>
          <a:p>
            <a:pPr algn="just"/>
            <a:r>
              <a:rPr lang="en-US" sz="2400" dirty="0"/>
              <a:t>Decisions are generated by deciphering relationships and patterns in the data  using probabilistic reasoning, trial and error, and other computationally-  intensive techniques.</a:t>
            </a:r>
          </a:p>
          <a:p>
            <a:pPr algn="just"/>
            <a:endParaRPr lang="en-US" sz="2400" dirty="0"/>
          </a:p>
          <a:p>
            <a:pPr algn="just"/>
            <a:r>
              <a:rPr lang="en-US" sz="2400" dirty="0"/>
              <a:t>This </a:t>
            </a:r>
            <a:r>
              <a:rPr lang="en-US" sz="2400" dirty="0">
                <a:solidFill>
                  <a:srgbClr val="FF0000"/>
                </a:solidFill>
              </a:rPr>
              <a:t>means that the output of the decision model is determined by the  contents of the input data </a:t>
            </a:r>
            <a:r>
              <a:rPr lang="en-US" sz="2400" dirty="0"/>
              <a:t>rather than any pre-set rules defined by a human  programmer.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04C71C-E76D-C80E-30C7-3EA10EBEC1A3}"/>
              </a:ext>
            </a:extLst>
          </p:cNvPr>
          <p:cNvSpPr txBox="1"/>
          <p:nvPr/>
        </p:nvSpPr>
        <p:spPr>
          <a:xfrm>
            <a:off x="457200" y="762000"/>
            <a:ext cx="8991600" cy="6740307"/>
          </a:xfrm>
          <a:prstGeom prst="rect">
            <a:avLst/>
          </a:prstGeom>
          <a:noFill/>
        </p:spPr>
        <p:txBody>
          <a:bodyPr wrap="square">
            <a:spAutoFit/>
          </a:bodyPr>
          <a:lstStyle/>
          <a:p>
            <a:pPr algn="just"/>
            <a:r>
              <a:rPr lang="en-US" sz="2400" b="1" dirty="0"/>
              <a:t>Example: Traditional Computer Programming vs. Machine Learning</a:t>
            </a:r>
          </a:p>
          <a:p>
            <a:pPr algn="just"/>
            <a:endParaRPr lang="en-US" sz="2400" b="1" dirty="0"/>
          </a:p>
          <a:p>
            <a:pPr algn="just"/>
            <a:r>
              <a:rPr lang="en-US" sz="2400" b="1" dirty="0"/>
              <a:t>Traditional Computer Programming</a:t>
            </a:r>
          </a:p>
          <a:p>
            <a:pPr algn="just"/>
            <a:r>
              <a:rPr lang="en-US" sz="2400" dirty="0"/>
              <a:t>Scenario: You want a program to classify emails as "spam" or "not spam."</a:t>
            </a:r>
          </a:p>
          <a:p>
            <a:pPr algn="just"/>
            <a:endParaRPr lang="en-US" sz="2400" dirty="0"/>
          </a:p>
          <a:p>
            <a:pPr algn="just"/>
            <a:r>
              <a:rPr lang="en-US" sz="2400" dirty="0"/>
              <a:t>Approach: The programmer explicitly defines rules to identify spam emails, such as:</a:t>
            </a:r>
          </a:p>
          <a:p>
            <a:pPr algn="just"/>
            <a:endParaRPr lang="en-US" sz="2400" dirty="0"/>
          </a:p>
          <a:p>
            <a:pPr algn="just"/>
            <a:r>
              <a:rPr lang="en-US" sz="2400" dirty="0"/>
              <a:t>If the email contains certain keywords (e.g., "win," "free," "urgent"), classify it as spam.</a:t>
            </a:r>
          </a:p>
          <a:p>
            <a:pPr algn="just"/>
            <a:r>
              <a:rPr lang="en-US" sz="2400" dirty="0"/>
              <a:t>If the sender is in the user's contact list, classify it as not spam.</a:t>
            </a:r>
          </a:p>
          <a:p>
            <a:pPr algn="just"/>
            <a:r>
              <a:rPr lang="en-US" sz="2400" dirty="0"/>
              <a:t>The rules are manually coded and do not adapt unless the programmer updates them.</a:t>
            </a:r>
          </a:p>
          <a:p>
            <a:pPr algn="just"/>
            <a:r>
              <a:rPr lang="en-US" sz="2400" dirty="0"/>
              <a:t>Outcome: The program strictly follows the rules defined by the programmer. If the rules miss certain patterns (e.g., new spam tactics), the system fails to classify accurately.</a:t>
            </a:r>
          </a:p>
          <a:p>
            <a:pPr algn="just"/>
            <a:endParaRPr lang="en-US" sz="2400" dirty="0"/>
          </a:p>
        </p:txBody>
      </p:sp>
    </p:spTree>
    <p:extLst>
      <p:ext uri="{BB962C8B-B14F-4D97-AF65-F5344CB8AC3E}">
        <p14:creationId xmlns:p14="http://schemas.microsoft.com/office/powerpoint/2010/main" val="3467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CA66FA-522B-7DEA-419A-A1ACD8D0D9DD}"/>
              </a:ext>
            </a:extLst>
          </p:cNvPr>
          <p:cNvSpPr txBox="1"/>
          <p:nvPr/>
        </p:nvSpPr>
        <p:spPr>
          <a:xfrm>
            <a:off x="457200" y="914400"/>
            <a:ext cx="9144000" cy="6370975"/>
          </a:xfrm>
          <a:prstGeom prst="rect">
            <a:avLst/>
          </a:prstGeom>
          <a:noFill/>
        </p:spPr>
        <p:txBody>
          <a:bodyPr wrap="square">
            <a:spAutoFit/>
          </a:bodyPr>
          <a:lstStyle/>
          <a:p>
            <a:pPr algn="just"/>
            <a:r>
              <a:rPr lang="en-US" sz="2400" b="1" dirty="0"/>
              <a:t>Machine Learning</a:t>
            </a:r>
          </a:p>
          <a:p>
            <a:pPr algn="just"/>
            <a:r>
              <a:rPr lang="en-US" sz="2400" dirty="0"/>
              <a:t>Scenario: You want the system to classify emails as "spam" or "not spam."</a:t>
            </a:r>
          </a:p>
          <a:p>
            <a:pPr algn="just"/>
            <a:endParaRPr lang="en-US" sz="2400" dirty="0"/>
          </a:p>
          <a:p>
            <a:pPr algn="just"/>
            <a:r>
              <a:rPr lang="en-US" sz="2400" dirty="0"/>
              <a:t>Approach: The system is trained using labeled data (emails marked as spam or not spam). A machine learning model is built by:</a:t>
            </a:r>
          </a:p>
          <a:p>
            <a:pPr algn="just"/>
            <a:endParaRPr lang="en-US" sz="2400" dirty="0"/>
          </a:p>
          <a:p>
            <a:pPr algn="just"/>
            <a:r>
              <a:rPr lang="en-US" sz="2400" dirty="0"/>
              <a:t>Identifying patterns in the data, such as word frequency, email structure, and metadata.</a:t>
            </a:r>
          </a:p>
          <a:p>
            <a:pPr algn="just"/>
            <a:endParaRPr lang="en-US" sz="2400" dirty="0"/>
          </a:p>
          <a:p>
            <a:pPr algn="just"/>
            <a:r>
              <a:rPr lang="en-US" sz="2400" dirty="0"/>
              <a:t>Using algorithms like logistic regression, decision trees, or neural networks to learn decision boundaries.</a:t>
            </a:r>
          </a:p>
          <a:p>
            <a:pPr algn="just"/>
            <a:endParaRPr lang="en-US" sz="2400" dirty="0"/>
          </a:p>
          <a:p>
            <a:pPr algn="just"/>
            <a:r>
              <a:rPr lang="en-US" sz="2400" dirty="0"/>
              <a:t>Outcome: The system adapts to new data and updates its model based on the relationships and patterns discovered. It can generalize to identify spam emails, even if they use tactics not explicitly covered in the training data</a:t>
            </a:r>
          </a:p>
        </p:txBody>
      </p:sp>
    </p:spTree>
    <p:extLst>
      <p:ext uri="{BB962C8B-B14F-4D97-AF65-F5344CB8AC3E}">
        <p14:creationId xmlns:p14="http://schemas.microsoft.com/office/powerpoint/2010/main" val="141349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898582"/>
            <a:ext cx="3334385" cy="577850"/>
          </a:xfrm>
          <a:prstGeom prst="rect">
            <a:avLst/>
          </a:prstGeom>
        </p:spPr>
        <p:txBody>
          <a:bodyPr vert="horz" wrap="square" lIns="0" tIns="15875" rIns="0" bIns="0" rtlCol="0">
            <a:spAutoFit/>
          </a:bodyPr>
          <a:lstStyle/>
          <a:p>
            <a:pPr marL="12700">
              <a:lnSpc>
                <a:spcPct val="100000"/>
              </a:lnSpc>
              <a:spcBef>
                <a:spcPts val="125"/>
              </a:spcBef>
            </a:pPr>
            <a:r>
              <a:rPr spc="-15" dirty="0"/>
              <a:t>Machine </a:t>
            </a:r>
            <a:r>
              <a:rPr spc="-10" dirty="0"/>
              <a:t>Learning</a:t>
            </a:r>
          </a:p>
        </p:txBody>
      </p:sp>
      <p:sp>
        <p:nvSpPr>
          <p:cNvPr id="8" name="TextBox 7">
            <a:extLst>
              <a:ext uri="{FF2B5EF4-FFF2-40B4-BE49-F238E27FC236}">
                <a16:creationId xmlns:a16="http://schemas.microsoft.com/office/drawing/2014/main" id="{AEAAF8FD-90E1-C5D9-8820-8CBD444110E8}"/>
              </a:ext>
            </a:extLst>
          </p:cNvPr>
          <p:cNvSpPr txBox="1"/>
          <p:nvPr/>
        </p:nvSpPr>
        <p:spPr>
          <a:xfrm>
            <a:off x="779698" y="2286000"/>
            <a:ext cx="8288101" cy="3416320"/>
          </a:xfrm>
          <a:prstGeom prst="rect">
            <a:avLst/>
          </a:prstGeom>
          <a:noFill/>
        </p:spPr>
        <p:txBody>
          <a:bodyPr wrap="square">
            <a:spAutoFit/>
          </a:bodyPr>
          <a:lstStyle/>
          <a:p>
            <a:r>
              <a:rPr lang="en-US" sz="2400" b="1" dirty="0"/>
              <a:t>Role of programmer in ML:</a:t>
            </a:r>
          </a:p>
          <a:p>
            <a:endParaRPr lang="en-US" sz="2400" dirty="0"/>
          </a:p>
          <a:p>
            <a:r>
              <a:rPr lang="en-US" sz="2400" dirty="0"/>
              <a:t>The human programmer is still responsible for feeding the data into the  model,</a:t>
            </a:r>
          </a:p>
          <a:p>
            <a:endParaRPr lang="en-US" sz="2400" dirty="0"/>
          </a:p>
          <a:p>
            <a:r>
              <a:rPr lang="en-US" sz="2400" dirty="0"/>
              <a:t>selecting an appropriate algorithm and</a:t>
            </a:r>
          </a:p>
          <a:p>
            <a:endParaRPr lang="en-US" sz="2400" dirty="0"/>
          </a:p>
          <a:p>
            <a:r>
              <a:rPr lang="en-US" sz="2400" dirty="0"/>
              <a:t>tweaking its settings (called hyperparameters) in order to reduce prediction  error.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699" y="898582"/>
            <a:ext cx="3334385" cy="577850"/>
          </a:xfrm>
          <a:prstGeom prst="rect">
            <a:avLst/>
          </a:prstGeom>
        </p:spPr>
        <p:txBody>
          <a:bodyPr vert="horz" wrap="square" lIns="0" tIns="15875" rIns="0" bIns="0" rtlCol="0">
            <a:spAutoFit/>
          </a:bodyPr>
          <a:lstStyle/>
          <a:p>
            <a:pPr marL="12700">
              <a:lnSpc>
                <a:spcPct val="100000"/>
              </a:lnSpc>
              <a:spcBef>
                <a:spcPts val="125"/>
              </a:spcBef>
            </a:pPr>
            <a:r>
              <a:rPr spc="-15" dirty="0"/>
              <a:t>Machine </a:t>
            </a:r>
            <a:r>
              <a:rPr spc="-10" dirty="0"/>
              <a:t>Learning</a:t>
            </a:r>
          </a:p>
        </p:txBody>
      </p:sp>
      <p:pic>
        <p:nvPicPr>
          <p:cNvPr id="3" name="object 3"/>
          <p:cNvPicPr/>
          <p:nvPr/>
        </p:nvPicPr>
        <p:blipFill>
          <a:blip r:embed="rId2" cstate="print"/>
          <a:stretch>
            <a:fillRect/>
          </a:stretch>
        </p:blipFill>
        <p:spPr>
          <a:xfrm>
            <a:off x="144779" y="2241804"/>
            <a:ext cx="9770363" cy="44089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09600"/>
            <a:ext cx="3334385" cy="577850"/>
          </a:xfrm>
          <a:prstGeom prst="rect">
            <a:avLst/>
          </a:prstGeom>
        </p:spPr>
        <p:txBody>
          <a:bodyPr vert="horz" wrap="square" lIns="0" tIns="15875" rIns="0" bIns="0" rtlCol="0">
            <a:spAutoFit/>
          </a:bodyPr>
          <a:lstStyle/>
          <a:p>
            <a:pPr marL="12700">
              <a:lnSpc>
                <a:spcPct val="100000"/>
              </a:lnSpc>
              <a:spcBef>
                <a:spcPts val="125"/>
              </a:spcBef>
            </a:pPr>
            <a:r>
              <a:rPr spc="-15" dirty="0"/>
              <a:t>Machine </a:t>
            </a:r>
            <a:r>
              <a:rPr spc="-10" dirty="0"/>
              <a:t>Learning</a:t>
            </a:r>
          </a:p>
        </p:txBody>
      </p:sp>
      <p:sp>
        <p:nvSpPr>
          <p:cNvPr id="10" name="TextBox 9">
            <a:extLst>
              <a:ext uri="{FF2B5EF4-FFF2-40B4-BE49-F238E27FC236}">
                <a16:creationId xmlns:a16="http://schemas.microsoft.com/office/drawing/2014/main" id="{022104DC-BC96-EDBA-488A-D11AD5A9556B}"/>
              </a:ext>
            </a:extLst>
          </p:cNvPr>
          <p:cNvSpPr txBox="1"/>
          <p:nvPr/>
        </p:nvSpPr>
        <p:spPr>
          <a:xfrm>
            <a:off x="685800" y="1530489"/>
            <a:ext cx="8534400" cy="5632311"/>
          </a:xfrm>
          <a:prstGeom prst="rect">
            <a:avLst/>
          </a:prstGeom>
          <a:noFill/>
        </p:spPr>
        <p:txBody>
          <a:bodyPr wrap="square">
            <a:spAutoFit/>
          </a:bodyPr>
          <a:lstStyle/>
          <a:p>
            <a:pPr algn="just"/>
            <a:r>
              <a:rPr lang="en-US" sz="2400" b="1" dirty="0"/>
              <a:t>Use of Machine Learning:</a:t>
            </a:r>
          </a:p>
          <a:p>
            <a:pPr algn="just"/>
            <a:endParaRPr lang="en-US" sz="2400" dirty="0"/>
          </a:p>
          <a:p>
            <a:pPr algn="just"/>
            <a:r>
              <a:rPr lang="en-US" sz="2400" dirty="0"/>
              <a:t>Problems for which existing solutions require a lot of fine-tuning or long lists  of rules: one Machine Learning algorithm can often simplify code and  perform better than the traditional approach.</a:t>
            </a:r>
          </a:p>
          <a:p>
            <a:pPr algn="just"/>
            <a:endParaRPr lang="en-US" sz="2400" dirty="0"/>
          </a:p>
          <a:p>
            <a:pPr algn="just"/>
            <a:r>
              <a:rPr lang="en-US" sz="2400" dirty="0"/>
              <a:t>Complex problems for which using a traditional approach yields no good  solution: the best Machine Learning techniques can perhaps find a solution.</a:t>
            </a:r>
          </a:p>
          <a:p>
            <a:pPr algn="just"/>
            <a:endParaRPr lang="en-US" sz="2400" dirty="0"/>
          </a:p>
          <a:p>
            <a:pPr algn="just"/>
            <a:r>
              <a:rPr lang="en-US" sz="2400" dirty="0"/>
              <a:t>Fluctuating environments: a Machine Learning system can adapt to new  data.</a:t>
            </a:r>
          </a:p>
          <a:p>
            <a:pPr algn="just"/>
            <a:endParaRPr lang="en-US" sz="2400" dirty="0"/>
          </a:p>
          <a:p>
            <a:pPr algn="just"/>
            <a:r>
              <a:rPr lang="en-US" sz="2400" dirty="0"/>
              <a:t>Getting insights about complex problems and large amounts of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72C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1363</Words>
  <Application>Microsoft Office PowerPoint</Application>
  <PresentationFormat>Custom</PresentationFormat>
  <Paragraphs>149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What is Machine Learning</vt:lpstr>
      <vt:lpstr>Traditional programming vs. Machine learning</vt:lpstr>
      <vt:lpstr>PowerPoint Presentation</vt:lpstr>
      <vt:lpstr>Machine Learning</vt:lpstr>
      <vt:lpstr>PowerPoint Presentation</vt:lpstr>
      <vt:lpstr>PowerPoint Presentation</vt:lpstr>
      <vt:lpstr>Machine Learning</vt:lpstr>
      <vt:lpstr>Machine Learning</vt:lpstr>
      <vt:lpstr>Machine Learning</vt:lpstr>
      <vt:lpstr>Applications of ML</vt:lpstr>
      <vt:lpstr>Machine Learning: Types</vt:lpstr>
      <vt:lpstr>Supervised Learning</vt:lpstr>
      <vt:lpstr>Classification</vt:lpstr>
      <vt:lpstr>Regression</vt:lpstr>
      <vt:lpstr>Unsupervised</vt:lpstr>
      <vt:lpstr>Semi supervised Learning</vt:lpstr>
      <vt:lpstr>Semi supervised Learning</vt:lpstr>
      <vt:lpstr>Reinforcement Learning</vt:lpstr>
      <vt:lpstr>Reinforcement Learning</vt:lpstr>
      <vt:lpstr>Reinforcement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Presentation.pdf</dc:title>
  <dc:creator>Prajeesh A V</dc:creator>
  <cp:lastModifiedBy>Prajeesh A V</cp:lastModifiedBy>
  <cp:revision>9</cp:revision>
  <dcterms:created xsi:type="dcterms:W3CDTF">2024-12-15T04:09:18Z</dcterms:created>
  <dcterms:modified xsi:type="dcterms:W3CDTF">2024-12-16T11:15:14Z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2024-12-14T00:00:00Z</vt:filetime>
  </property>
  <property fmtid="{D5CDD505-2E9C-101B-9397-08002B2CF9AE}" pid="3" name="LastSaved">
    <vt:filetime>2024-12-15T00:00:00Z</vt:filetime>
  </property>
</Properties>
</file>