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71" r:id="rId2"/>
    <p:sldId id="272" r:id="rId3"/>
    <p:sldId id="273" r:id="rId4"/>
    <p:sldId id="274" r:id="rId5"/>
    <p:sldId id="283" r:id="rId6"/>
    <p:sldId id="284" r:id="rId7"/>
    <p:sldId id="275" r:id="rId8"/>
    <p:sldId id="282" r:id="rId9"/>
    <p:sldId id="27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" userDrawn="1">
          <p15:clr>
            <a:srgbClr val="A4A3A4"/>
          </p15:clr>
        </p15:guide>
        <p15:guide id="2" pos="158" userDrawn="1">
          <p15:clr>
            <a:srgbClr val="A4A3A4"/>
          </p15:clr>
        </p15:guide>
        <p15:guide id="4" orient="horz" pos="709" userDrawn="1">
          <p15:clr>
            <a:srgbClr val="A4A3A4"/>
          </p15:clr>
        </p15:guide>
        <p15:guide id="5" orient="horz" pos="11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879" autoAdjust="0"/>
  </p:normalViewPr>
  <p:slideViewPr>
    <p:cSldViewPr snapToGrid="0">
      <p:cViewPr varScale="1">
        <p:scale>
          <a:sx n="65" d="100"/>
          <a:sy n="65" d="100"/>
        </p:scale>
        <p:origin x="1560" y="72"/>
      </p:cViewPr>
      <p:guideLst>
        <p:guide orient="horz" pos="164"/>
        <p:guide pos="158"/>
        <p:guide orient="horz" pos="709"/>
        <p:guide orient="horz" pos="11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23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6067C-7518-4E20-A3A4-51F827D4C200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D23A5-FD04-44AB-8308-987113946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4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E197-D94A-442D-BE23-8D7D77E7944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557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D23A5-FD04-44AB-8308-987113946C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82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Interactive Brain Writing: The problem statement is explained and each participant gives an idea in a paper. The paper is passed on in a round, dropped into central pool and then is pinned up for suggestions.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Brain Writing 6-3-5: Once the problem statement is explained, each participant gives three ideas in a round, passes it to the adjacent person. The ideas are developed or new ideas are added. This continues to 6 rounds with each round for five minutes. Six rounds, 3 ideas in 5 minutes gives the name “635”.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Idea Cards: In this method, each person writes a new idea in a sticky note and puts it up on display for all participants. The other participants can develop on those ideas if they don’t get any new ideas.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D23A5-FD04-44AB-8308-987113946C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25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D23A5-FD04-44AB-8308-987113946C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20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D23A5-FD04-44AB-8308-987113946C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92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D23A5-FD04-44AB-8308-987113946C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29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D23A5-FD04-44AB-8308-987113946C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37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D23A5-FD04-44AB-8308-987113946C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59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D23A5-FD04-44AB-8308-987113946C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8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3C25D2A0-CED5-4B52-92AB-FBAEEE271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99" y="244800"/>
            <a:ext cx="1022401" cy="1022401"/>
          </a:xfrm>
          <a:prstGeom prst="rect">
            <a:avLst/>
          </a:prstGeom>
        </p:spPr>
      </p:pic>
      <p:pic>
        <p:nvPicPr>
          <p:cNvPr id="15" name="Picture 14" descr="A picture containing colorful, colored&#10;&#10;Description generated with very high confidence">
            <a:extLst>
              <a:ext uri="{FF2B5EF4-FFF2-40B4-BE49-F238E27FC236}">
                <a16:creationId xmlns:a16="http://schemas.microsoft.com/office/drawing/2014/main" xmlns="" id="{A924F7CA-3DEE-4DB5-9A47-2D337AF6BC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" b="93219"/>
          <a:stretch/>
        </p:blipFill>
        <p:spPr>
          <a:xfrm>
            <a:off x="0" y="6465600"/>
            <a:ext cx="9144000" cy="392400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xmlns="" id="{107C90A4-D9E0-49B8-8727-E3197621DE73}"/>
              </a:ext>
            </a:extLst>
          </p:cNvPr>
          <p:cNvSpPr/>
          <p:nvPr userDrawn="1"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0606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3C25D2A0-CED5-4B52-92AB-FBAEEE271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99" y="244800"/>
            <a:ext cx="1022401" cy="1022401"/>
          </a:xfrm>
          <a:prstGeom prst="rect">
            <a:avLst/>
          </a:prstGeom>
        </p:spPr>
      </p:pic>
      <p:pic>
        <p:nvPicPr>
          <p:cNvPr id="24" name="Picture 23" descr="A picture containing colorful, colored&#10;&#10;Description generated with very high confidence">
            <a:extLst>
              <a:ext uri="{FF2B5EF4-FFF2-40B4-BE49-F238E27FC236}">
                <a16:creationId xmlns:a16="http://schemas.microsoft.com/office/drawing/2014/main" xmlns="" id="{C9A839C0-D2F5-4B10-BD9E-BABFBCB7AB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88" b="44846"/>
          <a:stretch/>
        </p:blipFill>
        <p:spPr>
          <a:xfrm flipV="1">
            <a:off x="0" y="6465600"/>
            <a:ext cx="9144000" cy="3924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5CFD4B97-08B8-46B2-A942-23421853DD50}"/>
              </a:ext>
            </a:extLst>
          </p:cNvPr>
          <p:cNvSpPr/>
          <p:nvPr userDrawn="1"/>
        </p:nvSpPr>
        <p:spPr>
          <a:xfrm>
            <a:off x="894683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7EC7DBA6-207E-418F-8AC6-1BDE25D0F9AF}"/>
              </a:ext>
            </a:extLst>
          </p:cNvPr>
          <p:cNvSpPr/>
          <p:nvPr userDrawn="1"/>
        </p:nvSpPr>
        <p:spPr>
          <a:xfrm>
            <a:off x="902326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3B0471E1-6A8B-43B4-9B62-09585EE4F566}"/>
              </a:ext>
            </a:extLst>
          </p:cNvPr>
          <p:cNvSpPr/>
          <p:nvPr userDrawn="1"/>
        </p:nvSpPr>
        <p:spPr>
          <a:xfrm>
            <a:off x="887040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F989D1E9-B3CB-4C25-9FB3-CAC87DEB67E1}"/>
              </a:ext>
            </a:extLst>
          </p:cNvPr>
          <p:cNvSpPr/>
          <p:nvPr userDrawn="1"/>
        </p:nvSpPr>
        <p:spPr>
          <a:xfrm>
            <a:off x="879397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E2C43A90-D160-4CE2-AC0E-08DF706D3CB0}"/>
              </a:ext>
            </a:extLst>
          </p:cNvPr>
          <p:cNvSpPr/>
          <p:nvPr userDrawn="1"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7773AA4F-3DC6-40E2-84C4-615B91ADE74B}"/>
              </a:ext>
            </a:extLst>
          </p:cNvPr>
          <p:cNvSpPr/>
          <p:nvPr userDrawn="1"/>
        </p:nvSpPr>
        <p:spPr>
          <a:xfrm>
            <a:off x="894683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3B54CD83-DA55-4212-A642-C7FFC21EEB8A}"/>
              </a:ext>
            </a:extLst>
          </p:cNvPr>
          <p:cNvSpPr/>
          <p:nvPr userDrawn="1"/>
        </p:nvSpPr>
        <p:spPr>
          <a:xfrm>
            <a:off x="902326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26A02A44-D40B-4ABD-A050-54F1918563C9}"/>
              </a:ext>
            </a:extLst>
          </p:cNvPr>
          <p:cNvSpPr/>
          <p:nvPr userDrawn="1"/>
        </p:nvSpPr>
        <p:spPr>
          <a:xfrm>
            <a:off x="887040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C3EA12E8-24A6-4D4C-8047-9E539BDA6ED4}"/>
              </a:ext>
            </a:extLst>
          </p:cNvPr>
          <p:cNvSpPr/>
          <p:nvPr userDrawn="1"/>
        </p:nvSpPr>
        <p:spPr>
          <a:xfrm>
            <a:off x="879397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0E7BB0C2-BCA0-4AEA-AA91-ABEE13F50CED}"/>
              </a:ext>
            </a:extLst>
          </p:cNvPr>
          <p:cNvSpPr/>
          <p:nvPr userDrawn="1"/>
        </p:nvSpPr>
        <p:spPr>
          <a:xfrm>
            <a:off x="871754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028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4941-8C34-4813-9D2F-126DEB516DF6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769AD-4AA8-402B-BECF-209508A3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8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3C25D2A0-CED5-4B52-92AB-FBAEEE271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99" y="244800"/>
            <a:ext cx="1022401" cy="1022401"/>
          </a:xfrm>
          <a:prstGeom prst="rect">
            <a:avLst/>
          </a:prstGeom>
        </p:spPr>
      </p:pic>
      <p:pic>
        <p:nvPicPr>
          <p:cNvPr id="16" name="Picture 15" descr="A picture containing colorful, colored&#10;&#10;Description generated with very high confidence">
            <a:extLst>
              <a:ext uri="{FF2B5EF4-FFF2-40B4-BE49-F238E27FC236}">
                <a16:creationId xmlns:a16="http://schemas.microsoft.com/office/drawing/2014/main" xmlns="" id="{1DF610F3-9FFA-4074-A129-736D54B945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5" b="84419"/>
          <a:stretch/>
        </p:blipFill>
        <p:spPr>
          <a:xfrm>
            <a:off x="0" y="6465600"/>
            <a:ext cx="9144000" cy="392400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xmlns="" id="{378E43E7-5E35-4335-8B55-92CCDE78DFBC}"/>
              </a:ext>
            </a:extLst>
          </p:cNvPr>
          <p:cNvSpPr/>
          <p:nvPr userDrawn="1"/>
        </p:nvSpPr>
        <p:spPr>
          <a:xfrm>
            <a:off x="879397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12365F9-5C24-45B7-8440-F758CD8CA124}"/>
              </a:ext>
            </a:extLst>
          </p:cNvPr>
          <p:cNvSpPr/>
          <p:nvPr userDrawn="1"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4483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3C25D2A0-CED5-4B52-92AB-FBAEEE271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99" y="244801"/>
            <a:ext cx="1022401" cy="963514"/>
          </a:xfrm>
          <a:prstGeom prst="rect">
            <a:avLst/>
          </a:prstGeom>
        </p:spPr>
      </p:pic>
      <p:pic>
        <p:nvPicPr>
          <p:cNvPr id="17" name="Picture 16" descr="A picture containing colorful, colored&#10;&#10;Description generated with very high confidence">
            <a:extLst>
              <a:ext uri="{FF2B5EF4-FFF2-40B4-BE49-F238E27FC236}">
                <a16:creationId xmlns:a16="http://schemas.microsoft.com/office/drawing/2014/main" xmlns="" id="{812C06DC-FC86-4689-AE2D-8F777D6AF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5" b="72519"/>
          <a:stretch/>
        </p:blipFill>
        <p:spPr>
          <a:xfrm>
            <a:off x="0" y="6465600"/>
            <a:ext cx="9144000" cy="3924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xmlns="" id="{9D3011C2-022A-40C8-AF68-C6FDA725D03D}"/>
              </a:ext>
            </a:extLst>
          </p:cNvPr>
          <p:cNvSpPr/>
          <p:nvPr userDrawn="1"/>
        </p:nvSpPr>
        <p:spPr>
          <a:xfrm>
            <a:off x="887040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B53BCDBA-FEB0-4AFD-9D9D-A9C7E4FDB092}"/>
              </a:ext>
            </a:extLst>
          </p:cNvPr>
          <p:cNvSpPr/>
          <p:nvPr userDrawn="1"/>
        </p:nvSpPr>
        <p:spPr>
          <a:xfrm>
            <a:off x="879397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0073537B-2488-4949-9332-A8857CF0E528}"/>
              </a:ext>
            </a:extLst>
          </p:cNvPr>
          <p:cNvSpPr/>
          <p:nvPr userDrawn="1"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425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3C25D2A0-CED5-4B52-92AB-FBAEEE271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99" y="244800"/>
            <a:ext cx="1022401" cy="1022401"/>
          </a:xfrm>
          <a:prstGeom prst="rect">
            <a:avLst/>
          </a:prstGeom>
        </p:spPr>
      </p:pic>
      <p:pic>
        <p:nvPicPr>
          <p:cNvPr id="18" name="Picture 17" descr="A picture containing colorful, colored&#10;&#10;Description generated with very high confidence">
            <a:extLst>
              <a:ext uri="{FF2B5EF4-FFF2-40B4-BE49-F238E27FC236}">
                <a16:creationId xmlns:a16="http://schemas.microsoft.com/office/drawing/2014/main" xmlns="" id="{E0D97DB0-BDD7-4C1B-9D80-139ACF9A60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03" b="37531"/>
          <a:stretch/>
        </p:blipFill>
        <p:spPr>
          <a:xfrm>
            <a:off x="0" y="6465600"/>
            <a:ext cx="9144000" cy="3924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464DDAD7-9253-4567-A1F3-65F4B7C61A77}"/>
              </a:ext>
            </a:extLst>
          </p:cNvPr>
          <p:cNvSpPr/>
          <p:nvPr userDrawn="1"/>
        </p:nvSpPr>
        <p:spPr>
          <a:xfrm>
            <a:off x="894683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11EC6E10-6AC4-4503-9F03-C632F86B55C7}"/>
              </a:ext>
            </a:extLst>
          </p:cNvPr>
          <p:cNvSpPr/>
          <p:nvPr userDrawn="1"/>
        </p:nvSpPr>
        <p:spPr>
          <a:xfrm>
            <a:off x="887040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EEB03500-4568-47CA-AE21-6AA1F318D5E6}"/>
              </a:ext>
            </a:extLst>
          </p:cNvPr>
          <p:cNvSpPr/>
          <p:nvPr userDrawn="1"/>
        </p:nvSpPr>
        <p:spPr>
          <a:xfrm>
            <a:off x="879397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4B747C6B-6CFB-4B24-8FFB-DDD7294145F4}"/>
              </a:ext>
            </a:extLst>
          </p:cNvPr>
          <p:cNvSpPr/>
          <p:nvPr userDrawn="1"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957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3C25D2A0-CED5-4B52-92AB-FBAEEE271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99" y="244800"/>
            <a:ext cx="1022401" cy="1022401"/>
          </a:xfrm>
          <a:prstGeom prst="rect">
            <a:avLst/>
          </a:prstGeom>
        </p:spPr>
      </p:pic>
      <p:pic>
        <p:nvPicPr>
          <p:cNvPr id="19" name="Picture 18" descr="A picture containing colorful, colored&#10;&#10;Description generated with very high confidence">
            <a:extLst>
              <a:ext uri="{FF2B5EF4-FFF2-40B4-BE49-F238E27FC236}">
                <a16:creationId xmlns:a16="http://schemas.microsoft.com/office/drawing/2014/main" xmlns="" id="{41C787F0-E624-48F4-948C-A806936A8C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20" b="57014"/>
          <a:stretch/>
        </p:blipFill>
        <p:spPr>
          <a:xfrm>
            <a:off x="0" y="6465600"/>
            <a:ext cx="9144000" cy="3924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268A727F-EC13-407A-89B6-537F50E66069}"/>
              </a:ext>
            </a:extLst>
          </p:cNvPr>
          <p:cNvSpPr/>
          <p:nvPr userDrawn="1"/>
        </p:nvSpPr>
        <p:spPr>
          <a:xfrm>
            <a:off x="894683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20C5FCD6-C4B9-4E22-B89D-D292DFD13A87}"/>
              </a:ext>
            </a:extLst>
          </p:cNvPr>
          <p:cNvSpPr/>
          <p:nvPr userDrawn="1"/>
        </p:nvSpPr>
        <p:spPr>
          <a:xfrm>
            <a:off x="902326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07E52802-3AB2-432A-AFDB-396028524F2E}"/>
              </a:ext>
            </a:extLst>
          </p:cNvPr>
          <p:cNvSpPr/>
          <p:nvPr userDrawn="1"/>
        </p:nvSpPr>
        <p:spPr>
          <a:xfrm>
            <a:off x="887040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5598F6DA-F3DE-4C0F-A2C6-0704DB3A4606}"/>
              </a:ext>
            </a:extLst>
          </p:cNvPr>
          <p:cNvSpPr/>
          <p:nvPr userDrawn="1"/>
        </p:nvSpPr>
        <p:spPr>
          <a:xfrm>
            <a:off x="879397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BE35E71A-13C1-4721-BC76-FF70A71FE8A9}"/>
              </a:ext>
            </a:extLst>
          </p:cNvPr>
          <p:cNvSpPr/>
          <p:nvPr userDrawn="1"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375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3C25D2A0-CED5-4B52-92AB-FBAEEE271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99" y="244800"/>
            <a:ext cx="1022401" cy="1022401"/>
          </a:xfrm>
          <a:prstGeom prst="rect">
            <a:avLst/>
          </a:prstGeom>
        </p:spPr>
      </p:pic>
      <p:pic>
        <p:nvPicPr>
          <p:cNvPr id="20" name="Picture 19" descr="A picture containing colorful, colored&#10;&#10;Description generated with very high confidence">
            <a:extLst>
              <a:ext uri="{FF2B5EF4-FFF2-40B4-BE49-F238E27FC236}">
                <a16:creationId xmlns:a16="http://schemas.microsoft.com/office/drawing/2014/main" xmlns="" id="{6BEEA4BE-1583-42B9-A938-2AB14F9DB6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3" t="31254" r="263" b="61880"/>
          <a:stretch/>
        </p:blipFill>
        <p:spPr>
          <a:xfrm>
            <a:off x="-12032" y="6465600"/>
            <a:ext cx="9131968" cy="3924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AC470CB1-9B74-44B7-A4A8-2BEA969486EE}"/>
              </a:ext>
            </a:extLst>
          </p:cNvPr>
          <p:cNvSpPr/>
          <p:nvPr userDrawn="1"/>
        </p:nvSpPr>
        <p:spPr>
          <a:xfrm>
            <a:off x="894683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B6152504-0D92-47D1-96D1-A23AA988D65A}"/>
              </a:ext>
            </a:extLst>
          </p:cNvPr>
          <p:cNvSpPr/>
          <p:nvPr userDrawn="1"/>
        </p:nvSpPr>
        <p:spPr>
          <a:xfrm>
            <a:off x="902326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A5FA9A70-5AE1-4714-A68B-DAE10ED86C72}"/>
              </a:ext>
            </a:extLst>
          </p:cNvPr>
          <p:cNvSpPr/>
          <p:nvPr userDrawn="1"/>
        </p:nvSpPr>
        <p:spPr>
          <a:xfrm>
            <a:off x="887040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C23673AE-7C5F-47E6-80A7-6299DA7169ED}"/>
              </a:ext>
            </a:extLst>
          </p:cNvPr>
          <p:cNvSpPr/>
          <p:nvPr userDrawn="1"/>
        </p:nvSpPr>
        <p:spPr>
          <a:xfrm>
            <a:off x="879397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0E3FC26-1736-404A-838C-3801AA1F889C}"/>
              </a:ext>
            </a:extLst>
          </p:cNvPr>
          <p:cNvSpPr/>
          <p:nvPr userDrawn="1"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CC5348A0-324F-49DE-A2A3-3FE9DE93F3AB}"/>
              </a:ext>
            </a:extLst>
          </p:cNvPr>
          <p:cNvSpPr/>
          <p:nvPr userDrawn="1"/>
        </p:nvSpPr>
        <p:spPr>
          <a:xfrm>
            <a:off x="871754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046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3C25D2A0-CED5-4B52-92AB-FBAEEE271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99" y="244800"/>
            <a:ext cx="1022401" cy="1022401"/>
          </a:xfrm>
          <a:prstGeom prst="rect">
            <a:avLst/>
          </a:prstGeom>
        </p:spPr>
      </p:pic>
      <p:pic>
        <p:nvPicPr>
          <p:cNvPr id="21" name="Picture 20" descr="A picture containing colorful, colored&#10;&#10;Description generated with very high confidence">
            <a:extLst>
              <a:ext uri="{FF2B5EF4-FFF2-40B4-BE49-F238E27FC236}">
                <a16:creationId xmlns:a16="http://schemas.microsoft.com/office/drawing/2014/main" xmlns="" id="{3FEE3EBF-C3D2-4143-9CDE-32C062D45E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63" b="4071"/>
          <a:stretch/>
        </p:blipFill>
        <p:spPr>
          <a:xfrm flipH="1">
            <a:off x="0" y="6465600"/>
            <a:ext cx="9144000" cy="3924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C2464862-3B7D-43C8-A742-6BC56BBCEEA1}"/>
              </a:ext>
            </a:extLst>
          </p:cNvPr>
          <p:cNvSpPr/>
          <p:nvPr userDrawn="1"/>
        </p:nvSpPr>
        <p:spPr>
          <a:xfrm>
            <a:off x="894683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4DE58719-824B-4DD7-9044-18D00B2BD975}"/>
              </a:ext>
            </a:extLst>
          </p:cNvPr>
          <p:cNvSpPr/>
          <p:nvPr userDrawn="1"/>
        </p:nvSpPr>
        <p:spPr>
          <a:xfrm>
            <a:off x="902326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CB478BB5-098B-4375-B171-B2E2836A7C5B}"/>
              </a:ext>
            </a:extLst>
          </p:cNvPr>
          <p:cNvSpPr/>
          <p:nvPr userDrawn="1"/>
        </p:nvSpPr>
        <p:spPr>
          <a:xfrm>
            <a:off x="887040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BDBFD5C0-E144-465C-ABE4-33FBCB865834}"/>
              </a:ext>
            </a:extLst>
          </p:cNvPr>
          <p:cNvSpPr/>
          <p:nvPr userDrawn="1"/>
        </p:nvSpPr>
        <p:spPr>
          <a:xfrm>
            <a:off x="879397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FFE9E61C-48C0-4221-8976-9B302F2CDFEB}"/>
              </a:ext>
            </a:extLst>
          </p:cNvPr>
          <p:cNvSpPr/>
          <p:nvPr userDrawn="1"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EF9AF5D1-C7E5-4A09-AF0E-76982EEE21E7}"/>
              </a:ext>
            </a:extLst>
          </p:cNvPr>
          <p:cNvSpPr/>
          <p:nvPr userDrawn="1"/>
        </p:nvSpPr>
        <p:spPr>
          <a:xfrm>
            <a:off x="879397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2CB1D458-F356-4096-9380-E050E054C694}"/>
              </a:ext>
            </a:extLst>
          </p:cNvPr>
          <p:cNvSpPr/>
          <p:nvPr userDrawn="1"/>
        </p:nvSpPr>
        <p:spPr>
          <a:xfrm>
            <a:off x="871754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181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3C25D2A0-CED5-4B52-92AB-FBAEEE271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99" y="244800"/>
            <a:ext cx="1022401" cy="1022401"/>
          </a:xfrm>
          <a:prstGeom prst="rect">
            <a:avLst/>
          </a:prstGeom>
        </p:spPr>
      </p:pic>
      <p:pic>
        <p:nvPicPr>
          <p:cNvPr id="22" name="Picture 21" descr="A picture containing colorful, colored&#10;&#10;Description generated with very high confidence">
            <a:extLst>
              <a:ext uri="{FF2B5EF4-FFF2-40B4-BE49-F238E27FC236}">
                <a16:creationId xmlns:a16="http://schemas.microsoft.com/office/drawing/2014/main" xmlns="" id="{0F3E89B7-738E-476B-B4C2-2BDB3EBED2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49" b="61685"/>
          <a:stretch/>
        </p:blipFill>
        <p:spPr>
          <a:xfrm>
            <a:off x="0" y="6465600"/>
            <a:ext cx="9144000" cy="3924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C657EBCC-BF2A-4EDB-83F4-17BD0BDC2724}"/>
              </a:ext>
            </a:extLst>
          </p:cNvPr>
          <p:cNvSpPr/>
          <p:nvPr userDrawn="1"/>
        </p:nvSpPr>
        <p:spPr>
          <a:xfrm>
            <a:off x="894683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27C2B017-6195-4C8F-8741-A91EBECCC37D}"/>
              </a:ext>
            </a:extLst>
          </p:cNvPr>
          <p:cNvSpPr/>
          <p:nvPr userDrawn="1"/>
        </p:nvSpPr>
        <p:spPr>
          <a:xfrm>
            <a:off x="902326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2D1BD8C4-C56A-41B9-9A56-E4CC5098A4E2}"/>
              </a:ext>
            </a:extLst>
          </p:cNvPr>
          <p:cNvSpPr/>
          <p:nvPr userDrawn="1"/>
        </p:nvSpPr>
        <p:spPr>
          <a:xfrm>
            <a:off x="887040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EA058FA1-BBE2-4BD2-9A5D-1866C6480D1E}"/>
              </a:ext>
            </a:extLst>
          </p:cNvPr>
          <p:cNvSpPr/>
          <p:nvPr userDrawn="1"/>
        </p:nvSpPr>
        <p:spPr>
          <a:xfrm>
            <a:off x="879397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481C4138-0A7B-4BDB-928C-354B82FE4A09}"/>
              </a:ext>
            </a:extLst>
          </p:cNvPr>
          <p:cNvSpPr/>
          <p:nvPr userDrawn="1"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20D944D4-393B-482A-BDAA-0C11644D1BE0}"/>
              </a:ext>
            </a:extLst>
          </p:cNvPr>
          <p:cNvSpPr/>
          <p:nvPr userDrawn="1"/>
        </p:nvSpPr>
        <p:spPr>
          <a:xfrm>
            <a:off x="887040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4D1AE746-0965-4921-99B8-65D79F4DEC95}"/>
              </a:ext>
            </a:extLst>
          </p:cNvPr>
          <p:cNvSpPr/>
          <p:nvPr userDrawn="1"/>
        </p:nvSpPr>
        <p:spPr>
          <a:xfrm>
            <a:off x="879397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1D89DBF4-0D97-4058-BCCB-21DDB711ADB2}"/>
              </a:ext>
            </a:extLst>
          </p:cNvPr>
          <p:cNvSpPr/>
          <p:nvPr userDrawn="1"/>
        </p:nvSpPr>
        <p:spPr>
          <a:xfrm>
            <a:off x="871754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32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3C25D2A0-CED5-4B52-92AB-FBAEEE271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99" y="244800"/>
            <a:ext cx="1022401" cy="1022401"/>
          </a:xfrm>
          <a:prstGeom prst="rect">
            <a:avLst/>
          </a:prstGeom>
        </p:spPr>
      </p:pic>
      <p:pic>
        <p:nvPicPr>
          <p:cNvPr id="23" name="Picture 22" descr="A picture containing colorful, colored&#10;&#10;Description generated with very high confidence">
            <a:extLst>
              <a:ext uri="{FF2B5EF4-FFF2-40B4-BE49-F238E27FC236}">
                <a16:creationId xmlns:a16="http://schemas.microsoft.com/office/drawing/2014/main" xmlns="" id="{CC7AB75E-4A52-43DC-A2D2-368100AC72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88" b="44846"/>
          <a:stretch/>
        </p:blipFill>
        <p:spPr>
          <a:xfrm flipH="1">
            <a:off x="0" y="6465600"/>
            <a:ext cx="9144000" cy="3924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AAFE3CE-771E-4A1C-B6AF-235A0C17E689}"/>
              </a:ext>
            </a:extLst>
          </p:cNvPr>
          <p:cNvSpPr/>
          <p:nvPr userDrawn="1"/>
        </p:nvSpPr>
        <p:spPr>
          <a:xfrm>
            <a:off x="894683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AACF6A2D-2E53-49B4-9E7F-AED7D9A75AB4}"/>
              </a:ext>
            </a:extLst>
          </p:cNvPr>
          <p:cNvSpPr/>
          <p:nvPr userDrawn="1"/>
        </p:nvSpPr>
        <p:spPr>
          <a:xfrm>
            <a:off x="902326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E7859164-ED90-4776-B301-DE619AD2EB86}"/>
              </a:ext>
            </a:extLst>
          </p:cNvPr>
          <p:cNvSpPr/>
          <p:nvPr userDrawn="1"/>
        </p:nvSpPr>
        <p:spPr>
          <a:xfrm>
            <a:off x="887040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6669FB0B-9A15-4246-BAE4-4D7C096D938E}"/>
              </a:ext>
            </a:extLst>
          </p:cNvPr>
          <p:cNvSpPr/>
          <p:nvPr userDrawn="1"/>
        </p:nvSpPr>
        <p:spPr>
          <a:xfrm>
            <a:off x="879397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6FC1E4B5-87EC-4A5A-8635-2616915A2976}"/>
              </a:ext>
            </a:extLst>
          </p:cNvPr>
          <p:cNvSpPr/>
          <p:nvPr userDrawn="1"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BDBBA8C0-54BF-470E-80B3-33AB7108CA26}"/>
              </a:ext>
            </a:extLst>
          </p:cNvPr>
          <p:cNvSpPr/>
          <p:nvPr userDrawn="1"/>
        </p:nvSpPr>
        <p:spPr>
          <a:xfrm>
            <a:off x="894683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997D2058-FC97-4090-96B9-04634AA4880D}"/>
              </a:ext>
            </a:extLst>
          </p:cNvPr>
          <p:cNvSpPr/>
          <p:nvPr userDrawn="1"/>
        </p:nvSpPr>
        <p:spPr>
          <a:xfrm>
            <a:off x="887040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89362CC7-732F-4CFF-93CD-2AE70E189A78}"/>
              </a:ext>
            </a:extLst>
          </p:cNvPr>
          <p:cNvSpPr/>
          <p:nvPr userDrawn="1"/>
        </p:nvSpPr>
        <p:spPr>
          <a:xfrm>
            <a:off x="879397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C8E5180C-A5F2-4328-96A0-07C93EF1F320}"/>
              </a:ext>
            </a:extLst>
          </p:cNvPr>
          <p:cNvSpPr/>
          <p:nvPr userDrawn="1"/>
        </p:nvSpPr>
        <p:spPr>
          <a:xfrm>
            <a:off x="871754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986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4A249-8D3F-4C1A-8DC0-490133B915FE}" type="datetimeFigureOut">
              <a:rPr lang="en-GB" smtClean="0"/>
              <a:t>25/05/2018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A752E-97B1-4294-9576-64CAE105D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45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CC4C69A-D823-47B2-8868-9BD3612058A6}"/>
              </a:ext>
            </a:extLst>
          </p:cNvPr>
          <p:cNvSpPr txBox="1"/>
          <p:nvPr/>
        </p:nvSpPr>
        <p:spPr>
          <a:xfrm>
            <a:off x="-2911581" y="1076507"/>
            <a:ext cx="30441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00" dirty="0"/>
              <a:t>HEADING</a:t>
            </a:r>
            <a:r>
              <a:rPr lang="en-GB" sz="3000" dirty="0"/>
              <a:t> </a:t>
            </a:r>
            <a:r>
              <a:rPr lang="en-GB" sz="4900" dirty="0"/>
              <a:t>1</a:t>
            </a:r>
            <a:r>
              <a:rPr lang="en-GB" dirty="0"/>
              <a:t> </a:t>
            </a:r>
            <a:endParaRPr lang="en-GB" sz="3000" dirty="0"/>
          </a:p>
          <a:p>
            <a:r>
              <a:rPr lang="en-GB" sz="3000" dirty="0">
                <a:solidFill>
                  <a:srgbClr val="000000"/>
                </a:solidFill>
                <a:latin typeface="Calibri" panose="020F0502020204030204" pitchFamily="34" charset="0"/>
              </a:rPr>
              <a:t>HEADING 2</a:t>
            </a:r>
          </a:p>
          <a:p>
            <a:r>
              <a:rPr lang="en-GB" sz="1900" dirty="0">
                <a:solidFill>
                  <a:srgbClr val="000000"/>
                </a:solidFill>
                <a:latin typeface="Calibri" panose="020F0502020204030204" pitchFamily="34" charset="0"/>
              </a:rPr>
              <a:t>HEADING 3</a:t>
            </a:r>
            <a:endParaRPr lang="en-GB" sz="19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479DA03-D671-4A43-9A1C-BCE059E61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231" y="0"/>
            <a:ext cx="6309537" cy="630953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1E04EB7-34E1-41B8-9700-AB090827C25C}"/>
              </a:ext>
            </a:extLst>
          </p:cNvPr>
          <p:cNvGrpSpPr/>
          <p:nvPr/>
        </p:nvGrpSpPr>
        <p:grpSpPr>
          <a:xfrm>
            <a:off x="-2169309" y="3631997"/>
            <a:ext cx="421159" cy="103173"/>
            <a:chOff x="-2228588" y="3369027"/>
            <a:chExt cx="421159" cy="10317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7BECB0D0-90D7-4F81-8A84-8706C98C033D}"/>
                </a:ext>
              </a:extLst>
            </p:cNvPr>
            <p:cNvSpPr/>
            <p:nvPr/>
          </p:nvSpPr>
          <p:spPr>
            <a:xfrm>
              <a:off x="-2228588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E81C82DD-E184-487D-B306-B2EB55692506}"/>
                </a:ext>
              </a:extLst>
            </p:cNvPr>
            <p:cNvSpPr/>
            <p:nvPr/>
          </p:nvSpPr>
          <p:spPr>
            <a:xfrm>
              <a:off x="-2134098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B6104EF4-E022-4582-811F-7A01CFE79D85}"/>
                </a:ext>
              </a:extLst>
            </p:cNvPr>
            <p:cNvSpPr/>
            <p:nvPr/>
          </p:nvSpPr>
          <p:spPr>
            <a:xfrm>
              <a:off x="-2039608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2801EB68-656C-4E42-80EA-EE5889504DB8}"/>
                </a:ext>
              </a:extLst>
            </p:cNvPr>
            <p:cNvSpPr/>
            <p:nvPr/>
          </p:nvSpPr>
          <p:spPr>
            <a:xfrm>
              <a:off x="-1945118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D1D09F37-A31D-4025-8AA2-356BFF977C6C}"/>
                </a:ext>
              </a:extLst>
            </p:cNvPr>
            <p:cNvSpPr/>
            <p:nvPr/>
          </p:nvSpPr>
          <p:spPr>
            <a:xfrm>
              <a:off x="-1850629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BB6EE6CE-279A-41D3-9311-5F0457EABDBD}"/>
                </a:ext>
              </a:extLst>
            </p:cNvPr>
            <p:cNvSpPr/>
            <p:nvPr/>
          </p:nvSpPr>
          <p:spPr>
            <a:xfrm>
              <a:off x="-2228588" y="3429000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6B24C48A-513B-47AC-B3EB-61910D0F5859}"/>
                </a:ext>
              </a:extLst>
            </p:cNvPr>
            <p:cNvSpPr/>
            <p:nvPr/>
          </p:nvSpPr>
          <p:spPr>
            <a:xfrm>
              <a:off x="-2134098" y="3429000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CE0E26FC-0CDA-48E1-9AA9-70618C50B279}"/>
                </a:ext>
              </a:extLst>
            </p:cNvPr>
            <p:cNvSpPr/>
            <p:nvPr/>
          </p:nvSpPr>
          <p:spPr>
            <a:xfrm>
              <a:off x="-2039608" y="3429000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F9A2DF8D-EE75-4635-AF44-E00624B7B4F4}"/>
                </a:ext>
              </a:extLst>
            </p:cNvPr>
            <p:cNvSpPr/>
            <p:nvPr/>
          </p:nvSpPr>
          <p:spPr>
            <a:xfrm>
              <a:off x="-1945118" y="3429000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C1F8B828-774C-4270-8D2D-EF7FEA102A71}"/>
                </a:ext>
              </a:extLst>
            </p:cNvPr>
            <p:cNvSpPr/>
            <p:nvPr/>
          </p:nvSpPr>
          <p:spPr>
            <a:xfrm>
              <a:off x="-1850629" y="3429000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4580407B-6C29-4DE4-81F8-215EF8ECE2E8}"/>
              </a:ext>
            </a:extLst>
          </p:cNvPr>
          <p:cNvGrpSpPr/>
          <p:nvPr/>
        </p:nvGrpSpPr>
        <p:grpSpPr>
          <a:xfrm>
            <a:off x="-2169309" y="3949366"/>
            <a:ext cx="421159" cy="103173"/>
            <a:chOff x="-2228588" y="3369027"/>
            <a:chExt cx="421159" cy="10317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B1D7DDCC-E118-4AE2-A0B1-5F8E355D628D}"/>
                </a:ext>
              </a:extLst>
            </p:cNvPr>
            <p:cNvSpPr/>
            <p:nvPr/>
          </p:nvSpPr>
          <p:spPr>
            <a:xfrm>
              <a:off x="-2228588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FCF0F615-EE7E-439A-977F-82110CDB66AC}"/>
                </a:ext>
              </a:extLst>
            </p:cNvPr>
            <p:cNvSpPr/>
            <p:nvPr/>
          </p:nvSpPr>
          <p:spPr>
            <a:xfrm>
              <a:off x="-2134098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DE86893B-DEBF-4F54-9016-495A95B721E3}"/>
                </a:ext>
              </a:extLst>
            </p:cNvPr>
            <p:cNvSpPr/>
            <p:nvPr/>
          </p:nvSpPr>
          <p:spPr>
            <a:xfrm>
              <a:off x="-2039608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F65378C4-0D8D-47A5-8453-B958D57C4D64}"/>
                </a:ext>
              </a:extLst>
            </p:cNvPr>
            <p:cNvSpPr/>
            <p:nvPr/>
          </p:nvSpPr>
          <p:spPr>
            <a:xfrm>
              <a:off x="-1945118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F1F1A8D1-6B7B-4BF3-B84C-35CAD55A79A6}"/>
                </a:ext>
              </a:extLst>
            </p:cNvPr>
            <p:cNvSpPr/>
            <p:nvPr/>
          </p:nvSpPr>
          <p:spPr>
            <a:xfrm>
              <a:off x="-1850629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FD349F30-C48E-49F7-A145-4187934C82D0}"/>
                </a:ext>
              </a:extLst>
            </p:cNvPr>
            <p:cNvSpPr/>
            <p:nvPr/>
          </p:nvSpPr>
          <p:spPr>
            <a:xfrm>
              <a:off x="-2228588" y="3429000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FFCB4D78-BE4A-413D-B392-EE622658DEB7}"/>
                </a:ext>
              </a:extLst>
            </p:cNvPr>
            <p:cNvSpPr/>
            <p:nvPr/>
          </p:nvSpPr>
          <p:spPr>
            <a:xfrm>
              <a:off x="-2134098" y="3429000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CB8FB2AF-B68A-4E81-9A9E-7CD6D2351ECB}"/>
                </a:ext>
              </a:extLst>
            </p:cNvPr>
            <p:cNvSpPr/>
            <p:nvPr/>
          </p:nvSpPr>
          <p:spPr>
            <a:xfrm>
              <a:off x="-2039608" y="3429000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5B25FEE3-E411-463B-9211-52E44050C93A}"/>
                </a:ext>
              </a:extLst>
            </p:cNvPr>
            <p:cNvSpPr/>
            <p:nvPr/>
          </p:nvSpPr>
          <p:spPr>
            <a:xfrm>
              <a:off x="-1945118" y="3429000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9FE2146D-5B10-4222-BEED-4F69A6E11F63}"/>
                </a:ext>
              </a:extLst>
            </p:cNvPr>
            <p:cNvSpPr/>
            <p:nvPr/>
          </p:nvSpPr>
          <p:spPr>
            <a:xfrm>
              <a:off x="-1850629" y="3429000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456A70DA-8F0B-4DC5-A655-6E99E7BE65F5}"/>
                </a:ext>
              </a:extLst>
            </p:cNvPr>
            <p:cNvSpPr/>
            <p:nvPr/>
          </p:nvSpPr>
          <p:spPr>
            <a:xfrm>
              <a:off x="-2125545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7830AAE3-BAEB-4BA1-A486-05D9396FDB38}"/>
                </a:ext>
              </a:extLst>
            </p:cNvPr>
            <p:cNvSpPr/>
            <p:nvPr/>
          </p:nvSpPr>
          <p:spPr>
            <a:xfrm>
              <a:off x="-2031055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A16C0BC0-D162-4460-9C5D-7C12363D8A06}"/>
                </a:ext>
              </a:extLst>
            </p:cNvPr>
            <p:cNvSpPr/>
            <p:nvPr/>
          </p:nvSpPr>
          <p:spPr>
            <a:xfrm>
              <a:off x="-1936565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1BB3152-91C1-4ADD-A70C-3511B4CBC501}"/>
              </a:ext>
            </a:extLst>
          </p:cNvPr>
          <p:cNvSpPr/>
          <p:nvPr/>
        </p:nvSpPr>
        <p:spPr>
          <a:xfrm>
            <a:off x="7844589" y="256674"/>
            <a:ext cx="1010654" cy="994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7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68937" y="240632"/>
            <a:ext cx="1022400" cy="10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169614"/>
            <a:ext cx="7099188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900" dirty="0"/>
              <a:t>EMOTIONAL INTELLIGENCE</a:t>
            </a:r>
            <a:endParaRPr lang="en-US" sz="4900" dirty="0"/>
          </a:p>
        </p:txBody>
      </p:sp>
      <p:sp>
        <p:nvSpPr>
          <p:cNvPr id="11" name="TextBox 10"/>
          <p:cNvSpPr txBox="1"/>
          <p:nvPr/>
        </p:nvSpPr>
        <p:spPr>
          <a:xfrm>
            <a:off x="147075" y="1008647"/>
            <a:ext cx="28994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 smtClean="0"/>
              <a:t>BRAINSTORMING</a:t>
            </a:r>
            <a:endParaRPr lang="en-US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80486" y="1686145"/>
            <a:ext cx="409708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/>
              <a:t>BRAIN WRITING</a:t>
            </a:r>
          </a:p>
          <a:p>
            <a:r>
              <a:rPr lang="en-US" sz="1900" dirty="0" smtClean="0"/>
              <a:t>CRAWFORD’S SLIP WRITING APPROACH</a:t>
            </a:r>
          </a:p>
          <a:p>
            <a:r>
              <a:rPr lang="en-US" sz="1900" dirty="0" smtClean="0"/>
              <a:t>REVERSE BRAINSTORMING</a:t>
            </a:r>
            <a:endParaRPr lang="en-US" sz="19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900" y="239880"/>
            <a:ext cx="1047600" cy="104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CC4C69A-D823-47B2-8868-9BD3612058A6}"/>
              </a:ext>
            </a:extLst>
          </p:cNvPr>
          <p:cNvSpPr txBox="1"/>
          <p:nvPr/>
        </p:nvSpPr>
        <p:spPr>
          <a:xfrm>
            <a:off x="-3347679" y="1006168"/>
            <a:ext cx="30441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00" dirty="0"/>
              <a:t>HEADING</a:t>
            </a:r>
            <a:r>
              <a:rPr lang="en-GB" sz="3000" dirty="0"/>
              <a:t> </a:t>
            </a:r>
            <a:r>
              <a:rPr lang="en-GB" sz="4900" dirty="0"/>
              <a:t>1</a:t>
            </a:r>
            <a:r>
              <a:rPr lang="en-GB" dirty="0"/>
              <a:t> </a:t>
            </a:r>
            <a:endParaRPr lang="en-GB" sz="3000" dirty="0"/>
          </a:p>
          <a:p>
            <a:r>
              <a:rPr lang="en-GB" sz="3000" dirty="0">
                <a:solidFill>
                  <a:srgbClr val="000000"/>
                </a:solidFill>
                <a:latin typeface="Calibri" panose="020F0502020204030204" pitchFamily="34" charset="0"/>
              </a:rPr>
              <a:t>HEADING 2</a:t>
            </a:r>
          </a:p>
          <a:p>
            <a:r>
              <a:rPr lang="en-GB" sz="1900" dirty="0">
                <a:solidFill>
                  <a:srgbClr val="000000"/>
                </a:solidFill>
                <a:latin typeface="Calibri" panose="020F0502020204030204" pitchFamily="34" charset="0"/>
              </a:rPr>
              <a:t>HEADING 3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293761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68937" y="240632"/>
            <a:ext cx="1022400" cy="10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169614"/>
            <a:ext cx="7099188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900" dirty="0"/>
              <a:t>EMOTIONAL INTELLIGENCE</a:t>
            </a:r>
            <a:endParaRPr lang="en-US" sz="4900" dirty="0"/>
          </a:p>
        </p:txBody>
      </p:sp>
      <p:sp>
        <p:nvSpPr>
          <p:cNvPr id="11" name="TextBox 10"/>
          <p:cNvSpPr txBox="1"/>
          <p:nvPr/>
        </p:nvSpPr>
        <p:spPr>
          <a:xfrm>
            <a:off x="147075" y="1008647"/>
            <a:ext cx="2850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BRAIN WRITING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80485" y="1686145"/>
            <a:ext cx="688399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b="1" dirty="0" smtClean="0"/>
              <a:t>What is Brain writing?</a:t>
            </a:r>
            <a:endParaRPr lang="en-IN" sz="19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Written generation of ideas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Receptive to everyone’s ideas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Equal opportunity and participation</a:t>
            </a:r>
          </a:p>
          <a:p>
            <a:endParaRPr lang="en-IN" sz="1900" dirty="0"/>
          </a:p>
          <a:p>
            <a:endParaRPr lang="en-IN" sz="1900" dirty="0" smtClean="0"/>
          </a:p>
          <a:p>
            <a:r>
              <a:rPr lang="en-IN" sz="1900" b="1" dirty="0" smtClean="0"/>
              <a:t>Types of Brain writing</a:t>
            </a:r>
            <a:endParaRPr lang="en-IN" sz="19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/>
              <a:t>Interactive Brain writing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/>
              <a:t>Brain writing 6-3-5</a:t>
            </a:r>
            <a:endParaRPr lang="en-US" sz="19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/>
              <a:t>Idea cards</a:t>
            </a:r>
            <a:endParaRPr lang="en-US" sz="19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900" y="239880"/>
            <a:ext cx="1047600" cy="104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CC4C69A-D823-47B2-8868-9BD3612058A6}"/>
              </a:ext>
            </a:extLst>
          </p:cNvPr>
          <p:cNvSpPr txBox="1"/>
          <p:nvPr/>
        </p:nvSpPr>
        <p:spPr>
          <a:xfrm>
            <a:off x="-3347679" y="1006168"/>
            <a:ext cx="30441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00" dirty="0"/>
              <a:t>HEADING</a:t>
            </a:r>
            <a:r>
              <a:rPr lang="en-GB" sz="3000" dirty="0"/>
              <a:t> </a:t>
            </a:r>
            <a:r>
              <a:rPr lang="en-GB" sz="4900" dirty="0"/>
              <a:t>1</a:t>
            </a:r>
            <a:r>
              <a:rPr lang="en-GB" dirty="0"/>
              <a:t> </a:t>
            </a:r>
            <a:endParaRPr lang="en-GB" sz="3000" dirty="0"/>
          </a:p>
          <a:p>
            <a:r>
              <a:rPr lang="en-GB" sz="3000" dirty="0">
                <a:solidFill>
                  <a:srgbClr val="000000"/>
                </a:solidFill>
                <a:latin typeface="Calibri" panose="020F0502020204030204" pitchFamily="34" charset="0"/>
              </a:rPr>
              <a:t>HEADING 2</a:t>
            </a:r>
          </a:p>
          <a:p>
            <a:r>
              <a:rPr lang="en-GB" sz="1900" dirty="0">
                <a:solidFill>
                  <a:srgbClr val="000000"/>
                </a:solidFill>
                <a:latin typeface="Calibri" panose="020F0502020204030204" pitchFamily="34" charset="0"/>
              </a:rPr>
              <a:t>HEADING 3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18346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68937" y="240632"/>
            <a:ext cx="1022400" cy="10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169614"/>
            <a:ext cx="7099188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900" dirty="0"/>
              <a:t>EMOTIONAL INTELLIGENCE</a:t>
            </a:r>
            <a:endParaRPr lang="en-US" sz="4900" dirty="0"/>
          </a:p>
        </p:txBody>
      </p:sp>
      <p:sp>
        <p:nvSpPr>
          <p:cNvPr id="11" name="TextBox 10"/>
          <p:cNvSpPr txBox="1"/>
          <p:nvPr/>
        </p:nvSpPr>
        <p:spPr>
          <a:xfrm>
            <a:off x="147075" y="1008647"/>
            <a:ext cx="2515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BRAIN WRITING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95234" y="1700893"/>
            <a:ext cx="7621411" cy="155427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IN" sz="1900" b="1" dirty="0" smtClean="0"/>
              <a:t>How does it help?</a:t>
            </a:r>
            <a:endParaRPr lang="en-IN" sz="19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Large audience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Time constraint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Lack of moderator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Overpowering individuals</a:t>
            </a:r>
            <a:endParaRPr lang="en-IN" sz="19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900" y="239880"/>
            <a:ext cx="1047600" cy="104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CC4C69A-D823-47B2-8868-9BD3612058A6}"/>
              </a:ext>
            </a:extLst>
          </p:cNvPr>
          <p:cNvSpPr txBox="1"/>
          <p:nvPr/>
        </p:nvSpPr>
        <p:spPr>
          <a:xfrm>
            <a:off x="-3347679" y="1006168"/>
            <a:ext cx="30441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00" dirty="0"/>
              <a:t>HEADING</a:t>
            </a:r>
            <a:r>
              <a:rPr lang="en-GB" sz="3000" dirty="0"/>
              <a:t> </a:t>
            </a:r>
            <a:r>
              <a:rPr lang="en-GB" sz="4900" dirty="0"/>
              <a:t>1</a:t>
            </a:r>
            <a:r>
              <a:rPr lang="en-GB" dirty="0"/>
              <a:t> </a:t>
            </a:r>
            <a:endParaRPr lang="en-GB" sz="3000" dirty="0"/>
          </a:p>
          <a:p>
            <a:r>
              <a:rPr lang="en-GB" sz="3000" dirty="0">
                <a:solidFill>
                  <a:srgbClr val="000000"/>
                </a:solidFill>
                <a:latin typeface="Calibri" panose="020F0502020204030204" pitchFamily="34" charset="0"/>
              </a:rPr>
              <a:t>HEADING 2</a:t>
            </a:r>
          </a:p>
          <a:p>
            <a:r>
              <a:rPr lang="en-GB" sz="1900" dirty="0">
                <a:solidFill>
                  <a:srgbClr val="000000"/>
                </a:solidFill>
                <a:latin typeface="Calibri" panose="020F0502020204030204" pitchFamily="34" charset="0"/>
              </a:rPr>
              <a:t>HEADING 3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395185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68937" y="240632"/>
            <a:ext cx="1022400" cy="10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169614"/>
            <a:ext cx="7099188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900" dirty="0"/>
              <a:t>EMOTIONAL INTELLIGENCE</a:t>
            </a:r>
            <a:endParaRPr lang="en-US" sz="4900" dirty="0"/>
          </a:p>
        </p:txBody>
      </p:sp>
      <p:sp>
        <p:nvSpPr>
          <p:cNvPr id="11" name="TextBox 10"/>
          <p:cNvSpPr txBox="1"/>
          <p:nvPr/>
        </p:nvSpPr>
        <p:spPr>
          <a:xfrm>
            <a:off x="147075" y="1008647"/>
            <a:ext cx="594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CRAWFORD’S SLIP WRITING APPROACH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95234" y="1700893"/>
            <a:ext cx="7621411" cy="126188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IN" sz="1900" b="1" dirty="0" smtClean="0"/>
              <a:t>Define Crawford’s slip writing approach</a:t>
            </a:r>
            <a:endParaRPr lang="en-IN" sz="19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Systematic written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Acquiring ideas from individuals in 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Qualitative information gathering method</a:t>
            </a:r>
            <a:endParaRPr lang="en-IN" sz="19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900" y="239880"/>
            <a:ext cx="1047600" cy="104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CC4C69A-D823-47B2-8868-9BD3612058A6}"/>
              </a:ext>
            </a:extLst>
          </p:cNvPr>
          <p:cNvSpPr txBox="1"/>
          <p:nvPr/>
        </p:nvSpPr>
        <p:spPr>
          <a:xfrm>
            <a:off x="-3347679" y="1006168"/>
            <a:ext cx="30441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00" dirty="0"/>
              <a:t>HEADING</a:t>
            </a:r>
            <a:r>
              <a:rPr lang="en-GB" sz="3000" dirty="0"/>
              <a:t> </a:t>
            </a:r>
            <a:r>
              <a:rPr lang="en-GB" sz="4900" dirty="0"/>
              <a:t>1</a:t>
            </a:r>
            <a:r>
              <a:rPr lang="en-GB" dirty="0"/>
              <a:t> </a:t>
            </a:r>
            <a:endParaRPr lang="en-GB" sz="3000" dirty="0"/>
          </a:p>
          <a:p>
            <a:r>
              <a:rPr lang="en-GB" sz="3000" dirty="0">
                <a:solidFill>
                  <a:srgbClr val="000000"/>
                </a:solidFill>
                <a:latin typeface="Calibri" panose="020F0502020204030204" pitchFamily="34" charset="0"/>
              </a:rPr>
              <a:t>HEADING 2</a:t>
            </a:r>
          </a:p>
          <a:p>
            <a:r>
              <a:rPr lang="en-GB" sz="1900" dirty="0">
                <a:solidFill>
                  <a:srgbClr val="000000"/>
                </a:solidFill>
                <a:latin typeface="Calibri" panose="020F0502020204030204" pitchFamily="34" charset="0"/>
              </a:rPr>
              <a:t>HEADING 3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222297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68937" y="240632"/>
            <a:ext cx="1022400" cy="10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169614"/>
            <a:ext cx="7099188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900" dirty="0"/>
              <a:t>EMOTIONAL INTELLIGENCE</a:t>
            </a:r>
            <a:endParaRPr lang="en-US" sz="4900" dirty="0"/>
          </a:p>
        </p:txBody>
      </p:sp>
      <p:sp>
        <p:nvSpPr>
          <p:cNvPr id="11" name="TextBox 10"/>
          <p:cNvSpPr txBox="1"/>
          <p:nvPr/>
        </p:nvSpPr>
        <p:spPr>
          <a:xfrm>
            <a:off x="147075" y="1008647"/>
            <a:ext cx="594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CRAWFORD’S SLIP WRITING APPROACH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95234" y="1700893"/>
            <a:ext cx="7621411" cy="155427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IN" sz="1900" b="1" dirty="0" smtClean="0"/>
              <a:t>When to use?</a:t>
            </a:r>
            <a:endParaRPr lang="en-IN" sz="19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Limited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Large number of people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Engage audience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To enhance creative thinking</a:t>
            </a:r>
            <a:endParaRPr lang="en-IN" sz="19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900" y="239880"/>
            <a:ext cx="1047600" cy="104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CC4C69A-D823-47B2-8868-9BD3612058A6}"/>
              </a:ext>
            </a:extLst>
          </p:cNvPr>
          <p:cNvSpPr txBox="1"/>
          <p:nvPr/>
        </p:nvSpPr>
        <p:spPr>
          <a:xfrm>
            <a:off x="-3347679" y="1006168"/>
            <a:ext cx="30441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00" dirty="0"/>
              <a:t>HEADING</a:t>
            </a:r>
            <a:r>
              <a:rPr lang="en-GB" sz="3000" dirty="0"/>
              <a:t> </a:t>
            </a:r>
            <a:r>
              <a:rPr lang="en-GB" sz="4900" dirty="0"/>
              <a:t>1</a:t>
            </a:r>
            <a:r>
              <a:rPr lang="en-GB" dirty="0"/>
              <a:t> </a:t>
            </a:r>
            <a:endParaRPr lang="en-GB" sz="3000" dirty="0"/>
          </a:p>
          <a:p>
            <a:r>
              <a:rPr lang="en-GB" sz="3000" dirty="0">
                <a:solidFill>
                  <a:srgbClr val="000000"/>
                </a:solidFill>
                <a:latin typeface="Calibri" panose="020F0502020204030204" pitchFamily="34" charset="0"/>
              </a:rPr>
              <a:t>HEADING 2</a:t>
            </a:r>
          </a:p>
          <a:p>
            <a:r>
              <a:rPr lang="en-GB" sz="1900" dirty="0">
                <a:solidFill>
                  <a:srgbClr val="000000"/>
                </a:solidFill>
                <a:latin typeface="Calibri" panose="020F0502020204030204" pitchFamily="34" charset="0"/>
              </a:rPr>
              <a:t>HEADING 3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427624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68937" y="240632"/>
            <a:ext cx="1022400" cy="10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169614"/>
            <a:ext cx="7099188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900" dirty="0"/>
              <a:t>EMOTIONAL INTELLIGENCE</a:t>
            </a:r>
            <a:endParaRPr lang="en-US" sz="4900" dirty="0"/>
          </a:p>
        </p:txBody>
      </p:sp>
      <p:sp>
        <p:nvSpPr>
          <p:cNvPr id="11" name="TextBox 10"/>
          <p:cNvSpPr txBox="1"/>
          <p:nvPr/>
        </p:nvSpPr>
        <p:spPr>
          <a:xfrm>
            <a:off x="147075" y="1008647"/>
            <a:ext cx="4642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REVERSE BRAINSTORMING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80486" y="1686145"/>
            <a:ext cx="401552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900" b="1" dirty="0" smtClean="0"/>
              <a:t>Reverse Brainstorming – What is it?</a:t>
            </a:r>
            <a:endParaRPr lang="en-IN" sz="19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Focuses on cause of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Influences creating better ideas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Works on achieving opposite result</a:t>
            </a:r>
            <a:endParaRPr lang="en-IN" sz="19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900" y="239880"/>
            <a:ext cx="1047600" cy="104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CC4C69A-D823-47B2-8868-9BD3612058A6}"/>
              </a:ext>
            </a:extLst>
          </p:cNvPr>
          <p:cNvSpPr txBox="1"/>
          <p:nvPr/>
        </p:nvSpPr>
        <p:spPr>
          <a:xfrm>
            <a:off x="-3347679" y="1006168"/>
            <a:ext cx="30441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00" dirty="0"/>
              <a:t>HEADING</a:t>
            </a:r>
            <a:r>
              <a:rPr lang="en-GB" sz="3000" dirty="0"/>
              <a:t> </a:t>
            </a:r>
            <a:r>
              <a:rPr lang="en-GB" sz="4900" dirty="0"/>
              <a:t>1</a:t>
            </a:r>
            <a:r>
              <a:rPr lang="en-GB" dirty="0"/>
              <a:t> </a:t>
            </a:r>
            <a:endParaRPr lang="en-GB" sz="3000" dirty="0"/>
          </a:p>
          <a:p>
            <a:r>
              <a:rPr lang="en-GB" sz="3000" dirty="0">
                <a:solidFill>
                  <a:srgbClr val="000000"/>
                </a:solidFill>
                <a:latin typeface="Calibri" panose="020F0502020204030204" pitchFamily="34" charset="0"/>
              </a:rPr>
              <a:t>HEADING 2</a:t>
            </a:r>
          </a:p>
          <a:p>
            <a:r>
              <a:rPr lang="en-GB" sz="1900" dirty="0">
                <a:solidFill>
                  <a:srgbClr val="000000"/>
                </a:solidFill>
                <a:latin typeface="Calibri" panose="020F0502020204030204" pitchFamily="34" charset="0"/>
              </a:rPr>
              <a:t>HEADING 3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400720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68937" y="240632"/>
            <a:ext cx="1022400" cy="10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169614"/>
            <a:ext cx="7099188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900" dirty="0"/>
              <a:t>EMOTIONAL INTELLIGENCE</a:t>
            </a:r>
            <a:endParaRPr lang="en-US" sz="4900" dirty="0"/>
          </a:p>
        </p:txBody>
      </p:sp>
      <p:sp>
        <p:nvSpPr>
          <p:cNvPr id="11" name="TextBox 10"/>
          <p:cNvSpPr txBox="1"/>
          <p:nvPr/>
        </p:nvSpPr>
        <p:spPr>
          <a:xfrm>
            <a:off x="147075" y="1008647"/>
            <a:ext cx="4642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REVERSE BRAINSTORMING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80486" y="1686145"/>
            <a:ext cx="420467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b="1" dirty="0" smtClean="0"/>
              <a:t>Steps for reverse brainstorming</a:t>
            </a:r>
            <a:endParaRPr lang="en-US" sz="19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/>
              <a:t>Problem – Define problem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/>
              <a:t>Reverse – Reverse expected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/>
              <a:t>Collect – List all reverse ideas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/>
              <a:t>Reverse – Flip problem causing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/>
              <a:t>Evaluate – Evaluate results</a:t>
            </a:r>
            <a:endParaRPr lang="en-US" sz="19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900" y="239880"/>
            <a:ext cx="1047600" cy="104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CC4C69A-D823-47B2-8868-9BD3612058A6}"/>
              </a:ext>
            </a:extLst>
          </p:cNvPr>
          <p:cNvSpPr txBox="1"/>
          <p:nvPr/>
        </p:nvSpPr>
        <p:spPr>
          <a:xfrm>
            <a:off x="-3347679" y="1006168"/>
            <a:ext cx="30441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00" dirty="0"/>
              <a:t>HEADING</a:t>
            </a:r>
            <a:r>
              <a:rPr lang="en-GB" sz="3000" dirty="0"/>
              <a:t> </a:t>
            </a:r>
            <a:r>
              <a:rPr lang="en-GB" sz="4900" dirty="0"/>
              <a:t>1</a:t>
            </a:r>
            <a:r>
              <a:rPr lang="en-GB" dirty="0"/>
              <a:t> </a:t>
            </a:r>
            <a:endParaRPr lang="en-GB" sz="3000" dirty="0"/>
          </a:p>
          <a:p>
            <a:r>
              <a:rPr lang="en-GB" sz="3000" dirty="0">
                <a:solidFill>
                  <a:srgbClr val="000000"/>
                </a:solidFill>
                <a:latin typeface="Calibri" panose="020F0502020204030204" pitchFamily="34" charset="0"/>
              </a:rPr>
              <a:t>HEADING 2</a:t>
            </a:r>
          </a:p>
          <a:p>
            <a:r>
              <a:rPr lang="en-GB" sz="1900" dirty="0">
                <a:solidFill>
                  <a:srgbClr val="000000"/>
                </a:solidFill>
                <a:latin typeface="Calibri" panose="020F0502020204030204" pitchFamily="34" charset="0"/>
              </a:rPr>
              <a:t>HEADING 3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3765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68937" y="240632"/>
            <a:ext cx="1022400" cy="10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169614"/>
            <a:ext cx="7099188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900" dirty="0"/>
              <a:t>EMOTIONAL INTELLIGENCE</a:t>
            </a:r>
            <a:endParaRPr lang="en-US" sz="4900" dirty="0"/>
          </a:p>
        </p:txBody>
      </p:sp>
      <p:sp>
        <p:nvSpPr>
          <p:cNvPr id="11" name="TextBox 10"/>
          <p:cNvSpPr txBox="1"/>
          <p:nvPr/>
        </p:nvSpPr>
        <p:spPr>
          <a:xfrm>
            <a:off x="147075" y="1008647"/>
            <a:ext cx="18782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 smtClean="0"/>
              <a:t>SUMMARY</a:t>
            </a:r>
            <a:endParaRPr lang="en-US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80486" y="1686145"/>
            <a:ext cx="3722942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Brain writing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Interactiv</a:t>
            </a:r>
            <a:r>
              <a:rPr lang="en-IN" sz="1900" dirty="0" smtClean="0"/>
              <a:t>e b</a:t>
            </a:r>
            <a:r>
              <a:rPr lang="en-IN" sz="1900" dirty="0" smtClean="0"/>
              <a:t>rain writing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Brain writing 6-3-5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Idea cards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Crawford’s Slip writing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Reverse brainstorming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Problem </a:t>
            </a:r>
            <a:r>
              <a:rPr lang="en-IN" sz="1900" dirty="0" smtClean="0">
                <a:sym typeface="Wingdings" panose="05000000000000000000" pitchFamily="2" charset="2"/>
              </a:rPr>
              <a:t> Cause; </a:t>
            </a:r>
            <a:br>
              <a:rPr lang="en-IN" sz="1900" dirty="0" smtClean="0">
                <a:sym typeface="Wingdings" panose="05000000000000000000" pitchFamily="2" charset="2"/>
              </a:rPr>
            </a:br>
            <a:r>
              <a:rPr lang="en-IN" sz="1900" dirty="0" smtClean="0">
                <a:sym typeface="Wingdings" panose="05000000000000000000" pitchFamily="2" charset="2"/>
              </a:rPr>
              <a:t>Cause  Better solution</a:t>
            </a:r>
            <a:endParaRPr lang="en-IN" sz="19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900" y="239880"/>
            <a:ext cx="1047600" cy="104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CC4C69A-D823-47B2-8868-9BD3612058A6}"/>
              </a:ext>
            </a:extLst>
          </p:cNvPr>
          <p:cNvSpPr txBox="1"/>
          <p:nvPr/>
        </p:nvSpPr>
        <p:spPr>
          <a:xfrm>
            <a:off x="-3347679" y="1006168"/>
            <a:ext cx="30441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00" dirty="0"/>
              <a:t>HEADING</a:t>
            </a:r>
            <a:r>
              <a:rPr lang="en-GB" sz="3000" dirty="0"/>
              <a:t> </a:t>
            </a:r>
            <a:r>
              <a:rPr lang="en-GB" sz="4900" dirty="0"/>
              <a:t>1</a:t>
            </a:r>
            <a:r>
              <a:rPr lang="en-GB" dirty="0"/>
              <a:t> </a:t>
            </a:r>
            <a:endParaRPr lang="en-GB" sz="3000" dirty="0"/>
          </a:p>
          <a:p>
            <a:r>
              <a:rPr lang="en-GB" sz="3000" dirty="0">
                <a:solidFill>
                  <a:srgbClr val="000000"/>
                </a:solidFill>
                <a:latin typeface="Calibri" panose="020F0502020204030204" pitchFamily="34" charset="0"/>
              </a:rPr>
              <a:t>HEADING 2</a:t>
            </a:r>
          </a:p>
          <a:p>
            <a:r>
              <a:rPr lang="en-GB" sz="1900" dirty="0">
                <a:solidFill>
                  <a:srgbClr val="000000"/>
                </a:solidFill>
                <a:latin typeface="Calibri" panose="020F0502020204030204" pitchFamily="34" charset="0"/>
              </a:rPr>
              <a:t>HEADING 3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187587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1264</TotalTime>
  <Words>399</Words>
  <Application>Microsoft Office PowerPoint</Application>
  <PresentationFormat>On-screen Show (4:3)</PresentationFormat>
  <Paragraphs>99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Akshaya kumar L M</dc:creator>
  <cp:lastModifiedBy>Akshaya kumar L M</cp:lastModifiedBy>
  <cp:revision>97</cp:revision>
  <dcterms:created xsi:type="dcterms:W3CDTF">2018-05-21T05:28:28Z</dcterms:created>
  <dcterms:modified xsi:type="dcterms:W3CDTF">2018-05-25T06:19:32Z</dcterms:modified>
</cp:coreProperties>
</file>