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72" r:id="rId6"/>
    <p:sldMasterId id="2147483681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</p:sldIdLst>
  <p:sldSz cy="5143500" cx="9144000"/>
  <p:notesSz cx="6858000" cy="9144000"/>
  <p:embeddedFontLst>
    <p:embeddedFont>
      <p:font typeface="Roboto Black"/>
      <p:bold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Roboto Medium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755">
          <p15:clr>
            <a:srgbClr val="FF0000"/>
          </p15:clr>
        </p15:guide>
        <p15:guide id="3" orient="horz" pos="907">
          <p15:clr>
            <a:srgbClr val="FF0000"/>
          </p15:clr>
        </p15:guide>
        <p15:guide id="4" pos="5272">
          <p15:clr>
            <a:srgbClr val="FF00FF"/>
          </p15:clr>
        </p15:guide>
        <p15:guide id="5" orient="horz" pos="737">
          <p15:clr>
            <a:srgbClr val="00FF00"/>
          </p15:clr>
        </p15:guide>
        <p15:guide id="6" orient="horz" pos="397">
          <p15:clr>
            <a:srgbClr val="00FF00"/>
          </p15:clr>
        </p15:guide>
      </p15:sldGuideLst>
    </p:ext>
    <p:ext uri="GoogleSlidesCustomDataVersion2">
      <go:slidesCustomData xmlns:go="http://customooxmlschemas.google.com/" r:id="rId60" roundtripDataSignature="AMtx7mhvZ0i+pBoiEUoznWHRFgwnuDy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755" orient="horz"/>
        <p:guide pos="907" orient="horz"/>
        <p:guide pos="5272"/>
        <p:guide pos="737" orient="horz"/>
        <p:guide pos="39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60" Type="http://customschemas.google.com/relationships/presentationmetadata" Target="metadata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Black-boldItalic.fntdata"/><Relationship Id="rId50" Type="http://schemas.openxmlformats.org/officeDocument/2006/relationships/font" Target="fonts/RobotoBlack-bold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3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2.xml"/><Relationship Id="rId54" Type="http://schemas.openxmlformats.org/officeDocument/2006/relationships/font" Target="fonts/Roboto-italic.fntdata"/><Relationship Id="rId13" Type="http://schemas.openxmlformats.org/officeDocument/2006/relationships/slide" Target="slides/slide5.xml"/><Relationship Id="rId57" Type="http://schemas.openxmlformats.org/officeDocument/2006/relationships/font" Target="fonts/RobotoMedium-bold.fntdata"/><Relationship Id="rId12" Type="http://schemas.openxmlformats.org/officeDocument/2006/relationships/slide" Target="slides/slide4.xml"/><Relationship Id="rId56" Type="http://schemas.openxmlformats.org/officeDocument/2006/relationships/font" Target="fonts/RobotoMedium-regular.fntdata"/><Relationship Id="rId15" Type="http://schemas.openxmlformats.org/officeDocument/2006/relationships/slide" Target="slides/slide7.xml"/><Relationship Id="rId59" Type="http://schemas.openxmlformats.org/officeDocument/2006/relationships/font" Target="fonts/RobotoMedium-boldItalic.fntdata"/><Relationship Id="rId14" Type="http://schemas.openxmlformats.org/officeDocument/2006/relationships/slide" Target="slides/slide6.xml"/><Relationship Id="rId58" Type="http://schemas.openxmlformats.org/officeDocument/2006/relationships/font" Target="fonts/RobotoMedium-italic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5dab58096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5dab5809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7ede77caf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07ede77c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5dab58096a_0_3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15dab58096a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7ede77caf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07ede77ca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5dab58096a_0_3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15dab58096a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7ede77ca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07ede77ca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dab58096a_0_3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15dab58096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109bf44fd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3109bf44f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7ede77caf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07ede77ca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5dab58096a_0_3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15dab58096a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7ede77caf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07ede77ca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3fbaaea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2f3fbaaea7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5dab58096a_0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5dab58096a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3109bf44fd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3109bf44f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7ede77caf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307ede77ca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5dab58096a_0_4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5dab58096a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7ede77caf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07ede77c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5dab58096a_0_4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15dab58096a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7ede77caf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07ede77ca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5dab58096a_0_4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15dab58096a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07ede77caf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g307ede77ca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5dab58096a_0_4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5dab58096a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5dab58096a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5dab58096a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07ede77caf_0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07ede77ca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5dab58096a_0_4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5dab58096a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07ede77caf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07ede77ca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5dab58096a_0_5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5dab58096a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7ede77caf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g307ede77ca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dab58096a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5dab58096a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7ede77caf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07ede77ca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dab58096a_0_5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15dab58096a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7ede77caf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07ede77ca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5dab58096a_0_5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g15dab58096a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5dab58096a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5dab58096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109bf44fd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3109bf4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109bf44f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3109bf44f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108feea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23108fee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dab58096a_0_2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15dab58096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5dab58096a_0_2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5dab58096a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Relationship Id="rId3" Type="http://schemas.openxmlformats.org/officeDocument/2006/relationships/image" Target="../media/image1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f3fbaaea7c_0_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g2f3fbaaea7c_0_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f3fbaaea7c_0_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5dab58096a_0_1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g15dab58096a_0_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g15dab58096a_0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dab58096a_0_1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g15dab58096a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dab58096a_0_1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15dab58096a_0_1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15dab58096a_0_1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dab58096a_0_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g15dab58096a_0_1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g15dab58096a_0_1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g15dab58096a_0_1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dab58096a_0_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g15dab58096a_0_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5dab58096a_0_14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g15dab58096a_0_14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g15dab58096a_0_1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dab58096a_0_15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8" name="Google Shape;78;g15dab58096a_0_1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dab58096a_0_15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g15dab58096a_0_1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g15dab58096a_0_1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g15dab58096a_0_1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g15dab58096a_0_1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dab58096a_0_1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87" name="Google Shape;87;g15dab58096a_0_1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ab58096a_0_1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0" name="Google Shape;90;g15dab58096a_0_1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g15dab58096a_0_1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dab58096a_0_1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dab58096a_0_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g15dab58096a_0_2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g15dab58096a_0_2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dab58096a_0_2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g15dab58096a_0_2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dab58096a_0_28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g15dab58096a_0_2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ab58096a_0_28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15dab58096a_0_28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g15dab58096a_0_28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g15dab58096a_0_28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g15dab58096a_0_2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dab58096a_0_29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118" name="Google Shape;118;g15dab58096a_0_2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ab58096a_0_29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g15dab58096a_0_29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g15dab58096a_0_2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24" name="Google Shape;124;g15dab58096a_0_2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25" name="Google Shape;125;g15dab58096a_0_298"/>
          <p:cNvPicPr preferRelativeResize="0"/>
          <p:nvPr/>
        </p:nvPicPr>
        <p:blipFill rotWithShape="1">
          <a:blip r:embed="rId3">
            <a:alphaModFix/>
          </a:blip>
          <a:srcRect b="37530" l="0" r="0" t="55601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5dab58096a_0_298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15dab58096a_0_298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g15dab58096a_0_298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15dab58096a_0_298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5dab58096a_0_3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7" name="Google Shape;137;g15dab58096a_0_3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g15dab58096a_0_3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5dab58096a_0_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4" name="Google Shape;144;g15dab58096a_0_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5dab58096a_0_3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7" name="Google Shape;147;g15dab58096a_0_3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5dab58096a_0_3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15dab58096a_0_3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1" name="Google Shape;151;g15dab58096a_0_3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52" name="Google Shape;152;g15dab58096a_0_3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3" name="Google Shape;153;g15dab58096a_0_3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5dab58096a_0_3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156" name="Google Shape;156;g15dab58096a_0_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5dab58096a_0_3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9" name="Google Shape;159;g15dab58096a_0_3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" name="Google Shape;160;g15dab58096a_0_3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162" name="Google Shape;162;g15dab58096a_0_3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163" name="Google Shape;163;g15dab58096a_0_333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15dab58096a_0_333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15dab58096a_0_333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15dab58096a_0_333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g15dab58096a_0_333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4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33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4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9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5dab58096a_0_1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g15dab58096a_0_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g15dab58096a_0_1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g15dab58096a_0_1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ab58096a_0_2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g15dab58096a_0_2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g15dab58096a_0_2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8" name="Google Shape;98;g15dab58096a_0_27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5dab58096a_0_3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2" name="Google Shape;132;g15dab58096a_0_30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g15dab58096a_0_30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4" name="Google Shape;134;g15dab58096a_0_30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rA2Qp7v9DtuQTNdx8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0.png"/><Relationship Id="rId4" Type="http://schemas.openxmlformats.org/officeDocument/2006/relationships/hyperlink" Target="https://learn.codemithra.com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15dab58096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15dab58096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15dab58096a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7ede77caf_0_3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307ede77caf_0_31"/>
          <p:cNvSpPr txBox="1"/>
          <p:nvPr/>
        </p:nvSpPr>
        <p:spPr>
          <a:xfrm>
            <a:off x="317500" y="1440000"/>
            <a:ext cx="72531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9998" lvl="0" marL="89998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a group of 7 men and 6 women, five persons are to be selected to form a committee so that at least 3 men are there on the committee. In how many ways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itbe done?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624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702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756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812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307ede77caf_0_31"/>
          <p:cNvSpPr txBox="1"/>
          <p:nvPr/>
        </p:nvSpPr>
        <p:spPr>
          <a:xfrm>
            <a:off x="4045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dab58096a_0_34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15dab58096a_0_348"/>
          <p:cNvSpPr txBox="1"/>
          <p:nvPr/>
        </p:nvSpPr>
        <p:spPr>
          <a:xfrm>
            <a:off x="720000" y="1440000"/>
            <a:ext cx="82851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a group of 7 men and 6 women, five persons are to be selected with at least 3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men. Hence we have the following 3 choices We can select 5 men ——(Option 1)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to do this = 7C5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select 4 men and 1 woman ——(Option 2)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to do this = 7C4 x 6C1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select 3 men and 2 women ——(Option 3)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to do this = 7C3 x 6C2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number of ways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 7C5 + [7C4 x 6C1] + [7C3 x 6C2]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 7C2 + [7C3 x 6C1] + [7C3 x 6C2] [</a:t>
            </a:r>
            <a:r>
              <a:rPr b="0" i="1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Applied the formula nCr = nC(n – r) 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=[7×62×1]+[(7×6×53×2×1)×6]+[(7×6×53×2×1)×(6×52×1)]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= 21 + 210 + 525 = 756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15dab58096a_0_348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7ede77caf_0_3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g307ede77caf_0_37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rank of a word "SMART" using permutations?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79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78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80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g307ede77caf_0_37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5dab58096a_0_364"/>
          <p:cNvSpPr txBox="1"/>
          <p:nvPr/>
        </p:nvSpPr>
        <p:spPr>
          <a:xfrm>
            <a:off x="720000" y="1440000"/>
            <a:ext cx="73767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Dictionary order of letters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AMRST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_ _ _ _  = 4!= 24 words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 _ _ _ _  = 4!= 24 words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 _ _ _ _ = 4!= 24 words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SA _ _ _ = 3! = 6 words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SMA  R T = 0! = 1 words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= 24 + 24 + 24 + 6 + 1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=79</a:t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g15dab58096a_0_364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7ede77caf_0_4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g307ede77caf_0_43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how many ways can be the letter of the word ‘STRANGE’ be arranged so that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(a) The vowel may appear in the odd places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(b) The vowels are never separated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1016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(c) The vowels never come together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1340,1650,4720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1420,1540,4800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1620, 2120,4200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1440,1440,3600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g307ede77caf_0_43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dab58096a_0_38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15dab58096a_0_380"/>
          <p:cNvSpPr txBox="1"/>
          <p:nvPr/>
        </p:nvSpPr>
        <p:spPr>
          <a:xfrm>
            <a:off x="720000" y="1440000"/>
            <a:ext cx="74613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For finding number of ways of placing n things in r objects, we use 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npr=n!/(n-1)!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Also, for arranging n objects without restrictions, we have n! ways.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(a) There are 7 letters in the word ‘STRANGE’ amongst which 2 are vowels and there are 4 odd places (1, 3, 5, 7) where these two vowels are to be placed together.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number of ways can be expressed by replacing n = 4 and r = 2,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4p2=4!/(4−2)!=4!/2!=(4×3×2!)/2!=4×3=12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corresponding to these 12 ways the other 5 letters may be placed in 5! ways 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=5×4×3×2×1=120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=5×4×3×2×1=120.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Therefore, the total number of required arrangements = 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12×120=1440 ways.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15dab58096a_0_380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3109bf44fd_0_1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23109bf44fd_0_14"/>
          <p:cNvSpPr txBox="1"/>
          <p:nvPr/>
        </p:nvSpPr>
        <p:spPr>
          <a:xfrm>
            <a:off x="737400" y="1078525"/>
            <a:ext cx="78537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(b) Now, vowels are not to be separated. So, we consider all vowels as a single letter.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 are six letters S, T, R, N, G, (AE) , so they can arrange themselves in 6! ways and two vowels can arrange themselves in 2! ways.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Total number of required arrangements 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=6!×2!=6×5×4×3×2×1×2×1=1440ways.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(c) Now, for the number of arrangements when all vowels never come together, we subtract the total arrangement where all vowels have occurred together from the total number of arrangements.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total number of arrangements = 7! = 5040 ways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And the number of arrangements in which the vowels do not come together 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=7!−6!2!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=7!−6!2!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arrangements in which the vowels do not come together 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=5040−1440=3600</a:t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=5040−1440=3600 ways.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23109bf44fd_0_14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7ede77caf_0_5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g307ede77caf_0_51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3-letter words with or without meaning, can be formed out of the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letters of the word, ‘LOGARITHMS’, if repetition of letters is not allowed?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720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420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None of these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5040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307ede77caf_0_51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dab58096a_0_39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15dab58096a_0_396"/>
          <p:cNvSpPr txBox="1"/>
          <p:nvPr/>
        </p:nvSpPr>
        <p:spPr>
          <a:xfrm>
            <a:off x="671600" y="1440002"/>
            <a:ext cx="8472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word ‘LOGARITHMS’ has 10 different letters. Hence, the number of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3-letter words(with or without meaning) formed by using these letters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 10P3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10 x 9 x 8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720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15dab58096a_0_396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7ede77caf_0_5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g307ede77caf_0_57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all the permutations of the letters of the word “AGAIN” are arranged in a dictionary, then 50th word is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A.NAAGI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B.NAGAI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C.NAAIG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D.NAIAG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g307ede77caf_0_57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3fbaaea7c_0_3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1" lang="en-GB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https://forms.gle/rA2Qp7v9DtuQTNdx8</a:t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g2f3fbaaea7c_0_3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Roboto"/>
                <a:ea typeface="Roboto"/>
                <a:cs typeface="Roboto"/>
                <a:sym typeface="Roboto"/>
              </a:rPr>
              <a:t>                    TEST TIME ON PERMUTATIONS AND COMBINATIONS-1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g2f3fbaaea7c_0_3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2" name="Google Shape;182;g2f3fbaaea7c_0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975" y="2303850"/>
            <a:ext cx="2692301" cy="22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dab58096a_0_41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15dab58096a_0_412"/>
          <p:cNvSpPr txBox="1"/>
          <p:nvPr/>
        </p:nvSpPr>
        <p:spPr>
          <a:xfrm>
            <a:off x="720000" y="1081575"/>
            <a:ext cx="73389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100" u="sng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 step-by-step answer:</a:t>
            </a:r>
            <a:endParaRPr b="1" i="0" sz="1100" u="sng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As the are placed in alphabetical order so the number of words start with letter A is given by: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words that can be formed with A at first position 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=4!=24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Rest of the letters can be placed at first place and let us see how many words are formed from them respectively. G letter will come after A letter. So, number of words formed with first letter G is given by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words that can be formed with G at first position 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 4!/2!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= (4×3×2×1)/(2×1)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=12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 you can see we divide 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4! by </a:t>
            </a: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2!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2! why? The reason behind that is that there are two A letters in the word given to us. So, to avoid repetition of words and the position of the last word appear in a dictionary whose first letter G can be given by the addition of number of words formed by A and I i.e.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⇒The number of words till G letter at starting = </a:t>
            </a:r>
            <a:endParaRPr b="0" i="0" sz="11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24+12=36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1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24+12=36.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15dab58096a_0_412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109bf44fd_0_2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23109bf44fd_0_22"/>
          <p:cNvSpPr txBox="1"/>
          <p:nvPr/>
        </p:nvSpPr>
        <p:spPr>
          <a:xfrm>
            <a:off x="785850" y="1078525"/>
            <a:ext cx="73551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Similarly, the number of words formed with first letter I is given by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Number of words that can be formed with I at first position 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=4!/2!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       =(4×3×2×1)/(2×1)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=12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Hence, you can find the position of last word start with letter I i.e.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The number of words till I letter at starting = 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24+12+12=48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24+12+12=48.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Now you can see the first 48 words appearing in a dictionary are from the words starting with letter A, I, G. After that the next two words i.e. word at 49th and 50th position have starting letter N.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So, look at the first two words that appear in the dictionary starting with the N alphabet are NAAGI and NAAIG in alphabetically order respectively.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Here, the word at 50th position is NAAIG.</a:t>
            </a:r>
            <a:endParaRPr b="0" i="0" sz="1200" u="none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200" u="none" cap="none" strike="noStrike">
                <a:solidFill>
                  <a:srgbClr val="332E2B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Hence the correct option is C.</a:t>
            </a:r>
            <a:endParaRPr b="1" i="0" sz="1200" u="sng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332E2B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7ede77caf_0_6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g307ede77caf_0_63"/>
          <p:cNvSpPr txBox="1"/>
          <p:nvPr/>
        </p:nvSpPr>
        <p:spPr>
          <a:xfrm>
            <a:off x="393700" y="1440000"/>
            <a:ext cx="82524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how many different ways can the letters of the word ‘DETAIL’ be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arranged such that the vowels must occupy only the odd positions?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36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307ede77caf_0_63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dab58096a_0_428"/>
          <p:cNvSpPr txBox="1"/>
          <p:nvPr/>
        </p:nvSpPr>
        <p:spPr>
          <a:xfrm>
            <a:off x="720000" y="1078525"/>
            <a:ext cx="8095200" cy="31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word ‘DETAIL’ has 6 letters which has 3 vowels (EAI) and 3 consonants(DTL)The 3 vowels(EAI) must occupy only the odd positions.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Let’s mark the positions as (1) (2) (3) (4) (5) (6).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Now, the 3 vowels should only occupy the 3 positions marked as (1),(3) and (5) in any order.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number of ways to arrange these vowels = 3P3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= 3! = 3 x 2 x 1 = 6 Now we have 3 consonants(DTL) which can be arranged in the remaining 3 positions in any order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Hence, number of ways to arrange these consonants = 3P3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= 3! = 3 x 2 x 1 = 6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number of ways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number of ways to arrange the vowels x number of ways to arrange the consonants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= 6 x 6 = 36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8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g15dab58096a_0_428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7ede77caf_0_6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g307ede77caf_0_69"/>
          <p:cNvSpPr txBox="1"/>
          <p:nvPr/>
        </p:nvSpPr>
        <p:spPr>
          <a:xfrm>
            <a:off x="393700" y="1440000"/>
            <a:ext cx="78621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bag contains 2 white balls, 3 black balls and 4 red balls. In how many way can</a:t>
            </a: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balls be drawn from the bag, if at least one black ball is to be included in the draw?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28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g307ede77caf_0_69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5dab58096a_0_44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g15dab58096a_0_444"/>
          <p:cNvSpPr txBox="1"/>
          <p:nvPr/>
        </p:nvSpPr>
        <p:spPr>
          <a:xfrm>
            <a:off x="720000" y="1439999"/>
            <a:ext cx="74313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 :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From 2 white balls, 3 black balls and 4 red balls, 3 balls are to be selected such that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at least one black ball should be there. Hence we have 3 choices as given below We can select 3 black balls ————————–(Option 1)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select 2 black balls and 1 non-black ball——(Option 2)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can select 1 black ball and 2 non-black balls——(Option 3)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to select 3 black balls = 3C3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to select 2 black balls and 1 non-black ball = 3C2 x 6C1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to select 1 black ball and 2 non-black balls = 3C1 x 6C2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number of ways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= 3C3 + (3C2 x 6C1) + (3C1 x 6C2)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= 1 + (3C1 x 6C1) + (3C1 x 6C2) [</a:t>
            </a:r>
            <a:r>
              <a:rPr b="0" i="1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Applied the formula nCr = nC(n – r) 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=1+[3×6]+[3×(6×52×1)]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      = 1 + 18 + 45 = 64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g15dab58096a_0_444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7ede77caf_0_8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g307ede77caf_0_81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all the permutations of the letters of the word “AGAIN” are arranged in a dictionary, then 50th word is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A.NAAGI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B.NAGAI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C.NAAIG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rgbClr val="222222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D.NAIAG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g307ede77caf_0_81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5dab58096a_0_46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g15dab58096a_0_460"/>
          <p:cNvSpPr txBox="1"/>
          <p:nvPr/>
        </p:nvSpPr>
        <p:spPr>
          <a:xfrm>
            <a:off x="720000" y="1440001"/>
            <a:ext cx="7420800" cy="2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Here is the answer and explanation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 Option A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Explanation :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number is divisible by 5 if the its last digit is a 0 or 5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last digit have one possibilities  _ _ 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given in question no digit is repeated so 5*4*1=20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g15dab58096a_0_460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7ede77caf_0_9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g307ede77caf_0_93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6 digit telephone numbers can be formed if each number starts with 35 and no digit appears more than once?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360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1680</a:t>
            </a:r>
            <a:endParaRPr sz="1600">
              <a:solidFill>
                <a:srgbClr val="222222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g307ede77caf_0_93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5dab58096a_0_47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g15dab58096a_0_476"/>
          <p:cNvSpPr txBox="1"/>
          <p:nvPr/>
        </p:nvSpPr>
        <p:spPr>
          <a:xfrm>
            <a:off x="720000" y="1439999"/>
            <a:ext cx="80952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first two places can only be filled by 3 and 5 respectively and there is only 1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 of doing this Given that no digit appears more than once. Hence we have 8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digits remaining(0,1,2,4,6,7,8,9) So, the next 4 places can be filled with the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remaining 8 digits in 8P4 ways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Total number of ways = 8P4 = 8 x 7 x 6 x 5 = 1680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0" name="Google Shape;360;g15dab58096a_0_476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15dab58096a_0_6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5dab58096a_0_632"/>
          <p:cNvSpPr txBox="1"/>
          <p:nvPr/>
        </p:nvSpPr>
        <p:spPr>
          <a:xfrm>
            <a:off x="455601" y="1962732"/>
            <a:ext cx="46908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PERMUTATION AND COMBINATION-1</a:t>
            </a:r>
            <a:endParaRPr b="0" i="0" sz="3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07ede77caf_0_103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g307ede77caf_0_103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five visiting places in a city and can visit the 3 places on a day. Find the number of ways in which a visitor can visit these places in a day.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20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g307ede77caf_0_103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dab58096a_0_492"/>
          <p:cNvSpPr txBox="1"/>
          <p:nvPr/>
        </p:nvSpPr>
        <p:spPr>
          <a:xfrm>
            <a:off x="720000" y="1439999"/>
            <a:ext cx="73767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number of ways in which a visitor can visit the places are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5c1 + 5c2+ 5c3= 5 +10+10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=25 ways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g15dab58096a_0_492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07ede77caf_0_109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g307ede77caf_0_109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how many ways the 18 English and 12 Hindi books can be kept on the shelf so that two books on Hindi may not be together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15400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50388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93564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none of these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0" name="Google Shape;380;g307ede77caf_0_109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dab58096a_0_508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g15dab58096a_0_508"/>
          <p:cNvSpPr txBox="1"/>
          <p:nvPr/>
        </p:nvSpPr>
        <p:spPr>
          <a:xfrm>
            <a:off x="720000" y="1440000"/>
            <a:ext cx="72483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order that no two Hindi come together we need to have following arrangement.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E X E X E X……….E X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18 English books so places needs to be is 19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for the Hindi books 12 places are used 19c12 = 50388 ways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g15dab58096a_0_508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7ede77caf_0_115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g307ede77caf_0_115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10 students in a dance group, out of which 6 are too selected in a row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such that  two of them will not be able to participate together. Find the number of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 in which 8 can  be selected.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144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732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728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398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g307ede77caf_0_115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5dab58096a_0_524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0" name="Google Shape;400;g15dab58096a_0_524"/>
          <p:cNvSpPr txBox="1"/>
          <p:nvPr/>
        </p:nvSpPr>
        <p:spPr>
          <a:xfrm>
            <a:off x="720000" y="1440000"/>
            <a:ext cx="7938000" cy="3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there be students A to j out of which A and b don’t participate together,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1: neither of A and B come then the remain students’ needs to be selected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8c6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Case 2: only one of them comes i.e. selecting 5 out of 8 and one from A and b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8c6 + 8c5 x 2c1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=728 ways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1" name="Google Shape;401;g15dab58096a_0_524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7ede77caf_0_121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g307ede77caf_0_121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many positive integers not more than 4300 of digits 0, 1, 2, 3, 4 if repetition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allowed?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625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560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565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575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g307ede77caf_0_121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5dab58096a_0_540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g15dab58096a_0_540"/>
          <p:cNvSpPr txBox="1"/>
          <p:nvPr/>
        </p:nvSpPr>
        <p:spPr>
          <a:xfrm>
            <a:off x="720000" y="1439999"/>
            <a:ext cx="7376700" cy="2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one digit no =4 (0 is not a positive integer)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two digit no=4*5=20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three digit no=4*5*5=100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 digit no=3*5*5*5=375(the possibility for 1,2,3 will come in the first position)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four digit no=1*3*5*5 (the possibility of 4is fixed in the first position and then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0,1,2is comes in second position)and the last digit is 4300 we include this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also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 is 4+20+100+375+75+1=575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5" name="Google Shape;415;g15dab58096a_0_540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07ede77caf_0_127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</a:t>
            </a:r>
            <a:r>
              <a:rPr b="1"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g307ede77caf_0_127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89998" lvl="0" marL="8999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number plate can be formed with two alphabets followed by two digits with no Repetition then how many possible combinations can we get?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67600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64320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58500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lphaUcPeriod"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65000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g307ede77caf_0_127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5dab58096a_0_556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g15dab58096a_0_556"/>
          <p:cNvSpPr txBox="1"/>
          <p:nvPr/>
        </p:nvSpPr>
        <p:spPr>
          <a:xfrm>
            <a:off x="720000" y="1506124"/>
            <a:ext cx="7376700" cy="27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no. of alphabets=26 (a-z), no. of digits=10(0-9).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 of arranging two alphabets with out repetition=26*25;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ways of forming two digits without repetition=10*9</a:t>
            </a: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no. of combinations of forming the number on number plate= 26*25*10*9=58500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g15dab58096a_0_556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dab58096a_0_116"/>
          <p:cNvSpPr txBox="1"/>
          <p:nvPr/>
        </p:nvSpPr>
        <p:spPr>
          <a:xfrm>
            <a:off x="720000" y="1440001"/>
            <a:ext cx="74313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Multiplication Theorem: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operation can be performed in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 and following which a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second  operation can be performed in 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ways, then the two operations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succession can be performed in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m×n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different ways.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 Theorem (Fundamental Principles of Counting)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an operation can be performed in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 and a second independent 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operation can be performed in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different ways, either of the two operations can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  performed in (m+n) ways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Factorial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 n be a positive integer. Then n factorial can be defined as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                        n!=n(n−1)(n−2)⋯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g15dab58096a_0_116"/>
          <p:cNvSpPr txBox="1"/>
          <p:nvPr/>
        </p:nvSpPr>
        <p:spPr>
          <a:xfrm>
            <a:off x="720004" y="846950"/>
            <a:ext cx="6189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22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PERMUTATION AND COMBINATION</a:t>
            </a:r>
            <a:endParaRPr b="0" i="0" sz="22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5" name="Google Shape;4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43" name="Google Shape;4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46" name="Google Shape;446;p2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7" name="Google Shape;447;p2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448" name="Google Shape;448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450" name="Google Shape;450;p2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109bf44fd_0_0"/>
          <p:cNvSpPr txBox="1"/>
          <p:nvPr/>
        </p:nvSpPr>
        <p:spPr>
          <a:xfrm>
            <a:off x="720000" y="1440001"/>
            <a:ext cx="7431300" cy="25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Special Cases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0!=1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1!=1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Permutation formula: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Permutation is defined as arrangement of r things that can be done out of total n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things. This is denoted by 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 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equal to 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n!/(n-r)!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Combination formula: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Combination is defined as selection of r things that can be done out of total n 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things. This is denoted by 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b="1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is equal to 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n!/r!(n-r)!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109bf44fd_0_7"/>
          <p:cNvSpPr txBox="1"/>
          <p:nvPr/>
        </p:nvSpPr>
        <p:spPr>
          <a:xfrm>
            <a:off x="720000" y="1440001"/>
            <a:ext cx="74313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different arrangements of a given number of things by taking some or all at a time, are called permutations.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b="1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n! / (n – r)!</a:t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basically two types of permutation: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Repetition is Allowed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 × n × ... (r times) = n</a:t>
            </a:r>
            <a:r>
              <a:rPr b="0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Repetition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n!/(n − r)!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108feea02_0_0"/>
          <p:cNvSpPr txBox="1"/>
          <p:nvPr/>
        </p:nvSpPr>
        <p:spPr>
          <a:xfrm>
            <a:off x="720000" y="1440001"/>
            <a:ext cx="7431300" cy="25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of the different groups or selections which can be formed by taking some or all of a number of objects is called a combination.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n! / [ r ! x (n – r)! ]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=1 and  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=1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r=</a:t>
            </a:r>
            <a:r>
              <a:rPr b="1" baseline="30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C </a:t>
            </a:r>
            <a:r>
              <a:rPr b="0" baseline="-2500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(n-r)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5dab58096a_0_254"/>
          <p:cNvSpPr txBox="1"/>
          <p:nvPr/>
        </p:nvSpPr>
        <p:spPr>
          <a:xfrm>
            <a:off x="7189450" y="4324350"/>
            <a:ext cx="14565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Answer : D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15dab58096a_0_254"/>
          <p:cNvSpPr txBox="1"/>
          <p:nvPr/>
        </p:nvSpPr>
        <p:spPr>
          <a:xfrm>
            <a:off x="393700" y="1440000"/>
            <a:ext cx="8095200" cy="27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 of 7 consonants and 4 vowels, how many words of 3 consonants and 2 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vowels can be formed?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24400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21300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210</a:t>
            </a:r>
            <a:endParaRPr b="0" i="0" sz="16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UcPeriod"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25200</a:t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g15dab58096a_0_254"/>
          <p:cNvSpPr txBox="1"/>
          <p:nvPr/>
        </p:nvSpPr>
        <p:spPr>
          <a:xfrm>
            <a:off x="393700" y="6948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</a:t>
            </a: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dab58096a_0_262"/>
          <p:cNvSpPr txBox="1"/>
          <p:nvPr/>
        </p:nvSpPr>
        <p:spPr>
          <a:xfrm>
            <a:off x="342900" y="1009649"/>
            <a:ext cx="8472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15dab58096a_0_262"/>
          <p:cNvSpPr txBox="1"/>
          <p:nvPr/>
        </p:nvSpPr>
        <p:spPr>
          <a:xfrm>
            <a:off x="720000" y="1440000"/>
            <a:ext cx="7311000" cy="25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of selecting 3 consonants out of 7 = 7C3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Number of ways of selecting 2 vowels out of 4 = 4C2Number of ways of selecting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3 consonants out of 7 and 2 vowels out of 4 = 7C3 x 4C2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=(7×6×5/3×2×1)×(4×3/2×1)=210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means that we can have 210 groups where each group contains total 5 letters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(3 consonants and 2 vowels).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Number of ways of arranging 5 letters among themselves =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5! = 5 x 4 x 3 x 2 x = 120 Hence, Required number of ways = 210 x 120 = 25200</a:t>
            </a:r>
            <a:endParaRPr b="0" i="0" sz="14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g15dab58096a_0_262"/>
          <p:cNvSpPr txBox="1"/>
          <p:nvPr/>
        </p:nvSpPr>
        <p:spPr>
          <a:xfrm>
            <a:off x="155878" y="317680"/>
            <a:ext cx="393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GB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20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Syed</dc:creator>
</cp:coreProperties>
</file>