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98" r:id="rId3"/>
    <p:sldId id="265" r:id="rId4"/>
    <p:sldId id="327" r:id="rId5"/>
    <p:sldId id="304" r:id="rId6"/>
    <p:sldId id="266" r:id="rId7"/>
    <p:sldId id="312" r:id="rId8"/>
    <p:sldId id="268" r:id="rId9"/>
    <p:sldId id="313" r:id="rId10"/>
    <p:sldId id="269" r:id="rId11"/>
    <p:sldId id="314" r:id="rId12"/>
    <p:sldId id="285" r:id="rId13"/>
    <p:sldId id="315" r:id="rId14"/>
    <p:sldId id="286" r:id="rId15"/>
    <p:sldId id="316" r:id="rId16"/>
    <p:sldId id="287" r:id="rId17"/>
    <p:sldId id="317" r:id="rId18"/>
    <p:sldId id="288" r:id="rId19"/>
    <p:sldId id="318" r:id="rId20"/>
    <p:sldId id="291" r:id="rId21"/>
    <p:sldId id="328" r:id="rId22"/>
    <p:sldId id="292" r:id="rId23"/>
    <p:sldId id="320" r:id="rId24"/>
    <p:sldId id="293" r:id="rId25"/>
    <p:sldId id="321" r:id="rId26"/>
    <p:sldId id="294" r:id="rId27"/>
    <p:sldId id="322" r:id="rId28"/>
    <p:sldId id="295" r:id="rId29"/>
    <p:sldId id="323" r:id="rId30"/>
    <p:sldId id="296" r:id="rId31"/>
    <p:sldId id="324" r:id="rId32"/>
    <p:sldId id="297" r:id="rId33"/>
    <p:sldId id="325" r:id="rId34"/>
    <p:sldId id="306" r:id="rId35"/>
    <p:sldId id="326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pos="2208" userDrawn="1">
          <p15:clr>
            <a:srgbClr val="9AA0A6"/>
          </p15:clr>
        </p15:guide>
        <p15:guide id="2" orient="horz" pos="2772" userDrawn="1">
          <p15:clr>
            <a:srgbClr val="9AA0A6"/>
          </p15:clr>
        </p15:guide>
        <p15:guide id="3" orient="horz" pos="828" userDrawn="1">
          <p15:clr>
            <a:srgbClr val="9AA0A6"/>
          </p15:clr>
        </p15:guide>
        <p15:guide id="4" pos="216" userDrawn="1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1140" userDrawn="1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88" userDrawn="1">
          <p15:clr>
            <a:srgbClr val="9AA0A6"/>
          </p15:clr>
        </p15:guide>
        <p15:guide id="9" pos="2856" userDrawn="1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6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981" autoAdjust="0"/>
  </p:normalViewPr>
  <p:slideViewPr>
    <p:cSldViewPr snapToGrid="0">
      <p:cViewPr varScale="1">
        <p:scale>
          <a:sx n="74" d="100"/>
          <a:sy n="74" d="100"/>
        </p:scale>
        <p:origin x="-1194" y="-102"/>
      </p:cViewPr>
      <p:guideLst>
        <p:guide orient="horz" pos="2772"/>
        <p:guide orient="horz" pos="828"/>
        <p:guide orient="horz" pos="1140"/>
        <p:guide orient="horz" pos="2451"/>
        <p:guide orient="horz" pos="2196"/>
        <p:guide pos="2208"/>
        <p:guide pos="216"/>
        <p:guide pos="5553"/>
        <p:guide pos="888"/>
        <p:guide pos="2856"/>
        <p:guide pos="49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603581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42302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7388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3099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3099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287224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287224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77476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77476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04990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04990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9886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948231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98866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60448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60448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4152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41526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21547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21547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638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6382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2284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9482318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22842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697186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697186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186256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1862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9171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9506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9506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3309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3309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738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6800" y="183600"/>
            <a:ext cx="1022401" cy="766801"/>
          </a:xfrm>
          <a:prstGeom prst="rect">
            <a:avLst/>
          </a:prstGeom>
        </p:spPr>
      </p:pic>
      <p:pic>
        <p:nvPicPr>
          <p:cNvPr id="18" name="Picture 17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xmlns="" id="{E0D97DB0-BDD7-4C1B-9D80-139ACF9A60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5603" b="37531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464DDAD7-9253-4567-A1F3-65F4B7C61A77}"/>
              </a:ext>
            </a:extLst>
          </p:cNvPr>
          <p:cNvSpPr/>
          <p:nvPr userDrawn="1"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11EC6E10-6AC4-4503-9F03-C632F86B55C7}"/>
              </a:ext>
            </a:extLst>
          </p:cNvPr>
          <p:cNvSpPr/>
          <p:nvPr userDrawn="1"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EEB03500-4568-47CA-AE21-6AA1F318D5E6}"/>
              </a:ext>
            </a:extLst>
          </p:cNvPr>
          <p:cNvSpPr/>
          <p:nvPr userDrawn="1"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4B747C6B-6CFB-4B24-8FFB-DDD7294145F4}"/>
              </a:ext>
            </a:extLst>
          </p:cNvPr>
          <p:cNvSpPr/>
          <p:nvPr userDrawn="1"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xmlns="" val="114781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6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68772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28936" y="149125"/>
            <a:ext cx="4457699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03: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09F00F3-00D1-4AAD-8471-3C02492BC13D}"/>
              </a:ext>
            </a:extLst>
          </p:cNvPr>
          <p:cNvSpPr txBox="1"/>
          <p:nvPr/>
        </p:nvSpPr>
        <p:spPr>
          <a:xfrm>
            <a:off x="328936" y="1120877"/>
            <a:ext cx="84864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In how many ways, can we select a team of 4 students from a given choice of </a:t>
            </a:r>
            <a:r>
              <a:rPr lang="en-US" sz="1800" smtClean="0"/>
              <a:t>15 students? </a:t>
            </a: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1234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1364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1365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1563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							</a:t>
            </a:r>
            <a:r>
              <a:rPr lang="en-US" sz="1800" b="1" dirty="0" smtClean="0">
                <a:solidFill>
                  <a:schemeClr val="tx1"/>
                </a:solidFill>
              </a:rPr>
              <a:t>Answer: C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81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68772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28936" y="149125"/>
            <a:ext cx="4457699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indent="166688"/>
            <a:r>
              <a:rPr lang="en-IN" sz="2000" dirty="0" smtClean="0">
                <a:solidFill>
                  <a:schemeClr val="bg1"/>
                </a:solidFill>
              </a:rPr>
              <a:t>Explanation: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09F00F3-00D1-4AAD-8471-3C02492BC13D}"/>
              </a:ext>
            </a:extLst>
          </p:cNvPr>
          <p:cNvSpPr txBox="1"/>
          <p:nvPr/>
        </p:nvSpPr>
        <p:spPr>
          <a:xfrm>
            <a:off x="328936" y="1120877"/>
            <a:ext cx="848645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0" indent="0">
              <a:lnSpc>
                <a:spcPct val="150000"/>
              </a:lnSpc>
              <a:buNone/>
            </a:pPr>
            <a:r>
              <a:rPr lang="en-US" sz="1800" dirty="0" smtClean="0"/>
              <a:t>Number of possible ways of selection = </a:t>
            </a:r>
            <a:r>
              <a:rPr lang="en-US" sz="1800" baseline="30000" dirty="0" smtClean="0"/>
              <a:t>15</a:t>
            </a:r>
            <a:r>
              <a:rPr lang="en-US" sz="1800" dirty="0" smtClean="0"/>
              <a:t> C </a:t>
            </a:r>
            <a:r>
              <a:rPr lang="en-US" sz="1800" baseline="-25000" dirty="0" smtClean="0"/>
              <a:t>4</a:t>
            </a:r>
            <a:r>
              <a:rPr lang="en-US" sz="1800" dirty="0" smtClean="0"/>
              <a:t> = 15 ! / [(4 !) x (11 !)]</a:t>
            </a:r>
            <a:br>
              <a:rPr lang="en-US" sz="1800" dirty="0" smtClean="0"/>
            </a:br>
            <a:r>
              <a:rPr lang="en-US" sz="1800" dirty="0" smtClean="0"/>
              <a:t>Number of possible ways of selection = (15 x 14 x 13 x 12) / (4 x 3 x 2 x 1) = 1365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xmlns="" val="4008183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2576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82575"/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04: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CCF91DC-D613-4AC8-BE26-1340F443BAEC}"/>
              </a:ext>
            </a:extLst>
          </p:cNvPr>
          <p:cNvSpPr txBox="1"/>
          <p:nvPr/>
        </p:nvSpPr>
        <p:spPr>
          <a:xfrm>
            <a:off x="343224" y="1209368"/>
            <a:ext cx="8472164" cy="36933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In how many ways can a group of 5 members be formed by selecting 3 boys out of 6 and 2 girls out of 5 ?</a:t>
            </a:r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100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120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180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200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							</a:t>
            </a:r>
            <a:r>
              <a:rPr lang="en-US" sz="1800" b="1" dirty="0" smtClean="0"/>
              <a:t>Answer: D</a:t>
            </a:r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158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2576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304800">
              <a:buNone/>
              <a:tabLst>
                <a:tab pos="463550" algn="l"/>
              </a:tabLst>
            </a:pPr>
            <a:r>
              <a:rPr lang="en-IN" sz="2000" dirty="0" smtClean="0">
                <a:solidFill>
                  <a:schemeClr val="bg1"/>
                </a:solidFill>
              </a:rPr>
              <a:t>Explanation:</a:t>
            </a:r>
            <a:endParaRPr lang="en-IN" sz="2000" dirty="0" smtClean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CCF91DC-D613-4AC8-BE26-1340F443BAEC}"/>
              </a:ext>
            </a:extLst>
          </p:cNvPr>
          <p:cNvSpPr txBox="1"/>
          <p:nvPr/>
        </p:nvSpPr>
        <p:spPr>
          <a:xfrm>
            <a:off x="343224" y="1209368"/>
            <a:ext cx="8472164" cy="21185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58750" indent="0">
              <a:lnSpc>
                <a:spcPct val="150000"/>
              </a:lnSpc>
              <a:buNone/>
            </a:pPr>
            <a:r>
              <a:rPr lang="en-US" sz="1800" dirty="0" smtClean="0"/>
              <a:t>Number of ways 3 boys can be selected out of 6 = </a:t>
            </a:r>
            <a:r>
              <a:rPr lang="en-US" sz="1800" baseline="30000" dirty="0" smtClean="0"/>
              <a:t>6</a:t>
            </a:r>
            <a:r>
              <a:rPr lang="en-US" sz="1800" dirty="0" smtClean="0"/>
              <a:t> C </a:t>
            </a:r>
            <a:r>
              <a:rPr lang="en-US" sz="1800" baseline="-25000" dirty="0" smtClean="0"/>
              <a:t>3</a:t>
            </a:r>
            <a:r>
              <a:rPr lang="en-US" sz="1800" dirty="0" smtClean="0"/>
              <a:t> = 6 ! / [(3 !) x (3 !)] = (6 x 5 x 4) / (3 x 2 x 1) = 20</a:t>
            </a:r>
            <a:br>
              <a:rPr lang="en-US" sz="1800" dirty="0" smtClean="0"/>
            </a:br>
            <a:r>
              <a:rPr lang="en-US" sz="1800" dirty="0" smtClean="0"/>
              <a:t>Number of ways 2 girls can be selected out of 5 = </a:t>
            </a:r>
            <a:r>
              <a:rPr lang="en-US" sz="1800" baseline="30000" dirty="0" smtClean="0"/>
              <a:t>5</a:t>
            </a:r>
            <a:r>
              <a:rPr lang="en-US" sz="1800" dirty="0" smtClean="0"/>
              <a:t> C 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 = 5 ! / [(2 !) x (3 !)] = (5 x 4) / (2 x 1) = 10</a:t>
            </a:r>
            <a:br>
              <a:rPr lang="en-US" sz="1800" dirty="0" smtClean="0"/>
            </a:br>
            <a:r>
              <a:rPr lang="en-US" sz="1800" dirty="0" smtClean="0"/>
              <a:t>Therefore, total number of ways of forming the group = 20 x 10 = 200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xmlns="" val="4071585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82575"/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05: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CC8740B-B0B9-4584-9410-5EF2A7338749}"/>
              </a:ext>
            </a:extLst>
          </p:cNvPr>
          <p:cNvSpPr txBox="1"/>
          <p:nvPr/>
        </p:nvSpPr>
        <p:spPr>
          <a:xfrm>
            <a:off x="317142" y="1056872"/>
            <a:ext cx="8472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How many words can be formed by using the letters from the word “DRIVER” such that all the vowels are never together ?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120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240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360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720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							</a:t>
            </a:r>
            <a:r>
              <a:rPr lang="en-US" sz="1800" b="1" dirty="0" smtClean="0">
                <a:solidFill>
                  <a:schemeClr val="tx1"/>
                </a:solidFill>
              </a:rPr>
              <a:t>Answer: B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765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0">
              <a:buNone/>
            </a:pPr>
            <a:r>
              <a:rPr lang="en-IN" sz="2000" dirty="0" smtClean="0">
                <a:solidFill>
                  <a:schemeClr val="bg1"/>
                </a:solidFill>
              </a:rPr>
              <a:t>Explanation:</a:t>
            </a:r>
            <a:endParaRPr lang="en-IN" sz="2000" dirty="0" smtClean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CC8740B-B0B9-4584-9410-5EF2A7338749}"/>
              </a:ext>
            </a:extLst>
          </p:cNvPr>
          <p:cNvSpPr txBox="1"/>
          <p:nvPr/>
        </p:nvSpPr>
        <p:spPr>
          <a:xfrm>
            <a:off x="0" y="827315"/>
            <a:ext cx="914400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0" indent="0">
              <a:lnSpc>
                <a:spcPct val="150000"/>
              </a:lnSpc>
              <a:buNone/>
            </a:pPr>
            <a:r>
              <a:rPr lang="en-US" sz="1800" dirty="0" smtClean="0"/>
              <a:t>Assume all the vowels to be a single character, </a:t>
            </a:r>
          </a:p>
          <a:p>
            <a:pPr marL="158750" indent="0">
              <a:lnSpc>
                <a:spcPct val="150000"/>
              </a:lnSpc>
              <a:buNone/>
            </a:pPr>
            <a:r>
              <a:rPr lang="en-US" sz="1800" dirty="0" smtClean="0"/>
              <a:t>i.e., “IE” is a single character.</a:t>
            </a:r>
            <a:br>
              <a:rPr lang="en-US" sz="1800" dirty="0" smtClean="0"/>
            </a:br>
            <a:r>
              <a:rPr lang="en-US" sz="1800" dirty="0" smtClean="0"/>
              <a:t>So, now we have a total of 5 characters in the word, namely, D, R, V, R, IE.</a:t>
            </a:r>
            <a:br>
              <a:rPr lang="en-US" sz="1800" dirty="0" smtClean="0"/>
            </a:br>
            <a:r>
              <a:rPr lang="en-US" sz="1800" dirty="0" smtClean="0"/>
              <a:t>But, R occurs 2 times.</a:t>
            </a:r>
            <a:br>
              <a:rPr lang="en-US" sz="1800" dirty="0" smtClean="0"/>
            </a:br>
            <a:r>
              <a:rPr lang="en-US" sz="1800" dirty="0" smtClean="0"/>
              <a:t>=&gt; Number of possible arrangements = 5! / 2! = 60</a:t>
            </a:r>
            <a:br>
              <a:rPr lang="en-US" sz="1800" dirty="0" smtClean="0"/>
            </a:br>
            <a:r>
              <a:rPr lang="en-US" sz="1800" dirty="0" smtClean="0"/>
              <a:t>Now, the two vowels can be arranged in 2! = 2 </a:t>
            </a:r>
            <a:r>
              <a:rPr lang="en-US" sz="1800" dirty="0" err="1" smtClean="0"/>
              <a:t>ways.Total</a:t>
            </a:r>
            <a:r>
              <a:rPr lang="en-US" sz="1800" dirty="0" smtClean="0"/>
              <a:t> number of possible words such that the vowels are always together= 60 x 2 = 120</a:t>
            </a:r>
            <a:br>
              <a:rPr lang="en-US" sz="1800" dirty="0" smtClean="0"/>
            </a:br>
            <a:r>
              <a:rPr lang="en-US" sz="1800" dirty="0" smtClean="0"/>
              <a:t>total number of possible words = 6! / 2! = 720 / 2 = 360</a:t>
            </a:r>
            <a:br>
              <a:rPr lang="en-US" sz="1800" dirty="0" smtClean="0"/>
            </a:br>
            <a:r>
              <a:rPr lang="en-US" sz="1800" dirty="0" smtClean="0"/>
              <a:t>Therefore, total number of possible words such that the vowels are never together = 360 – 120 = 240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027655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7713B0-BB37-4E14-B58B-966745BA7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Google Shape;70;p15">
            <a:extLst>
              <a:ext uri="{FF2B5EF4-FFF2-40B4-BE49-F238E27FC236}">
                <a16:creationId xmlns:a16="http://schemas.microsoft.com/office/drawing/2014/main" xmlns="" id="{1DD5EB74-9029-47E2-AEA8-9D69AC37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016"/>
            <a:ext cx="6541477" cy="50241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7663"/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06: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9;p15">
            <a:extLst>
              <a:ext uri="{FF2B5EF4-FFF2-40B4-BE49-F238E27FC236}">
                <a16:creationId xmlns:a16="http://schemas.microsoft.com/office/drawing/2014/main" xmlns="" id="{A5BB65EE-33BA-41CA-A19D-465AD4BC7C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604" y="110532"/>
            <a:ext cx="1831460" cy="80014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4E6B8A-B903-4260-A890-468717C04A7B}"/>
              </a:ext>
            </a:extLst>
          </p:cNvPr>
          <p:cNvSpPr txBox="1"/>
          <p:nvPr/>
        </p:nvSpPr>
        <p:spPr>
          <a:xfrm>
            <a:off x="434911" y="1082631"/>
            <a:ext cx="8393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How many number greater than thousand can be formed from the digits 0, 1, 2, 3, 4 without repetition ?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86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96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72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64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1"/>
                </a:solidFill>
              </a:rPr>
              <a:t>							Answer: B</a:t>
            </a:r>
            <a:endParaRPr lang="en-IN" sz="1800" b="1" dirty="0">
              <a:solidFill>
                <a:schemeClr val="tx1"/>
              </a:solidFill>
            </a:endParaRPr>
          </a:p>
        </p:txBody>
      </p:sp>
      <p:pic>
        <p:nvPicPr>
          <p:cNvPr id="10" name="Google Shape;68;p15">
            <a:extLst>
              <a:ext uri="{FF2B5EF4-FFF2-40B4-BE49-F238E27FC236}">
                <a16:creationId xmlns:a16="http://schemas.microsoft.com/office/drawing/2014/main" xmlns="" id="{5A452303-9EFD-468C-BC3D-D4C35F07B9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92374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7713B0-BB37-4E14-B58B-966745BA7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Google Shape;70;p15">
            <a:extLst>
              <a:ext uri="{FF2B5EF4-FFF2-40B4-BE49-F238E27FC236}">
                <a16:creationId xmlns:a16="http://schemas.microsoft.com/office/drawing/2014/main" xmlns="" id="{1DD5EB74-9029-47E2-AEA8-9D69AC37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016"/>
            <a:ext cx="6541477" cy="50241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0"/>
            <a:r>
              <a:rPr lang="en-IN" sz="2000" dirty="0" smtClean="0">
                <a:solidFill>
                  <a:schemeClr val="bg1"/>
                </a:solidFill>
              </a:rPr>
              <a:t>Explanation:</a:t>
            </a:r>
            <a:endParaRPr lang="en-IN" sz="2000" dirty="0" smtClean="0"/>
          </a:p>
        </p:txBody>
      </p:sp>
      <p:pic>
        <p:nvPicPr>
          <p:cNvPr id="7" name="Google Shape;69;p15">
            <a:extLst>
              <a:ext uri="{FF2B5EF4-FFF2-40B4-BE49-F238E27FC236}">
                <a16:creationId xmlns:a16="http://schemas.microsoft.com/office/drawing/2014/main" xmlns="" id="{A5BB65EE-33BA-41CA-A19D-465AD4BC7C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604" y="110532"/>
            <a:ext cx="1831460" cy="80014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4E6B8A-B903-4260-A890-468717C04A7B}"/>
              </a:ext>
            </a:extLst>
          </p:cNvPr>
          <p:cNvSpPr txBox="1"/>
          <p:nvPr/>
        </p:nvSpPr>
        <p:spPr>
          <a:xfrm>
            <a:off x="0" y="848574"/>
            <a:ext cx="9143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0" indent="0">
              <a:lnSpc>
                <a:spcPct val="150000"/>
              </a:lnSpc>
              <a:buNone/>
            </a:pPr>
            <a:r>
              <a:rPr lang="en-US" sz="1800" dirty="0" smtClean="0"/>
              <a:t>In order to form a number greater than 1000 we should have only 5 digits. Since, we have 5 digits we cannot take 0 in starting position.</a:t>
            </a:r>
          </a:p>
          <a:p>
            <a:pPr marL="158750" indent="0">
              <a:lnSpc>
                <a:spcPct val="150000"/>
              </a:lnSpc>
              <a:buNone/>
            </a:pPr>
            <a:r>
              <a:rPr lang="en-US" sz="1800" dirty="0" smtClean="0"/>
              <a:t>For first digit, we have 4 choices.</a:t>
            </a:r>
            <a:br>
              <a:rPr lang="en-US" sz="1800" dirty="0" smtClean="0"/>
            </a:br>
            <a:r>
              <a:rPr lang="en-US" sz="1800" dirty="0" smtClean="0"/>
              <a:t>For second digit, again we have 4 choices because we can include 0 from here onwards.</a:t>
            </a:r>
          </a:p>
          <a:p>
            <a:pPr marL="158750" indent="0">
              <a:lnSpc>
                <a:spcPct val="150000"/>
              </a:lnSpc>
              <a:buNone/>
            </a:pPr>
            <a:r>
              <a:rPr lang="en-US" sz="1800" dirty="0" smtClean="0"/>
              <a:t>For third digit, we have 3 choices.</a:t>
            </a:r>
            <a:br>
              <a:rPr lang="en-US" sz="1800" dirty="0" smtClean="0"/>
            </a:br>
            <a:r>
              <a:rPr lang="en-US" sz="1800" dirty="0" smtClean="0"/>
              <a:t>and for fourth digit only left 2 choices.</a:t>
            </a:r>
            <a:br>
              <a:rPr lang="en-US" sz="1800" dirty="0" smtClean="0"/>
            </a:br>
            <a:r>
              <a:rPr lang="en-US" sz="1800" dirty="0" smtClean="0"/>
              <a:t>Total numbers = 4x4x3x2= 96     Hence, only 96 numbers possible.	</a:t>
            </a:r>
            <a:endParaRPr lang="en-IN" sz="1800" dirty="0"/>
          </a:p>
        </p:txBody>
      </p:sp>
      <p:pic>
        <p:nvPicPr>
          <p:cNvPr id="10" name="Google Shape;68;p15">
            <a:extLst>
              <a:ext uri="{FF2B5EF4-FFF2-40B4-BE49-F238E27FC236}">
                <a16:creationId xmlns:a16="http://schemas.microsoft.com/office/drawing/2014/main" xmlns="" id="{5A452303-9EFD-468C-BC3D-D4C35F07B9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9237475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47135"/>
            <a:ext cx="8520600" cy="3598607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In how many ways can 4 boys and 4 girls be seated around a circular table so that no two boys are in adjacent positions?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 smtClean="0">
                <a:solidFill>
                  <a:schemeClr val="tx1"/>
                </a:solidFill>
              </a:rPr>
              <a:t>24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 smtClean="0">
                <a:solidFill>
                  <a:schemeClr val="tx1"/>
                </a:solidFill>
              </a:rPr>
              <a:t>72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 smtClean="0">
                <a:solidFill>
                  <a:schemeClr val="tx1"/>
                </a:solidFill>
              </a:rPr>
              <a:t>144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 smtClean="0">
                <a:solidFill>
                  <a:schemeClr val="tx1"/>
                </a:solidFill>
              </a:rPr>
              <a:t>150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							</a:t>
            </a:r>
            <a:r>
              <a:rPr lang="en-IN" b="1" dirty="0" smtClean="0">
                <a:solidFill>
                  <a:schemeClr val="tx1"/>
                </a:solidFill>
              </a:rPr>
              <a:t>Answer: C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xmlns="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xmlns="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98463"/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07: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xmlns="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2498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47135"/>
            <a:ext cx="8520600" cy="3598607"/>
          </a:xfrm>
        </p:spPr>
        <p:txBody>
          <a:bodyPr/>
          <a:lstStyle/>
          <a:p>
            <a:pPr marL="15875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If we first put 4 boys around the table, we can do this in 3! ways.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>Once the 4 boys are placed, we have to place 4 girls around the same table.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>Now, we can see 4 vacant places are there between all 4 boys so we can do in 4! ways.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>Total number of sitting arrangement = 3! x 4! =144</a:t>
            </a:r>
            <a:endParaRPr lang="en-IN" dirty="0"/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xmlns="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xmlns="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304800"/>
            <a:r>
              <a:rPr lang="en-IN" sz="2000" dirty="0" smtClean="0">
                <a:solidFill>
                  <a:schemeClr val="bg1"/>
                </a:solidFill>
              </a:rPr>
              <a:t>Explanation:</a:t>
            </a:r>
            <a:endParaRPr lang="en-IN" sz="2000" dirty="0" smtClean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xmlns="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249844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8838A5-A14C-4EE2-8462-BA33BEF27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914" y="1770743"/>
            <a:ext cx="8538367" cy="2104571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400" b="1" dirty="0" smtClean="0">
                <a:solidFill>
                  <a:schemeClr val="tx1"/>
                </a:solidFill>
              </a:rPr>
              <a:t>Permutations and Combinations</a:t>
            </a:r>
            <a:endParaRPr lang="en-IN" sz="4400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xmlns="" id="{06EE1967-AF90-4264-BA94-BCBC16B6786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2971" y="174171"/>
            <a:ext cx="1959429" cy="826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8;p15">
            <a:extLst>
              <a:ext uri="{FF2B5EF4-FFF2-40B4-BE49-F238E27FC236}">
                <a16:creationId xmlns:a16="http://schemas.microsoft.com/office/drawing/2014/main" xmlns="" id="{FC024864-F07F-410A-9CD6-C6BA29AEDD0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47195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91380"/>
            <a:ext cx="8520600" cy="3318387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Out of the 11 points in a plane, 4 are collinear. How many straight line can be formed ?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40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50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60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70</a:t>
            </a:r>
          </a:p>
          <a:p>
            <a:pPr>
              <a:lnSpc>
                <a:spcPct val="150000"/>
              </a:lnSpc>
              <a:buClrTx/>
              <a:buNone/>
            </a:pPr>
            <a:r>
              <a:rPr lang="en-US" b="1" dirty="0" smtClean="0">
                <a:solidFill>
                  <a:schemeClr val="tx1"/>
                </a:solidFill>
              </a:rPr>
              <a:t>								Answer: B</a:t>
            </a: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xmlns="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xmlns="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98463"/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08: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xmlns="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49451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91380"/>
            <a:ext cx="8520600" cy="3318387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If all points were non-collinear then possible lines would have been </a:t>
            </a:r>
            <a:r>
              <a:rPr lang="en-US" baseline="30000" dirty="0" smtClean="0">
                <a:solidFill>
                  <a:srgbClr val="000000"/>
                </a:solidFill>
              </a:rPr>
              <a:t>11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>But, 4 points are collinear lie on the same line. So, they are all counted as a single line.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>Total number of straight line = </a:t>
            </a:r>
            <a:r>
              <a:rPr lang="en-US" baseline="30000" dirty="0" smtClean="0">
                <a:solidFill>
                  <a:srgbClr val="000000"/>
                </a:solidFill>
              </a:rPr>
              <a:t>11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 – </a:t>
            </a:r>
            <a:r>
              <a:rPr lang="en-US" baseline="30000" dirty="0" smtClean="0">
                <a:solidFill>
                  <a:srgbClr val="000000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 + 1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>= 11×10/2 – 4×3/2 + 1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>= 55 – 6 + 1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>= 50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xmlns="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xmlns="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39713"/>
            <a:r>
              <a:rPr lang="en-IN" sz="2000" dirty="0" smtClean="0">
                <a:solidFill>
                  <a:schemeClr val="bg1"/>
                </a:solidFill>
              </a:rPr>
              <a:t>Explanation:</a:t>
            </a:r>
            <a:endParaRPr lang="en-IN" sz="2000" dirty="0" smtClean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xmlns="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494510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70286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Twenty people attend a party and shake hands with one </a:t>
            </a:r>
            <a:r>
              <a:rPr lang="en-US" dirty="0" err="1" smtClean="0">
                <a:solidFill>
                  <a:schemeClr val="tx1"/>
                </a:solidFill>
              </a:rPr>
              <a:t>another.In</a:t>
            </a:r>
            <a:r>
              <a:rPr lang="en-US" dirty="0" smtClean="0">
                <a:solidFill>
                  <a:schemeClr val="tx1"/>
                </a:solidFill>
              </a:rPr>
              <a:t> how many ways hand shake is possible?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170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180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190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194</a:t>
            </a:r>
            <a:endParaRPr lang="en-I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None/>
            </a:pPr>
            <a:r>
              <a:rPr lang="en-IN" b="1" dirty="0" smtClean="0">
                <a:solidFill>
                  <a:schemeClr val="tx1"/>
                </a:solidFill>
              </a:rPr>
              <a:t>								Answer: C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xmlns="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xmlns="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7663"/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09: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xmlns="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39813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927156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Total number of handshake = 20×19/2 = 190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000000"/>
                </a:solidFill>
              </a:rPr>
              <a:t>Shortcut 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>for n people there are always </a:t>
            </a:r>
            <a:r>
              <a:rPr lang="en-US" baseline="30000" dirty="0" smtClean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 handshakes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xmlns="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xmlns="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188913"/>
            <a:r>
              <a:rPr lang="en-IN" sz="2000" dirty="0" smtClean="0">
                <a:solidFill>
                  <a:schemeClr val="bg1"/>
                </a:solidFill>
              </a:rPr>
              <a:t>Explanation:</a:t>
            </a:r>
            <a:endParaRPr lang="en-IN" sz="2000" dirty="0" smtClean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xmlns="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398131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907059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How many different sums of money can be formed from the four type of notes  Rs 10, Rs 20, Rs 50 and Rs 100 ?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12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en-IN" dirty="0" smtClean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 smtClean="0">
                <a:solidFill>
                  <a:schemeClr val="tx1"/>
                </a:solidFill>
              </a:rPr>
              <a:t>14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 smtClean="0">
                <a:solidFill>
                  <a:schemeClr val="tx1"/>
                </a:solidFill>
              </a:rPr>
              <a:t>15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``							</a:t>
            </a:r>
            <a:r>
              <a:rPr lang="en-IN" b="1" dirty="0" smtClean="0">
                <a:solidFill>
                  <a:schemeClr val="tx1"/>
                </a:solidFill>
              </a:rPr>
              <a:t>Answer: D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xmlns="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xmlns="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7663"/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10: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xmlns="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87267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907059"/>
          </a:xfrm>
        </p:spPr>
        <p:txBody>
          <a:bodyPr/>
          <a:lstStyle/>
          <a:p>
            <a:pPr marL="15875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Type of notes = 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>So, total number of sum can be formed = 2</a:t>
            </a:r>
            <a:r>
              <a:rPr lang="en-US" baseline="30000" dirty="0" smtClean="0">
                <a:solidFill>
                  <a:srgbClr val="000000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 – 1 = 15</a:t>
            </a:r>
            <a:endParaRPr lang="en-IN" dirty="0"/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xmlns="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xmlns="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39713"/>
            <a:r>
              <a:rPr lang="en-IN" sz="2000" dirty="0" smtClean="0">
                <a:solidFill>
                  <a:schemeClr val="bg1"/>
                </a:solidFill>
              </a:rPr>
              <a:t>Explanation:</a:t>
            </a:r>
            <a:endParaRPr lang="en-IN" sz="2000" dirty="0" smtClean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xmlns="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872677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821" y="856261"/>
            <a:ext cx="8520600" cy="3908922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Five chocolates of different flavors are to be distributed in three different children such that any child get at least 1 chocolate. What is the maximum number of different ways in which this can be distributed?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 smtClean="0">
                <a:solidFill>
                  <a:schemeClr val="tx1"/>
                </a:solidFill>
              </a:rPr>
              <a:t>130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 smtClean="0">
                <a:solidFill>
                  <a:schemeClr val="tx1"/>
                </a:solidFill>
              </a:rPr>
              <a:t>140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 smtClean="0">
                <a:solidFill>
                  <a:schemeClr val="tx1"/>
                </a:solidFill>
              </a:rPr>
              <a:t>150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IN" dirty="0" smtClean="0">
                <a:solidFill>
                  <a:schemeClr val="tx1"/>
                </a:solidFill>
              </a:rPr>
              <a:t>160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b="1" dirty="0" smtClean="0">
                <a:solidFill>
                  <a:schemeClr val="tx1"/>
                </a:solidFill>
              </a:rPr>
              <a:t>							Answer: C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xmlns="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xmlns="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82575"/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11: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xmlns="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12437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15875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Chocolates can be distributed as [(3, 1, 1)(1, 3, 1)(1, 1, 3)]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>or [(2, 2, 1)(2, 1, 2)(1, 2, 2)]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>Total number of ways = 3 x </a:t>
            </a:r>
            <a:r>
              <a:rPr lang="en-US" baseline="30000" dirty="0" smtClean="0">
                <a:solidFill>
                  <a:srgbClr val="000000"/>
                </a:solidFill>
              </a:rPr>
              <a:t>5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 x </a:t>
            </a:r>
            <a:r>
              <a:rPr lang="en-US" baseline="30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 x </a:t>
            </a:r>
            <a:r>
              <a:rPr lang="en-US" baseline="30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 + 3 x </a:t>
            </a:r>
            <a:r>
              <a:rPr lang="en-US" baseline="30000" dirty="0" smtClean="0">
                <a:solidFill>
                  <a:srgbClr val="000000"/>
                </a:solidFill>
              </a:rPr>
              <a:t>5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 x </a:t>
            </a:r>
            <a:r>
              <a:rPr lang="en-US" baseline="30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 x </a:t>
            </a:r>
            <a:r>
              <a:rPr lang="en-US" baseline="30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>= 60 + 90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>= 150</a:t>
            </a:r>
            <a:endParaRPr lang="en-IN" dirty="0"/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xmlns="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xmlns="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39713"/>
            <a:r>
              <a:rPr lang="en-IN" sz="2000" dirty="0" smtClean="0">
                <a:solidFill>
                  <a:schemeClr val="bg1"/>
                </a:solidFill>
              </a:rPr>
              <a:t>Explanation:</a:t>
            </a:r>
            <a:endParaRPr lang="en-IN" sz="2000" dirty="0" smtClean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xmlns="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124374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821" y="929356"/>
            <a:ext cx="8640571" cy="3822948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Ram and his wife </a:t>
            </a:r>
            <a:r>
              <a:rPr lang="en-US" dirty="0" err="1" smtClean="0">
                <a:solidFill>
                  <a:schemeClr val="tx1"/>
                </a:solidFill>
              </a:rPr>
              <a:t>Sita</a:t>
            </a:r>
            <a:r>
              <a:rPr lang="en-US" dirty="0" smtClean="0">
                <a:solidFill>
                  <a:schemeClr val="tx1"/>
                </a:solidFill>
              </a:rPr>
              <a:t> both have five friends each. Ram has 2 boys and 3 girls. </a:t>
            </a:r>
            <a:r>
              <a:rPr lang="en-US" dirty="0" err="1" smtClean="0">
                <a:solidFill>
                  <a:schemeClr val="tx1"/>
                </a:solidFill>
              </a:rPr>
              <a:t>Sita</a:t>
            </a:r>
            <a:r>
              <a:rPr lang="en-US" dirty="0" smtClean="0">
                <a:solidFill>
                  <a:schemeClr val="tx1"/>
                </a:solidFill>
              </a:rPr>
              <a:t> has 3 boys and 2 girls. In how many maximum number of different ways can they invite 2 boys and 2 girls such that two of them are Ram’s friend and two are </a:t>
            </a:r>
            <a:r>
              <a:rPr lang="en-US" dirty="0" err="1" smtClean="0">
                <a:solidFill>
                  <a:schemeClr val="tx1"/>
                </a:solidFill>
              </a:rPr>
              <a:t>Sita’s</a:t>
            </a:r>
            <a:r>
              <a:rPr lang="en-US" dirty="0" smtClean="0">
                <a:solidFill>
                  <a:schemeClr val="tx1"/>
                </a:solidFill>
              </a:rPr>
              <a:t> friend?</a:t>
            </a:r>
          </a:p>
          <a:p>
            <a:pPr marL="1143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36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24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46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50 </a:t>
            </a:r>
          </a:p>
          <a:p>
            <a:pPr>
              <a:lnSpc>
                <a:spcPct val="150000"/>
              </a:lnSpc>
              <a:buClrTx/>
              <a:buNone/>
            </a:pPr>
            <a:r>
              <a:rPr lang="en-US" b="1" dirty="0" smtClean="0">
                <a:solidFill>
                  <a:schemeClr val="tx1"/>
                </a:solidFill>
              </a:rPr>
              <a:t>								Answer: C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xmlns="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xmlns="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82575"/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12: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xmlns="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91045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32387"/>
            <a:ext cx="8640571" cy="3525326"/>
          </a:xfrm>
        </p:spPr>
        <p:txBody>
          <a:bodyPr/>
          <a:lstStyle/>
          <a:p>
            <a:pPr marL="158750" indent="0">
              <a:lnSpc>
                <a:spcPct val="150000"/>
              </a:lnSpc>
              <a:buNone/>
            </a:pP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) 2 boys from Ram’s friends and 2 girls from his wife </a:t>
            </a:r>
            <a:r>
              <a:rPr lang="en-US" dirty="0" err="1" smtClean="0">
                <a:solidFill>
                  <a:srgbClr val="000000"/>
                </a:solidFill>
              </a:rPr>
              <a:t>Sita’s</a:t>
            </a:r>
            <a:r>
              <a:rPr lang="en-US" dirty="0" smtClean="0">
                <a:solidFill>
                  <a:srgbClr val="000000"/>
                </a:solidFill>
              </a:rPr>
              <a:t> friends 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>ii) 1 boy and 1 girl from Ram’s friends and 1 boy and 1 girl from </a:t>
            </a:r>
            <a:r>
              <a:rPr lang="en-US" dirty="0" err="1" smtClean="0">
                <a:solidFill>
                  <a:srgbClr val="000000"/>
                </a:solidFill>
              </a:rPr>
              <a:t>Sita’s</a:t>
            </a:r>
            <a:r>
              <a:rPr lang="en-US" dirty="0" smtClean="0">
                <a:solidFill>
                  <a:srgbClr val="000000"/>
                </a:solidFill>
              </a:rPr>
              <a:t> friends 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>iii) 2 boys from his wife </a:t>
            </a:r>
            <a:r>
              <a:rPr lang="en-US" dirty="0" err="1" smtClean="0">
                <a:solidFill>
                  <a:srgbClr val="000000"/>
                </a:solidFill>
              </a:rPr>
              <a:t>Sita’s</a:t>
            </a:r>
            <a:r>
              <a:rPr lang="en-US" dirty="0" smtClean="0">
                <a:solidFill>
                  <a:srgbClr val="000000"/>
                </a:solidFill>
              </a:rPr>
              <a:t> friends and 2 girls from Ram’s friends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>Total number of ways = </a:t>
            </a:r>
            <a:r>
              <a:rPr lang="en-US" baseline="30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r>
              <a:rPr lang="en-US" baseline="30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 + </a:t>
            </a:r>
            <a:r>
              <a:rPr lang="en-US" baseline="30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 x </a:t>
            </a:r>
            <a:r>
              <a:rPr lang="en-US" baseline="30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 x </a:t>
            </a:r>
            <a:r>
              <a:rPr lang="en-US" baseline="30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 x </a:t>
            </a:r>
            <a:r>
              <a:rPr lang="en-US" baseline="30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 + </a:t>
            </a:r>
            <a:r>
              <a:rPr lang="en-US" baseline="30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r>
              <a:rPr lang="en-US" baseline="30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>= 1 + 36 + 9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>= 46 ways</a:t>
            </a:r>
            <a:endParaRPr lang="en-IN" dirty="0"/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xmlns="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xmlns="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39713"/>
            <a:r>
              <a:rPr lang="en-IN" sz="2000" dirty="0" smtClean="0">
                <a:solidFill>
                  <a:schemeClr val="bg1"/>
                </a:solidFill>
              </a:rPr>
              <a:t>Explanation:</a:t>
            </a:r>
            <a:endParaRPr lang="en-IN" sz="2000" dirty="0" smtClean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xmlns="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910452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4541" y="191729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00631"/>
            <a:ext cx="6712857" cy="481949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261728-6E8D-4512-861C-80EFE0DD3349}"/>
              </a:ext>
            </a:extLst>
          </p:cNvPr>
          <p:cNvSpPr txBox="1"/>
          <p:nvPr/>
        </p:nvSpPr>
        <p:spPr>
          <a:xfrm>
            <a:off x="0" y="226721"/>
            <a:ext cx="6594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7663"/>
            <a:r>
              <a:rPr lang="en-US" sz="2000" b="1" dirty="0" smtClean="0">
                <a:solidFill>
                  <a:schemeClr val="bg1"/>
                </a:solidFill>
              </a:rPr>
              <a:t>Permutations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6C8EA53-6EC9-4D45-B5DC-169A184310AF}"/>
              </a:ext>
            </a:extLst>
          </p:cNvPr>
          <p:cNvSpPr txBox="1"/>
          <p:nvPr/>
        </p:nvSpPr>
        <p:spPr>
          <a:xfrm>
            <a:off x="363325" y="1017638"/>
            <a:ext cx="846727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The different arrangements of a given number of things by taking some or all at a time, are called permutations.</a:t>
            </a:r>
          </a:p>
          <a:p>
            <a:pPr>
              <a:lnSpc>
                <a:spcPct val="150000"/>
              </a:lnSpc>
            </a:pPr>
            <a:r>
              <a:rPr lang="pt-BR" sz="1800" b="1" dirty="0" smtClean="0"/>
              <a:t> </a:t>
            </a:r>
            <a:r>
              <a:rPr lang="pt-BR" sz="1800" b="1" baseline="30000" dirty="0" smtClean="0"/>
              <a:t>n</a:t>
            </a:r>
            <a:r>
              <a:rPr lang="pt-BR" sz="1800" dirty="0" smtClean="0"/>
              <a:t> </a:t>
            </a:r>
            <a:r>
              <a:rPr lang="pt-BR" sz="1800" b="1" dirty="0" smtClean="0"/>
              <a:t>P</a:t>
            </a:r>
            <a:r>
              <a:rPr lang="pt-BR" sz="1800" b="1" baseline="-25000" dirty="0" smtClean="0"/>
              <a:t>r</a:t>
            </a:r>
            <a:r>
              <a:rPr lang="pt-BR" sz="1800" b="1" dirty="0" smtClean="0"/>
              <a:t> = n! / (n – r)!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98437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In how many ways can 4 notebooks can be distributed to 5 students if each can get any number of notebooks?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5</a:t>
            </a:r>
            <a:r>
              <a:rPr lang="en-US" baseline="30000" dirty="0" smtClean="0">
                <a:solidFill>
                  <a:schemeClr val="tx1"/>
                </a:solidFill>
              </a:rPr>
              <a:t>4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r>
              <a:rPr lang="en-US" baseline="30000" dirty="0" smtClean="0">
                <a:solidFill>
                  <a:schemeClr val="tx1"/>
                </a:solidFill>
              </a:rPr>
              <a:t>5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5</a:t>
            </a:r>
            <a:r>
              <a:rPr lang="en-US" baseline="30000" dirty="0" smtClean="0">
                <a:solidFill>
                  <a:schemeClr val="tx1"/>
                </a:solidFill>
              </a:rPr>
              <a:t>16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4</a:t>
            </a:r>
            <a:r>
              <a:rPr lang="en-US" baseline="30000" dirty="0" smtClean="0">
                <a:solidFill>
                  <a:schemeClr val="tx1"/>
                </a:solidFill>
              </a:rPr>
              <a:t>25</a:t>
            </a:r>
          </a:p>
          <a:p>
            <a:pPr>
              <a:lnSpc>
                <a:spcPct val="150000"/>
              </a:lnSpc>
              <a:buClrTx/>
              <a:buNone/>
            </a:pPr>
            <a:r>
              <a:rPr lang="en-US" b="1" dirty="0" smtClean="0">
                <a:solidFill>
                  <a:schemeClr val="tx1"/>
                </a:solidFill>
              </a:rPr>
              <a:t>								Answer: A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xmlns="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xmlns="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31775">
              <a:tabLst>
                <a:tab pos="347663" algn="l"/>
              </a:tabLst>
            </a:pPr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13: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xmlns="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19683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15875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Since all the notebooks are identical or distinct we don’t know.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>So, we take all are distinct and it can be distributed in 5</a:t>
            </a:r>
            <a:r>
              <a:rPr lang="en-US" baseline="30000" dirty="0" smtClean="0">
                <a:solidFill>
                  <a:srgbClr val="000000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 ways.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xmlns="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xmlns="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39713"/>
            <a:r>
              <a:rPr lang="en-IN" sz="2000" dirty="0" smtClean="0">
                <a:solidFill>
                  <a:schemeClr val="bg1"/>
                </a:solidFill>
              </a:rPr>
              <a:t>Explanation:</a:t>
            </a:r>
            <a:endParaRPr lang="en-IN" sz="2000" dirty="0" smtClean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xmlns="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196837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9139"/>
            <a:ext cx="8520600" cy="3986195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How many batting orders are possible for the Indian cricket team if there is a squad of 16 to choose from such that </a:t>
            </a:r>
            <a:r>
              <a:rPr lang="en-US" dirty="0" err="1" smtClean="0">
                <a:solidFill>
                  <a:schemeClr val="tx1"/>
                </a:solidFill>
              </a:rPr>
              <a:t>Virat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Kohli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Rohit</a:t>
            </a:r>
            <a:r>
              <a:rPr lang="en-US" dirty="0" smtClean="0">
                <a:solidFill>
                  <a:schemeClr val="tx1"/>
                </a:solidFill>
              </a:rPr>
              <a:t> Sharma are always chosen?</a:t>
            </a:r>
          </a:p>
          <a:p>
            <a:pPr marL="1143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2000.10!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2001.11!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2002.11!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2000.9!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						</a:t>
            </a:r>
            <a:r>
              <a:rPr lang="en-US" b="1" dirty="0" smtClean="0">
                <a:solidFill>
                  <a:schemeClr val="tx1"/>
                </a:solidFill>
              </a:rPr>
              <a:t>Answer: C</a:t>
            </a:r>
          </a:p>
          <a:p>
            <a:pPr marL="1143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xmlns="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xmlns="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47663"/>
            <a:r>
              <a:rPr lang="en-IN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14: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xmlns="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91903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15875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We need to select 9 players out of 14 players because two of them is already selected.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>The selection of 11 players can be done in</a:t>
            </a:r>
            <a:r>
              <a:rPr lang="en-US" baseline="30000" dirty="0" smtClean="0">
                <a:solidFill>
                  <a:srgbClr val="000000"/>
                </a:solidFill>
              </a:rPr>
              <a:t>14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</a:rPr>
              <a:t>9</a:t>
            </a:r>
            <a:r>
              <a:rPr lang="en-US" dirty="0" smtClean="0">
                <a:solidFill>
                  <a:srgbClr val="000000"/>
                </a:solidFill>
              </a:rPr>
              <a:t> ways.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>But batting order is also required to calculate for these 11 players so arrangements can be done in 11! ways.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>Total number of batting orders possible = </a:t>
            </a:r>
            <a:r>
              <a:rPr lang="en-US" baseline="30000" dirty="0" smtClean="0">
                <a:solidFill>
                  <a:srgbClr val="000000"/>
                </a:solidFill>
              </a:rPr>
              <a:t>14</a:t>
            </a:r>
            <a:r>
              <a:rPr lang="en-US" dirty="0" smtClean="0">
                <a:solidFill>
                  <a:srgbClr val="000000"/>
                </a:solidFill>
              </a:rPr>
              <a:t>C</a:t>
            </a:r>
            <a:r>
              <a:rPr lang="en-US" baseline="-25000" dirty="0" smtClean="0">
                <a:solidFill>
                  <a:srgbClr val="000000"/>
                </a:solidFill>
              </a:rPr>
              <a:t>9</a:t>
            </a:r>
            <a:r>
              <a:rPr lang="en-US" dirty="0" smtClean="0">
                <a:solidFill>
                  <a:srgbClr val="000000"/>
                </a:solidFill>
              </a:rPr>
              <a:t> . 11!</a:t>
            </a:r>
            <a:endParaRPr lang="en-IN" dirty="0"/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xmlns="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xmlns="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304800"/>
            <a:r>
              <a:rPr lang="en-IN" sz="2000" dirty="0" smtClean="0">
                <a:solidFill>
                  <a:schemeClr val="bg1"/>
                </a:solidFill>
              </a:rPr>
              <a:t>Explanation:</a:t>
            </a:r>
            <a:endParaRPr lang="en-IN" sz="2000" dirty="0" smtClean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xmlns="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919034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33534"/>
            <a:ext cx="8520600" cy="3960438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How many motor vehicle registration numbers plates can be formed for the state Haryana having code like (HR 12Q 8702) with the digits 0, 1, 2, 3, 4, 5, 6 and contains consonant at the alphabetical place(No digits being repeated).</a:t>
            </a:r>
          </a:p>
          <a:p>
            <a:pPr>
              <a:buClr>
                <a:srgbClr val="060606"/>
              </a:buClr>
              <a:buFont typeface="+mj-lt"/>
              <a:buAutoNum type="alphaUcPeriod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060606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5040</a:t>
            </a:r>
          </a:p>
          <a:p>
            <a:pPr>
              <a:lnSpc>
                <a:spcPct val="150000"/>
              </a:lnSpc>
              <a:buClr>
                <a:srgbClr val="060606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40320</a:t>
            </a:r>
          </a:p>
          <a:p>
            <a:pPr>
              <a:lnSpc>
                <a:spcPct val="150000"/>
              </a:lnSpc>
              <a:buClr>
                <a:srgbClr val="060606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95760</a:t>
            </a:r>
          </a:p>
          <a:p>
            <a:pPr>
              <a:lnSpc>
                <a:spcPct val="150000"/>
              </a:lnSpc>
              <a:buClr>
                <a:srgbClr val="060606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362880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						 </a:t>
            </a:r>
            <a:r>
              <a:rPr lang="en-US" b="1" dirty="0" smtClean="0">
                <a:solidFill>
                  <a:schemeClr val="tx1"/>
                </a:solidFill>
              </a:rPr>
              <a:t>Answer: C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xmlns="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xmlns="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82575"/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IN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15: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xmlns="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009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E03686-3022-4EAD-8FF7-57FC286E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05238"/>
          </a:xfrm>
        </p:spPr>
        <p:txBody>
          <a:bodyPr/>
          <a:lstStyle/>
          <a:p>
            <a:pPr marL="15875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For Haryana state number plate always contains HR in starting.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>Two consonants already used in HR so remaining consonant = 21 -2 = 19.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00"/>
                </a:solidFill>
              </a:rPr>
              <a:t>So, possible number of plates = 1(HR)x7x6x19(consonants)x5x4x3x2 = 95760</a:t>
            </a:r>
            <a:endParaRPr lang="en-IN" dirty="0"/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xmlns="" id="{C082C27F-2C74-4AA5-9153-3E4263D506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>
            <a:extLst>
              <a:ext uri="{FF2B5EF4-FFF2-40B4-BE49-F238E27FC236}">
                <a16:creationId xmlns:a16="http://schemas.microsoft.com/office/drawing/2014/main" xmlns="" id="{E6C24D47-AF8C-442F-B3BC-5950DAA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8750" indent="239713"/>
            <a:r>
              <a:rPr lang="en-IN" sz="2000" dirty="0" smtClean="0">
                <a:solidFill>
                  <a:schemeClr val="bg1"/>
                </a:solidFill>
              </a:rPr>
              <a:t>Explanation:</a:t>
            </a:r>
            <a:endParaRPr lang="en-IN" sz="2000" dirty="0" smtClean="0"/>
          </a:p>
        </p:txBody>
      </p:sp>
      <p:pic>
        <p:nvPicPr>
          <p:cNvPr id="7" name="Google Shape;68;p15">
            <a:extLst>
              <a:ext uri="{FF2B5EF4-FFF2-40B4-BE49-F238E27FC236}">
                <a16:creationId xmlns:a16="http://schemas.microsoft.com/office/drawing/2014/main" xmlns="" id="{0409C436-935E-4EEB-B4CF-D004FF7C94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241" t="9528" r="-23988" b="51129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0094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4541" y="191729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00631"/>
            <a:ext cx="6712857" cy="481949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261728-6E8D-4512-861C-80EFE0DD3349}"/>
              </a:ext>
            </a:extLst>
          </p:cNvPr>
          <p:cNvSpPr txBox="1"/>
          <p:nvPr/>
        </p:nvSpPr>
        <p:spPr>
          <a:xfrm>
            <a:off x="0" y="226721"/>
            <a:ext cx="6594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7663"/>
            <a:r>
              <a:rPr lang="en-US" sz="2000" b="1" dirty="0" smtClean="0">
                <a:solidFill>
                  <a:schemeClr val="bg1"/>
                </a:solidFill>
              </a:rPr>
              <a:t>Permutations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6C8EA53-6EC9-4D45-B5DC-169A184310AF}"/>
              </a:ext>
            </a:extLst>
          </p:cNvPr>
          <p:cNvSpPr txBox="1"/>
          <p:nvPr/>
        </p:nvSpPr>
        <p:spPr>
          <a:xfrm>
            <a:off x="363325" y="1017638"/>
            <a:ext cx="846727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There are basically two types of permutation:</a:t>
            </a:r>
          </a:p>
          <a:p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1800" b="1" dirty="0" smtClean="0"/>
              <a:t>Repetition is Allowed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n × n × ... (r times) = n</a:t>
            </a:r>
            <a:r>
              <a:rPr lang="pt-BR" sz="2000" baseline="30000" dirty="0" smtClean="0"/>
              <a:t>r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1800" b="1" dirty="0" smtClean="0"/>
              <a:t>No Repetition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n!/(n − r)!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437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244669"/>
            <a:ext cx="6712857" cy="45079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6261728-6E8D-4512-861C-80EFE0DD3349}"/>
              </a:ext>
            </a:extLst>
          </p:cNvPr>
          <p:cNvSpPr txBox="1"/>
          <p:nvPr/>
        </p:nvSpPr>
        <p:spPr>
          <a:xfrm>
            <a:off x="0" y="244807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2575"/>
            <a:r>
              <a:rPr lang="en-US" sz="2000" b="1" dirty="0" smtClean="0">
                <a:solidFill>
                  <a:schemeClr val="bg1"/>
                </a:solidFill>
              </a:rPr>
              <a:t>Combinations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71A8E7E-A32A-45D7-8800-5BE227894F76}"/>
              </a:ext>
            </a:extLst>
          </p:cNvPr>
          <p:cNvSpPr txBox="1"/>
          <p:nvPr/>
        </p:nvSpPr>
        <p:spPr>
          <a:xfrm>
            <a:off x="328934" y="1117600"/>
            <a:ext cx="85392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Each of the different groups or selections which can be formed by taking some or all of a number of objects is called a combination.</a:t>
            </a:r>
          </a:p>
          <a:p>
            <a:endParaRPr lang="en-US" sz="1800" dirty="0" smtClean="0"/>
          </a:p>
          <a:p>
            <a:r>
              <a:rPr lang="pt-BR" sz="1800" b="1" baseline="30000" dirty="0" smtClean="0"/>
              <a:t>n</a:t>
            </a:r>
            <a:r>
              <a:rPr lang="pt-BR" sz="1800" dirty="0" smtClean="0"/>
              <a:t> C </a:t>
            </a:r>
            <a:r>
              <a:rPr lang="pt-BR" sz="1800" baseline="-25000" dirty="0" smtClean="0"/>
              <a:t>r</a:t>
            </a:r>
            <a:r>
              <a:rPr lang="pt-BR" sz="1800" dirty="0" smtClean="0"/>
              <a:t> = n! / [ r ! x (n – r)! ]</a:t>
            </a:r>
          </a:p>
          <a:p>
            <a:endParaRPr lang="pt-BR" sz="1800" dirty="0" smtClean="0"/>
          </a:p>
          <a:p>
            <a:r>
              <a:rPr lang="pt-BR" sz="1800" b="1" dirty="0" smtClean="0"/>
              <a:t>Note:</a:t>
            </a:r>
          </a:p>
          <a:p>
            <a:endParaRPr lang="pt-BR" sz="1800" b="1" dirty="0" smtClean="0"/>
          </a:p>
          <a:p>
            <a:r>
              <a:rPr lang="pt-BR" sz="1800" b="1" baseline="30000" dirty="0" smtClean="0"/>
              <a:t>n</a:t>
            </a:r>
            <a:r>
              <a:rPr lang="pt-BR" sz="1800" dirty="0" smtClean="0"/>
              <a:t> C </a:t>
            </a:r>
            <a:r>
              <a:rPr lang="pt-BR" sz="1800" baseline="-25000" dirty="0" smtClean="0"/>
              <a:t>n</a:t>
            </a:r>
            <a:r>
              <a:rPr lang="pt-BR" sz="1800" dirty="0" smtClean="0"/>
              <a:t> =1 and  </a:t>
            </a:r>
            <a:r>
              <a:rPr lang="pt-BR" sz="1800" b="1" baseline="30000" dirty="0" smtClean="0"/>
              <a:t>n</a:t>
            </a:r>
            <a:r>
              <a:rPr lang="pt-BR" sz="1800" dirty="0" smtClean="0"/>
              <a:t> C </a:t>
            </a:r>
            <a:r>
              <a:rPr lang="pt-BR" sz="1800" baseline="-25000" dirty="0" smtClean="0"/>
              <a:t>0 </a:t>
            </a:r>
            <a:r>
              <a:rPr lang="pt-BR" sz="1800" dirty="0" smtClean="0"/>
              <a:t> =1</a:t>
            </a:r>
          </a:p>
          <a:p>
            <a:endParaRPr lang="pt-BR" sz="1800" dirty="0" smtClean="0"/>
          </a:p>
          <a:p>
            <a:r>
              <a:rPr lang="pt-BR" sz="1800" b="1" baseline="30000" dirty="0" smtClean="0"/>
              <a:t>n</a:t>
            </a:r>
            <a:r>
              <a:rPr lang="pt-BR" sz="1800" dirty="0" smtClean="0"/>
              <a:t> C </a:t>
            </a:r>
            <a:r>
              <a:rPr lang="pt-BR" sz="1800" baseline="-25000" dirty="0" smtClean="0"/>
              <a:t>r=</a:t>
            </a:r>
            <a:r>
              <a:rPr lang="pt-BR" sz="1800" b="1" baseline="30000" dirty="0" smtClean="0"/>
              <a:t> n</a:t>
            </a:r>
            <a:r>
              <a:rPr lang="pt-BR" sz="1800" dirty="0" smtClean="0"/>
              <a:t> C </a:t>
            </a:r>
            <a:r>
              <a:rPr lang="pt-BR" sz="1800" baseline="-25000" dirty="0" smtClean="0"/>
              <a:t>(n-r)</a:t>
            </a:r>
            <a:endParaRPr lang="en-US" sz="1800" dirty="0" smtClean="0"/>
          </a:p>
          <a:p>
            <a:endParaRPr lang="en-IN" sz="1800" dirty="0" smtClean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138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1938"/>
            <a:ext cx="4886325" cy="1071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0;p15">
            <a:extLst>
              <a:ext uri="{FF2B5EF4-FFF2-40B4-BE49-F238E27FC236}">
                <a16:creationId xmlns:a16="http://schemas.microsoft.com/office/drawing/2014/main" xmlns="" id="{EAC73844-35FD-444E-AECC-E54980A9AD51}"/>
              </a:ext>
            </a:extLst>
          </p:cNvPr>
          <p:cNvSpPr/>
          <p:nvPr/>
        </p:nvSpPr>
        <p:spPr>
          <a:xfrm>
            <a:off x="0" y="13557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9FCABAF-CA0A-4E57-940A-3BC4784CA037}"/>
              </a:ext>
            </a:extLst>
          </p:cNvPr>
          <p:cNvSpPr txBox="1"/>
          <p:nvPr/>
        </p:nvSpPr>
        <p:spPr>
          <a:xfrm>
            <a:off x="1" y="135577"/>
            <a:ext cx="3613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2575"/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01: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733EE28-3D2C-4626-89EC-33C3C42BA2AA}"/>
              </a:ext>
            </a:extLst>
          </p:cNvPr>
          <p:cNvSpPr txBox="1"/>
          <p:nvPr/>
        </p:nvSpPr>
        <p:spPr>
          <a:xfrm>
            <a:off x="342900" y="1194619"/>
            <a:ext cx="8472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How many words can be formed by using 3 letters from the word “INDIA” ?</a:t>
            </a:r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40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50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60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70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							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chemeClr val="tx1"/>
                </a:solidFill>
              </a:rPr>
              <a:t>							Answer: C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106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1938"/>
            <a:ext cx="4886325" cy="1071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0;p15">
            <a:extLst>
              <a:ext uri="{FF2B5EF4-FFF2-40B4-BE49-F238E27FC236}">
                <a16:creationId xmlns:a16="http://schemas.microsoft.com/office/drawing/2014/main" xmlns="" id="{EAC73844-35FD-444E-AECC-E54980A9AD51}"/>
              </a:ext>
            </a:extLst>
          </p:cNvPr>
          <p:cNvSpPr/>
          <p:nvPr/>
        </p:nvSpPr>
        <p:spPr>
          <a:xfrm>
            <a:off x="0" y="13557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9FCABAF-CA0A-4E57-940A-3BC4784CA037}"/>
              </a:ext>
            </a:extLst>
          </p:cNvPr>
          <p:cNvSpPr txBox="1"/>
          <p:nvPr/>
        </p:nvSpPr>
        <p:spPr>
          <a:xfrm>
            <a:off x="1" y="135577"/>
            <a:ext cx="3613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0" indent="304800">
              <a:buNone/>
            </a:pPr>
            <a:r>
              <a:rPr lang="en-IN" sz="2000" dirty="0" smtClean="0">
                <a:solidFill>
                  <a:schemeClr val="bg1"/>
                </a:solidFill>
              </a:rPr>
              <a:t>Explanation:</a:t>
            </a:r>
            <a:endParaRPr lang="en-IN" sz="2000" dirty="0" smtClean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733EE28-3D2C-4626-89EC-33C3C42BA2AA}"/>
              </a:ext>
            </a:extLst>
          </p:cNvPr>
          <p:cNvSpPr txBox="1"/>
          <p:nvPr/>
        </p:nvSpPr>
        <p:spPr>
          <a:xfrm>
            <a:off x="342900" y="1194619"/>
            <a:ext cx="8388145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0" indent="0">
              <a:lnSpc>
                <a:spcPct val="150000"/>
              </a:lnSpc>
              <a:buNone/>
            </a:pPr>
            <a:r>
              <a:rPr lang="en-US" sz="1800" dirty="0" smtClean="0"/>
              <a:t>The word “INDIA” has 5 different words.</a:t>
            </a:r>
          </a:p>
          <a:p>
            <a:pPr marL="158750" indent="0">
              <a:lnSpc>
                <a:spcPct val="150000"/>
              </a:lnSpc>
              <a:buNone/>
            </a:pPr>
            <a:endParaRPr lang="en-US" sz="1800" dirty="0" smtClean="0"/>
          </a:p>
          <a:p>
            <a:pPr marL="158750" indent="0">
              <a:lnSpc>
                <a:spcPct val="150000"/>
              </a:lnSpc>
              <a:buNone/>
            </a:pPr>
            <a:r>
              <a:rPr lang="pt-BR" sz="1800" b="1" baseline="30000" dirty="0" smtClean="0"/>
              <a:t>n</a:t>
            </a:r>
            <a:r>
              <a:rPr lang="pt-BR" sz="1800" dirty="0" smtClean="0"/>
              <a:t> </a:t>
            </a:r>
            <a:r>
              <a:rPr lang="pt-BR" sz="1800" b="1" dirty="0" smtClean="0"/>
              <a:t>P</a:t>
            </a:r>
            <a:r>
              <a:rPr lang="pt-BR" sz="1800" b="1" baseline="-25000" dirty="0" smtClean="0"/>
              <a:t>r</a:t>
            </a:r>
            <a:r>
              <a:rPr lang="pt-BR" sz="1800" b="1" dirty="0" smtClean="0"/>
              <a:t> = n! / (n – r)!</a:t>
            </a:r>
          </a:p>
          <a:p>
            <a:pPr marL="158750" indent="0">
              <a:lnSpc>
                <a:spcPct val="150000"/>
              </a:lnSpc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Required number of words = </a:t>
            </a:r>
            <a:r>
              <a:rPr lang="en-US" sz="1800" baseline="30000" dirty="0" smtClean="0"/>
              <a:t>5</a:t>
            </a:r>
            <a:r>
              <a:rPr lang="en-US" sz="1800" dirty="0" smtClean="0"/>
              <a:t> P </a:t>
            </a:r>
            <a:r>
              <a:rPr lang="en-US" sz="1800" baseline="-25000" dirty="0" smtClean="0"/>
              <a:t>3</a:t>
            </a:r>
            <a:r>
              <a:rPr lang="en-US" sz="1800" dirty="0" smtClean="0"/>
              <a:t> = 5! / (5 – 3)!</a:t>
            </a:r>
            <a:br>
              <a:rPr lang="en-US" sz="1800" dirty="0" smtClean="0"/>
            </a:br>
            <a:r>
              <a:rPr lang="en-US" sz="1800" dirty="0" smtClean="0"/>
              <a:t>Required number of words = 5! / 2! = 120 / 2 = 60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xmlns="" val="16410673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81536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82575"/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 02:</a:t>
            </a: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E3CDC98-8B9F-49F8-B729-9782F43D7824}"/>
              </a:ext>
            </a:extLst>
          </p:cNvPr>
          <p:cNvSpPr txBox="1"/>
          <p:nvPr/>
        </p:nvSpPr>
        <p:spPr>
          <a:xfrm>
            <a:off x="342900" y="1179871"/>
            <a:ext cx="8472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How many words can be formed by using the letters from the word “DRIVER” such that all the vowels are always together ? </a:t>
            </a: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60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120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70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80</a:t>
            </a: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	</a:t>
            </a:r>
            <a:r>
              <a:rPr lang="en-IN" sz="1800" dirty="0" smtClean="0">
                <a:solidFill>
                  <a:schemeClr val="tx1"/>
                </a:solidFill>
              </a:rPr>
              <a:t>						</a:t>
            </a:r>
            <a:r>
              <a:rPr lang="en-IN" sz="1800" b="1" dirty="0" smtClean="0">
                <a:solidFill>
                  <a:schemeClr val="tx1"/>
                </a:solidFill>
              </a:rPr>
              <a:t>Answer: B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56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81536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398463"/>
            <a:r>
              <a:rPr lang="en-IN" sz="2000" dirty="0" smtClean="0">
                <a:solidFill>
                  <a:schemeClr val="bg1"/>
                </a:solidFill>
              </a:rPr>
              <a:t>Explanation: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E3CDC98-8B9F-49F8-B729-9782F43D7824}"/>
              </a:ext>
            </a:extLst>
          </p:cNvPr>
          <p:cNvSpPr txBox="1"/>
          <p:nvPr/>
        </p:nvSpPr>
        <p:spPr>
          <a:xfrm>
            <a:off x="342900" y="1051082"/>
            <a:ext cx="8472488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0" indent="0">
              <a:lnSpc>
                <a:spcPct val="150000"/>
              </a:lnSpc>
              <a:buNone/>
            </a:pPr>
            <a:r>
              <a:rPr lang="en-US" sz="1800" dirty="0" smtClean="0"/>
              <a:t>Assume all the vowels to be a single character, </a:t>
            </a:r>
          </a:p>
          <a:p>
            <a:pPr marL="158750" indent="0">
              <a:lnSpc>
                <a:spcPct val="150000"/>
              </a:lnSpc>
              <a:buNone/>
            </a:pPr>
            <a:r>
              <a:rPr lang="en-US" sz="1800" dirty="0" smtClean="0"/>
              <a:t>i.e., “IE” is a single character.</a:t>
            </a:r>
            <a:br>
              <a:rPr lang="en-US" sz="1800" dirty="0" smtClean="0"/>
            </a:br>
            <a:r>
              <a:rPr lang="en-US" sz="1800" dirty="0" smtClean="0"/>
              <a:t>So, now we have a total of 5 characters in the word, namely, D, R, V, R, IE.</a:t>
            </a:r>
            <a:br>
              <a:rPr lang="en-US" sz="1800" dirty="0" smtClean="0"/>
            </a:br>
            <a:r>
              <a:rPr lang="en-US" sz="1800" dirty="0" smtClean="0"/>
              <a:t>But, R occurs 2 times.</a:t>
            </a:r>
            <a:br>
              <a:rPr lang="en-US" sz="1800" dirty="0" smtClean="0"/>
            </a:br>
            <a:r>
              <a:rPr lang="en-US" sz="1800" dirty="0" smtClean="0"/>
              <a:t>=&gt; Number of possible arrangements = 5! / 2! = 60</a:t>
            </a:r>
            <a:br>
              <a:rPr lang="en-US" sz="1800" dirty="0" smtClean="0"/>
            </a:br>
            <a:r>
              <a:rPr lang="en-US" sz="1800" dirty="0" smtClean="0"/>
              <a:t>Now, the two vowels can be arranged in 2! = 2 ways.</a:t>
            </a:r>
            <a:br>
              <a:rPr lang="en-US" sz="1800" dirty="0" smtClean="0"/>
            </a:br>
            <a:r>
              <a:rPr lang="en-US" sz="1800" dirty="0" smtClean="0"/>
              <a:t>=&gt; Total number of possible words such that the vowels are always together= 60 x 2 = 120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xmlns="" val="755631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7612</TotalTime>
  <Words>865</Words>
  <Application>Microsoft Office PowerPoint</Application>
  <PresentationFormat>On-screen Show (16:9)</PresentationFormat>
  <Paragraphs>183</Paragraphs>
  <Slides>35</Slides>
  <Notes>34</Notes>
  <HiddenSlides>15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Arial</vt:lpstr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Question 06:</vt:lpstr>
      <vt:lpstr>Explanation:</vt:lpstr>
      <vt:lpstr>Question 07:</vt:lpstr>
      <vt:lpstr>Explanation:</vt:lpstr>
      <vt:lpstr>Question 08:</vt:lpstr>
      <vt:lpstr>Explanation:</vt:lpstr>
      <vt:lpstr>Question 09:</vt:lpstr>
      <vt:lpstr>Explanation:</vt:lpstr>
      <vt:lpstr>Question 10:</vt:lpstr>
      <vt:lpstr>Explanation:</vt:lpstr>
      <vt:lpstr> Question 11:</vt:lpstr>
      <vt:lpstr>Explanation:</vt:lpstr>
      <vt:lpstr> Question 12:</vt:lpstr>
      <vt:lpstr>Explanation:</vt:lpstr>
      <vt:lpstr>  Question 13:</vt:lpstr>
      <vt:lpstr>Explanation:</vt:lpstr>
      <vt:lpstr> Question 14:</vt:lpstr>
      <vt:lpstr>Explanation:</vt:lpstr>
      <vt:lpstr> Question 15:</vt:lpstr>
      <vt:lpstr>Explanation: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sushmitha</dc:creator>
  <cp:lastModifiedBy>Enos</cp:lastModifiedBy>
  <cp:revision>459</cp:revision>
  <dcterms:modified xsi:type="dcterms:W3CDTF">2019-11-28T18:00:57Z</dcterms:modified>
</cp:coreProperties>
</file>