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6" r:id="rId2"/>
    <p:sldId id="257" r:id="rId3"/>
    <p:sldId id="280" r:id="rId4"/>
    <p:sldId id="281" r:id="rId5"/>
    <p:sldId id="279" r:id="rId6"/>
    <p:sldId id="277" r:id="rId7"/>
    <p:sldId id="278" r:id="rId8"/>
    <p:sldId id="275" r:id="rId9"/>
    <p:sldId id="276" r:id="rId10"/>
    <p:sldId id="261" r:id="rId11"/>
    <p:sldId id="273" r:id="rId12"/>
    <p:sldId id="274" r:id="rId13"/>
    <p:sldId id="271" r:id="rId14"/>
    <p:sldId id="272" r:id="rId15"/>
    <p:sldId id="270" r:id="rId16"/>
    <p:sldId id="268" r:id="rId17"/>
    <p:sldId id="269" r:id="rId18"/>
    <p:sldId id="267" r:id="rId19"/>
    <p:sldId id="258" r:id="rId20"/>
    <p:sldId id="264" r:id="rId21"/>
    <p:sldId id="265" r:id="rId22"/>
    <p:sldId id="263" r:id="rId23"/>
    <p:sldId id="28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27" autoAdjust="0"/>
  </p:normalViewPr>
  <p:slideViewPr>
    <p:cSldViewPr>
      <p:cViewPr varScale="1">
        <p:scale>
          <a:sx n="54" d="100"/>
          <a:sy n="54" d="100"/>
        </p:scale>
        <p:origin x="18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27EA06-D452-4929-A545-9A1F44314902}" type="datetimeFigureOut">
              <a:rPr lang="en-US" smtClean="0"/>
              <a:pPr/>
              <a:t>11/29/2019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05641A-83EF-422D-A046-E075795F6C4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2302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0" i="0" kern="1200" dirty="0">
                <a:solidFill>
                  <a:schemeClr val="tx1"/>
                </a:solidFill>
                <a:latin typeface="+mn-lt"/>
                <a:ea typeface="+mn-ea"/>
                <a:cs typeface="+mn-cs"/>
              </a:rPr>
              <a:t>A)The two of events are drawing an ace and then drawing another ace. When we draw the first ace, we have one event in our </a:t>
            </a:r>
            <a:r>
              <a:rPr lang="en-US" sz="1200" b="0" i="0" kern="1200" dirty="0" err="1">
                <a:solidFill>
                  <a:schemeClr val="tx1"/>
                </a:solidFill>
                <a:latin typeface="+mn-lt"/>
                <a:ea typeface="+mn-ea"/>
                <a:cs typeface="+mn-cs"/>
              </a:rPr>
              <a:t>favour</a:t>
            </a:r>
            <a:r>
              <a:rPr lang="en-US" sz="1200" b="0" i="0" kern="1200" dirty="0">
                <a:solidFill>
                  <a:schemeClr val="tx1"/>
                </a:solidFill>
                <a:latin typeface="+mn-lt"/>
                <a:ea typeface="+mn-ea"/>
                <a:cs typeface="+mn-cs"/>
              </a:rPr>
              <a:t> and 52 in total. So the probability is 1/52. For the second draw, there is 1 less card in the deck, so these events in which we have only one pack of cards can’t be independent events.</a:t>
            </a:r>
          </a:p>
          <a:p>
            <a:pPr marL="158750" indent="0">
              <a:buNone/>
            </a:pPr>
            <a:r>
              <a:rPr lang="en-US" sz="1200" b="0" i="0" kern="1200" dirty="0">
                <a:solidFill>
                  <a:schemeClr val="tx1"/>
                </a:solidFill>
                <a:latin typeface="+mn-lt"/>
                <a:ea typeface="+mn-ea"/>
                <a:cs typeface="+mn-cs"/>
              </a:rPr>
              <a:t>Hence only the option B) Probability of drawing a King from a pack of 52 cards and an Ace from another well-shuffled pack of 52 cards, is correct.</a:t>
            </a: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latin typeface="+mn-lt"/>
                <a:ea typeface="+mn-ea"/>
                <a:cs typeface="+mn-cs"/>
              </a:rPr>
              <a:t>The number of ways of choosing 4 squares from 64 is </a:t>
            </a:r>
            <a:r>
              <a:rPr lang="en-US" sz="1200" b="0" i="0" u="none" strike="noStrike" kern="1200" dirty="0">
                <a:solidFill>
                  <a:schemeClr val="tx1"/>
                </a:solidFill>
                <a:latin typeface="+mn-lt"/>
                <a:ea typeface="+mn-ea"/>
                <a:cs typeface="+mn-cs"/>
              </a:rPr>
              <a:t>64C4</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possible split ups as far as </a:t>
            </a:r>
            <a:r>
              <a:rPr lang="en-US" sz="1200" b="0" i="0" kern="1200" dirty="0" err="1">
                <a:solidFill>
                  <a:schemeClr val="tx1"/>
                </a:solidFill>
                <a:latin typeface="+mn-lt"/>
                <a:ea typeface="+mn-ea"/>
                <a:cs typeface="+mn-cs"/>
              </a:rPr>
              <a:t>colour</a:t>
            </a:r>
            <a:r>
              <a:rPr lang="en-US" sz="1200" b="0" i="0" kern="1200" dirty="0">
                <a:solidFill>
                  <a:schemeClr val="tx1"/>
                </a:solidFill>
                <a:latin typeface="+mn-lt"/>
                <a:ea typeface="+mn-ea"/>
                <a:cs typeface="+mn-cs"/>
              </a:rPr>
              <a:t> is concerned and the number of ways of selecting the square are listed below:</a:t>
            </a:r>
          </a:p>
          <a:p>
            <a:r>
              <a:rPr lang="en-US" sz="1200" b="0" i="0" kern="1200" dirty="0">
                <a:solidFill>
                  <a:schemeClr val="tx1"/>
                </a:solidFill>
                <a:latin typeface="+mn-lt"/>
                <a:ea typeface="+mn-ea"/>
                <a:cs typeface="+mn-cs"/>
              </a:rPr>
              <a:t>White = 0, Black = 4, No. of Ways = </a:t>
            </a:r>
            <a:r>
              <a:rPr lang="en-US" sz="1200" b="0" i="0" u="none" strike="noStrike" kern="1200" dirty="0">
                <a:solidFill>
                  <a:schemeClr val="tx1"/>
                </a:solidFill>
                <a:latin typeface="+mn-lt"/>
                <a:ea typeface="+mn-ea"/>
                <a:cs typeface="+mn-cs"/>
              </a:rPr>
              <a:t>32C0×32C4</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White = 1, Black = 3, No. of Ways = </a:t>
            </a:r>
            <a:r>
              <a:rPr lang="en-US" sz="1200" b="0" i="0" u="none" strike="noStrike" kern="1200" dirty="0">
                <a:solidFill>
                  <a:schemeClr val="tx1"/>
                </a:solidFill>
                <a:latin typeface="+mn-lt"/>
                <a:ea typeface="+mn-ea"/>
                <a:cs typeface="+mn-cs"/>
              </a:rPr>
              <a:t>32C1×32C3</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White = 2, Black = 2, No. of Ways = </a:t>
            </a:r>
            <a:r>
              <a:rPr lang="en-US" sz="1200" b="0" i="0" u="none" strike="noStrike" kern="1200" dirty="0">
                <a:solidFill>
                  <a:schemeClr val="tx1"/>
                </a:solidFill>
                <a:latin typeface="+mn-lt"/>
                <a:ea typeface="+mn-ea"/>
                <a:cs typeface="+mn-cs"/>
              </a:rPr>
              <a:t>32C2×32C2</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White = 3, Black = 1, No. of Ways = </a:t>
            </a:r>
            <a:r>
              <a:rPr lang="en-US" sz="1200" b="0" i="0" u="none" strike="noStrike" kern="1200" dirty="0">
                <a:solidFill>
                  <a:schemeClr val="tx1"/>
                </a:solidFill>
                <a:latin typeface="+mn-lt"/>
                <a:ea typeface="+mn-ea"/>
                <a:cs typeface="+mn-cs"/>
              </a:rPr>
              <a:t>32C3×32C1</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White = 4, Black = 0, No. of Ways = </a:t>
            </a:r>
            <a:r>
              <a:rPr lang="en-US" sz="1200" b="0" i="0" u="none" strike="noStrike" kern="1200" dirty="0">
                <a:solidFill>
                  <a:schemeClr val="tx1"/>
                </a:solidFill>
                <a:latin typeface="+mn-lt"/>
                <a:ea typeface="+mn-ea"/>
                <a:cs typeface="+mn-cs"/>
              </a:rPr>
              <a:t>32C4×32C0</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number of ways in which 3 squares are of one </a:t>
            </a:r>
            <a:r>
              <a:rPr lang="en-US" sz="1200" b="0" i="0" kern="1200" dirty="0" err="1">
                <a:solidFill>
                  <a:schemeClr val="tx1"/>
                </a:solidFill>
                <a:latin typeface="+mn-lt"/>
                <a:ea typeface="+mn-ea"/>
                <a:cs typeface="+mn-cs"/>
              </a:rPr>
              <a:t>colour</a:t>
            </a:r>
            <a:r>
              <a:rPr lang="en-US" sz="1200" b="0" i="0" kern="1200" dirty="0">
                <a:solidFill>
                  <a:schemeClr val="tx1"/>
                </a:solidFill>
                <a:latin typeface="+mn-lt"/>
                <a:ea typeface="+mn-ea"/>
                <a:cs typeface="+mn-cs"/>
              </a:rPr>
              <a:t> and fourth is of opposite </a:t>
            </a:r>
            <a:r>
              <a:rPr lang="en-US" sz="1200" b="0" i="0" kern="1200" dirty="0" err="1">
                <a:solidFill>
                  <a:schemeClr val="tx1"/>
                </a:solidFill>
                <a:latin typeface="+mn-lt"/>
                <a:ea typeface="+mn-ea"/>
                <a:cs typeface="+mn-cs"/>
              </a:rPr>
              <a:t>colour</a:t>
            </a:r>
            <a:r>
              <a:rPr lang="en-US" sz="1200" b="0" i="0" kern="1200" dirty="0">
                <a:solidFill>
                  <a:schemeClr val="tx1"/>
                </a:solidFill>
                <a:latin typeface="+mn-lt"/>
                <a:ea typeface="+mn-ea"/>
                <a:cs typeface="+mn-cs"/>
              </a:rPr>
              <a:t> is: </a:t>
            </a:r>
          </a:p>
          <a:p>
            <a:r>
              <a:rPr lang="en-US" sz="1200" b="0" i="0" u="none" strike="noStrike" kern="1200" dirty="0">
                <a:solidFill>
                  <a:schemeClr val="tx1"/>
                </a:solidFill>
                <a:latin typeface="+mn-lt"/>
                <a:ea typeface="+mn-ea"/>
                <a:cs typeface="+mn-cs"/>
              </a:rPr>
              <a:t>P(A)=2×32C1×32C3</a:t>
            </a: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=(2×32)X(32×31×30)/(2×3)</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total number of ways of selecting 4 squares is:</a:t>
            </a:r>
          </a:p>
          <a:p>
            <a:r>
              <a:rPr lang="en-US" sz="1200" b="0" i="0" u="none" strike="noStrike" kern="1200" dirty="0">
                <a:solidFill>
                  <a:schemeClr val="tx1"/>
                </a:solidFill>
                <a:latin typeface="+mn-lt"/>
                <a:ea typeface="+mn-ea"/>
                <a:cs typeface="+mn-cs"/>
              </a:rPr>
              <a:t>=P(B)=64C4=P(B)=64C4</a:t>
            </a: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=(64×63×62×61)/(2×3×4)</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required probability</a:t>
            </a:r>
          </a:p>
          <a:p>
            <a:r>
              <a:rPr lang="en-US" sz="1200" b="0" i="0" u="none" strike="noStrike" kern="1200" dirty="0">
                <a:solidFill>
                  <a:schemeClr val="tx1"/>
                </a:solidFill>
                <a:latin typeface="+mn-lt"/>
                <a:ea typeface="+mn-ea"/>
                <a:cs typeface="+mn-cs"/>
              </a:rPr>
              <a:t>=P(A)/P(B)</a:t>
            </a: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=640/1281</a:t>
            </a:r>
            <a:endParaRPr lang="en-US" sz="1200" b="0" i="0" kern="1200" dirty="0">
              <a:solidFill>
                <a:schemeClr val="tx1"/>
              </a:solidFill>
              <a:latin typeface="+mn-lt"/>
              <a:ea typeface="+mn-ea"/>
              <a:cs typeface="+mn-cs"/>
            </a:endParaRPr>
          </a:p>
          <a:p>
            <a:br>
              <a:rPr lang="en-US" dirty="0"/>
            </a:b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1" i="0" u="sng" kern="1200" dirty="0">
                <a:solidFill>
                  <a:schemeClr val="tx1"/>
                </a:solidFill>
                <a:latin typeface="+mn-lt"/>
                <a:ea typeface="+mn-ea"/>
                <a:cs typeface="+mn-cs"/>
              </a:rPr>
              <a:t>Sol1:</a:t>
            </a:r>
          </a:p>
          <a:p>
            <a:r>
              <a:rPr lang="en-US" sz="1200" b="0" i="0" kern="1200" dirty="0">
                <a:solidFill>
                  <a:schemeClr val="tx1"/>
                </a:solidFill>
                <a:latin typeface="+mn-lt"/>
                <a:ea typeface="+mn-ea"/>
                <a:cs typeface="+mn-cs"/>
              </a:rPr>
              <a:t>let the number on the ball picked first </a:t>
            </a:r>
            <a:r>
              <a:rPr lang="en-US" sz="1200" b="0" i="0" u="none" strike="noStrike" kern="1200" dirty="0">
                <a:solidFill>
                  <a:schemeClr val="tx1"/>
                </a:solidFill>
                <a:latin typeface="+mn-lt"/>
                <a:ea typeface="+mn-ea"/>
                <a:cs typeface="+mn-cs"/>
              </a:rPr>
              <a:t>=a</a:t>
            </a:r>
            <a:r>
              <a:rPr lang="en-US" sz="1200" b="0" i="0" kern="1200" dirty="0">
                <a:solidFill>
                  <a:schemeClr val="tx1"/>
                </a:solidFill>
                <a:latin typeface="+mn-lt"/>
                <a:ea typeface="+mn-ea"/>
                <a:cs typeface="+mn-cs"/>
              </a:rPr>
              <a:t>, second </a:t>
            </a:r>
            <a:r>
              <a:rPr lang="en-US" sz="1200" b="0" i="0" u="none" strike="noStrike" kern="1200" dirty="0">
                <a:solidFill>
                  <a:schemeClr val="tx1"/>
                </a:solidFill>
                <a:latin typeface="+mn-lt"/>
                <a:ea typeface="+mn-ea"/>
                <a:cs typeface="+mn-cs"/>
              </a:rPr>
              <a:t>=b</a:t>
            </a:r>
            <a:r>
              <a:rPr lang="en-US" sz="1200" b="0" i="0" kern="1200" dirty="0">
                <a:solidFill>
                  <a:schemeClr val="tx1"/>
                </a:solidFill>
                <a:latin typeface="+mn-lt"/>
                <a:ea typeface="+mn-ea"/>
                <a:cs typeface="+mn-cs"/>
              </a:rPr>
              <a:t> and third </a:t>
            </a:r>
            <a:r>
              <a:rPr lang="en-US" sz="1200" b="0" i="0" u="none" strike="noStrike" kern="1200" dirty="0">
                <a:solidFill>
                  <a:schemeClr val="tx1"/>
                </a:solidFill>
                <a:latin typeface="+mn-lt"/>
                <a:ea typeface="+mn-ea"/>
                <a:cs typeface="+mn-cs"/>
              </a:rPr>
              <a:t>=c</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three numbers </a:t>
            </a:r>
            <a:r>
              <a:rPr lang="en-US" sz="1200" b="0" i="0" u="none" strike="noStrike" kern="1200" dirty="0" err="1">
                <a:solidFill>
                  <a:schemeClr val="tx1"/>
                </a:solidFill>
                <a:latin typeface="+mn-lt"/>
                <a:ea typeface="+mn-ea"/>
                <a:cs typeface="+mn-cs"/>
              </a:rPr>
              <a:t>a,b</a:t>
            </a:r>
            <a:r>
              <a:rPr lang="en-US" sz="1200" b="0" i="0" kern="1200" dirty="0">
                <a:solidFill>
                  <a:schemeClr val="tx1"/>
                </a:solidFill>
                <a:latin typeface="+mn-lt"/>
                <a:ea typeface="+mn-ea"/>
                <a:cs typeface="+mn-cs"/>
              </a:rPr>
              <a:t> and </a:t>
            </a:r>
            <a:r>
              <a:rPr lang="en-US" sz="1200" b="0" i="0" u="none" strike="noStrike" kern="1200" dirty="0">
                <a:solidFill>
                  <a:schemeClr val="tx1"/>
                </a:solidFill>
                <a:latin typeface="+mn-lt"/>
                <a:ea typeface="+mn-ea"/>
                <a:cs typeface="+mn-cs"/>
              </a:rPr>
              <a:t>c</a:t>
            </a:r>
            <a:r>
              <a:rPr lang="en-US" sz="1200" b="0" i="0" kern="1200" dirty="0">
                <a:solidFill>
                  <a:schemeClr val="tx1"/>
                </a:solidFill>
                <a:latin typeface="+mn-lt"/>
                <a:ea typeface="+mn-ea"/>
                <a:cs typeface="+mn-cs"/>
              </a:rPr>
              <a:t> are distinct. </a:t>
            </a:r>
          </a:p>
          <a:p>
            <a:r>
              <a:rPr lang="en-US" sz="1200" b="0" i="0" kern="1200" dirty="0">
                <a:solidFill>
                  <a:schemeClr val="tx1"/>
                </a:solidFill>
                <a:latin typeface="+mn-lt"/>
                <a:ea typeface="+mn-ea"/>
                <a:cs typeface="+mn-cs"/>
              </a:rPr>
              <a:t>Three distinct balls can be picked in </a:t>
            </a:r>
            <a:r>
              <a:rPr lang="en-US" sz="1200" b="0" i="0" u="none" strike="noStrike" kern="1200" dirty="0">
                <a:solidFill>
                  <a:schemeClr val="tx1"/>
                </a:solidFill>
                <a:latin typeface="+mn-lt"/>
                <a:ea typeface="+mn-ea"/>
                <a:cs typeface="+mn-cs"/>
              </a:rPr>
              <a:t>(10×9×8)</a:t>
            </a:r>
            <a:r>
              <a:rPr lang="en-US" sz="1200" b="0" i="0" kern="1200" dirty="0">
                <a:solidFill>
                  <a:schemeClr val="tx1"/>
                </a:solidFill>
                <a:latin typeface="+mn-lt"/>
                <a:ea typeface="+mn-ea"/>
                <a:cs typeface="+mn-cs"/>
              </a:rPr>
              <a:t>ways. </a:t>
            </a:r>
          </a:p>
          <a:p>
            <a:r>
              <a:rPr lang="en-US" sz="1200" b="0" i="0" kern="1200" dirty="0">
                <a:solidFill>
                  <a:schemeClr val="tx1"/>
                </a:solidFill>
                <a:latin typeface="+mn-lt"/>
                <a:ea typeface="+mn-ea"/>
                <a:cs typeface="+mn-cs"/>
              </a:rPr>
              <a:t>The order of </a:t>
            </a:r>
            <a:r>
              <a:rPr lang="en-US" sz="1200" b="0" i="0" u="none" strike="noStrike" kern="1200" dirty="0" err="1">
                <a:solidFill>
                  <a:schemeClr val="tx1"/>
                </a:solidFill>
                <a:latin typeface="+mn-lt"/>
                <a:ea typeface="+mn-ea"/>
                <a:cs typeface="+mn-cs"/>
              </a:rPr>
              <a:t>a,b</a:t>
            </a:r>
            <a:r>
              <a:rPr lang="en-US" sz="1200" b="0" i="0" kern="1200" dirty="0">
                <a:solidFill>
                  <a:schemeClr val="tx1"/>
                </a:solidFill>
                <a:latin typeface="+mn-lt"/>
                <a:ea typeface="+mn-ea"/>
                <a:cs typeface="+mn-cs"/>
              </a:rPr>
              <a:t> and </a:t>
            </a:r>
            <a:r>
              <a:rPr lang="en-US" sz="1200" b="0" i="0" u="none" strike="noStrike" kern="1200" dirty="0">
                <a:solidFill>
                  <a:schemeClr val="tx1"/>
                </a:solidFill>
                <a:latin typeface="+mn-lt"/>
                <a:ea typeface="+mn-ea"/>
                <a:cs typeface="+mn-cs"/>
              </a:rPr>
              <a:t>c</a:t>
            </a:r>
            <a:r>
              <a:rPr lang="en-US" sz="1200" b="0" i="0" kern="1200" dirty="0">
                <a:solidFill>
                  <a:schemeClr val="tx1"/>
                </a:solidFill>
                <a:latin typeface="+mn-lt"/>
                <a:ea typeface="+mn-ea"/>
                <a:cs typeface="+mn-cs"/>
              </a:rPr>
              <a:t> can be as follows:</a:t>
            </a:r>
          </a:p>
          <a:p>
            <a:r>
              <a:rPr lang="en-US" sz="1200" b="1" i="0" kern="1200" dirty="0">
                <a:solidFill>
                  <a:schemeClr val="tx1"/>
                </a:solidFill>
                <a:latin typeface="+mn-lt"/>
                <a:ea typeface="+mn-ea"/>
                <a:cs typeface="+mn-cs"/>
              </a:rPr>
              <a:t>(</a:t>
            </a:r>
            <a:r>
              <a:rPr lang="en-US" sz="1200" b="1" i="0" kern="1200" dirty="0" err="1">
                <a:solidFill>
                  <a:schemeClr val="tx1"/>
                </a:solidFill>
                <a:latin typeface="+mn-lt"/>
                <a:ea typeface="+mn-ea"/>
                <a:cs typeface="+mn-cs"/>
              </a:rPr>
              <a:t>i</a:t>
            </a:r>
            <a:r>
              <a:rPr lang="en-US" sz="1200" b="1" i="0" kern="1200" dirty="0">
                <a:solidFill>
                  <a:schemeClr val="tx1"/>
                </a:solidFill>
                <a:latin typeface="+mn-lt"/>
                <a:ea typeface="+mn-ea"/>
                <a:cs typeface="+mn-cs"/>
              </a:rPr>
              <a:t>).</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a&gt;b&gt;c</a:t>
            </a:r>
            <a:r>
              <a:rPr lang="en-US" sz="1200" b="0" i="0" kern="1200" dirty="0">
                <a:solidFill>
                  <a:schemeClr val="tx1"/>
                </a:solidFill>
                <a:latin typeface="+mn-lt"/>
                <a:ea typeface="+mn-ea"/>
                <a:cs typeface="+mn-cs"/>
              </a:rPr>
              <a:t> </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a&gt;c&gt;b</a:t>
            </a:r>
            <a:r>
              <a:rPr lang="en-US" sz="1200" b="0" i="0" kern="1200" dirty="0">
                <a:solidFill>
                  <a:schemeClr val="tx1"/>
                </a:solidFill>
                <a:latin typeface="+mn-lt"/>
                <a:ea typeface="+mn-ea"/>
                <a:cs typeface="+mn-cs"/>
              </a:rPr>
              <a:t> </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(iii).</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b&gt;c&gt;a</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(iv).</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b&gt;a&gt;c</a:t>
            </a:r>
            <a:r>
              <a:rPr lang="en-US" sz="1200" b="0" i="0" kern="1200" dirty="0">
                <a:solidFill>
                  <a:schemeClr val="tx1"/>
                </a:solidFill>
                <a:latin typeface="+mn-lt"/>
                <a:ea typeface="+mn-ea"/>
                <a:cs typeface="+mn-cs"/>
              </a:rPr>
              <a:t> </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(v).</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c&gt;a&gt;b</a:t>
            </a:r>
            <a:r>
              <a:rPr lang="en-US" sz="1200" b="0" i="0" kern="1200" dirty="0">
                <a:solidFill>
                  <a:schemeClr val="tx1"/>
                </a:solidFill>
                <a:latin typeface="+mn-lt"/>
                <a:ea typeface="+mn-ea"/>
                <a:cs typeface="+mn-cs"/>
              </a:rPr>
              <a:t> </a:t>
            </a:r>
            <a:br>
              <a:rPr lang="en-US" sz="1200" b="0" i="0" kern="1200" dirty="0">
                <a:solidFill>
                  <a:schemeClr val="tx1"/>
                </a:solidFill>
                <a:latin typeface="+mn-lt"/>
                <a:ea typeface="+mn-ea"/>
                <a:cs typeface="+mn-cs"/>
              </a:rPr>
            </a:br>
            <a:r>
              <a:rPr lang="en-US" sz="1200" b="1" i="0" kern="1200" dirty="0">
                <a:solidFill>
                  <a:schemeClr val="tx1"/>
                </a:solidFill>
                <a:latin typeface="+mn-lt"/>
                <a:ea typeface="+mn-ea"/>
                <a:cs typeface="+mn-cs"/>
              </a:rPr>
              <a:t>(vi).</a:t>
            </a:r>
            <a:r>
              <a:rPr lang="en-US" sz="1200" b="0" i="0" kern="1200" dirty="0">
                <a:solidFill>
                  <a:schemeClr val="tx1"/>
                </a:solidFill>
                <a:latin typeface="+mn-lt"/>
                <a:ea typeface="+mn-ea"/>
                <a:cs typeface="+mn-cs"/>
              </a:rPr>
              <a:t> </a:t>
            </a:r>
            <a:r>
              <a:rPr lang="en-US" sz="1200" b="0" i="0" u="none" strike="noStrike" kern="1200" dirty="0">
                <a:solidFill>
                  <a:schemeClr val="tx1"/>
                </a:solidFill>
                <a:latin typeface="+mn-lt"/>
                <a:ea typeface="+mn-ea"/>
                <a:cs typeface="+mn-cs"/>
              </a:rPr>
              <a:t>c&gt;b&gt;a</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They will occur equal number of times.</a:t>
            </a:r>
          </a:p>
          <a:p>
            <a:r>
              <a:rPr lang="en-US" sz="1200" b="0" i="0" kern="1200" dirty="0">
                <a:solidFill>
                  <a:schemeClr val="tx1"/>
                </a:solidFill>
                <a:latin typeface="+mn-lt"/>
                <a:ea typeface="+mn-ea"/>
                <a:cs typeface="+mn-cs"/>
              </a:rPr>
              <a:t>Thus the number of ways in which (</a:t>
            </a:r>
            <a:r>
              <a:rPr lang="en-US" sz="1200" b="0" i="0" u="none" strike="noStrike" kern="1200" dirty="0">
                <a:solidFill>
                  <a:schemeClr val="tx1"/>
                </a:solidFill>
                <a:latin typeface="+mn-lt"/>
                <a:ea typeface="+mn-ea"/>
                <a:cs typeface="+mn-cs"/>
              </a:rPr>
              <a:t>a&gt;b&gt;c</a:t>
            </a:r>
            <a:r>
              <a:rPr lang="en-US" sz="1200" b="0" i="0" kern="1200" dirty="0">
                <a:solidFill>
                  <a:schemeClr val="tx1"/>
                </a:solidFill>
                <a:latin typeface="+mn-lt"/>
                <a:ea typeface="+mn-ea"/>
                <a:cs typeface="+mn-cs"/>
              </a:rPr>
              <a:t>):</a:t>
            </a:r>
          </a:p>
          <a:p>
            <a:r>
              <a:rPr lang="en-US" sz="1200" b="0" i="0" u="none" strike="noStrike" kern="1200" dirty="0">
                <a:solidFill>
                  <a:schemeClr val="tx1"/>
                </a:solidFill>
                <a:latin typeface="+mn-lt"/>
                <a:ea typeface="+mn-ea"/>
                <a:cs typeface="+mn-cs"/>
              </a:rPr>
              <a:t>=1/6×10×9×8</a:t>
            </a: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=120</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Required probability</a:t>
            </a:r>
          </a:p>
          <a:p>
            <a:r>
              <a:rPr lang="en-US" sz="1200" b="0" i="0" u="none" strike="noStrike" kern="1200" dirty="0">
                <a:solidFill>
                  <a:schemeClr val="tx1"/>
                </a:solidFill>
                <a:latin typeface="+mn-lt"/>
                <a:ea typeface="+mn-ea"/>
                <a:cs typeface="+mn-cs"/>
              </a:rPr>
              <a:t>=120/10×10×10</a:t>
            </a: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=3/25</a:t>
            </a:r>
            <a:endParaRPr lang="en-US" sz="1200" b="0" i="0" kern="1200" dirty="0">
              <a:solidFill>
                <a:schemeClr val="tx1"/>
              </a:solidFill>
              <a:latin typeface="+mn-lt"/>
              <a:ea typeface="+mn-ea"/>
              <a:cs typeface="+mn-cs"/>
            </a:endParaRPr>
          </a:p>
          <a:p>
            <a:br>
              <a:rPr lang="en-US" dirty="0"/>
            </a:b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fontAlgn="base"/>
            <a:r>
              <a:rPr lang="en-US" sz="1200" b="1" i="0" u="sng" kern="1200" dirty="0">
                <a:solidFill>
                  <a:schemeClr val="tx1"/>
                </a:solidFill>
                <a:latin typeface="+mn-lt"/>
                <a:ea typeface="+mn-ea"/>
                <a:cs typeface="+mn-cs"/>
              </a:rPr>
              <a:t>Solution:</a:t>
            </a:r>
          </a:p>
          <a:p>
            <a:pPr fontAlgn="base"/>
            <a:r>
              <a:rPr lang="en-US" sz="1200" b="1" i="0" kern="1200" dirty="0">
                <a:solidFill>
                  <a:schemeClr val="tx1"/>
                </a:solidFill>
                <a:latin typeface="+mn-lt"/>
                <a:ea typeface="+mn-ea"/>
                <a:cs typeface="+mn-cs"/>
              </a:rPr>
              <a:t>FORMULA</a:t>
            </a:r>
            <a:r>
              <a:rPr lang="en-US" sz="1200" b="1" i="0" kern="1200" dirty="0">
                <a:solidFill>
                  <a:schemeClr val="tx1"/>
                </a:solidFill>
                <a:latin typeface="+mn-lt"/>
                <a:ea typeface="+mn-ea"/>
                <a:cs typeface="+mn-cs"/>
                <a:sym typeface="Wingdings" pitchFamily="2" charset="2"/>
              </a:rPr>
              <a:t>(CONDITIONAL PROBABILITY):</a:t>
            </a:r>
            <a:r>
              <a:rPr lang="en-US" sz="1200" b="1" i="0" kern="1200" dirty="0">
                <a:solidFill>
                  <a:schemeClr val="tx1"/>
                </a:solidFill>
                <a:latin typeface="+mn-lt"/>
                <a:ea typeface="+mn-ea"/>
                <a:cs typeface="+mn-cs"/>
              </a:rPr>
              <a:t>P(A|B) = P (A and B) / P(B)</a:t>
            </a:r>
            <a:endParaRPr lang="en-US" sz="1200" b="0" i="0" kern="1200" dirty="0">
              <a:solidFill>
                <a:schemeClr val="tx1"/>
              </a:solidFill>
              <a:latin typeface="+mn-lt"/>
              <a:ea typeface="+mn-ea"/>
              <a:cs typeface="+mn-cs"/>
            </a:endParaRPr>
          </a:p>
          <a:p>
            <a:pPr fontAlgn="base"/>
            <a:r>
              <a:rPr lang="en-US" sz="1200" b="0" i="0" kern="1200" dirty="0">
                <a:solidFill>
                  <a:schemeClr val="tx1"/>
                </a:solidFill>
                <a:latin typeface="+mn-lt"/>
                <a:ea typeface="+mn-ea"/>
                <a:cs typeface="+mn-cs"/>
              </a:rPr>
              <a:t>P(M and S) = 0.40</a:t>
            </a:r>
          </a:p>
          <a:p>
            <a:pPr fontAlgn="base"/>
            <a:r>
              <a:rPr lang="en-US" sz="1200" b="0" i="0" kern="1200" dirty="0">
                <a:solidFill>
                  <a:schemeClr val="tx1"/>
                </a:solidFill>
                <a:latin typeface="+mn-lt"/>
                <a:ea typeface="+mn-ea"/>
                <a:cs typeface="+mn-cs"/>
              </a:rPr>
              <a:t>P(M) = 0.60</a:t>
            </a:r>
          </a:p>
          <a:p>
            <a:pPr fontAlgn="base"/>
            <a:r>
              <a:rPr lang="en-US" sz="1200" b="0" i="0" kern="1200" dirty="0">
                <a:solidFill>
                  <a:schemeClr val="tx1"/>
                </a:solidFill>
                <a:latin typeface="+mn-lt"/>
                <a:ea typeface="+mn-ea"/>
                <a:cs typeface="+mn-cs"/>
              </a:rPr>
              <a:t>P(S|M) = P(M and S)/P(S) = 0.40/0.60 = 2/3 = 0.67</a:t>
            </a:r>
          </a:p>
          <a:p>
            <a:pPr fontAlgn="base"/>
            <a:r>
              <a:rPr lang="en-US" sz="1200" b="0" i="0" kern="1200" dirty="0">
                <a:solidFill>
                  <a:schemeClr val="tx1"/>
                </a:solidFill>
                <a:latin typeface="+mn-lt"/>
                <a:ea typeface="+mn-ea"/>
                <a:cs typeface="+mn-cs"/>
              </a:rPr>
              <a:t> </a:t>
            </a:r>
          </a:p>
        </p:txBody>
      </p:sp>
    </p:spTree>
    <p:extLst>
      <p:ext uri="{BB962C8B-B14F-4D97-AF65-F5344CB8AC3E}">
        <p14:creationId xmlns:p14="http://schemas.microsoft.com/office/powerpoint/2010/main" val="2287224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0" i="0" kern="1200" dirty="0">
                <a:solidFill>
                  <a:schemeClr val="tx1"/>
                </a:solidFill>
                <a:latin typeface="+mn-lt"/>
                <a:ea typeface="+mn-ea"/>
                <a:cs typeface="+mn-cs"/>
              </a:rPr>
              <a:t>Let E1, E2, E3 and A are the events defined as follows.</a:t>
            </a:r>
            <a:br>
              <a:rPr lang="en-US" dirty="0"/>
            </a:br>
            <a:r>
              <a:rPr lang="en-US" sz="1200" b="0" i="0" kern="1200" dirty="0">
                <a:solidFill>
                  <a:schemeClr val="tx1"/>
                </a:solidFill>
                <a:latin typeface="+mn-lt"/>
                <a:ea typeface="+mn-ea"/>
                <a:cs typeface="+mn-cs"/>
              </a:rPr>
              <a:t>E1 = First bag is chosen</a:t>
            </a:r>
            <a:br>
              <a:rPr lang="en-US" dirty="0"/>
            </a:br>
            <a:r>
              <a:rPr lang="en-US" sz="1200" b="0" i="0" kern="1200" dirty="0">
                <a:solidFill>
                  <a:schemeClr val="tx1"/>
                </a:solidFill>
                <a:latin typeface="+mn-lt"/>
                <a:ea typeface="+mn-ea"/>
                <a:cs typeface="+mn-cs"/>
              </a:rPr>
              <a:t>E2 = Second bag is chosen</a:t>
            </a:r>
            <a:br>
              <a:rPr lang="en-US" dirty="0"/>
            </a:br>
            <a:r>
              <a:rPr lang="en-US" sz="1200" b="0" i="0" kern="1200" dirty="0">
                <a:solidFill>
                  <a:schemeClr val="tx1"/>
                </a:solidFill>
                <a:latin typeface="+mn-lt"/>
                <a:ea typeface="+mn-ea"/>
                <a:cs typeface="+mn-cs"/>
              </a:rPr>
              <a:t>E3 = Third bag is chosen</a:t>
            </a:r>
            <a:br>
              <a:rPr lang="en-US" dirty="0"/>
            </a:br>
            <a:r>
              <a:rPr lang="en-US" sz="1200" b="0" i="0" kern="1200" dirty="0">
                <a:solidFill>
                  <a:schemeClr val="tx1"/>
                </a:solidFill>
                <a:latin typeface="+mn-lt"/>
                <a:ea typeface="+mn-ea"/>
                <a:cs typeface="+mn-cs"/>
              </a:rPr>
              <a:t>A = Ball drawn is red</a:t>
            </a:r>
            <a:br>
              <a:rPr lang="en-US" dirty="0"/>
            </a:br>
            <a:r>
              <a:rPr lang="en-US" sz="1200" b="0" i="0" kern="1200" dirty="0">
                <a:solidFill>
                  <a:schemeClr val="tx1"/>
                </a:solidFill>
                <a:latin typeface="+mn-lt"/>
                <a:ea typeface="+mn-ea"/>
                <a:cs typeface="+mn-cs"/>
              </a:rPr>
              <a:t>Since there are three bags and one of the bags is chosen at random, so P (E1) = P(E2) = P(E3) = 1 / 3</a:t>
            </a:r>
            <a:br>
              <a:rPr lang="en-US" dirty="0"/>
            </a:br>
            <a:r>
              <a:rPr lang="en-US" sz="1200" b="0" i="0" kern="1200" dirty="0">
                <a:solidFill>
                  <a:schemeClr val="tx1"/>
                </a:solidFill>
                <a:latin typeface="+mn-lt"/>
                <a:ea typeface="+mn-ea"/>
                <a:cs typeface="+mn-cs"/>
              </a:rPr>
              <a:t>If E1 has already occurred, then first bag has been chosen which contains 3 red and 7 black balls.</a:t>
            </a:r>
          </a:p>
          <a:p>
            <a:pPr marL="158750" indent="0">
              <a:buNone/>
            </a:pPr>
            <a:r>
              <a:rPr lang="en-US" sz="1200" b="0" i="0" kern="1200" dirty="0">
                <a:solidFill>
                  <a:schemeClr val="tx1"/>
                </a:solidFill>
                <a:latin typeface="+mn-lt"/>
                <a:ea typeface="+mn-ea"/>
                <a:cs typeface="+mn-cs"/>
              </a:rPr>
              <a:t> The probability of drawing 1 red ball from it is 3/10. </a:t>
            </a:r>
          </a:p>
          <a:p>
            <a:pPr marL="158750" indent="0">
              <a:buNone/>
            </a:pPr>
            <a:r>
              <a:rPr lang="en-US" sz="1200" b="0" i="0" kern="1200" dirty="0">
                <a:solidFill>
                  <a:schemeClr val="tx1"/>
                </a:solidFill>
                <a:latin typeface="+mn-lt"/>
                <a:ea typeface="+mn-ea"/>
                <a:cs typeface="+mn-cs"/>
              </a:rPr>
              <a:t>So, P (A/E</a:t>
            </a:r>
            <a:r>
              <a:rPr lang="en-US" sz="1200" b="0" i="0" kern="1200" baseline="-25000" dirty="0">
                <a:solidFill>
                  <a:schemeClr val="tx1"/>
                </a:solidFill>
                <a:latin typeface="+mn-lt"/>
                <a:ea typeface="+mn-ea"/>
                <a:cs typeface="+mn-cs"/>
              </a:rPr>
              <a:t>1</a:t>
            </a:r>
            <a:r>
              <a:rPr lang="en-US" sz="1200" b="0" i="0" kern="1200" dirty="0">
                <a:solidFill>
                  <a:schemeClr val="tx1"/>
                </a:solidFill>
                <a:latin typeface="+mn-lt"/>
                <a:ea typeface="+mn-ea"/>
                <a:cs typeface="+mn-cs"/>
              </a:rPr>
              <a:t>) = 3/10, </a:t>
            </a:r>
          </a:p>
          <a:p>
            <a:pPr marL="158750" indent="0">
              <a:buNone/>
            </a:pPr>
            <a:r>
              <a:rPr lang="en-US" sz="1200" b="0" i="0" kern="1200" dirty="0">
                <a:solidFill>
                  <a:schemeClr val="tx1"/>
                </a:solidFill>
                <a:latin typeface="+mn-lt"/>
                <a:ea typeface="+mn-ea"/>
                <a:cs typeface="+mn-cs"/>
              </a:rPr>
              <a:t>similarly P(A/E</a:t>
            </a:r>
            <a:r>
              <a:rPr lang="en-US" sz="1200" b="0" i="0" kern="1200" baseline="-25000" dirty="0">
                <a:solidFill>
                  <a:schemeClr val="tx1"/>
                </a:solidFill>
                <a:latin typeface="+mn-lt"/>
                <a:ea typeface="+mn-ea"/>
                <a:cs typeface="+mn-cs"/>
              </a:rPr>
              <a:t>2</a:t>
            </a:r>
            <a:r>
              <a:rPr lang="en-US" sz="1200" b="0" i="0" kern="1200" dirty="0">
                <a:solidFill>
                  <a:schemeClr val="tx1"/>
                </a:solidFill>
                <a:latin typeface="+mn-lt"/>
                <a:ea typeface="+mn-ea"/>
                <a:cs typeface="+mn-cs"/>
              </a:rPr>
              <a:t>) = 8/10, and </a:t>
            </a:r>
          </a:p>
          <a:p>
            <a:pPr marL="158750" indent="0">
              <a:buNone/>
            </a:pPr>
            <a:r>
              <a:rPr lang="en-US" sz="1200" b="0" i="0" kern="1200" dirty="0">
                <a:solidFill>
                  <a:schemeClr val="tx1"/>
                </a:solidFill>
                <a:latin typeface="+mn-lt"/>
                <a:ea typeface="+mn-ea"/>
                <a:cs typeface="+mn-cs"/>
              </a:rPr>
              <a:t>P(A/E</a:t>
            </a:r>
            <a:r>
              <a:rPr lang="en-US" sz="1200" b="0" i="0" kern="1200" baseline="-25000" dirty="0">
                <a:solidFill>
                  <a:schemeClr val="tx1"/>
                </a:solidFill>
                <a:latin typeface="+mn-lt"/>
                <a:ea typeface="+mn-ea"/>
                <a:cs typeface="+mn-cs"/>
              </a:rPr>
              <a:t>3</a:t>
            </a:r>
            <a:r>
              <a:rPr lang="en-US" sz="1200" b="0" i="0" kern="1200" dirty="0">
                <a:solidFill>
                  <a:schemeClr val="tx1"/>
                </a:solidFill>
                <a:latin typeface="+mn-lt"/>
                <a:ea typeface="+mn-ea"/>
                <a:cs typeface="+mn-cs"/>
              </a:rPr>
              <a:t>) = 4/10. </a:t>
            </a:r>
          </a:p>
          <a:p>
            <a:pPr marL="158750" indent="0">
              <a:buNone/>
            </a:pPr>
            <a:r>
              <a:rPr lang="en-US" sz="1200" b="0" i="0" kern="1200" dirty="0">
                <a:solidFill>
                  <a:schemeClr val="tx1"/>
                </a:solidFill>
                <a:latin typeface="+mn-lt"/>
                <a:ea typeface="+mn-ea"/>
                <a:cs typeface="+mn-cs"/>
              </a:rPr>
              <a:t>We are required to find P(E</a:t>
            </a:r>
            <a:r>
              <a:rPr lang="en-US" sz="1200" b="0" i="0" kern="1200" baseline="-25000" dirty="0">
                <a:solidFill>
                  <a:schemeClr val="tx1"/>
                </a:solidFill>
                <a:latin typeface="+mn-lt"/>
                <a:ea typeface="+mn-ea"/>
                <a:cs typeface="+mn-cs"/>
              </a:rPr>
              <a:t>3</a:t>
            </a:r>
            <a:r>
              <a:rPr lang="en-US" sz="1200" b="0" i="0" kern="1200" dirty="0">
                <a:solidFill>
                  <a:schemeClr val="tx1"/>
                </a:solidFill>
                <a:latin typeface="+mn-lt"/>
                <a:ea typeface="+mn-ea"/>
                <a:cs typeface="+mn-cs"/>
              </a:rPr>
              <a:t>/A) i.e. given that the ball drawn is red</a:t>
            </a:r>
          </a:p>
          <a:p>
            <a:pPr marL="158750" indent="0">
              <a:buNone/>
            </a:pPr>
            <a:r>
              <a:rPr lang="en-US" sz="1200" b="0" i="0" kern="1200" dirty="0">
                <a:solidFill>
                  <a:schemeClr val="tx1"/>
                </a:solidFill>
                <a:latin typeface="+mn-lt"/>
                <a:ea typeface="+mn-ea"/>
                <a:cs typeface="+mn-cs"/>
              </a:rPr>
              <a:t>(1/3*4/10)</a:t>
            </a:r>
            <a:r>
              <a:rPr lang="en-US" sz="1200" b="1" i="0" kern="1200" dirty="0">
                <a:solidFill>
                  <a:schemeClr val="tx1"/>
                </a:solidFill>
                <a:latin typeface="+mn-lt"/>
                <a:ea typeface="+mn-ea"/>
                <a:cs typeface="+mn-cs"/>
              </a:rPr>
              <a:t>/</a:t>
            </a:r>
            <a:r>
              <a:rPr lang="en-US" sz="1200" b="0" i="0" kern="1200" dirty="0">
                <a:solidFill>
                  <a:schemeClr val="tx1"/>
                </a:solidFill>
                <a:latin typeface="+mn-lt"/>
                <a:ea typeface="+mn-ea"/>
                <a:cs typeface="+mn-cs"/>
              </a:rPr>
              <a:t>((1/3*3/10)+(1/3*8/10)+(1/3*4/10))=</a:t>
            </a:r>
            <a:r>
              <a:rPr lang="en-US" sz="1200" b="1" i="0" kern="1200" dirty="0">
                <a:solidFill>
                  <a:schemeClr val="tx1"/>
                </a:solidFill>
                <a:latin typeface="+mn-lt"/>
                <a:ea typeface="+mn-ea"/>
                <a:cs typeface="+mn-cs"/>
              </a:rPr>
              <a:t>4/15</a:t>
            </a:r>
            <a:br>
              <a:rPr lang="en-US" dirty="0"/>
            </a:b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0" i="0" kern="1200" dirty="0">
                <a:solidFill>
                  <a:schemeClr val="tx1"/>
                </a:solidFill>
                <a:latin typeface="+mn-lt"/>
                <a:ea typeface="+mn-ea"/>
                <a:cs typeface="+mn-cs"/>
              </a:rPr>
              <a:t>A leap year can have 52 Sundays or 53 Sundays. </a:t>
            </a:r>
          </a:p>
          <a:p>
            <a:pPr marL="158750" indent="0">
              <a:buNone/>
            </a:pPr>
            <a:r>
              <a:rPr lang="en-US" sz="1200" b="0" i="0" kern="1200" dirty="0">
                <a:solidFill>
                  <a:schemeClr val="tx1"/>
                </a:solidFill>
                <a:latin typeface="+mn-lt"/>
                <a:ea typeface="+mn-ea"/>
                <a:cs typeface="+mn-cs"/>
              </a:rPr>
              <a:t>In a leap year, there are 366 days out of which there are 52 complete weeks &amp; remaining 2 days. </a:t>
            </a:r>
          </a:p>
          <a:p>
            <a:pPr marL="158750" indent="0">
              <a:buNone/>
            </a:pPr>
            <a:r>
              <a:rPr lang="en-US" sz="1200" b="0" i="0" kern="1200" dirty="0">
                <a:solidFill>
                  <a:schemeClr val="tx1"/>
                </a:solidFill>
                <a:latin typeface="+mn-lt"/>
                <a:ea typeface="+mn-ea"/>
                <a:cs typeface="+mn-cs"/>
              </a:rPr>
              <a:t>Now, these two days can be (Sat, Sun) (Sun, Mon) (Mon, Tue) (Tue, Wed) (Wed, Thu) (Thu, Friday) (Friday, Sat).</a:t>
            </a:r>
            <a:br>
              <a:rPr lang="en-US" dirty="0"/>
            </a:br>
            <a:r>
              <a:rPr lang="en-US" sz="1200" b="0" i="0" kern="1200" dirty="0">
                <a:solidFill>
                  <a:schemeClr val="tx1"/>
                </a:solidFill>
                <a:latin typeface="+mn-lt"/>
                <a:ea typeface="+mn-ea"/>
                <a:cs typeface="+mn-cs"/>
              </a:rPr>
              <a:t>So there are total 7 cases out of which (Sat, Sun) (Sun, Mon) are two favorable cases. </a:t>
            </a:r>
          </a:p>
          <a:p>
            <a:pPr marL="158750" indent="0">
              <a:buNone/>
            </a:pPr>
            <a:r>
              <a:rPr lang="en-US" sz="1200" b="0" i="0" kern="1200" dirty="0">
                <a:solidFill>
                  <a:schemeClr val="tx1"/>
                </a:solidFill>
                <a:latin typeface="+mn-lt"/>
                <a:ea typeface="+mn-ea"/>
                <a:cs typeface="+mn-cs"/>
              </a:rPr>
              <a:t>So,  P (53 Sundays) = 2 / 7</a:t>
            </a:r>
            <a:br>
              <a:rPr lang="en-US" dirty="0"/>
            </a:br>
            <a:r>
              <a:rPr lang="en-US" sz="1200" b="0" i="0" kern="1200" dirty="0">
                <a:solidFill>
                  <a:schemeClr val="tx1"/>
                </a:solidFill>
                <a:latin typeface="+mn-lt"/>
                <a:ea typeface="+mn-ea"/>
                <a:cs typeface="+mn-cs"/>
              </a:rPr>
              <a:t>Now, P(52 Sundays) + P(53 Sundays) = 1</a:t>
            </a:r>
            <a:br>
              <a:rPr lang="en-US" dirty="0"/>
            </a:br>
            <a:r>
              <a:rPr lang="en-US" sz="1200" b="0" i="0" kern="1200" dirty="0">
                <a:solidFill>
                  <a:schemeClr val="tx1"/>
                </a:solidFill>
                <a:latin typeface="+mn-lt"/>
                <a:ea typeface="+mn-ea"/>
                <a:cs typeface="+mn-cs"/>
              </a:rPr>
              <a:t>So, P (52 Sundays) = 1 - P(53 Sundays) = 1 – (2/7) = </a:t>
            </a:r>
            <a:r>
              <a:rPr lang="en-US" sz="1200" b="1" i="0" kern="1200" dirty="0">
                <a:solidFill>
                  <a:schemeClr val="tx1"/>
                </a:solidFill>
                <a:latin typeface="+mn-lt"/>
                <a:ea typeface="+mn-ea"/>
                <a:cs typeface="+mn-cs"/>
              </a:rPr>
              <a:t>(5/7)</a:t>
            </a:r>
            <a:endParaRPr b="1" dirty="0"/>
          </a:p>
        </p:txBody>
      </p:sp>
    </p:spTree>
    <p:extLst>
      <p:ext uri="{BB962C8B-B14F-4D97-AF65-F5344CB8AC3E}">
        <p14:creationId xmlns:p14="http://schemas.microsoft.com/office/powerpoint/2010/main" val="2287224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b="0" i="0" kern="1200" dirty="0">
                <a:solidFill>
                  <a:schemeClr val="tx1"/>
                </a:solidFill>
                <a:latin typeface="+mn-lt"/>
                <a:ea typeface="+mn-ea"/>
                <a:cs typeface="+mn-cs"/>
              </a:rPr>
              <a:t>Total number of cases = 6</a:t>
            </a:r>
            <a:r>
              <a:rPr lang="en-US" sz="1200" b="0" i="0" kern="1200" baseline="30000" dirty="0">
                <a:solidFill>
                  <a:schemeClr val="tx1"/>
                </a:solidFill>
                <a:latin typeface="+mn-lt"/>
                <a:ea typeface="+mn-ea"/>
                <a:cs typeface="+mn-cs"/>
              </a:rPr>
              <a:t>2</a:t>
            </a:r>
            <a:r>
              <a:rPr lang="en-US" sz="1200" b="0" i="0" kern="1200" dirty="0">
                <a:solidFill>
                  <a:schemeClr val="tx1"/>
                </a:solidFill>
                <a:latin typeface="+mn-lt"/>
                <a:ea typeface="+mn-ea"/>
                <a:cs typeface="+mn-cs"/>
              </a:rPr>
              <a:t> = 36</a:t>
            </a:r>
            <a:br>
              <a:rPr lang="en-US" dirty="0"/>
            </a:br>
            <a:r>
              <a:rPr lang="en-US" sz="1200" b="0" i="0" kern="1200" dirty="0">
                <a:solidFill>
                  <a:schemeClr val="tx1"/>
                </a:solidFill>
                <a:latin typeface="+mn-lt"/>
                <a:ea typeface="+mn-ea"/>
                <a:cs typeface="+mn-cs"/>
              </a:rPr>
              <a:t>Since the number on a die should be multiple of the other, the possibilities are</a:t>
            </a:r>
            <a:br>
              <a:rPr lang="en-US" dirty="0"/>
            </a:br>
            <a:r>
              <a:rPr lang="en-US" sz="1200" b="0" i="0" kern="1200" dirty="0">
                <a:solidFill>
                  <a:schemeClr val="tx1"/>
                </a:solidFill>
                <a:latin typeface="+mn-lt"/>
                <a:ea typeface="+mn-ea"/>
                <a:cs typeface="+mn-cs"/>
              </a:rPr>
              <a:t>(1, 1) (2, 2) (3, 3) ------ (6, 6) --- 6 ways</a:t>
            </a:r>
            <a:br>
              <a:rPr lang="en-US" dirty="0"/>
            </a:br>
            <a:r>
              <a:rPr lang="en-US" sz="1200" b="0" i="0" kern="1200" dirty="0">
                <a:solidFill>
                  <a:schemeClr val="tx1"/>
                </a:solidFill>
                <a:latin typeface="+mn-lt"/>
                <a:ea typeface="+mn-ea"/>
                <a:cs typeface="+mn-cs"/>
              </a:rPr>
              <a:t>(2, 1) (1, 2) (1, 4) (4, 1) (1, 3) (3, 1) (1, 5) (5, 1) (6, 1) (1, 6) --- 10 ways</a:t>
            </a:r>
            <a:br>
              <a:rPr lang="en-US" dirty="0"/>
            </a:br>
            <a:r>
              <a:rPr lang="en-US" sz="1200" b="0" i="0" kern="1200" dirty="0">
                <a:solidFill>
                  <a:schemeClr val="tx1"/>
                </a:solidFill>
                <a:latin typeface="+mn-lt"/>
                <a:ea typeface="+mn-ea"/>
                <a:cs typeface="+mn-cs"/>
              </a:rPr>
              <a:t>(2, 4) (4, 2) (2, 6) (6, 2) (3, 6) (6, 3) -- 6 ways</a:t>
            </a:r>
            <a:br>
              <a:rPr lang="en-US" dirty="0"/>
            </a:br>
            <a:r>
              <a:rPr lang="en-US" sz="1200" b="0" i="0" kern="1200" dirty="0">
                <a:solidFill>
                  <a:schemeClr val="tx1"/>
                </a:solidFill>
                <a:latin typeface="+mn-lt"/>
                <a:ea typeface="+mn-ea"/>
                <a:cs typeface="+mn-cs"/>
              </a:rPr>
              <a:t>Favorable cases are = 6 + 10 + 6 = 22. So, P (A) = 22/36 = </a:t>
            </a:r>
            <a:r>
              <a:rPr lang="en-US" sz="1200" b="1" i="0" kern="1200" dirty="0">
                <a:solidFill>
                  <a:schemeClr val="tx1"/>
                </a:solidFill>
                <a:latin typeface="+mn-lt"/>
                <a:ea typeface="+mn-ea"/>
                <a:cs typeface="+mn-cs"/>
              </a:rPr>
              <a:t>11/18</a:t>
            </a:r>
            <a:endParaRPr b="1" dirty="0"/>
          </a:p>
        </p:txBody>
      </p:sp>
    </p:spTree>
    <p:extLst>
      <p:ext uri="{BB962C8B-B14F-4D97-AF65-F5344CB8AC3E}">
        <p14:creationId xmlns:p14="http://schemas.microsoft.com/office/powerpoint/2010/main" val="22872245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latin typeface="+mn-lt"/>
                <a:ea typeface="+mn-ea"/>
                <a:cs typeface="+mn-cs"/>
              </a:rPr>
              <a:t>Probability of the problem getting solved = 1 – (Probability of none of them solving the problem)</a:t>
            </a: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P(P)=2/7,P(P^)=1-2/7=5/7,P(Q^)=1-4/7=3/7,P(P^)=1-4/9=5/9</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Probability of problem getting solved = 1 – (5/7) x (3/7) x (5/9) = (122/147)</a:t>
            </a:r>
          </a:p>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latin typeface="+mn-lt"/>
                <a:ea typeface="+mn-ea"/>
                <a:cs typeface="+mn-cs"/>
              </a:rPr>
              <a:t>The total groups contains boys and girls in the ratio </a:t>
            </a:r>
            <a:r>
              <a:rPr lang="en-US" sz="1200" b="0" i="0" u="none" strike="noStrike" kern="1200" dirty="0">
                <a:solidFill>
                  <a:schemeClr val="tx1"/>
                </a:solidFill>
                <a:latin typeface="+mn-lt"/>
                <a:ea typeface="+mn-ea"/>
                <a:cs typeface="+mn-cs"/>
              </a:rPr>
              <a:t>4:34:3</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If some person are selected at random from the group, the expected value of the ratio of boys and girls will be </a:t>
            </a:r>
            <a:r>
              <a:rPr lang="en-US" sz="1200" b="0" i="0" u="none" strike="noStrike" kern="1200" dirty="0">
                <a:solidFill>
                  <a:schemeClr val="tx1"/>
                </a:solidFill>
                <a:latin typeface="+mn-lt"/>
                <a:ea typeface="+mn-ea"/>
                <a:cs typeface="+mn-cs"/>
              </a:rPr>
              <a:t>4:34:3</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If the leader is chosen at random from the selection, the probability of him being a boy = </a:t>
            </a:r>
            <a:r>
              <a:rPr lang="en-US" sz="1200" b="1" i="0" kern="1200" dirty="0">
                <a:solidFill>
                  <a:schemeClr val="tx1"/>
                </a:solidFill>
                <a:latin typeface="+mn-lt"/>
                <a:ea typeface="+mn-ea"/>
                <a:cs typeface="+mn-cs"/>
              </a:rPr>
              <a:t>4/7</a:t>
            </a:r>
            <a:endParaRPr lang="en-US" sz="1200" b="0" i="0" kern="1200" dirty="0">
              <a:solidFill>
                <a:schemeClr val="tx1"/>
              </a:solidFill>
              <a:latin typeface="+mn-lt"/>
              <a:ea typeface="+mn-ea"/>
              <a:cs typeface="+mn-cs"/>
            </a:endParaRPr>
          </a:p>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latin typeface="+mn-lt"/>
                <a:ea typeface="+mn-ea"/>
                <a:cs typeface="+mn-cs"/>
              </a:rPr>
              <a:t>If one picks up a number out of six numbers then the only case in which he/she will lose money if none of the three dice shows the picked number on the top surface.</a:t>
            </a:r>
          </a:p>
          <a:p>
            <a:r>
              <a:rPr lang="en-US" sz="1200" b="0" i="0" kern="1200" dirty="0">
                <a:solidFill>
                  <a:schemeClr val="tx1"/>
                </a:solidFill>
                <a:latin typeface="+mn-lt"/>
                <a:ea typeface="+mn-ea"/>
                <a:cs typeface="+mn-cs"/>
              </a:rPr>
              <a:t>Required probability of losing the game:</a:t>
            </a:r>
          </a:p>
          <a:p>
            <a:r>
              <a:rPr lang="en-US" sz="1200" b="0" i="0" u="none" strike="noStrike" kern="1200" dirty="0">
                <a:solidFill>
                  <a:schemeClr val="tx1"/>
                </a:solidFill>
                <a:latin typeface="+mn-lt"/>
                <a:ea typeface="+mn-ea"/>
                <a:cs typeface="+mn-cs"/>
              </a:rPr>
              <a:t>=5/6×5/6×5/6</a:t>
            </a: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=125/216</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Probability winning the game</a:t>
            </a:r>
          </a:p>
          <a:p>
            <a:r>
              <a:rPr lang="en-US" sz="1200" b="0" i="0" u="none" strike="noStrike" kern="1200" dirty="0">
                <a:solidFill>
                  <a:schemeClr val="tx1"/>
                </a:solidFill>
                <a:latin typeface="+mn-lt"/>
                <a:ea typeface="+mn-ea"/>
                <a:cs typeface="+mn-cs"/>
              </a:rPr>
              <a:t>=1−125/216</a:t>
            </a: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=91/216</a:t>
            </a: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=0.42</a:t>
            </a:r>
            <a:endParaRPr lang="en-US" sz="1200" b="0" i="0" kern="1200" dirty="0">
              <a:solidFill>
                <a:schemeClr val="tx1"/>
              </a:solidFill>
              <a:latin typeface="+mn-lt"/>
              <a:ea typeface="+mn-ea"/>
              <a:cs typeface="+mn-cs"/>
            </a:endParaRPr>
          </a:p>
          <a:p>
            <a:br>
              <a:rPr lang="en-US" dirty="0"/>
            </a:b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latin typeface="+mn-lt"/>
                <a:ea typeface="+mn-ea"/>
                <a:cs typeface="+mn-cs"/>
              </a:rPr>
              <a:t>Since the year of birth is known, the birthday being on Saturday can have a zero probability.</a:t>
            </a:r>
          </a:p>
          <a:p>
            <a:r>
              <a:rPr lang="en-US" sz="1200" b="0" i="0" kern="1200" dirty="0">
                <a:solidFill>
                  <a:schemeClr val="tx1"/>
                </a:solidFill>
                <a:latin typeface="+mn-lt"/>
                <a:ea typeface="+mn-ea"/>
                <a:cs typeface="+mn-cs"/>
              </a:rPr>
              <a:t>Also since between </a:t>
            </a:r>
            <a:r>
              <a:rPr lang="en-US" sz="1200" b="0" i="0" u="none" strike="noStrike" kern="1200" dirty="0">
                <a:solidFill>
                  <a:schemeClr val="tx1"/>
                </a:solidFill>
                <a:latin typeface="+mn-lt"/>
                <a:ea typeface="+mn-ea"/>
                <a:cs typeface="+mn-cs"/>
              </a:rPr>
              <a:t>6th</a:t>
            </a:r>
            <a:r>
              <a:rPr lang="en-US" sz="1200" b="0" i="0" kern="1200" dirty="0">
                <a:solidFill>
                  <a:schemeClr val="tx1"/>
                </a:solidFill>
                <a:latin typeface="+mn-lt"/>
                <a:ea typeface="+mn-ea"/>
                <a:cs typeface="+mn-cs"/>
              </a:rPr>
              <a:t> and </a:t>
            </a:r>
            <a:r>
              <a:rPr lang="en-US" sz="1200" b="0" i="0" u="none" strike="noStrike" kern="1200" dirty="0">
                <a:solidFill>
                  <a:schemeClr val="tx1"/>
                </a:solidFill>
                <a:latin typeface="+mn-lt"/>
                <a:ea typeface="+mn-ea"/>
                <a:cs typeface="+mn-cs"/>
              </a:rPr>
              <a:t>10th</a:t>
            </a:r>
            <a:r>
              <a:rPr lang="en-US" sz="1200" b="0" i="0" kern="1200" dirty="0">
                <a:solidFill>
                  <a:schemeClr val="tx1"/>
                </a:solidFill>
                <a:latin typeface="+mn-lt"/>
                <a:ea typeface="+mn-ea"/>
                <a:cs typeface="+mn-cs"/>
              </a:rPr>
              <a:t>, there are three days </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i.e. </a:t>
            </a:r>
            <a:r>
              <a:rPr lang="en-US" sz="1200" b="0" i="0" u="none" strike="noStrike" kern="1200" dirty="0">
                <a:solidFill>
                  <a:schemeClr val="tx1"/>
                </a:solidFill>
                <a:latin typeface="+mn-lt"/>
                <a:ea typeface="+mn-ea"/>
                <a:cs typeface="+mn-cs"/>
              </a:rPr>
              <a:t>7th</a:t>
            </a:r>
            <a:r>
              <a:rPr lang="en-US" sz="1200" b="0" i="0" kern="1200" dirty="0">
                <a:solidFill>
                  <a:schemeClr val="tx1"/>
                </a:solidFill>
                <a:latin typeface="+mn-lt"/>
                <a:ea typeface="+mn-ea"/>
                <a:cs typeface="+mn-cs"/>
              </a:rPr>
              <a:t>,</a:t>
            </a:r>
            <a:r>
              <a:rPr lang="en-US" sz="1200" b="0" i="0" u="none" strike="noStrike" kern="1200" dirty="0">
                <a:solidFill>
                  <a:schemeClr val="tx1"/>
                </a:solidFill>
                <a:latin typeface="+mn-lt"/>
                <a:ea typeface="+mn-ea"/>
                <a:cs typeface="+mn-cs"/>
              </a:rPr>
              <a:t>8th</a:t>
            </a:r>
            <a:r>
              <a:rPr lang="en-US" sz="1200" b="0" i="0" kern="1200" dirty="0">
                <a:solidFill>
                  <a:schemeClr val="tx1"/>
                </a:solidFill>
                <a:latin typeface="+mn-lt"/>
                <a:ea typeface="+mn-ea"/>
                <a:cs typeface="+mn-cs"/>
              </a:rPr>
              <a:t> and </a:t>
            </a:r>
            <a:r>
              <a:rPr lang="en-US" sz="1200" b="0" i="0" u="none" strike="noStrike" kern="1200" dirty="0">
                <a:solidFill>
                  <a:schemeClr val="tx1"/>
                </a:solidFill>
                <a:latin typeface="+mn-lt"/>
                <a:ea typeface="+mn-ea"/>
                <a:cs typeface="+mn-cs"/>
              </a:rPr>
              <a:t>9th</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As pointed out by </a:t>
            </a:r>
            <a:r>
              <a:rPr lang="en-US" sz="1200" b="1" i="0" kern="1200" dirty="0" err="1">
                <a:solidFill>
                  <a:schemeClr val="tx1"/>
                </a:solidFill>
                <a:latin typeface="+mn-lt"/>
                <a:ea typeface="+mn-ea"/>
                <a:cs typeface="+mn-cs"/>
              </a:rPr>
              <a:t>Ankit</a:t>
            </a:r>
            <a:r>
              <a:rPr lang="en-US" sz="1200" b="0" i="0" kern="1200" dirty="0">
                <a:solidFill>
                  <a:schemeClr val="tx1"/>
                </a:solidFill>
                <a:latin typeface="+mn-lt"/>
                <a:ea typeface="+mn-ea"/>
                <a:cs typeface="+mn-cs"/>
              </a:rPr>
              <a:t> in the comments, we have following possibilities on these three dates,</a:t>
            </a:r>
          </a:p>
          <a:p>
            <a:pPr marL="228600" indent="-228600">
              <a:buFont typeface="+mj-lt"/>
              <a:buAutoNum type="arabicPeriod"/>
            </a:pPr>
            <a:r>
              <a:rPr lang="en-US" sz="1200" b="0" i="0" kern="1200" dirty="0">
                <a:solidFill>
                  <a:schemeClr val="tx1"/>
                </a:solidFill>
                <a:latin typeface="+mn-lt"/>
                <a:ea typeface="+mn-ea"/>
                <a:cs typeface="+mn-cs"/>
              </a:rPr>
              <a:t>Monday, Tuesday, Wednesday</a:t>
            </a:r>
          </a:p>
          <a:p>
            <a:pPr marL="228600" indent="-228600">
              <a:buFont typeface="+mj-lt"/>
              <a:buAutoNum type="arabicPeriod"/>
            </a:pPr>
            <a:r>
              <a:rPr lang="en-US" sz="1200" b="0" i="0" kern="1200" dirty="0">
                <a:solidFill>
                  <a:schemeClr val="tx1"/>
                </a:solidFill>
                <a:latin typeface="+mn-lt"/>
                <a:ea typeface="+mn-ea"/>
                <a:cs typeface="+mn-cs"/>
              </a:rPr>
              <a:t>Tuesday, Wednesday, Thursday</a:t>
            </a:r>
          </a:p>
          <a:p>
            <a:pPr marL="228600" indent="-228600">
              <a:buFont typeface="+mj-lt"/>
              <a:buAutoNum type="arabicPeriod"/>
            </a:pPr>
            <a:r>
              <a:rPr lang="en-US" sz="1200" b="0" i="0" kern="1200" dirty="0">
                <a:solidFill>
                  <a:schemeClr val="tx1"/>
                </a:solidFill>
                <a:latin typeface="+mn-lt"/>
                <a:ea typeface="+mn-ea"/>
                <a:cs typeface="+mn-cs"/>
              </a:rPr>
              <a:t>Wednesday, Thursday, Friday</a:t>
            </a:r>
          </a:p>
          <a:p>
            <a:pPr marL="228600" indent="-228600">
              <a:buFont typeface="+mj-lt"/>
              <a:buAutoNum type="arabicPeriod"/>
            </a:pPr>
            <a:r>
              <a:rPr lang="en-US" sz="1200" b="0" i="0" kern="1200" dirty="0">
                <a:solidFill>
                  <a:schemeClr val="tx1"/>
                </a:solidFill>
                <a:latin typeface="+mn-lt"/>
                <a:ea typeface="+mn-ea"/>
                <a:cs typeface="+mn-cs"/>
              </a:rPr>
              <a:t>Thursday, Friday, </a:t>
            </a:r>
            <a:r>
              <a:rPr lang="en-US" sz="1200" b="1" i="0" kern="1200" dirty="0">
                <a:solidFill>
                  <a:schemeClr val="tx1"/>
                </a:solidFill>
                <a:latin typeface="+mn-lt"/>
                <a:ea typeface="+mn-ea"/>
                <a:cs typeface="+mn-cs"/>
              </a:rPr>
              <a:t>Saturday</a:t>
            </a:r>
            <a:r>
              <a:rPr lang="en-US" sz="1200" b="0" i="0" kern="1200" dirty="0">
                <a:solidFill>
                  <a:schemeClr val="tx1"/>
                </a:solidFill>
                <a:latin typeface="+mn-lt"/>
                <a:ea typeface="+mn-ea"/>
                <a:cs typeface="+mn-cs"/>
              </a:rPr>
              <a:t>,</a:t>
            </a:r>
          </a:p>
          <a:p>
            <a:pPr marL="228600" indent="-228600">
              <a:buFont typeface="+mj-lt"/>
              <a:buAutoNum type="arabicPeriod"/>
            </a:pPr>
            <a:r>
              <a:rPr lang="en-US" sz="1200" b="0" i="0" kern="1200" dirty="0">
                <a:solidFill>
                  <a:schemeClr val="tx1"/>
                </a:solidFill>
                <a:latin typeface="+mn-lt"/>
                <a:ea typeface="+mn-ea"/>
                <a:cs typeface="+mn-cs"/>
              </a:rPr>
              <a:t>Friday, </a:t>
            </a:r>
            <a:r>
              <a:rPr lang="en-US" sz="1200" b="1" i="0" kern="1200" dirty="0">
                <a:solidFill>
                  <a:schemeClr val="tx1"/>
                </a:solidFill>
                <a:latin typeface="+mn-lt"/>
                <a:ea typeface="+mn-ea"/>
                <a:cs typeface="+mn-cs"/>
              </a:rPr>
              <a:t>Saturday</a:t>
            </a:r>
            <a:r>
              <a:rPr lang="en-US" sz="1200" b="0" i="0" kern="1200" dirty="0">
                <a:solidFill>
                  <a:schemeClr val="tx1"/>
                </a:solidFill>
                <a:latin typeface="+mn-lt"/>
                <a:ea typeface="+mn-ea"/>
                <a:cs typeface="+mn-cs"/>
              </a:rPr>
              <a:t>, Sunday</a:t>
            </a:r>
          </a:p>
          <a:p>
            <a:pPr marL="228600" indent="-228600">
              <a:buFont typeface="+mj-lt"/>
              <a:buAutoNum type="arabicPeriod"/>
            </a:pPr>
            <a:r>
              <a:rPr lang="en-US" sz="1200" b="1" i="0" kern="1200" dirty="0">
                <a:solidFill>
                  <a:schemeClr val="tx1"/>
                </a:solidFill>
                <a:latin typeface="+mn-lt"/>
                <a:ea typeface="+mn-ea"/>
                <a:cs typeface="+mn-cs"/>
              </a:rPr>
              <a:t>Saturday</a:t>
            </a:r>
            <a:r>
              <a:rPr lang="en-US" sz="1200" b="0" i="0" kern="1200" dirty="0">
                <a:solidFill>
                  <a:schemeClr val="tx1"/>
                </a:solidFill>
                <a:latin typeface="+mn-lt"/>
                <a:ea typeface="+mn-ea"/>
                <a:cs typeface="+mn-cs"/>
              </a:rPr>
              <a:t>, Sunday, Monday</a:t>
            </a:r>
          </a:p>
          <a:p>
            <a:pPr marL="228600" indent="-228600">
              <a:buFont typeface="+mj-lt"/>
              <a:buAutoNum type="arabicPeriod"/>
            </a:pPr>
            <a:r>
              <a:rPr lang="en-US" sz="1200" b="0" i="0" kern="1200" dirty="0">
                <a:solidFill>
                  <a:schemeClr val="tx1"/>
                </a:solidFill>
                <a:latin typeface="+mn-lt"/>
                <a:ea typeface="+mn-ea"/>
                <a:cs typeface="+mn-cs"/>
              </a:rPr>
              <a:t>Sunday, Monday, Tuesday</a:t>
            </a:r>
          </a:p>
          <a:p>
            <a:r>
              <a:rPr lang="en-US" sz="1200" b="0" i="0" kern="1200" dirty="0">
                <a:solidFill>
                  <a:schemeClr val="tx1"/>
                </a:solidFill>
                <a:latin typeface="+mn-lt"/>
                <a:ea typeface="+mn-ea"/>
                <a:cs typeface="+mn-cs"/>
              </a:rPr>
              <a:t>Out of these 7 events, we have 3 chances of his birthday falling on </a:t>
            </a:r>
            <a:r>
              <a:rPr lang="en-US" sz="1200" b="0" i="0" kern="1200" dirty="0" err="1">
                <a:solidFill>
                  <a:schemeClr val="tx1"/>
                </a:solidFill>
                <a:latin typeface="+mn-lt"/>
                <a:ea typeface="+mn-ea"/>
                <a:cs typeface="+mn-cs"/>
              </a:rPr>
              <a:t>saturday</a:t>
            </a:r>
            <a:r>
              <a:rPr lang="en-US" sz="1200" b="0" i="0" kern="1200" dirty="0">
                <a:solidFill>
                  <a:schemeClr val="tx1"/>
                </a:solidFill>
                <a:latin typeface="+mn-lt"/>
                <a:ea typeface="+mn-ea"/>
                <a:cs typeface="+mn-cs"/>
              </a:rPr>
              <a:t>.</a:t>
            </a:r>
          </a:p>
          <a:p>
            <a:r>
              <a:rPr lang="en-US" sz="1200" b="0" i="0" u="none" strike="noStrike" kern="1200" dirty="0">
                <a:solidFill>
                  <a:schemeClr val="tx1"/>
                </a:solidFill>
                <a:latin typeface="+mn-lt"/>
                <a:ea typeface="+mn-ea"/>
                <a:cs typeface="+mn-cs"/>
              </a:rPr>
              <a:t>Probability=</a:t>
            </a:r>
            <a:r>
              <a:rPr lang="en-US" sz="1200" b="0" i="0" u="none" strike="noStrike" kern="1200" dirty="0" err="1">
                <a:solidFill>
                  <a:schemeClr val="tx1"/>
                </a:solidFill>
                <a:latin typeface="+mn-lt"/>
                <a:ea typeface="+mn-ea"/>
                <a:cs typeface="+mn-cs"/>
              </a:rPr>
              <a:t>FavorableEvents</a:t>
            </a:r>
            <a:r>
              <a:rPr lang="en-US" sz="1200" b="0" i="0" u="none" strike="noStrike" kern="1200" dirty="0">
                <a:solidFill>
                  <a:schemeClr val="tx1"/>
                </a:solidFill>
                <a:latin typeface="+mn-lt"/>
                <a:ea typeface="+mn-ea"/>
                <a:cs typeface="+mn-cs"/>
              </a:rPr>
              <a:t>/</a:t>
            </a:r>
            <a:r>
              <a:rPr lang="en-US" sz="1200" b="0" i="0" u="none" strike="noStrike" kern="1200" dirty="0" err="1">
                <a:solidFill>
                  <a:schemeClr val="tx1"/>
                </a:solidFill>
                <a:latin typeface="+mn-lt"/>
                <a:ea typeface="+mn-ea"/>
                <a:cs typeface="+mn-cs"/>
              </a:rPr>
              <a:t>TotalEvents</a:t>
            </a:r>
            <a:endParaRPr lang="en-US" sz="1200" b="0" i="0" kern="1200" dirty="0">
              <a:solidFill>
                <a:schemeClr val="tx1"/>
              </a:solidFill>
              <a:latin typeface="+mn-lt"/>
              <a:ea typeface="+mn-ea"/>
              <a:cs typeface="+mn-cs"/>
            </a:endParaRPr>
          </a:p>
          <a:p>
            <a:r>
              <a:rPr lang="en-US" sz="1200" b="0" i="0" u="none" strike="noStrike" kern="1200" dirty="0">
                <a:solidFill>
                  <a:schemeClr val="tx1"/>
                </a:solidFill>
                <a:latin typeface="+mn-lt"/>
                <a:ea typeface="+mn-ea"/>
                <a:cs typeface="+mn-cs"/>
              </a:rPr>
              <a:t>⇒Probability=3/7</a:t>
            </a: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Therefore, the probability of birthday falling on Saturday can be </a:t>
            </a:r>
            <a:r>
              <a:rPr lang="en-US" sz="1200" b="1" i="0" kern="1200" dirty="0">
                <a:solidFill>
                  <a:schemeClr val="tx1"/>
                </a:solidFill>
                <a:latin typeface="+mn-lt"/>
                <a:ea typeface="+mn-ea"/>
                <a:cs typeface="+mn-cs"/>
              </a:rPr>
              <a:t>3/7.</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0" i="0" kern="1200" dirty="0">
                <a:solidFill>
                  <a:schemeClr val="tx1"/>
                </a:solidFill>
                <a:latin typeface="+mn-lt"/>
                <a:ea typeface="+mn-ea"/>
                <a:cs typeface="+mn-cs"/>
              </a:rPr>
              <a:t>In order to get the sum as 41, the following 5 digit combination exist:</a:t>
            </a:r>
          </a:p>
          <a:p>
            <a:r>
              <a:rPr lang="en-US" sz="1200" b="0" i="0" kern="1200" dirty="0">
                <a:solidFill>
                  <a:schemeClr val="tx1"/>
                </a:solidFill>
                <a:latin typeface="+mn-lt"/>
                <a:ea typeface="+mn-ea"/>
                <a:cs typeface="+mn-cs"/>
              </a:rPr>
              <a:t>99995---&gt;number of 5 digits =5</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99986---&gt;number of 5 digit =20</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99977---&gt;number of 5 digit =10</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99887---&gt;number of 5 digit =30</a:t>
            </a:r>
            <a:br>
              <a:rPr lang="en-US" sz="1200" b="0" i="0" kern="1200" dirty="0">
                <a:solidFill>
                  <a:schemeClr val="tx1"/>
                </a:solidFill>
                <a:latin typeface="+mn-lt"/>
                <a:ea typeface="+mn-ea"/>
                <a:cs typeface="+mn-cs"/>
              </a:rPr>
            </a:br>
            <a:r>
              <a:rPr lang="en-US" sz="1200" b="0" i="0" kern="1200" dirty="0">
                <a:solidFill>
                  <a:schemeClr val="tx1"/>
                </a:solidFill>
                <a:latin typeface="+mn-lt"/>
                <a:ea typeface="+mn-ea"/>
                <a:cs typeface="+mn-cs"/>
              </a:rPr>
              <a:t>98888---&gt;number of 5 digit =5</a:t>
            </a:r>
          </a:p>
          <a:p>
            <a:r>
              <a:rPr lang="en-US" sz="1200" b="0" i="0" kern="1200" dirty="0">
                <a:solidFill>
                  <a:schemeClr val="tx1"/>
                </a:solidFill>
                <a:latin typeface="+mn-lt"/>
                <a:ea typeface="+mn-ea"/>
                <a:cs typeface="+mn-cs"/>
              </a:rPr>
              <a:t>Now, 70 such number exists.</a:t>
            </a:r>
          </a:p>
          <a:p>
            <a:r>
              <a:rPr lang="en-US" sz="1200" b="0" i="0" kern="1200" dirty="0">
                <a:solidFill>
                  <a:schemeClr val="tx1"/>
                </a:solidFill>
                <a:latin typeface="+mn-lt"/>
                <a:ea typeface="+mn-ea"/>
                <a:cs typeface="+mn-cs"/>
              </a:rPr>
              <a:t>Now for a 5 digit number of form (</a:t>
            </a:r>
            <a:r>
              <a:rPr lang="en-US" sz="1200" b="0" i="0" kern="1200" dirty="0" err="1">
                <a:solidFill>
                  <a:schemeClr val="tx1"/>
                </a:solidFill>
                <a:latin typeface="+mn-lt"/>
                <a:ea typeface="+mn-ea"/>
                <a:cs typeface="+mn-cs"/>
              </a:rPr>
              <a:t>pqrst</a:t>
            </a:r>
            <a:r>
              <a:rPr lang="en-US" sz="1200" b="0" i="0" kern="1200" dirty="0">
                <a:solidFill>
                  <a:schemeClr val="tx1"/>
                </a:solidFill>
                <a:latin typeface="+mn-lt"/>
                <a:ea typeface="+mn-ea"/>
                <a:cs typeface="+mn-cs"/>
              </a:rPr>
              <a:t>) to be divisible by</a:t>
            </a:r>
          </a:p>
          <a:p>
            <a:pPr marL="158750" indent="0">
              <a:buNone/>
            </a:pPr>
            <a:r>
              <a:rPr lang="pt-BR" sz="1200" b="0" i="0" u="none" strike="noStrike" kern="1200" dirty="0">
                <a:solidFill>
                  <a:schemeClr val="tx1"/>
                </a:solidFill>
                <a:latin typeface="+mn-lt"/>
                <a:ea typeface="+mn-ea"/>
                <a:cs typeface="+mn-cs"/>
              </a:rPr>
              <a:t>11(p+r+t)−(q+s)=11</a:t>
            </a:r>
            <a:r>
              <a:rPr lang="pt-BR" sz="1200" b="0" i="0" kern="1200" dirty="0">
                <a:solidFill>
                  <a:schemeClr val="tx1"/>
                </a:solidFill>
                <a:latin typeface="+mn-lt"/>
                <a:ea typeface="+mn-ea"/>
                <a:cs typeface="+mn-cs"/>
              </a:rPr>
              <a:t>, also </a:t>
            </a:r>
            <a:r>
              <a:rPr lang="pt-BR" sz="1200" b="0" i="0" u="none" strike="noStrike" kern="1200" dirty="0">
                <a:solidFill>
                  <a:schemeClr val="tx1"/>
                </a:solidFill>
                <a:latin typeface="+mn-lt"/>
                <a:ea typeface="+mn-ea"/>
                <a:cs typeface="+mn-cs"/>
              </a:rPr>
              <a:t>(p+r+t)+(q+s)=41</a:t>
            </a:r>
            <a:br>
              <a:rPr lang="pt-BR" dirty="0"/>
            </a:br>
            <a:r>
              <a:rPr lang="en-US" sz="1200" b="0" i="0" u="none" strike="noStrike" kern="1200" dirty="0" err="1">
                <a:solidFill>
                  <a:schemeClr val="tx1"/>
                </a:solidFill>
                <a:latin typeface="+mn-lt"/>
                <a:ea typeface="+mn-ea"/>
                <a:cs typeface="+mn-cs"/>
              </a:rPr>
              <a:t>p+r+t</a:t>
            </a:r>
            <a:r>
              <a:rPr lang="en-US" sz="1200" b="0" i="0" u="none" strike="noStrike" kern="1200" dirty="0">
                <a:solidFill>
                  <a:schemeClr val="tx1"/>
                </a:solidFill>
                <a:latin typeface="+mn-lt"/>
                <a:ea typeface="+mn-ea"/>
                <a:cs typeface="+mn-cs"/>
              </a:rPr>
              <a:t>=26,</a:t>
            </a:r>
            <a:r>
              <a:rPr lang="en-US" sz="1200" b="0" i="0" kern="1200" dirty="0">
                <a:solidFill>
                  <a:schemeClr val="tx1"/>
                </a:solidFill>
                <a:latin typeface="+mn-lt"/>
                <a:ea typeface="+mn-ea"/>
                <a:cs typeface="+mn-cs"/>
              </a:rPr>
              <a:t> </a:t>
            </a:r>
            <a:r>
              <a:rPr lang="en-US" sz="1200" b="0" i="0" u="none" strike="noStrike" kern="1200" dirty="0" err="1">
                <a:solidFill>
                  <a:schemeClr val="tx1"/>
                </a:solidFill>
                <a:latin typeface="+mn-lt"/>
                <a:ea typeface="+mn-ea"/>
                <a:cs typeface="+mn-cs"/>
              </a:rPr>
              <a:t>q+s</a:t>
            </a:r>
            <a:r>
              <a:rPr lang="en-US" sz="1200" b="0" i="0" u="none" strike="noStrike" kern="1200" dirty="0">
                <a:solidFill>
                  <a:schemeClr val="tx1"/>
                </a:solidFill>
                <a:latin typeface="+mn-lt"/>
                <a:ea typeface="+mn-ea"/>
                <a:cs typeface="+mn-cs"/>
              </a:rPr>
              <a:t>=15</a:t>
            </a:r>
            <a:br>
              <a:rPr lang="en-US" dirty="0"/>
            </a:br>
            <a:r>
              <a:rPr lang="pt-BR" sz="1200" b="0" i="0" u="none" strike="noStrike" kern="1200" dirty="0">
                <a:solidFill>
                  <a:schemeClr val="tx1"/>
                </a:solidFill>
                <a:latin typeface="+mn-lt"/>
                <a:ea typeface="+mn-ea"/>
                <a:cs typeface="+mn-cs"/>
              </a:rPr>
              <a:t>(p,r,t)=(9,9,8)</a:t>
            </a:r>
            <a:r>
              <a:rPr lang="pt-BR" sz="1200" b="0" i="0" kern="1200" dirty="0">
                <a:solidFill>
                  <a:schemeClr val="tx1"/>
                </a:solidFill>
                <a:latin typeface="+mn-lt"/>
                <a:ea typeface="+mn-ea"/>
                <a:cs typeface="+mn-cs"/>
              </a:rPr>
              <a:t>and </a:t>
            </a:r>
            <a:r>
              <a:rPr lang="pt-BR" sz="1200" b="0" i="0" u="none" strike="noStrike" kern="1200" dirty="0">
                <a:solidFill>
                  <a:schemeClr val="tx1"/>
                </a:solidFill>
                <a:latin typeface="+mn-lt"/>
                <a:ea typeface="+mn-ea"/>
                <a:cs typeface="+mn-cs"/>
              </a:rPr>
              <a:t>(q,s)=(8,7)</a:t>
            </a:r>
            <a:r>
              <a:rPr lang="pt-BR" sz="1200" b="0" i="0" kern="1200" dirty="0">
                <a:solidFill>
                  <a:schemeClr val="tx1"/>
                </a:solidFill>
                <a:latin typeface="+mn-lt"/>
                <a:ea typeface="+mn-ea"/>
                <a:cs typeface="+mn-cs"/>
              </a:rPr>
              <a:t> --------(i) </a:t>
            </a:r>
          </a:p>
          <a:p>
            <a:pPr marL="158750" indent="0">
              <a:buNone/>
            </a:pPr>
            <a:r>
              <a:rPr lang="en-US" sz="1200" b="0" i="0" kern="1200" dirty="0">
                <a:solidFill>
                  <a:schemeClr val="tx1"/>
                </a:solidFill>
                <a:latin typeface="+mn-lt"/>
                <a:ea typeface="+mn-ea"/>
                <a:cs typeface="+mn-cs"/>
              </a:rPr>
              <a:t>or </a:t>
            </a:r>
            <a:r>
              <a:rPr lang="en-US" sz="1200" b="0" i="0" u="none" strike="noStrike" kern="1200" dirty="0">
                <a:solidFill>
                  <a:schemeClr val="tx1"/>
                </a:solidFill>
                <a:latin typeface="+mn-lt"/>
                <a:ea typeface="+mn-ea"/>
                <a:cs typeface="+mn-cs"/>
              </a:rPr>
              <a:t>(</a:t>
            </a:r>
            <a:r>
              <a:rPr lang="en-US" sz="1200" b="0" i="0" u="none" strike="noStrike" kern="1200" dirty="0" err="1">
                <a:solidFill>
                  <a:schemeClr val="tx1"/>
                </a:solidFill>
                <a:latin typeface="+mn-lt"/>
                <a:ea typeface="+mn-ea"/>
                <a:cs typeface="+mn-cs"/>
              </a:rPr>
              <a:t>p,r,t</a:t>
            </a:r>
            <a:r>
              <a:rPr lang="en-US" sz="1200" b="0" i="0" u="none" strike="noStrike" kern="1200" dirty="0">
                <a:solidFill>
                  <a:schemeClr val="tx1"/>
                </a:solidFill>
                <a:latin typeface="+mn-lt"/>
                <a:ea typeface="+mn-ea"/>
                <a:cs typeface="+mn-cs"/>
              </a:rPr>
              <a:t>)=(9,9,8)</a:t>
            </a:r>
            <a:r>
              <a:rPr lang="en-US" sz="1200" b="0" i="0" kern="1200" dirty="0">
                <a:solidFill>
                  <a:schemeClr val="tx1"/>
                </a:solidFill>
                <a:latin typeface="+mn-lt"/>
                <a:ea typeface="+mn-ea"/>
                <a:cs typeface="+mn-cs"/>
              </a:rPr>
              <a:t> and </a:t>
            </a:r>
            <a:r>
              <a:rPr lang="en-US" sz="1200" b="0" i="0" u="none" strike="noStrike" kern="1200" dirty="0">
                <a:solidFill>
                  <a:schemeClr val="tx1"/>
                </a:solidFill>
                <a:latin typeface="+mn-lt"/>
                <a:ea typeface="+mn-ea"/>
                <a:cs typeface="+mn-cs"/>
              </a:rPr>
              <a:t>(</a:t>
            </a:r>
            <a:r>
              <a:rPr lang="en-US" sz="1200" b="0" i="0" u="none" strike="noStrike" kern="1200" dirty="0" err="1">
                <a:solidFill>
                  <a:schemeClr val="tx1"/>
                </a:solidFill>
                <a:latin typeface="+mn-lt"/>
                <a:ea typeface="+mn-ea"/>
                <a:cs typeface="+mn-cs"/>
              </a:rPr>
              <a:t>q,s</a:t>
            </a:r>
            <a:r>
              <a:rPr lang="en-US" sz="1200" b="0" i="0" u="none" strike="noStrike" kern="1200" dirty="0">
                <a:solidFill>
                  <a:schemeClr val="tx1"/>
                </a:solidFill>
                <a:latin typeface="+mn-lt"/>
                <a:ea typeface="+mn-ea"/>
                <a:cs typeface="+mn-cs"/>
              </a:rPr>
              <a:t>)=(9,6)</a:t>
            </a:r>
            <a:r>
              <a:rPr lang="en-US" sz="1200" b="0" i="0" kern="1200" dirty="0">
                <a:solidFill>
                  <a:schemeClr val="tx1"/>
                </a:solidFill>
                <a:latin typeface="+mn-lt"/>
                <a:ea typeface="+mn-ea"/>
                <a:cs typeface="+mn-cs"/>
              </a:rPr>
              <a:t>--------(ii)</a:t>
            </a:r>
          </a:p>
          <a:p>
            <a:pPr marL="158750" indent="0">
              <a:buNone/>
            </a:pPr>
            <a:r>
              <a:rPr lang="en-US" sz="1200" b="0" i="0" kern="1200" dirty="0">
                <a:solidFill>
                  <a:schemeClr val="tx1"/>
                </a:solidFill>
                <a:latin typeface="+mn-lt"/>
                <a:ea typeface="+mn-ea"/>
                <a:cs typeface="+mn-cs"/>
              </a:rPr>
              <a:t>Using </a:t>
            </a:r>
            <a:r>
              <a:rPr lang="en-US" sz="1200" b="0" i="0" u="none" strike="noStrike" kern="1200" dirty="0">
                <a:solidFill>
                  <a:schemeClr val="tx1"/>
                </a:solidFill>
                <a:latin typeface="+mn-lt"/>
                <a:ea typeface="+mn-ea"/>
                <a:cs typeface="+mn-cs"/>
              </a:rPr>
              <a:t>1st</a:t>
            </a:r>
            <a:r>
              <a:rPr lang="en-US" sz="1200" b="0" i="0" kern="1200" dirty="0">
                <a:solidFill>
                  <a:schemeClr val="tx1"/>
                </a:solidFill>
                <a:latin typeface="+mn-lt"/>
                <a:ea typeface="+mn-ea"/>
                <a:cs typeface="+mn-cs"/>
              </a:rPr>
              <a:t> equation we can construct</a:t>
            </a:r>
          </a:p>
          <a:p>
            <a:pPr marL="158750" indent="0">
              <a:buNone/>
            </a:pPr>
            <a:r>
              <a:rPr lang="en-US" sz="1200" b="0" i="0" u="none" strike="noStrike" kern="1200" dirty="0">
                <a:solidFill>
                  <a:schemeClr val="tx1"/>
                </a:solidFill>
                <a:latin typeface="+mn-lt"/>
                <a:ea typeface="+mn-ea"/>
                <a:cs typeface="+mn-cs"/>
              </a:rPr>
              <a:t>=(3!/2!)×2!=6</a:t>
            </a:r>
            <a:r>
              <a:rPr lang="en-US" sz="1200" b="0" i="0" kern="1200" dirty="0">
                <a:solidFill>
                  <a:schemeClr val="tx1"/>
                </a:solidFill>
                <a:latin typeface="+mn-lt"/>
                <a:ea typeface="+mn-ea"/>
                <a:cs typeface="+mn-cs"/>
              </a:rPr>
              <a:t>numbers.</a:t>
            </a:r>
          </a:p>
          <a:p>
            <a:pPr marL="158750" indent="0">
              <a:buNone/>
            </a:pPr>
            <a:r>
              <a:rPr lang="en-US" sz="1200" b="0" i="0" kern="1200" dirty="0">
                <a:solidFill>
                  <a:schemeClr val="tx1"/>
                </a:solidFill>
                <a:latin typeface="+mn-lt"/>
                <a:ea typeface="+mn-ea"/>
                <a:cs typeface="+mn-cs"/>
              </a:rPr>
              <a:t>Using </a:t>
            </a:r>
            <a:r>
              <a:rPr lang="en-US" sz="1200" b="0" i="0" u="none" strike="noStrike" kern="1200" dirty="0">
                <a:solidFill>
                  <a:schemeClr val="tx1"/>
                </a:solidFill>
                <a:latin typeface="+mn-lt"/>
                <a:ea typeface="+mn-ea"/>
                <a:cs typeface="+mn-cs"/>
              </a:rPr>
              <a:t>2nd</a:t>
            </a:r>
            <a:r>
              <a:rPr lang="en-US" sz="1200" b="0" i="0" kern="1200" dirty="0">
                <a:solidFill>
                  <a:schemeClr val="tx1"/>
                </a:solidFill>
                <a:latin typeface="+mn-lt"/>
                <a:ea typeface="+mn-ea"/>
                <a:cs typeface="+mn-cs"/>
              </a:rPr>
              <a:t> equation we can construct</a:t>
            </a:r>
          </a:p>
          <a:p>
            <a:pPr marL="158750" indent="0">
              <a:buNone/>
            </a:pPr>
            <a:r>
              <a:rPr lang="en-US" sz="1200" b="0" i="0" u="none" strike="noStrike" kern="1200" dirty="0">
                <a:solidFill>
                  <a:schemeClr val="tx1"/>
                </a:solidFill>
                <a:latin typeface="+mn-lt"/>
                <a:ea typeface="+mn-ea"/>
                <a:cs typeface="+mn-cs"/>
              </a:rPr>
              <a:t>=3!/2!×2!=6</a:t>
            </a:r>
            <a:r>
              <a:rPr lang="en-US" sz="1200" b="0" i="0" kern="1200" dirty="0">
                <a:solidFill>
                  <a:schemeClr val="tx1"/>
                </a:solidFill>
                <a:latin typeface="+mn-lt"/>
                <a:ea typeface="+mn-ea"/>
                <a:cs typeface="+mn-cs"/>
              </a:rPr>
              <a:t>numbers.</a:t>
            </a:r>
          </a:p>
          <a:p>
            <a:r>
              <a:rPr lang="en-US" sz="1200" b="0" i="0" kern="1200" dirty="0">
                <a:solidFill>
                  <a:schemeClr val="tx1"/>
                </a:solidFill>
                <a:latin typeface="+mn-lt"/>
                <a:ea typeface="+mn-ea"/>
                <a:cs typeface="+mn-cs"/>
              </a:rPr>
              <a:t>Number of </a:t>
            </a:r>
            <a:r>
              <a:rPr lang="en-US" sz="1200" b="0" i="0" kern="1200" dirty="0" err="1">
                <a:solidFill>
                  <a:schemeClr val="tx1"/>
                </a:solidFill>
                <a:latin typeface="+mn-lt"/>
                <a:ea typeface="+mn-ea"/>
                <a:cs typeface="+mn-cs"/>
              </a:rPr>
              <a:t>favourable</a:t>
            </a:r>
            <a:r>
              <a:rPr lang="en-US" sz="1200" b="0" i="0" kern="1200" dirty="0">
                <a:solidFill>
                  <a:schemeClr val="tx1"/>
                </a:solidFill>
                <a:latin typeface="+mn-lt"/>
                <a:ea typeface="+mn-ea"/>
                <a:cs typeface="+mn-cs"/>
              </a:rPr>
              <a:t> cases = 12.</a:t>
            </a:r>
          </a:p>
          <a:p>
            <a:r>
              <a:rPr lang="en-US" sz="1200" b="0" i="0" kern="1200">
                <a:solidFill>
                  <a:schemeClr val="tx1"/>
                </a:solidFill>
                <a:latin typeface="+mn-lt"/>
                <a:ea typeface="+mn-ea"/>
                <a:cs typeface="+mn-cs"/>
              </a:rPr>
              <a:t>Hence, required probability = 12/70 = </a:t>
            </a:r>
            <a:r>
              <a:rPr lang="en-US" sz="1200" b="1" i="0" kern="1200">
                <a:solidFill>
                  <a:schemeClr val="tx1"/>
                </a:solidFill>
                <a:latin typeface="+mn-lt"/>
                <a:ea typeface="+mn-ea"/>
                <a:cs typeface="+mn-cs"/>
              </a:rPr>
              <a:t>6/35</a:t>
            </a:r>
            <a:endParaRPr lang="en-US" sz="1200" b="0" i="0" kern="1200">
              <a:solidFill>
                <a:schemeClr val="tx1"/>
              </a:solidFill>
              <a:latin typeface="+mn-lt"/>
              <a:ea typeface="+mn-ea"/>
              <a:cs typeface="+mn-cs"/>
            </a:endParaRPr>
          </a:p>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200" b="1" i="1" kern="1200" dirty="0">
                <a:solidFill>
                  <a:schemeClr val="tx1"/>
                </a:solidFill>
                <a:latin typeface="+mn-lt"/>
                <a:ea typeface="+mn-ea"/>
                <a:cs typeface="+mn-cs"/>
              </a:rPr>
              <a:t>Solution:</a:t>
            </a:r>
          </a:p>
          <a:p>
            <a:pPr marL="228600" indent="-228600">
              <a:buAutoNum type="alphaLcParenR"/>
            </a:pPr>
            <a:r>
              <a:rPr lang="en-US" sz="1200" b="0" i="0" kern="1200" baseline="0" dirty="0">
                <a:solidFill>
                  <a:schemeClr val="tx1"/>
                </a:solidFill>
                <a:latin typeface="+mn-lt"/>
                <a:ea typeface="+mn-ea"/>
                <a:cs typeface="+mn-cs"/>
              </a:rPr>
              <a:t>P(A or B will win)=1/3+1/5= 8/15</a:t>
            </a:r>
          </a:p>
          <a:p>
            <a:pPr marL="228600" indent="-228600">
              <a:buAutoNum type="alphaLcParenR"/>
            </a:pPr>
            <a:r>
              <a:rPr lang="en-US" sz="1200" b="0" i="0" kern="1200" baseline="0" dirty="0">
                <a:solidFill>
                  <a:schemeClr val="tx1"/>
                </a:solidFill>
                <a:latin typeface="+mn-lt"/>
                <a:ea typeface="+mn-ea"/>
                <a:cs typeface="+mn-cs"/>
              </a:rPr>
              <a:t>P(A or B or C will win)=1/3+1/5+1/9= 29/45</a:t>
            </a:r>
          </a:p>
          <a:p>
            <a:pPr marL="228600" marR="0" indent="-228600" algn="l" defTabSz="914400" rtl="0" eaLnBrk="1" fontAlgn="auto" latinLnBrk="0" hangingPunct="1">
              <a:lnSpc>
                <a:spcPct val="100000"/>
              </a:lnSpc>
              <a:spcBef>
                <a:spcPts val="0"/>
              </a:spcBef>
              <a:spcAft>
                <a:spcPts val="0"/>
              </a:spcAft>
              <a:buClrTx/>
              <a:buSzTx/>
              <a:buFontTx/>
              <a:buAutoNum type="alphaLcParenR"/>
              <a:tabLst/>
              <a:defRPr/>
            </a:pPr>
            <a:r>
              <a:rPr lang="en-US" sz="1200" b="0" i="0" kern="1200" dirty="0">
                <a:solidFill>
                  <a:schemeClr val="tx1"/>
                </a:solidFill>
                <a:latin typeface="+mn-lt"/>
                <a:ea typeface="+mn-ea"/>
                <a:cs typeface="+mn-cs"/>
              </a:rPr>
              <a:t>P(none will win) = 1 – P(A or B or C will win) =1-29/45=16/45</a:t>
            </a:r>
          </a:p>
          <a:p>
            <a:pPr marL="228600" marR="0" indent="-228600" algn="l" defTabSz="914400" rtl="0" eaLnBrk="1" fontAlgn="auto" latinLnBrk="0" hangingPunct="1">
              <a:lnSpc>
                <a:spcPct val="100000"/>
              </a:lnSpc>
              <a:spcBef>
                <a:spcPts val="0"/>
              </a:spcBef>
              <a:spcAft>
                <a:spcPts val="0"/>
              </a:spcAft>
              <a:buClrTx/>
              <a:buSzTx/>
              <a:buFontTx/>
              <a:buAutoNum type="alphaLcParenR"/>
              <a:tabLst/>
              <a:defRPr/>
            </a:pPr>
            <a:r>
              <a:rPr lang="en-US" sz="1200" b="0" i="0" kern="1200" dirty="0">
                <a:solidFill>
                  <a:schemeClr val="tx1"/>
                </a:solidFill>
                <a:latin typeface="+mn-lt"/>
                <a:ea typeface="+mn-ea"/>
                <a:cs typeface="+mn-cs"/>
              </a:rPr>
              <a:t>P(neither A nor B will win) = 1 – P(either A or B will win) =1-8/15=7/15</a:t>
            </a:r>
            <a:endParaRPr dirty="0"/>
          </a:p>
        </p:txBody>
      </p:sp>
    </p:spTree>
    <p:extLst>
      <p:ext uri="{BB962C8B-B14F-4D97-AF65-F5344CB8AC3E}">
        <p14:creationId xmlns:p14="http://schemas.microsoft.com/office/powerpoint/2010/main" val="228722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a:t>SOL</a:t>
            </a:r>
            <a:r>
              <a:rPr lang="en-US" b="1" u="sng" baseline="0" dirty="0"/>
              <a:t> 1:</a:t>
            </a:r>
          </a:p>
          <a:p>
            <a:r>
              <a:rPr lang="en-US" sz="1200" b="0" i="0" kern="1200" dirty="0">
                <a:solidFill>
                  <a:schemeClr val="tx1"/>
                </a:solidFill>
                <a:latin typeface="+mn-lt"/>
                <a:ea typeface="+mn-ea"/>
                <a:cs typeface="+mn-cs"/>
              </a:rPr>
              <a:t>a) E1 and E2 are </a:t>
            </a:r>
            <a:r>
              <a:rPr lang="en-US" sz="1200" b="1" i="0" kern="1200" dirty="0">
                <a:solidFill>
                  <a:schemeClr val="tx1"/>
                </a:solidFill>
                <a:latin typeface="+mn-lt"/>
                <a:ea typeface="+mn-ea"/>
                <a:cs typeface="+mn-cs"/>
              </a:rPr>
              <a:t>mutually exclusive</a:t>
            </a:r>
            <a:r>
              <a:rPr lang="en-US" sz="1200" b="0" i="0" kern="1200" dirty="0">
                <a:solidFill>
                  <a:schemeClr val="tx1"/>
                </a:solidFill>
                <a:latin typeface="+mn-lt"/>
                <a:ea typeface="+mn-ea"/>
                <a:cs typeface="+mn-cs"/>
              </a:rPr>
              <a:t> because there are no cards with an 8 and a king together.</a:t>
            </a: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b) E2 and E3 are </a:t>
            </a:r>
            <a:r>
              <a:rPr lang="en-US" sz="1200" b="1" i="0" kern="1200" dirty="0">
                <a:solidFill>
                  <a:schemeClr val="tx1"/>
                </a:solidFill>
                <a:latin typeface="+mn-lt"/>
                <a:ea typeface="+mn-ea"/>
                <a:cs typeface="+mn-cs"/>
              </a:rPr>
              <a:t>not mutually exclusive</a:t>
            </a:r>
            <a:r>
              <a:rPr lang="en-US" sz="1200" b="0" i="0" kern="1200" dirty="0">
                <a:solidFill>
                  <a:schemeClr val="tx1"/>
                </a:solidFill>
                <a:latin typeface="+mn-lt"/>
                <a:ea typeface="+mn-ea"/>
                <a:cs typeface="+mn-cs"/>
              </a:rPr>
              <a:t> because a king is a face card.</a:t>
            </a: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c) E3 and E4 are </a:t>
            </a:r>
            <a:r>
              <a:rPr lang="en-US" sz="1200" b="1" i="0" kern="1200" dirty="0">
                <a:solidFill>
                  <a:schemeClr val="tx1"/>
                </a:solidFill>
                <a:latin typeface="+mn-lt"/>
                <a:ea typeface="+mn-ea"/>
                <a:cs typeface="+mn-cs"/>
              </a:rPr>
              <a:t>mutually exclusive</a:t>
            </a:r>
            <a:r>
              <a:rPr lang="en-US" sz="1200" b="0" i="0" kern="1200" dirty="0">
                <a:solidFill>
                  <a:schemeClr val="tx1"/>
                </a:solidFill>
                <a:latin typeface="+mn-lt"/>
                <a:ea typeface="+mn-ea"/>
                <a:cs typeface="+mn-cs"/>
              </a:rPr>
              <a:t> because an ace is not a face card.</a:t>
            </a: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d) E4 and E5 are </a:t>
            </a:r>
            <a:r>
              <a:rPr lang="en-US" sz="1200" b="1" i="0" kern="1200" dirty="0">
                <a:solidFill>
                  <a:schemeClr val="tx1"/>
                </a:solidFill>
                <a:latin typeface="+mn-lt"/>
                <a:ea typeface="+mn-ea"/>
                <a:cs typeface="+mn-cs"/>
              </a:rPr>
              <a:t>not mutually exclusive</a:t>
            </a:r>
            <a:r>
              <a:rPr lang="en-US" sz="1200" b="0" i="0" kern="1200" dirty="0">
                <a:solidFill>
                  <a:schemeClr val="tx1"/>
                </a:solidFill>
                <a:latin typeface="+mn-lt"/>
                <a:ea typeface="+mn-ea"/>
                <a:cs typeface="+mn-cs"/>
              </a:rPr>
              <a:t> because there is one card that has an ace and a heart.</a:t>
            </a: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d) E5 and E1 are </a:t>
            </a:r>
            <a:r>
              <a:rPr lang="en-US" sz="1200" b="1" i="0" kern="1200" dirty="0">
                <a:solidFill>
                  <a:schemeClr val="tx1"/>
                </a:solidFill>
                <a:latin typeface="+mn-lt"/>
                <a:ea typeface="+mn-ea"/>
                <a:cs typeface="+mn-cs"/>
              </a:rPr>
              <a:t>not mutually exclusive</a:t>
            </a:r>
            <a:r>
              <a:rPr lang="en-US" sz="1200" b="0" i="0" kern="1200" dirty="0">
                <a:solidFill>
                  <a:schemeClr val="tx1"/>
                </a:solidFill>
                <a:latin typeface="+mn-lt"/>
                <a:ea typeface="+mn-ea"/>
                <a:cs typeface="+mn-cs"/>
              </a:rPr>
              <a:t> because there is one card that is an 8 of heart.</a:t>
            </a:r>
          </a:p>
          <a:p>
            <a:pPr marL="158750" indent="0">
              <a:buNone/>
            </a:pPr>
            <a:endParaRPr b="1" u="sng" dirty="0"/>
          </a:p>
        </p:txBody>
      </p:sp>
    </p:spTree>
    <p:extLst>
      <p:ext uri="{BB962C8B-B14F-4D97-AF65-F5344CB8AC3E}">
        <p14:creationId xmlns:p14="http://schemas.microsoft.com/office/powerpoint/2010/main" val="2287224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bc1b10ef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bc1b10e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u="sng" dirty="0"/>
              <a:t>S0L 1:</a:t>
            </a:r>
          </a:p>
          <a:p>
            <a:r>
              <a:rPr lang="en-US" sz="1200" b="0" i="0" kern="1200" dirty="0" err="1">
                <a:solidFill>
                  <a:schemeClr val="tx1"/>
                </a:solidFill>
                <a:latin typeface="+mn-lt"/>
                <a:ea typeface="+mn-ea"/>
                <a:cs typeface="+mn-cs"/>
              </a:rPr>
              <a:t>irstly</a:t>
            </a:r>
            <a:r>
              <a:rPr lang="en-US" sz="1200" b="0" i="0" kern="1200" dirty="0">
                <a:solidFill>
                  <a:schemeClr val="tx1"/>
                </a:solidFill>
                <a:latin typeface="+mn-lt"/>
                <a:ea typeface="+mn-ea"/>
                <a:cs typeface="+mn-cs"/>
              </a:rPr>
              <a:t>, let us create a sample space for each event. For the event ‘A’ we have to get at least two head. Therefore, we have to include all the events that have two or more heads.</a:t>
            </a:r>
          </a:p>
          <a:p>
            <a:r>
              <a:rPr lang="en-US" sz="1200" b="0" i="0" kern="1200" dirty="0">
                <a:solidFill>
                  <a:schemeClr val="tx1"/>
                </a:solidFill>
                <a:latin typeface="+mn-lt"/>
                <a:ea typeface="+mn-ea"/>
                <a:cs typeface="+mn-cs"/>
              </a:rPr>
              <a:t>Or we can write:</a:t>
            </a:r>
          </a:p>
          <a:p>
            <a:r>
              <a:rPr lang="en-US" sz="1200" b="0" i="0" kern="1200" dirty="0">
                <a:solidFill>
                  <a:schemeClr val="tx1"/>
                </a:solidFill>
                <a:latin typeface="+mn-lt"/>
                <a:ea typeface="+mn-ea"/>
                <a:cs typeface="+mn-cs"/>
              </a:rPr>
              <a:t>A = {HHT, HTH, THH, HHH}.</a:t>
            </a:r>
          </a:p>
          <a:p>
            <a:r>
              <a:rPr lang="en-US" sz="1200" b="0" i="0" kern="1200" dirty="0">
                <a:solidFill>
                  <a:schemeClr val="tx1"/>
                </a:solidFill>
                <a:latin typeface="+mn-lt"/>
                <a:ea typeface="+mn-ea"/>
                <a:cs typeface="+mn-cs"/>
              </a:rPr>
              <a:t>This set A has 4 elements or events in it i.e. n(A) = 4</a:t>
            </a:r>
          </a:p>
          <a:p>
            <a:r>
              <a:rPr lang="en-US" sz="1200" b="0" i="0" kern="1200" dirty="0">
                <a:solidFill>
                  <a:schemeClr val="tx1"/>
                </a:solidFill>
                <a:latin typeface="+mn-lt"/>
                <a:ea typeface="+mn-ea"/>
                <a:cs typeface="+mn-cs"/>
              </a:rPr>
              <a:t>In the same way,  for the event B, we can write the sample as:</a:t>
            </a:r>
          </a:p>
          <a:p>
            <a:r>
              <a:rPr lang="en-US" sz="1200" b="0" i="0" kern="1200" dirty="0">
                <a:solidFill>
                  <a:schemeClr val="tx1"/>
                </a:solidFill>
                <a:latin typeface="+mn-lt"/>
                <a:ea typeface="+mn-ea"/>
                <a:cs typeface="+mn-cs"/>
              </a:rPr>
              <a:t>B = { TTT } and n(B) = 1</a:t>
            </a:r>
          </a:p>
          <a:p>
            <a:r>
              <a:rPr lang="en-US" sz="1200" b="0" i="0" kern="1200" dirty="0">
                <a:solidFill>
                  <a:schemeClr val="tx1"/>
                </a:solidFill>
                <a:latin typeface="+mn-lt"/>
                <a:ea typeface="+mn-ea"/>
                <a:cs typeface="+mn-cs"/>
              </a:rPr>
              <a:t>Again using same logic, we can write;</a:t>
            </a:r>
          </a:p>
          <a:p>
            <a:r>
              <a:rPr lang="en-US" sz="1200" b="0" i="0" kern="1200" dirty="0">
                <a:solidFill>
                  <a:schemeClr val="tx1"/>
                </a:solidFill>
                <a:latin typeface="+mn-lt"/>
                <a:ea typeface="+mn-ea"/>
                <a:cs typeface="+mn-cs"/>
              </a:rPr>
              <a:t>C = { THT, HHH, HHT, THH } and n(C) = 4</a:t>
            </a:r>
          </a:p>
          <a:p>
            <a:r>
              <a:rPr lang="en-US" sz="1200" b="0" i="0" kern="1200" dirty="0">
                <a:solidFill>
                  <a:schemeClr val="tx1"/>
                </a:solidFill>
                <a:latin typeface="+mn-lt"/>
                <a:ea typeface="+mn-ea"/>
                <a:cs typeface="+mn-cs"/>
              </a:rPr>
              <a:t>So B &amp; C and A &amp; C are mutually exclusive since they have nothing in their intersection.</a:t>
            </a:r>
          </a:p>
          <a:p>
            <a:pPr marL="158750" indent="0">
              <a:buNone/>
            </a:pPr>
            <a:endParaRPr b="1" u="sng" dirty="0"/>
          </a:p>
        </p:txBody>
      </p:sp>
    </p:spTree>
    <p:extLst>
      <p:ext uri="{BB962C8B-B14F-4D97-AF65-F5344CB8AC3E}">
        <p14:creationId xmlns:p14="http://schemas.microsoft.com/office/powerpoint/2010/main" val="2287224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6" name="Google Shape;16;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FB04-84B6-4A59-8583-EBB67466A1CB}" type="datetimeFigureOut">
              <a:rPr lang="en-US" smtClean="0"/>
              <a:pPr/>
              <a:t>11/29/2019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3022CF-BDBA-4873-B795-0F7FFC395E8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2FB04-84B6-4A59-8583-EBB67466A1CB}" type="datetimeFigureOut">
              <a:rPr lang="en-US" smtClean="0"/>
              <a:pPr/>
              <a:t>11/29/2019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022CF-BDBA-4873-B795-0F7FFC395E8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pic>
        <p:nvPicPr>
          <p:cNvPr id="51" name="Google Shape;51;p13"/>
          <p:cNvPicPr preferRelativeResize="0"/>
          <p:nvPr/>
        </p:nvPicPr>
        <p:blipFill>
          <a:blip r:embed="rId3" cstate="print">
            <a:alphaModFix/>
          </a:blip>
          <a:stretch>
            <a:fillRect/>
          </a:stretch>
        </p:blipFill>
        <p:spPr>
          <a:xfrm>
            <a:off x="2808000" y="575234"/>
            <a:ext cx="3527998" cy="57075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6" name="Google Shape;70;p15"/>
          <p:cNvSpPr/>
          <p:nvPr/>
        </p:nvSpPr>
        <p:spPr>
          <a:xfrm>
            <a:off x="0" y="228600"/>
            <a:ext cx="6858000" cy="10668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US" sz="2000" b="1" dirty="0">
                <a:solidFill>
                  <a:schemeClr val="bg1"/>
                </a:solidFill>
                <a:latin typeface="Arial" pitchFamily="34" charset="0"/>
                <a:cs typeface="Arial" pitchFamily="34" charset="0"/>
              </a:rPr>
              <a:t>Differences between independent events and mutually exclusive events </a:t>
            </a:r>
            <a:r>
              <a:rPr lang="en-IN" sz="2000" b="1" dirty="0">
                <a:solidFill>
                  <a:schemeClr val="bg1"/>
                </a:solidFill>
                <a:latin typeface="Arial" pitchFamily="34" charset="0"/>
                <a:ea typeface="Roboto" charset="0"/>
                <a:cs typeface="Arial" pitchFamily="34" charset="0"/>
              </a:rPr>
              <a:t>:</a:t>
            </a:r>
            <a:endParaRPr lang="en-GB" sz="2000" b="1" dirty="0">
              <a:solidFill>
                <a:schemeClr val="bg1"/>
              </a:solidFill>
              <a:latin typeface="Arial" pitchFamily="34" charset="0"/>
              <a:ea typeface="Roboto" charset="0"/>
              <a:cs typeface="Arial" pitchFamily="34" charset="0"/>
            </a:endParaRPr>
          </a:p>
        </p:txBody>
      </p:sp>
      <p:graphicFrame>
        <p:nvGraphicFramePr>
          <p:cNvPr id="7" name="Table 6"/>
          <p:cNvGraphicFramePr>
            <a:graphicFrameLocks noGrp="1"/>
          </p:cNvGraphicFramePr>
          <p:nvPr/>
        </p:nvGraphicFramePr>
        <p:xfrm>
          <a:off x="457200" y="1905000"/>
          <a:ext cx="7924800" cy="3733800"/>
        </p:xfrm>
        <a:graphic>
          <a:graphicData uri="http://schemas.openxmlformats.org/drawingml/2006/table">
            <a:tbl>
              <a:tblPr/>
              <a:tblGrid>
                <a:gridCol w="3962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98980">
                <a:tc>
                  <a:txBody>
                    <a:bodyPr/>
                    <a:lstStyle/>
                    <a:p>
                      <a:r>
                        <a:rPr lang="en-US" sz="1800" b="1" dirty="0">
                          <a:latin typeface="Arial" pitchFamily="34" charset="0"/>
                          <a:cs typeface="Arial" pitchFamily="34" charset="0"/>
                        </a:rPr>
                        <a:t>Independent Events</a:t>
                      </a:r>
                    </a:p>
                  </a:txBody>
                  <a:tcPr marL="96345" marR="96345" marT="70069" marB="70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800" b="1" dirty="0">
                          <a:latin typeface="Arial" pitchFamily="34" charset="0"/>
                          <a:cs typeface="Arial" pitchFamily="34" charset="0"/>
                        </a:rPr>
                        <a:t>Mutually exclusive events</a:t>
                      </a:r>
                    </a:p>
                  </a:txBody>
                  <a:tcPr marL="96345" marR="96345" marT="70069" marB="70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65391">
                <a:tc>
                  <a:txBody>
                    <a:bodyPr/>
                    <a:lstStyle/>
                    <a:p>
                      <a:r>
                        <a:rPr lang="en-US" sz="1800" b="1" dirty="0">
                          <a:latin typeface="Arial" pitchFamily="34" charset="0"/>
                          <a:cs typeface="Arial" pitchFamily="34" charset="0"/>
                        </a:rPr>
                        <a:t>They cannot be specified based on the outcome of a maiden trial.</a:t>
                      </a:r>
                    </a:p>
                  </a:txBody>
                  <a:tcPr marL="96345" marR="96345" marT="70069" marB="70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800" b="1">
                          <a:latin typeface="Arial" pitchFamily="34" charset="0"/>
                          <a:cs typeface="Arial" pitchFamily="34" charset="0"/>
                        </a:rPr>
                        <a:t>They are independent of trials</a:t>
                      </a:r>
                    </a:p>
                  </a:txBody>
                  <a:tcPr marL="96345" marR="96345" marT="70069" marB="70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22803">
                <a:tc>
                  <a:txBody>
                    <a:bodyPr/>
                    <a:lstStyle/>
                    <a:p>
                      <a:r>
                        <a:rPr lang="en-US" sz="1800" b="1">
                          <a:latin typeface="Arial" pitchFamily="34" charset="0"/>
                          <a:cs typeface="Arial" pitchFamily="34" charset="0"/>
                        </a:rPr>
                        <a:t>Can have common outcomes</a:t>
                      </a:r>
                    </a:p>
                  </a:txBody>
                  <a:tcPr marL="96345" marR="96345" marT="70069" marB="70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800" b="1">
                          <a:latin typeface="Arial" pitchFamily="34" charset="0"/>
                          <a:cs typeface="Arial" pitchFamily="34" charset="0"/>
                        </a:rPr>
                        <a:t>Can never have common outcomes</a:t>
                      </a:r>
                    </a:p>
                  </a:txBody>
                  <a:tcPr marL="96345" marR="96345" marT="70069" marB="70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46626">
                <a:tc>
                  <a:txBody>
                    <a:bodyPr/>
                    <a:lstStyle/>
                    <a:p>
                      <a:r>
                        <a:rPr lang="en-US" sz="1800" b="1">
                          <a:latin typeface="Arial" pitchFamily="34" charset="0"/>
                          <a:cs typeface="Arial" pitchFamily="34" charset="0"/>
                        </a:rPr>
                        <a:t>If A and B are two independent events, then</a:t>
                      </a:r>
                    </a:p>
                    <a:p>
                      <a:r>
                        <a:rPr lang="en-US" sz="1800" b="1">
                          <a:latin typeface="Arial" pitchFamily="34" charset="0"/>
                          <a:cs typeface="Arial" pitchFamily="34" charset="0"/>
                        </a:rPr>
                        <a:t>P(A ∩ B) = P(B) .P(A)</a:t>
                      </a:r>
                    </a:p>
                  </a:txBody>
                  <a:tcPr marL="96345" marR="96345" marT="70069" marB="70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r>
                        <a:rPr lang="en-US" sz="1800" b="1" dirty="0">
                          <a:latin typeface="Arial" pitchFamily="34" charset="0"/>
                          <a:cs typeface="Arial" pitchFamily="34" charset="0"/>
                        </a:rPr>
                        <a:t>If A and B are two mutually exclusive events, then</a:t>
                      </a:r>
                    </a:p>
                    <a:p>
                      <a:r>
                        <a:rPr lang="en-US" sz="1800" b="1" dirty="0">
                          <a:latin typeface="Arial" pitchFamily="34" charset="0"/>
                          <a:cs typeface="Arial" pitchFamily="34" charset="0"/>
                        </a:rPr>
                        <a:t>P(A ∩ B) = 0</a:t>
                      </a:r>
                    </a:p>
                  </a:txBody>
                  <a:tcPr marL="96345" marR="96345" marT="70069" marB="7006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4:</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04800" y="1219201"/>
            <a:ext cx="8305800" cy="4662815"/>
          </a:xfrm>
          <a:prstGeom prst="rect">
            <a:avLst/>
          </a:prstGeom>
        </p:spPr>
        <p:txBody>
          <a:bodyPr wrap="square">
            <a:spAutoFit/>
          </a:bodyPr>
          <a:lstStyle/>
          <a:p>
            <a:pPr>
              <a:lnSpc>
                <a:spcPct val="150000"/>
              </a:lnSpc>
            </a:pPr>
            <a:r>
              <a:rPr lang="en-US" dirty="0">
                <a:latin typeface="Arial" pitchFamily="34" charset="0"/>
                <a:cs typeface="Arial" pitchFamily="34" charset="0"/>
              </a:rPr>
              <a:t>Out of the following examples, which represents an independent event?</a:t>
            </a:r>
          </a:p>
          <a:p>
            <a:pPr>
              <a:lnSpc>
                <a:spcPct val="150000"/>
              </a:lnSpc>
            </a:pPr>
            <a:r>
              <a:rPr lang="en-US" dirty="0">
                <a:latin typeface="Arial" pitchFamily="34" charset="0"/>
                <a:cs typeface="Arial" pitchFamily="34" charset="0"/>
              </a:rPr>
              <a:t>A) The probability of drawing an Ace from a well-shuffled pack of 52 cards, twice.</a:t>
            </a:r>
          </a:p>
          <a:p>
            <a:pPr>
              <a:lnSpc>
                <a:spcPct val="150000"/>
              </a:lnSpc>
            </a:pPr>
            <a:r>
              <a:rPr lang="en-US" dirty="0">
                <a:latin typeface="Arial" pitchFamily="34" charset="0"/>
                <a:cs typeface="Arial" pitchFamily="34" charset="0"/>
              </a:rPr>
              <a:t>B) Probability of drawing a King from a pack of 52 cards and an Ace from another well-shuffled pack of 52 cards.</a:t>
            </a:r>
          </a:p>
          <a:p>
            <a:pPr>
              <a:lnSpc>
                <a:spcPct val="150000"/>
              </a:lnSpc>
            </a:pPr>
            <a:r>
              <a:rPr lang="en-US" dirty="0">
                <a:latin typeface="Arial" pitchFamily="34" charset="0"/>
                <a:cs typeface="Arial" pitchFamily="34" charset="0"/>
              </a:rPr>
              <a:t>C) Two queens which we draw out of a well-shuffled pack of 52 cards.</a:t>
            </a:r>
          </a:p>
          <a:p>
            <a:pPr>
              <a:lnSpc>
                <a:spcPct val="150000"/>
              </a:lnSpc>
            </a:pPr>
            <a:r>
              <a:rPr lang="en-US" dirty="0">
                <a:latin typeface="Arial" pitchFamily="34" charset="0"/>
                <a:cs typeface="Arial" pitchFamily="34" charset="0"/>
              </a:rPr>
              <a:t>D) All of the above events are examples of independent events.</a:t>
            </a:r>
          </a:p>
          <a:p>
            <a:pPr marL="342900" indent="-342900">
              <a:lnSpc>
                <a:spcPct val="150000"/>
              </a:lnSpc>
              <a:buFont typeface="+mj-lt"/>
              <a:buAutoNum type="alphaUcPeriod"/>
            </a:pPr>
            <a:r>
              <a:rPr lang="en-US" dirty="0">
                <a:latin typeface="Arial" pitchFamily="34" charset="0"/>
                <a:cs typeface="Arial" pitchFamily="34" charset="0"/>
              </a:rPr>
              <a:t>A</a:t>
            </a:r>
          </a:p>
          <a:p>
            <a:pPr marL="342900" indent="-342900">
              <a:lnSpc>
                <a:spcPct val="150000"/>
              </a:lnSpc>
              <a:buFont typeface="+mj-lt"/>
              <a:buAutoNum type="alphaUcPeriod"/>
            </a:pPr>
            <a:r>
              <a:rPr lang="en-US" dirty="0">
                <a:latin typeface="Arial" pitchFamily="34" charset="0"/>
                <a:cs typeface="Arial" pitchFamily="34" charset="0"/>
              </a:rPr>
              <a:t>B</a:t>
            </a:r>
          </a:p>
          <a:p>
            <a:pPr marL="342900" indent="-342900">
              <a:lnSpc>
                <a:spcPct val="150000"/>
              </a:lnSpc>
              <a:buFont typeface="+mj-lt"/>
              <a:buAutoNum type="alphaUcPeriod"/>
            </a:pPr>
            <a:r>
              <a:rPr lang="en-US" dirty="0">
                <a:latin typeface="Arial" pitchFamily="34" charset="0"/>
                <a:cs typeface="Arial" pitchFamily="34" charset="0"/>
              </a:rPr>
              <a:t>C</a:t>
            </a:r>
          </a:p>
          <a:p>
            <a:pPr marL="342900" indent="-342900">
              <a:lnSpc>
                <a:spcPct val="150000"/>
              </a:lnSpc>
              <a:buFont typeface="+mj-lt"/>
              <a:buAutoNum type="alphaUcPeriod"/>
            </a:pPr>
            <a:r>
              <a:rPr lang="en-US" dirty="0">
                <a:latin typeface="Arial" pitchFamily="34" charset="0"/>
                <a:cs typeface="Arial" pitchFamily="34" charset="0"/>
              </a:rPr>
              <a:t>D        </a:t>
            </a:r>
            <a:r>
              <a:rPr lang="en-US" b="1" dirty="0">
                <a:latin typeface="Arial" pitchFamily="34" charset="0"/>
                <a:cs typeface="Arial" pitchFamily="34" charset="0"/>
              </a:rPr>
              <a:t>          </a:t>
            </a:r>
          </a:p>
        </p:txBody>
      </p:sp>
      <p:sp>
        <p:nvSpPr>
          <p:cNvPr id="7" name="Rectangle 6"/>
          <p:cNvSpPr/>
          <p:nvPr/>
        </p:nvSpPr>
        <p:spPr>
          <a:xfrm>
            <a:off x="7086600" y="57912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B</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20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20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20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20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20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5:</a:t>
            </a:r>
            <a:endParaRPr lang="en-GB" sz="2000" b="1" dirty="0">
              <a:solidFill>
                <a:schemeClr val="bg1"/>
              </a:solidFill>
              <a:latin typeface="Arial" pitchFamily="34" charset="0"/>
              <a:ea typeface="Roboto" charset="0"/>
              <a:cs typeface="Arial" pitchFamily="34" charset="0"/>
            </a:endParaRPr>
          </a:p>
        </p:txBody>
      </p:sp>
      <p:sp>
        <p:nvSpPr>
          <p:cNvPr id="8" name="Rectangle 7"/>
          <p:cNvSpPr/>
          <p:nvPr/>
        </p:nvSpPr>
        <p:spPr>
          <a:xfrm>
            <a:off x="381000" y="1371600"/>
            <a:ext cx="8305800" cy="3365024"/>
          </a:xfrm>
          <a:prstGeom prst="rect">
            <a:avLst/>
          </a:prstGeom>
        </p:spPr>
        <p:txBody>
          <a:bodyPr wrap="square">
            <a:spAutoFit/>
          </a:bodyPr>
          <a:lstStyle/>
          <a:p>
            <a:pPr>
              <a:lnSpc>
                <a:spcPct val="150000"/>
              </a:lnSpc>
            </a:pPr>
            <a:r>
              <a:rPr lang="en-US" dirty="0">
                <a:latin typeface="Arial" pitchFamily="34" charset="0"/>
                <a:cs typeface="Arial" pitchFamily="34" charset="0"/>
              </a:rPr>
              <a:t>Four unit squares are chosen at random on a chessboard. What is the probability that three of them are of one </a:t>
            </a:r>
            <a:r>
              <a:rPr lang="en-US" dirty="0" err="1">
                <a:latin typeface="Arial" pitchFamily="34" charset="0"/>
                <a:cs typeface="Arial" pitchFamily="34" charset="0"/>
              </a:rPr>
              <a:t>colour</a:t>
            </a:r>
            <a:r>
              <a:rPr lang="en-US" dirty="0">
                <a:latin typeface="Arial" pitchFamily="34" charset="0"/>
                <a:cs typeface="Arial" pitchFamily="34" charset="0"/>
              </a:rPr>
              <a:t> and fourth is of opposite </a:t>
            </a:r>
            <a:r>
              <a:rPr lang="en-US" dirty="0" err="1">
                <a:latin typeface="Arial" pitchFamily="34" charset="0"/>
                <a:cs typeface="Arial" pitchFamily="34" charset="0"/>
              </a:rPr>
              <a:t>colour</a:t>
            </a:r>
            <a:r>
              <a:rPr lang="en-US" dirty="0">
                <a:latin typeface="Arial" pitchFamily="34" charset="0"/>
                <a:cs typeface="Arial" pitchFamily="34" charset="0"/>
              </a:rPr>
              <a:t>?</a:t>
            </a:r>
          </a:p>
          <a:p>
            <a:pPr>
              <a:lnSpc>
                <a:spcPct val="150000"/>
              </a:lnSpc>
            </a:pPr>
            <a:endParaRPr lang="en-US" b="1" dirty="0">
              <a:latin typeface="Arial" pitchFamily="34" charset="0"/>
              <a:cs typeface="Arial" pitchFamily="34" charset="0"/>
            </a:endParaRPr>
          </a:p>
          <a:p>
            <a:pPr marL="342900" indent="-342900" fontAlgn="t">
              <a:lnSpc>
                <a:spcPct val="150000"/>
              </a:lnSpc>
              <a:buFont typeface="+mj-lt"/>
              <a:buAutoNum type="alphaUcPeriod"/>
            </a:pPr>
            <a:r>
              <a:rPr lang="en-US" dirty="0">
                <a:latin typeface="Arial" pitchFamily="34" charset="0"/>
                <a:cs typeface="Arial" pitchFamily="34" charset="0"/>
              </a:rPr>
              <a:t>80/427</a:t>
            </a:r>
          </a:p>
          <a:p>
            <a:pPr marL="342900" indent="-342900" fontAlgn="t">
              <a:lnSpc>
                <a:spcPct val="150000"/>
              </a:lnSpc>
              <a:buFont typeface="+mj-lt"/>
              <a:buAutoNum type="alphaUcPeriod"/>
            </a:pPr>
            <a:r>
              <a:rPr lang="en-US" dirty="0">
                <a:latin typeface="Arial" pitchFamily="34" charset="0"/>
                <a:cs typeface="Arial" pitchFamily="34" charset="0"/>
              </a:rPr>
              <a:t>160/427</a:t>
            </a:r>
          </a:p>
          <a:p>
            <a:pPr marL="342900" indent="-342900" fontAlgn="t">
              <a:lnSpc>
                <a:spcPct val="150000"/>
              </a:lnSpc>
              <a:buFont typeface="+mj-lt"/>
              <a:buAutoNum type="alphaUcPeriod"/>
            </a:pPr>
            <a:r>
              <a:rPr lang="en-US" dirty="0">
                <a:latin typeface="Arial" pitchFamily="34" charset="0"/>
                <a:cs typeface="Arial" pitchFamily="34" charset="0"/>
              </a:rPr>
              <a:t>320/1281</a:t>
            </a:r>
          </a:p>
          <a:p>
            <a:pPr marL="342900" indent="-342900" fontAlgn="t">
              <a:lnSpc>
                <a:spcPct val="150000"/>
              </a:lnSpc>
              <a:buFont typeface="+mj-lt"/>
              <a:buAutoNum type="alphaUcPeriod"/>
            </a:pPr>
            <a:r>
              <a:rPr lang="en-US" dirty="0">
                <a:latin typeface="Arial" pitchFamily="34" charset="0"/>
                <a:cs typeface="Arial" pitchFamily="34" charset="0"/>
              </a:rPr>
              <a:t>640/1281</a:t>
            </a:r>
          </a:p>
          <a:p>
            <a:pPr>
              <a:lnSpc>
                <a:spcPct val="150000"/>
              </a:lnSpc>
            </a:pPr>
            <a:endParaRPr lang="en-US" b="1" dirty="0">
              <a:latin typeface="Arial" pitchFamily="34" charset="0"/>
              <a:cs typeface="Arial" pitchFamily="34" charset="0"/>
            </a:endParaRPr>
          </a:p>
        </p:txBody>
      </p:sp>
      <p:sp>
        <p:nvSpPr>
          <p:cNvPr id="9" name="Rectangle 8"/>
          <p:cNvSpPr/>
          <p:nvPr/>
        </p:nvSpPr>
        <p:spPr>
          <a:xfrm>
            <a:off x="7010400" y="54102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D</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20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20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38100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6:</a:t>
            </a:r>
            <a:endParaRPr lang="en-GB" sz="2000" b="1" dirty="0">
              <a:solidFill>
                <a:schemeClr val="bg1"/>
              </a:solidFill>
              <a:latin typeface="Arial" pitchFamily="34" charset="0"/>
              <a:ea typeface="Roboto" charset="0"/>
              <a:cs typeface="Arial" pitchFamily="34" charset="0"/>
            </a:endParaRPr>
          </a:p>
        </p:txBody>
      </p:sp>
      <p:sp>
        <p:nvSpPr>
          <p:cNvPr id="8" name="Rectangle 7"/>
          <p:cNvSpPr/>
          <p:nvPr/>
        </p:nvSpPr>
        <p:spPr>
          <a:xfrm>
            <a:off x="381000" y="1219200"/>
            <a:ext cx="8382000" cy="5027017"/>
          </a:xfrm>
          <a:prstGeom prst="rect">
            <a:avLst/>
          </a:prstGeom>
        </p:spPr>
        <p:txBody>
          <a:bodyPr wrap="square">
            <a:spAutoFit/>
          </a:bodyPr>
          <a:lstStyle/>
          <a:p>
            <a:pPr>
              <a:lnSpc>
                <a:spcPct val="150000"/>
              </a:lnSpc>
            </a:pPr>
            <a:r>
              <a:rPr lang="en-US" dirty="0">
                <a:latin typeface="Arial" pitchFamily="34" charset="0"/>
                <a:cs typeface="Arial" pitchFamily="34" charset="0"/>
              </a:rPr>
              <a:t>A bag contains 10 balls numbered from 0 to 9. the balls are such that the person picking a ball out of the bag is equally likely to pick anyone of them. A person picked a ball and replaced it in the bag after noting its number. He repeated this process 2 more times. What is the probability that the ball picked first is numbered higher than the ball picked second and the ball picked second is numbered higher than the ball picked third?</a:t>
            </a:r>
          </a:p>
          <a:p>
            <a:pPr>
              <a:lnSpc>
                <a:spcPct val="150000"/>
              </a:lnSpc>
            </a:pPr>
            <a:endParaRPr lang="en-US" dirty="0">
              <a:latin typeface="Arial" pitchFamily="34" charset="0"/>
              <a:cs typeface="Arial" pitchFamily="34" charset="0"/>
            </a:endParaRPr>
          </a:p>
          <a:p>
            <a:pPr marL="342900" indent="-342900" fontAlgn="t">
              <a:lnSpc>
                <a:spcPct val="150000"/>
              </a:lnSpc>
              <a:buFont typeface="+mj-lt"/>
              <a:buAutoNum type="alphaUcPeriod"/>
            </a:pPr>
            <a:r>
              <a:rPr lang="en-US" dirty="0">
                <a:latin typeface="Arial" pitchFamily="34" charset="0"/>
                <a:cs typeface="Arial" pitchFamily="34" charset="0"/>
              </a:rPr>
              <a:t>72/100</a:t>
            </a:r>
          </a:p>
          <a:p>
            <a:pPr marL="342900" indent="-342900" fontAlgn="t">
              <a:lnSpc>
                <a:spcPct val="150000"/>
              </a:lnSpc>
              <a:buFont typeface="+mj-lt"/>
              <a:buAutoNum type="alphaUcPeriod"/>
            </a:pPr>
            <a:r>
              <a:rPr lang="en-US" dirty="0">
                <a:latin typeface="Arial" pitchFamily="34" charset="0"/>
                <a:cs typeface="Arial" pitchFamily="34" charset="0"/>
              </a:rPr>
              <a:t>3/25</a:t>
            </a:r>
          </a:p>
          <a:p>
            <a:pPr marL="342900" indent="-342900" fontAlgn="t">
              <a:lnSpc>
                <a:spcPct val="150000"/>
              </a:lnSpc>
              <a:buFont typeface="+mj-lt"/>
              <a:buAutoNum type="alphaUcPeriod"/>
            </a:pPr>
            <a:r>
              <a:rPr lang="en-US" dirty="0">
                <a:latin typeface="Arial" pitchFamily="34" charset="0"/>
                <a:cs typeface="Arial" pitchFamily="34" charset="0"/>
              </a:rPr>
              <a:t>4/5</a:t>
            </a:r>
          </a:p>
          <a:p>
            <a:pPr marL="342900" indent="-342900" fontAlgn="t">
              <a:lnSpc>
                <a:spcPct val="150000"/>
              </a:lnSpc>
              <a:buFont typeface="+mj-lt"/>
              <a:buAutoNum type="alphaUcPeriod"/>
            </a:pPr>
            <a:r>
              <a:rPr lang="en-US" dirty="0">
                <a:latin typeface="Arial" pitchFamily="34" charset="0"/>
                <a:cs typeface="Arial" pitchFamily="34" charset="0"/>
              </a:rPr>
              <a:t>1/6</a:t>
            </a:r>
          </a:p>
          <a:p>
            <a:pPr>
              <a:lnSpc>
                <a:spcPct val="150000"/>
              </a:lnSpc>
            </a:pPr>
            <a:endParaRPr lang="en-US" b="1" dirty="0">
              <a:latin typeface="Arial" pitchFamily="34" charset="0"/>
              <a:cs typeface="Arial" pitchFamily="34" charset="0"/>
            </a:endParaRPr>
          </a:p>
        </p:txBody>
      </p:sp>
      <p:sp>
        <p:nvSpPr>
          <p:cNvPr id="9" name="Rectangle 8"/>
          <p:cNvSpPr/>
          <p:nvPr/>
        </p:nvSpPr>
        <p:spPr>
          <a:xfrm>
            <a:off x="7162800" y="57150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B</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fade">
                                      <p:cBhvr>
                                        <p:cTn id="17" dur="20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20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fade">
                                      <p:cBhvr>
                                        <p:cTn id="27" dur="20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Effect transition="in" filter="fade">
                                      <p:cBhvr>
                                        <p:cTn id="32"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7:</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81000" y="1295400"/>
            <a:ext cx="8305800" cy="3780522"/>
          </a:xfrm>
          <a:prstGeom prst="rect">
            <a:avLst/>
          </a:prstGeom>
        </p:spPr>
        <p:txBody>
          <a:bodyPr wrap="square">
            <a:spAutoFit/>
          </a:bodyPr>
          <a:lstStyle/>
          <a:p>
            <a:pPr>
              <a:lnSpc>
                <a:spcPct val="150000"/>
              </a:lnSpc>
            </a:pPr>
            <a:r>
              <a:rPr lang="en-US" dirty="0">
                <a:latin typeface="Arial" pitchFamily="34" charset="0"/>
                <a:cs typeface="Arial" pitchFamily="34" charset="0"/>
              </a:rPr>
              <a:t>In a class, 40% of the students study math and science. 60% of the students study math. What is the probability of a student studying science given he/she is already studying math?</a:t>
            </a:r>
          </a:p>
          <a:p>
            <a:pPr>
              <a:lnSpc>
                <a:spcPct val="150000"/>
              </a:lnSpc>
            </a:pPr>
            <a:endParaRPr lang="en-US" dirty="0">
              <a:latin typeface="Arial" pitchFamily="34" charset="0"/>
              <a:cs typeface="Arial" pitchFamily="34" charset="0"/>
            </a:endParaRPr>
          </a:p>
          <a:p>
            <a:pPr marL="342900" indent="-342900">
              <a:lnSpc>
                <a:spcPct val="150000"/>
              </a:lnSpc>
              <a:buFont typeface="+mj-lt"/>
              <a:buAutoNum type="alphaUcPeriod"/>
            </a:pPr>
            <a:r>
              <a:rPr lang="en-US" dirty="0">
                <a:latin typeface="Arial" pitchFamily="34" charset="0"/>
                <a:cs typeface="Arial" pitchFamily="34" charset="0"/>
              </a:rPr>
              <a:t>0.87</a:t>
            </a:r>
          </a:p>
          <a:p>
            <a:pPr marL="342900" indent="-342900">
              <a:lnSpc>
                <a:spcPct val="150000"/>
              </a:lnSpc>
              <a:buFont typeface="+mj-lt"/>
              <a:buAutoNum type="alphaUcPeriod"/>
            </a:pPr>
            <a:r>
              <a:rPr lang="en-US" dirty="0">
                <a:latin typeface="Arial" pitchFamily="34" charset="0"/>
                <a:cs typeface="Arial" pitchFamily="34" charset="0"/>
              </a:rPr>
              <a:t>0.57</a:t>
            </a:r>
          </a:p>
          <a:p>
            <a:pPr marL="342900" indent="-342900">
              <a:lnSpc>
                <a:spcPct val="150000"/>
              </a:lnSpc>
              <a:buFont typeface="+mj-lt"/>
              <a:buAutoNum type="alphaUcPeriod"/>
            </a:pPr>
            <a:r>
              <a:rPr lang="en-US" dirty="0">
                <a:latin typeface="Arial" pitchFamily="34" charset="0"/>
                <a:cs typeface="Arial" pitchFamily="34" charset="0"/>
              </a:rPr>
              <a:t>0.67</a:t>
            </a:r>
          </a:p>
          <a:p>
            <a:pPr marL="342900" indent="-342900">
              <a:lnSpc>
                <a:spcPct val="150000"/>
              </a:lnSpc>
              <a:buFont typeface="+mj-lt"/>
              <a:buAutoNum type="alphaUcPeriod"/>
            </a:pPr>
            <a:r>
              <a:rPr lang="en-US" dirty="0">
                <a:latin typeface="Arial" pitchFamily="34" charset="0"/>
                <a:cs typeface="Arial" pitchFamily="34" charset="0"/>
              </a:rPr>
              <a:t>0.87</a:t>
            </a:r>
          </a:p>
          <a:p>
            <a:pPr>
              <a:lnSpc>
                <a:spcPct val="150000"/>
              </a:lnSpc>
            </a:pPr>
            <a:endParaRPr lang="en-US" b="1" dirty="0">
              <a:latin typeface="Arial" pitchFamily="34" charset="0"/>
              <a:cs typeface="Arial" pitchFamily="34" charset="0"/>
            </a:endParaRPr>
          </a:p>
        </p:txBody>
      </p:sp>
      <p:sp>
        <p:nvSpPr>
          <p:cNvPr id="7" name="Rectangle 6"/>
          <p:cNvSpPr/>
          <p:nvPr/>
        </p:nvSpPr>
        <p:spPr>
          <a:xfrm>
            <a:off x="7086600" y="50292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C</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8:</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7315200" y="52578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B</a:t>
            </a:r>
            <a:endParaRPr lang="en-US" dirty="0">
              <a:latin typeface="Arial" pitchFamily="34" charset="0"/>
              <a:cs typeface="Arial" pitchFamily="34" charset="0"/>
            </a:endParaRPr>
          </a:p>
        </p:txBody>
      </p:sp>
      <p:sp>
        <p:nvSpPr>
          <p:cNvPr id="7" name="Rectangle 6"/>
          <p:cNvSpPr/>
          <p:nvPr/>
        </p:nvSpPr>
        <p:spPr>
          <a:xfrm>
            <a:off x="381000" y="1371600"/>
            <a:ext cx="8077200" cy="3365024"/>
          </a:xfrm>
          <a:prstGeom prst="rect">
            <a:avLst/>
          </a:prstGeom>
        </p:spPr>
        <p:txBody>
          <a:bodyPr wrap="square">
            <a:spAutoFit/>
          </a:bodyPr>
          <a:lstStyle/>
          <a:p>
            <a:pPr>
              <a:lnSpc>
                <a:spcPct val="150000"/>
              </a:lnSpc>
            </a:pPr>
            <a:r>
              <a:rPr lang="en-US" b="1" dirty="0">
                <a:latin typeface="Arial" pitchFamily="34" charset="0"/>
                <a:cs typeface="Arial" pitchFamily="34" charset="0"/>
              </a:rPr>
              <a:t> </a:t>
            </a:r>
            <a:r>
              <a:rPr lang="en-US" dirty="0">
                <a:latin typeface="Arial" pitchFamily="34" charset="0"/>
                <a:cs typeface="Arial" pitchFamily="34" charset="0"/>
              </a:rPr>
              <a:t>Three bags contain 3 red, 7 black; 8 red, 2 black, and 4 red &amp; 6 black balls respectively. 1 of the bags is selected at random and a ball is drawn from it. If the ball drawn is red, find the probability that it is drawn from the third bag.</a:t>
            </a:r>
          </a:p>
          <a:p>
            <a:pPr>
              <a:lnSpc>
                <a:spcPct val="150000"/>
              </a:lnSpc>
            </a:pPr>
            <a:endParaRPr lang="en-US" dirty="0">
              <a:latin typeface="Arial" pitchFamily="34" charset="0"/>
              <a:cs typeface="Arial" pitchFamily="34" charset="0"/>
            </a:endParaRPr>
          </a:p>
          <a:p>
            <a:pPr marL="342900" indent="-342900">
              <a:lnSpc>
                <a:spcPct val="150000"/>
              </a:lnSpc>
              <a:buFont typeface="+mj-lt"/>
              <a:buAutoNum type="alphaUcPeriod"/>
            </a:pPr>
            <a:r>
              <a:rPr lang="en-US" dirty="0">
                <a:latin typeface="Arial" pitchFamily="34" charset="0"/>
                <a:cs typeface="Arial" pitchFamily="34" charset="0"/>
              </a:rPr>
              <a:t>5/17</a:t>
            </a:r>
          </a:p>
          <a:p>
            <a:pPr marL="342900" indent="-342900">
              <a:lnSpc>
                <a:spcPct val="150000"/>
              </a:lnSpc>
              <a:buFont typeface="+mj-lt"/>
              <a:buAutoNum type="alphaUcPeriod"/>
            </a:pPr>
            <a:r>
              <a:rPr lang="en-US" dirty="0">
                <a:latin typeface="Arial" pitchFamily="34" charset="0"/>
                <a:cs typeface="Arial" pitchFamily="34" charset="0"/>
              </a:rPr>
              <a:t>4/15</a:t>
            </a:r>
          </a:p>
          <a:p>
            <a:pPr marL="342900" indent="-342900">
              <a:lnSpc>
                <a:spcPct val="150000"/>
              </a:lnSpc>
              <a:buFont typeface="+mj-lt"/>
              <a:buAutoNum type="alphaUcPeriod"/>
            </a:pPr>
            <a:r>
              <a:rPr lang="en-US" dirty="0">
                <a:latin typeface="Arial" pitchFamily="34" charset="0"/>
                <a:cs typeface="Arial" pitchFamily="34" charset="0"/>
              </a:rPr>
              <a:t>3/15</a:t>
            </a:r>
          </a:p>
          <a:p>
            <a:pPr marL="342900" indent="-342900">
              <a:lnSpc>
                <a:spcPct val="150000"/>
              </a:lnSpc>
              <a:buFont typeface="+mj-lt"/>
              <a:buAutoNum type="alphaUcPeriod"/>
            </a:pPr>
            <a:r>
              <a:rPr lang="en-US" dirty="0">
                <a:latin typeface="Arial" pitchFamily="34" charset="0"/>
                <a:cs typeface="Arial" pitchFamily="34" charset="0"/>
              </a:rPr>
              <a:t>7/15</a:t>
            </a: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20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9:</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457200" y="1676400"/>
            <a:ext cx="7543800" cy="2534027"/>
          </a:xfrm>
          <a:prstGeom prst="rect">
            <a:avLst/>
          </a:prstGeom>
        </p:spPr>
        <p:txBody>
          <a:bodyPr wrap="square">
            <a:spAutoFit/>
          </a:bodyPr>
          <a:lstStyle/>
          <a:p>
            <a:pPr>
              <a:lnSpc>
                <a:spcPct val="150000"/>
              </a:lnSpc>
            </a:pPr>
            <a:r>
              <a:rPr lang="en-US" b="1" dirty="0">
                <a:latin typeface="Arial" pitchFamily="34" charset="0"/>
                <a:cs typeface="Arial" pitchFamily="34" charset="0"/>
              </a:rPr>
              <a:t> </a:t>
            </a:r>
            <a:r>
              <a:rPr lang="en-US" dirty="0">
                <a:latin typeface="Arial" pitchFamily="34" charset="0"/>
                <a:cs typeface="Arial" pitchFamily="34" charset="0"/>
              </a:rPr>
              <a:t>Find the probability that a leap year has 52 Sundays</a:t>
            </a:r>
          </a:p>
          <a:p>
            <a:pPr>
              <a:lnSpc>
                <a:spcPct val="150000"/>
              </a:lnSpc>
            </a:pPr>
            <a:endParaRPr lang="en-US" dirty="0">
              <a:latin typeface="Arial" pitchFamily="34" charset="0"/>
              <a:cs typeface="Arial" pitchFamily="34" charset="0"/>
            </a:endParaRPr>
          </a:p>
          <a:p>
            <a:pPr marL="342900" indent="-342900">
              <a:lnSpc>
                <a:spcPct val="150000"/>
              </a:lnSpc>
              <a:buFont typeface="+mj-lt"/>
              <a:buAutoNum type="alphaUcPeriod"/>
            </a:pPr>
            <a:r>
              <a:rPr lang="en-US" dirty="0">
                <a:latin typeface="Arial" pitchFamily="34" charset="0"/>
                <a:cs typeface="Arial" pitchFamily="34" charset="0"/>
              </a:rPr>
              <a:t>3/7</a:t>
            </a:r>
          </a:p>
          <a:p>
            <a:pPr marL="342900" indent="-342900">
              <a:lnSpc>
                <a:spcPct val="150000"/>
              </a:lnSpc>
              <a:buFont typeface="+mj-lt"/>
              <a:buAutoNum type="alphaUcPeriod"/>
            </a:pPr>
            <a:r>
              <a:rPr lang="en-US" dirty="0">
                <a:latin typeface="Arial" pitchFamily="34" charset="0"/>
                <a:cs typeface="Arial" pitchFamily="34" charset="0"/>
              </a:rPr>
              <a:t>4/7</a:t>
            </a:r>
          </a:p>
          <a:p>
            <a:pPr marL="342900" indent="-342900">
              <a:lnSpc>
                <a:spcPct val="150000"/>
              </a:lnSpc>
              <a:buFont typeface="+mj-lt"/>
              <a:buAutoNum type="alphaUcPeriod"/>
            </a:pPr>
            <a:r>
              <a:rPr lang="en-US" dirty="0">
                <a:latin typeface="Arial" pitchFamily="34" charset="0"/>
                <a:cs typeface="Arial" pitchFamily="34" charset="0"/>
              </a:rPr>
              <a:t>5/7</a:t>
            </a:r>
          </a:p>
          <a:p>
            <a:pPr marL="342900" indent="-342900">
              <a:lnSpc>
                <a:spcPct val="150000"/>
              </a:lnSpc>
              <a:buFont typeface="+mj-lt"/>
              <a:buAutoNum type="alphaUcPeriod"/>
            </a:pPr>
            <a:r>
              <a:rPr lang="en-US" dirty="0">
                <a:latin typeface="Arial" pitchFamily="34" charset="0"/>
                <a:cs typeface="Arial" pitchFamily="34" charset="0"/>
              </a:rPr>
              <a:t>6/7</a:t>
            </a:r>
          </a:p>
        </p:txBody>
      </p:sp>
      <p:sp>
        <p:nvSpPr>
          <p:cNvPr id="7" name="Rectangle 6"/>
          <p:cNvSpPr/>
          <p:nvPr/>
        </p:nvSpPr>
        <p:spPr>
          <a:xfrm>
            <a:off x="6934200" y="54102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C</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1800" b="1" dirty="0">
                <a:solidFill>
                  <a:schemeClr val="bg1"/>
                </a:solidFill>
                <a:latin typeface="Roboto" charset="0"/>
                <a:ea typeface="Roboto" charset="0"/>
              </a:rPr>
              <a:t>     </a:t>
            </a:r>
            <a:r>
              <a:rPr lang="en-IN" sz="1800" b="1" dirty="0">
                <a:solidFill>
                  <a:schemeClr val="bg1"/>
                </a:solidFill>
                <a:latin typeface="Arial" pitchFamily="34" charset="0"/>
                <a:ea typeface="Roboto" charset="0"/>
                <a:cs typeface="Arial" pitchFamily="34" charset="0"/>
              </a:rPr>
              <a:t>QUESTION </a:t>
            </a:r>
            <a:r>
              <a:rPr lang="en-IN" b="1" dirty="0">
                <a:solidFill>
                  <a:schemeClr val="bg1"/>
                </a:solidFill>
                <a:latin typeface="Arial" pitchFamily="34" charset="0"/>
                <a:ea typeface="Roboto" charset="0"/>
                <a:cs typeface="Arial" pitchFamily="34" charset="0"/>
              </a:rPr>
              <a:t>10</a:t>
            </a:r>
            <a:r>
              <a:rPr lang="en-IN" sz="1800" b="1" dirty="0">
                <a:solidFill>
                  <a:schemeClr val="bg1"/>
                </a:solidFill>
                <a:latin typeface="Arial" pitchFamily="34" charset="0"/>
                <a:ea typeface="Roboto" charset="0"/>
                <a:cs typeface="Arial" pitchFamily="34" charset="0"/>
              </a:rPr>
              <a:t>:</a:t>
            </a:r>
            <a:endParaRPr lang="en-GB" sz="1800" b="1" dirty="0">
              <a:solidFill>
                <a:schemeClr val="bg1"/>
              </a:solidFill>
              <a:latin typeface="Arial" pitchFamily="34" charset="0"/>
              <a:ea typeface="Roboto" charset="0"/>
              <a:cs typeface="Arial" pitchFamily="34" charset="0"/>
            </a:endParaRPr>
          </a:p>
        </p:txBody>
      </p:sp>
      <p:sp>
        <p:nvSpPr>
          <p:cNvPr id="6" name="Rectangle 5"/>
          <p:cNvSpPr/>
          <p:nvPr/>
        </p:nvSpPr>
        <p:spPr>
          <a:xfrm>
            <a:off x="342900" y="1329318"/>
            <a:ext cx="8229600" cy="2949525"/>
          </a:xfrm>
          <a:prstGeom prst="rect">
            <a:avLst/>
          </a:prstGeom>
        </p:spPr>
        <p:txBody>
          <a:bodyPr wrap="square">
            <a:spAutoFit/>
          </a:bodyPr>
          <a:lstStyle/>
          <a:p>
            <a:pPr>
              <a:lnSpc>
                <a:spcPct val="150000"/>
              </a:lnSpc>
            </a:pPr>
            <a:r>
              <a:rPr lang="en-US" dirty="0">
                <a:latin typeface="Arial" pitchFamily="34" charset="0"/>
                <a:cs typeface="Arial" pitchFamily="34" charset="0"/>
              </a:rPr>
              <a:t>Two dice are thrown together. What is the probability that the number obtained on one of the dice is multiple of number obtained on the other dice?</a:t>
            </a:r>
          </a:p>
          <a:p>
            <a:pPr>
              <a:lnSpc>
                <a:spcPct val="150000"/>
              </a:lnSpc>
            </a:pPr>
            <a:endParaRPr lang="en-US" dirty="0">
              <a:latin typeface="Arial" pitchFamily="34" charset="0"/>
              <a:cs typeface="Arial" pitchFamily="34" charset="0"/>
            </a:endParaRPr>
          </a:p>
          <a:p>
            <a:pPr marL="342900" indent="-342900">
              <a:lnSpc>
                <a:spcPct val="150000"/>
              </a:lnSpc>
              <a:buFont typeface="+mj-lt"/>
              <a:buAutoNum type="alphaUcPeriod"/>
            </a:pPr>
            <a:r>
              <a:rPr lang="en-US" dirty="0">
                <a:latin typeface="Arial" pitchFamily="34" charset="0"/>
                <a:cs typeface="Arial" pitchFamily="34" charset="0"/>
              </a:rPr>
              <a:t>11/18</a:t>
            </a:r>
          </a:p>
          <a:p>
            <a:pPr marL="342900" indent="-342900">
              <a:lnSpc>
                <a:spcPct val="150000"/>
              </a:lnSpc>
              <a:buFont typeface="+mj-lt"/>
              <a:buAutoNum type="alphaUcPeriod"/>
            </a:pPr>
            <a:r>
              <a:rPr lang="en-US" dirty="0">
                <a:latin typeface="Arial" pitchFamily="34" charset="0"/>
                <a:cs typeface="Arial" pitchFamily="34" charset="0"/>
              </a:rPr>
              <a:t>12/18</a:t>
            </a:r>
          </a:p>
          <a:p>
            <a:pPr marL="342900" indent="-342900">
              <a:lnSpc>
                <a:spcPct val="150000"/>
              </a:lnSpc>
              <a:buFont typeface="+mj-lt"/>
              <a:buAutoNum type="alphaUcPeriod"/>
            </a:pPr>
            <a:r>
              <a:rPr lang="en-US" dirty="0">
                <a:latin typeface="Arial" pitchFamily="34" charset="0"/>
                <a:cs typeface="Arial" pitchFamily="34" charset="0"/>
              </a:rPr>
              <a:t>13/18</a:t>
            </a:r>
          </a:p>
          <a:p>
            <a:pPr marL="342900" indent="-342900">
              <a:lnSpc>
                <a:spcPct val="150000"/>
              </a:lnSpc>
              <a:buFont typeface="+mj-lt"/>
              <a:buAutoNum type="alphaUcPeriod"/>
            </a:pPr>
            <a:r>
              <a:rPr lang="en-US" dirty="0">
                <a:latin typeface="Arial" pitchFamily="34" charset="0"/>
                <a:cs typeface="Arial" pitchFamily="34" charset="0"/>
              </a:rPr>
              <a:t>15/18</a:t>
            </a:r>
          </a:p>
        </p:txBody>
      </p:sp>
      <p:sp>
        <p:nvSpPr>
          <p:cNvPr id="7" name="Rectangle 6"/>
          <p:cNvSpPr/>
          <p:nvPr/>
        </p:nvSpPr>
        <p:spPr>
          <a:xfrm>
            <a:off x="6934200" y="5334000"/>
            <a:ext cx="1317412" cy="369332"/>
          </a:xfrm>
          <a:prstGeom prst="rect">
            <a:avLst/>
          </a:prstGeom>
        </p:spPr>
        <p:txBody>
          <a:bodyPr wrap="none">
            <a:spAutoFit/>
          </a:bodyPr>
          <a:lstStyle/>
          <a:p>
            <a:r>
              <a:rPr lang="en-US" b="1" dirty="0">
                <a:latin typeface="Arial" pitchFamily="34" charset="0"/>
                <a:ea typeface="Roboto" charset="0"/>
                <a:cs typeface="Arial" pitchFamily="34" charset="0"/>
              </a:rPr>
              <a:t>Answer: A</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1800" b="1" dirty="0">
                <a:solidFill>
                  <a:schemeClr val="bg1"/>
                </a:solidFill>
                <a:latin typeface="Roboto" charset="0"/>
                <a:ea typeface="Roboto" charset="0"/>
              </a:rPr>
              <a:t>     </a:t>
            </a:r>
            <a:r>
              <a:rPr lang="en-IN" sz="1800" b="1" dirty="0">
                <a:solidFill>
                  <a:schemeClr val="bg1"/>
                </a:solidFill>
                <a:latin typeface="Arial" pitchFamily="34" charset="0"/>
                <a:ea typeface="Roboto" charset="0"/>
                <a:cs typeface="Arial" pitchFamily="34" charset="0"/>
              </a:rPr>
              <a:t>QUESTION </a:t>
            </a:r>
            <a:r>
              <a:rPr lang="en-IN" b="1" dirty="0">
                <a:solidFill>
                  <a:schemeClr val="bg1"/>
                </a:solidFill>
                <a:latin typeface="Arial" pitchFamily="34" charset="0"/>
                <a:ea typeface="Roboto" charset="0"/>
                <a:cs typeface="Arial" pitchFamily="34" charset="0"/>
              </a:rPr>
              <a:t>11</a:t>
            </a:r>
            <a:r>
              <a:rPr lang="en-IN" sz="1800" b="1" dirty="0">
                <a:solidFill>
                  <a:schemeClr val="bg1"/>
                </a:solidFill>
                <a:latin typeface="Arial" pitchFamily="34" charset="0"/>
                <a:ea typeface="Roboto" charset="0"/>
                <a:cs typeface="Arial" pitchFamily="34" charset="0"/>
              </a:rPr>
              <a:t>:</a:t>
            </a:r>
            <a:endParaRPr lang="en-GB" sz="1800" b="1" dirty="0">
              <a:solidFill>
                <a:schemeClr val="bg1"/>
              </a:solidFill>
              <a:latin typeface="Arial" pitchFamily="34" charset="0"/>
              <a:ea typeface="Roboto" charset="0"/>
              <a:cs typeface="Arial" pitchFamily="34" charset="0"/>
            </a:endParaRPr>
          </a:p>
        </p:txBody>
      </p:sp>
      <p:sp>
        <p:nvSpPr>
          <p:cNvPr id="6" name="Rectangle 5"/>
          <p:cNvSpPr/>
          <p:nvPr/>
        </p:nvSpPr>
        <p:spPr>
          <a:xfrm>
            <a:off x="381000" y="1447800"/>
            <a:ext cx="8077200" cy="3780522"/>
          </a:xfrm>
          <a:prstGeom prst="rect">
            <a:avLst/>
          </a:prstGeom>
        </p:spPr>
        <p:txBody>
          <a:bodyPr wrap="square">
            <a:spAutoFit/>
          </a:bodyPr>
          <a:lstStyle/>
          <a:p>
            <a:pPr>
              <a:lnSpc>
                <a:spcPct val="150000"/>
              </a:lnSpc>
            </a:pPr>
            <a:r>
              <a:rPr lang="en-US" dirty="0">
                <a:latin typeface="Arial" pitchFamily="34" charset="0"/>
                <a:cs typeface="Arial" pitchFamily="34" charset="0"/>
              </a:rPr>
              <a:t>A problem is given to three persons P, Q, R whose respective chances of solving it are 2/7, 4/7, 4/9 respectively. What is the probability that the problem is solved?</a:t>
            </a:r>
          </a:p>
          <a:p>
            <a:pPr>
              <a:lnSpc>
                <a:spcPct val="150000"/>
              </a:lnSpc>
            </a:pPr>
            <a:endParaRPr lang="en-US" dirty="0">
              <a:latin typeface="Arial" pitchFamily="34" charset="0"/>
              <a:cs typeface="Arial" pitchFamily="34" charset="0"/>
            </a:endParaRPr>
          </a:p>
          <a:p>
            <a:pPr marL="342900" indent="-342900">
              <a:lnSpc>
                <a:spcPct val="150000"/>
              </a:lnSpc>
              <a:buFont typeface="+mj-lt"/>
              <a:buAutoNum type="alphaUcPeriod"/>
            </a:pPr>
            <a:r>
              <a:rPr lang="en-US" dirty="0">
                <a:latin typeface="Arial" pitchFamily="34" charset="0"/>
                <a:cs typeface="Arial" pitchFamily="34" charset="0"/>
              </a:rPr>
              <a:t>124/147</a:t>
            </a:r>
          </a:p>
          <a:p>
            <a:pPr marL="342900" indent="-342900">
              <a:lnSpc>
                <a:spcPct val="150000"/>
              </a:lnSpc>
              <a:buFont typeface="+mj-lt"/>
              <a:buAutoNum type="alphaUcPeriod"/>
            </a:pPr>
            <a:r>
              <a:rPr lang="en-US" dirty="0">
                <a:latin typeface="Arial" pitchFamily="34" charset="0"/>
                <a:cs typeface="Arial" pitchFamily="34" charset="0"/>
              </a:rPr>
              <a:t>123/147</a:t>
            </a:r>
          </a:p>
          <a:p>
            <a:pPr marL="342900" indent="-342900">
              <a:lnSpc>
                <a:spcPct val="150000"/>
              </a:lnSpc>
              <a:buFont typeface="+mj-lt"/>
              <a:buAutoNum type="alphaUcPeriod"/>
            </a:pPr>
            <a:r>
              <a:rPr lang="en-US" dirty="0">
                <a:latin typeface="Arial" pitchFamily="34" charset="0"/>
                <a:cs typeface="Arial" pitchFamily="34" charset="0"/>
              </a:rPr>
              <a:t>122/147</a:t>
            </a:r>
          </a:p>
          <a:p>
            <a:pPr marL="342900" indent="-342900">
              <a:lnSpc>
                <a:spcPct val="150000"/>
              </a:lnSpc>
              <a:buFont typeface="+mj-lt"/>
              <a:buAutoNum type="alphaUcPeriod"/>
            </a:pPr>
            <a:r>
              <a:rPr lang="en-US" dirty="0">
                <a:latin typeface="Arial" pitchFamily="34" charset="0"/>
                <a:cs typeface="Arial" pitchFamily="34" charset="0"/>
              </a:rPr>
              <a:t>121/147</a:t>
            </a:r>
          </a:p>
          <a:p>
            <a:pPr>
              <a:lnSpc>
                <a:spcPct val="150000"/>
              </a:lnSpc>
            </a:pPr>
            <a:endParaRPr lang="en-US" b="1" dirty="0">
              <a:latin typeface="Arial" pitchFamily="34" charset="0"/>
              <a:cs typeface="Arial" pitchFamily="34" charset="0"/>
            </a:endParaRPr>
          </a:p>
        </p:txBody>
      </p:sp>
      <p:sp>
        <p:nvSpPr>
          <p:cNvPr id="7" name="Rectangle 6"/>
          <p:cNvSpPr/>
          <p:nvPr/>
        </p:nvSpPr>
        <p:spPr>
          <a:xfrm>
            <a:off x="7086600" y="54864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C</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12:</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304800" y="1295400"/>
            <a:ext cx="8153400" cy="4651979"/>
          </a:xfrm>
          <a:prstGeom prst="rect">
            <a:avLst/>
          </a:prstGeom>
        </p:spPr>
        <p:txBody>
          <a:bodyPr wrap="square">
            <a:spAutoFit/>
          </a:bodyPr>
          <a:lstStyle/>
          <a:p>
            <a:pPr>
              <a:lnSpc>
                <a:spcPct val="150000"/>
              </a:lnSpc>
            </a:pPr>
            <a:r>
              <a:rPr lang="en-US" sz="2000" dirty="0">
                <a:latin typeface="Arial" pitchFamily="34" charset="0"/>
                <a:cs typeface="Arial" pitchFamily="34" charset="0"/>
              </a:rPr>
              <a:t>In a game there are 70 people in which 40 are boys and 30 are girls, out of which 10 people are selected at random. One from the total group, thus selected is selected as a leader at random. What is the probability that the person, chosen as the leader is a boy?</a:t>
            </a:r>
          </a:p>
          <a:p>
            <a:pPr>
              <a:lnSpc>
                <a:spcPct val="150000"/>
              </a:lnSpc>
            </a:pPr>
            <a:endParaRPr lang="en-US" sz="2000" dirty="0">
              <a:latin typeface="Arial" pitchFamily="34" charset="0"/>
              <a:cs typeface="Arial" pitchFamily="34" charset="0"/>
            </a:endParaRPr>
          </a:p>
          <a:p>
            <a:pPr marL="342900" indent="-342900" fontAlgn="t">
              <a:lnSpc>
                <a:spcPct val="150000"/>
              </a:lnSpc>
              <a:buFont typeface="+mj-lt"/>
              <a:buAutoNum type="alphaUcPeriod"/>
            </a:pPr>
            <a:r>
              <a:rPr lang="en-US" sz="2000" dirty="0">
                <a:latin typeface="Arial" pitchFamily="34" charset="0"/>
                <a:cs typeface="Arial" pitchFamily="34" charset="0"/>
              </a:rPr>
              <a:t>4/7</a:t>
            </a:r>
          </a:p>
          <a:p>
            <a:pPr marL="342900" indent="-342900" fontAlgn="t">
              <a:lnSpc>
                <a:spcPct val="150000"/>
              </a:lnSpc>
              <a:buFont typeface="+mj-lt"/>
              <a:buAutoNum type="alphaUcPeriod"/>
            </a:pPr>
            <a:r>
              <a:rPr lang="en-US" sz="2000" dirty="0">
                <a:latin typeface="Arial" pitchFamily="34" charset="0"/>
                <a:cs typeface="Arial" pitchFamily="34" charset="0"/>
              </a:rPr>
              <a:t>4/9</a:t>
            </a:r>
          </a:p>
          <a:p>
            <a:pPr marL="342900" indent="-342900" fontAlgn="t">
              <a:lnSpc>
                <a:spcPct val="150000"/>
              </a:lnSpc>
              <a:buFont typeface="+mj-lt"/>
              <a:buAutoNum type="alphaUcPeriod"/>
            </a:pPr>
            <a:r>
              <a:rPr lang="en-US" sz="2000" dirty="0">
                <a:latin typeface="Arial" pitchFamily="34" charset="0"/>
                <a:cs typeface="Arial" pitchFamily="34" charset="0"/>
              </a:rPr>
              <a:t>5/7</a:t>
            </a:r>
          </a:p>
          <a:p>
            <a:pPr marL="342900" indent="-342900" fontAlgn="t">
              <a:lnSpc>
                <a:spcPct val="150000"/>
              </a:lnSpc>
              <a:buFont typeface="+mj-lt"/>
              <a:buAutoNum type="alphaUcPeriod"/>
            </a:pPr>
            <a:r>
              <a:rPr lang="en-US" sz="2000" dirty="0">
                <a:latin typeface="Arial" pitchFamily="34" charset="0"/>
                <a:cs typeface="Arial" pitchFamily="34" charset="0"/>
              </a:rPr>
              <a:t>2/7</a:t>
            </a:r>
          </a:p>
          <a:p>
            <a:pPr>
              <a:lnSpc>
                <a:spcPct val="150000"/>
              </a:lnSpc>
            </a:pPr>
            <a:endParaRPr lang="en-US" sz="2000" b="1" dirty="0">
              <a:latin typeface="Arial" pitchFamily="34" charset="0"/>
              <a:cs typeface="Arial" pitchFamily="34" charset="0"/>
            </a:endParaRPr>
          </a:p>
        </p:txBody>
      </p:sp>
      <p:sp>
        <p:nvSpPr>
          <p:cNvPr id="7" name="Rectangle 6"/>
          <p:cNvSpPr/>
          <p:nvPr/>
        </p:nvSpPr>
        <p:spPr>
          <a:xfrm>
            <a:off x="6934200" y="5638800"/>
            <a:ext cx="1317412" cy="369332"/>
          </a:xfrm>
          <a:prstGeom prst="rect">
            <a:avLst/>
          </a:prstGeom>
        </p:spPr>
        <p:txBody>
          <a:bodyPr wrap="none">
            <a:spAutoFit/>
          </a:bodyPr>
          <a:lstStyle/>
          <a:p>
            <a:r>
              <a:rPr lang="en-US" b="1" dirty="0">
                <a:latin typeface="Arial" pitchFamily="34" charset="0"/>
                <a:ea typeface="Roboto" charset="0"/>
                <a:cs typeface="Arial" pitchFamily="34" charset="0"/>
              </a:rPr>
              <a:t>Answer: A</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203824"/>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2" name="Title 1">
            <a:extLst>
              <a:ext uri="{FF2B5EF4-FFF2-40B4-BE49-F238E27FC236}">
                <a16:creationId xmlns:a16="http://schemas.microsoft.com/office/drawing/2014/main" id="{47D43E28-C24E-4822-A1A5-310BA33DDB2F}"/>
              </a:ext>
            </a:extLst>
          </p:cNvPr>
          <p:cNvSpPr>
            <a:spLocks noGrp="1"/>
          </p:cNvSpPr>
          <p:nvPr>
            <p:ph type="title"/>
          </p:nvPr>
        </p:nvSpPr>
        <p:spPr>
          <a:xfrm>
            <a:off x="457200" y="1676400"/>
            <a:ext cx="8229600" cy="2286000"/>
          </a:xfrm>
        </p:spPr>
        <p:txBody>
          <a:bodyPr/>
          <a:lstStyle/>
          <a:p>
            <a:r>
              <a:rPr lang="en-US" dirty="0"/>
              <a:t>PROBABILITY</a:t>
            </a:r>
            <a:endParaRPr lang="en-IN" dirty="0"/>
          </a:p>
        </p:txBody>
      </p:sp>
    </p:spTree>
    <p:extLst>
      <p:ext uri="{BB962C8B-B14F-4D97-AF65-F5344CB8AC3E}">
        <p14:creationId xmlns:p14="http://schemas.microsoft.com/office/powerpoint/2010/main" val="2027655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1800" b="1" dirty="0">
                <a:solidFill>
                  <a:schemeClr val="bg1"/>
                </a:solidFill>
                <a:latin typeface="Roboto" charset="0"/>
                <a:ea typeface="Roboto" charset="0"/>
              </a:rPr>
              <a:t>     </a:t>
            </a:r>
            <a:r>
              <a:rPr lang="en-IN" sz="1800" b="1" dirty="0">
                <a:solidFill>
                  <a:schemeClr val="bg1"/>
                </a:solidFill>
                <a:latin typeface="Arial" pitchFamily="34" charset="0"/>
                <a:ea typeface="Roboto" charset="0"/>
                <a:cs typeface="Arial" pitchFamily="34" charset="0"/>
              </a:rPr>
              <a:t>QUESTION </a:t>
            </a:r>
            <a:r>
              <a:rPr lang="en-IN" b="1" dirty="0">
                <a:solidFill>
                  <a:schemeClr val="bg1"/>
                </a:solidFill>
                <a:latin typeface="Arial" pitchFamily="34" charset="0"/>
                <a:ea typeface="Roboto" charset="0"/>
                <a:cs typeface="Arial" pitchFamily="34" charset="0"/>
              </a:rPr>
              <a:t>13</a:t>
            </a:r>
            <a:r>
              <a:rPr lang="en-IN" sz="1800" b="1" dirty="0">
                <a:solidFill>
                  <a:schemeClr val="bg1"/>
                </a:solidFill>
                <a:latin typeface="Arial" pitchFamily="34" charset="0"/>
                <a:ea typeface="Roboto" charset="0"/>
                <a:cs typeface="Arial" pitchFamily="34" charset="0"/>
              </a:rPr>
              <a:t>:</a:t>
            </a:r>
            <a:endParaRPr lang="en-GB" sz="1800" b="1" dirty="0">
              <a:solidFill>
                <a:schemeClr val="bg1"/>
              </a:solidFill>
              <a:latin typeface="Arial" pitchFamily="34" charset="0"/>
              <a:ea typeface="Roboto" charset="0"/>
              <a:cs typeface="Arial" pitchFamily="34" charset="0"/>
            </a:endParaRPr>
          </a:p>
        </p:txBody>
      </p:sp>
      <p:sp>
        <p:nvSpPr>
          <p:cNvPr id="6" name="Rectangle 5"/>
          <p:cNvSpPr/>
          <p:nvPr/>
        </p:nvSpPr>
        <p:spPr>
          <a:xfrm>
            <a:off x="381000" y="838200"/>
            <a:ext cx="8229600" cy="4662815"/>
          </a:xfrm>
          <a:prstGeom prst="rect">
            <a:avLst/>
          </a:prstGeom>
        </p:spPr>
        <p:txBody>
          <a:bodyPr wrap="square">
            <a:spAutoFit/>
          </a:bodyPr>
          <a:lstStyle/>
          <a:p>
            <a:pPr>
              <a:lnSpc>
                <a:spcPct val="150000"/>
              </a:lnSpc>
            </a:pPr>
            <a:r>
              <a:rPr lang="en-US" dirty="0">
                <a:latin typeface="Arial" pitchFamily="34" charset="0"/>
                <a:cs typeface="Arial" pitchFamily="34" charset="0"/>
              </a:rPr>
              <a:t>The game 'Chunk-a-Luck' is played at carnivals in some </a:t>
            </a:r>
          </a:p>
          <a:p>
            <a:pPr>
              <a:lnSpc>
                <a:spcPct val="150000"/>
              </a:lnSpc>
            </a:pPr>
            <a:r>
              <a:rPr lang="en-US" dirty="0">
                <a:latin typeface="Arial" pitchFamily="34" charset="0"/>
                <a:cs typeface="Arial" pitchFamily="34" charset="0"/>
              </a:rPr>
              <a:t>parts of </a:t>
            </a:r>
            <a:r>
              <a:rPr lang="en-US" dirty="0" err="1">
                <a:latin typeface="Arial" pitchFamily="34" charset="0"/>
                <a:cs typeface="Arial" pitchFamily="34" charset="0"/>
              </a:rPr>
              <a:t>Europe.Its</a:t>
            </a:r>
            <a:r>
              <a:rPr lang="en-US" dirty="0">
                <a:latin typeface="Arial" pitchFamily="34" charset="0"/>
                <a:cs typeface="Arial" pitchFamily="34" charset="0"/>
              </a:rPr>
              <a:t> rules are as </a:t>
            </a:r>
            <a:r>
              <a:rPr lang="en-US" dirty="0" err="1">
                <a:latin typeface="Arial" pitchFamily="34" charset="0"/>
                <a:cs typeface="Arial" pitchFamily="34" charset="0"/>
              </a:rPr>
              <a:t>follows:If</a:t>
            </a:r>
            <a:r>
              <a:rPr lang="en-US" dirty="0">
                <a:latin typeface="Arial" pitchFamily="34" charset="0"/>
                <a:cs typeface="Arial" pitchFamily="34" charset="0"/>
              </a:rPr>
              <a:t> you pick a number from 1 to 6 and the operator rolls three </a:t>
            </a:r>
            <a:r>
              <a:rPr lang="en-US" dirty="0" err="1">
                <a:latin typeface="Arial" pitchFamily="34" charset="0"/>
                <a:cs typeface="Arial" pitchFamily="34" charset="0"/>
              </a:rPr>
              <a:t>dice.If</a:t>
            </a:r>
            <a:r>
              <a:rPr lang="en-US" dirty="0">
                <a:latin typeface="Arial" pitchFamily="34" charset="0"/>
                <a:cs typeface="Arial" pitchFamily="34" charset="0"/>
              </a:rPr>
              <a:t> the number you picked comes up on All three dice, the operator pays you Rs. 3 ; If it comes up on two dice, you are paid Rs. 2; And it comes up on just one dice, you are paid Rs. 1.</a:t>
            </a:r>
          </a:p>
          <a:p>
            <a:pPr>
              <a:lnSpc>
                <a:spcPct val="150000"/>
              </a:lnSpc>
            </a:pPr>
            <a:r>
              <a:rPr lang="en-US" dirty="0">
                <a:latin typeface="Arial" pitchFamily="34" charset="0"/>
                <a:cs typeface="Arial" pitchFamily="34" charset="0"/>
              </a:rPr>
              <a:t>Only if the number you picked does not come up at all, you pay the operator Rs. 1.The probability that you will win money playing in this game is:</a:t>
            </a:r>
          </a:p>
          <a:p>
            <a:pPr marL="342900" indent="-342900" fontAlgn="t">
              <a:lnSpc>
                <a:spcPct val="150000"/>
              </a:lnSpc>
              <a:buFont typeface="+mj-lt"/>
              <a:buAutoNum type="alphaUcPeriod"/>
            </a:pPr>
            <a:r>
              <a:rPr lang="en-US" dirty="0">
                <a:latin typeface="Arial" pitchFamily="34" charset="0"/>
                <a:cs typeface="Arial" pitchFamily="34" charset="0"/>
              </a:rPr>
              <a:t>0.52</a:t>
            </a:r>
          </a:p>
          <a:p>
            <a:pPr marL="342900" indent="-342900" fontAlgn="t">
              <a:lnSpc>
                <a:spcPct val="150000"/>
              </a:lnSpc>
              <a:buFont typeface="+mj-lt"/>
              <a:buAutoNum type="alphaUcPeriod"/>
            </a:pPr>
            <a:r>
              <a:rPr lang="en-US" dirty="0">
                <a:latin typeface="Arial" pitchFamily="34" charset="0"/>
                <a:cs typeface="Arial" pitchFamily="34" charset="0"/>
              </a:rPr>
              <a:t>0.753</a:t>
            </a:r>
          </a:p>
          <a:p>
            <a:pPr marL="342900" indent="-342900" fontAlgn="t">
              <a:lnSpc>
                <a:spcPct val="150000"/>
              </a:lnSpc>
              <a:buFont typeface="+mj-lt"/>
              <a:buAutoNum type="alphaUcPeriod"/>
            </a:pPr>
            <a:r>
              <a:rPr lang="en-US" dirty="0">
                <a:latin typeface="Arial" pitchFamily="34" charset="0"/>
                <a:cs typeface="Arial" pitchFamily="34" charset="0"/>
              </a:rPr>
              <a:t>0.42</a:t>
            </a:r>
          </a:p>
          <a:p>
            <a:pPr marL="342900" indent="-342900" fontAlgn="t">
              <a:lnSpc>
                <a:spcPct val="150000"/>
              </a:lnSpc>
              <a:buFont typeface="+mj-lt"/>
              <a:buAutoNum type="alphaUcPeriod"/>
            </a:pPr>
            <a:r>
              <a:rPr lang="en-US" dirty="0">
                <a:latin typeface="Arial" pitchFamily="34" charset="0"/>
                <a:cs typeface="Arial" pitchFamily="34" charset="0"/>
              </a:rPr>
              <a:t>None of the above</a:t>
            </a:r>
          </a:p>
        </p:txBody>
      </p:sp>
      <p:sp>
        <p:nvSpPr>
          <p:cNvPr id="7" name="Rectangle 6"/>
          <p:cNvSpPr/>
          <p:nvPr/>
        </p:nvSpPr>
        <p:spPr>
          <a:xfrm>
            <a:off x="7315200" y="59436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C</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20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fade">
                                      <p:cBhvr>
                                        <p:cTn id="27" dur="20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20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20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fade">
                                      <p:cBhvr>
                                        <p:cTn id="42" dur="20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fade">
                                      <p:cBhvr>
                                        <p:cTn id="47" dur="2000"/>
                                        <p:tgtEl>
                                          <p:spTgt spid="6">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14:</a:t>
            </a:r>
            <a:endParaRPr lang="en-GB" sz="2000" b="1" dirty="0">
              <a:solidFill>
                <a:schemeClr val="bg1"/>
              </a:solidFill>
              <a:latin typeface="Arial" pitchFamily="34" charset="0"/>
              <a:ea typeface="Roboto" charset="0"/>
              <a:cs typeface="Arial" pitchFamily="34" charset="0"/>
            </a:endParaRPr>
          </a:p>
        </p:txBody>
      </p:sp>
      <p:sp>
        <p:nvSpPr>
          <p:cNvPr id="46081" name="Rectangle 1"/>
          <p:cNvSpPr>
            <a:spLocks noChangeArrowheads="1"/>
          </p:cNvSpPr>
          <p:nvPr/>
        </p:nvSpPr>
        <p:spPr bwMode="auto">
          <a:xfrm>
            <a:off x="381000" y="1143000"/>
            <a:ext cx="8229600" cy="37805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i="0" u="none" strike="noStrike" cap="none" normalizeH="0" baseline="0" dirty="0">
                <a:ln>
                  <a:noFill/>
                </a:ln>
                <a:effectLst/>
                <a:latin typeface="Arial" pitchFamily="34" charset="0"/>
                <a:cs typeface="Arial" pitchFamily="34" charset="0"/>
              </a:rPr>
              <a:t>Dexter was born between</a:t>
            </a:r>
            <a:r>
              <a:rPr kumimoji="0" lang="en-US" i="0" u="none" strike="noStrike" cap="none" normalizeH="0" dirty="0">
                <a:ln>
                  <a:noFill/>
                </a:ln>
                <a:effectLst/>
                <a:latin typeface="Arial" pitchFamily="34" charset="0"/>
                <a:cs typeface="Arial" pitchFamily="34" charset="0"/>
              </a:rPr>
              <a:t> </a:t>
            </a:r>
            <a:r>
              <a:rPr kumimoji="0" lang="en-US" i="0" u="none" strike="noStrike" cap="none" normalizeH="0" baseline="0" dirty="0">
                <a:ln>
                  <a:noFill/>
                </a:ln>
                <a:effectLst/>
                <a:latin typeface="Arial" pitchFamily="34" charset="0"/>
                <a:cs typeface="Arial" pitchFamily="34" charset="0"/>
              </a:rPr>
              <a:t>October 6th and 10th (6th and 10th excluding). His year of birth is also known. What is the probability of Dexter being born on a Saturday? </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i="0" u="none" strike="noStrike" cap="none" normalizeH="0" baseline="0" dirty="0">
              <a:ln>
                <a:noFill/>
              </a:ln>
              <a:effectLst/>
              <a:latin typeface="Arial" pitchFamily="34" charset="0"/>
              <a:cs typeface="Arial" pitchFamily="34" charset="0"/>
            </a:endParaRPr>
          </a:p>
          <a:p>
            <a:pPr marL="342900" indent="-342900" fontAlgn="t">
              <a:lnSpc>
                <a:spcPct val="150000"/>
              </a:lnSpc>
              <a:buFont typeface="+mj-lt"/>
              <a:buAutoNum type="alphaUcPeriod"/>
            </a:pPr>
            <a:r>
              <a:rPr lang="en-US" dirty="0">
                <a:latin typeface="Arial" pitchFamily="34" charset="0"/>
                <a:cs typeface="Arial" pitchFamily="34" charset="0"/>
              </a:rPr>
              <a:t>0 or 3/7</a:t>
            </a:r>
          </a:p>
          <a:p>
            <a:pPr marL="342900" indent="-342900" fontAlgn="t">
              <a:lnSpc>
                <a:spcPct val="150000"/>
              </a:lnSpc>
              <a:buFont typeface="+mj-lt"/>
              <a:buAutoNum type="alphaUcPeriod"/>
            </a:pPr>
            <a:r>
              <a:rPr lang="en-US" dirty="0">
                <a:latin typeface="Arial" pitchFamily="34" charset="0"/>
                <a:cs typeface="Arial" pitchFamily="34" charset="0"/>
              </a:rPr>
              <a:t>1/7 or 3/7</a:t>
            </a:r>
          </a:p>
          <a:p>
            <a:pPr marL="342900" indent="-342900" fontAlgn="t">
              <a:lnSpc>
                <a:spcPct val="150000"/>
              </a:lnSpc>
              <a:buFont typeface="+mj-lt"/>
              <a:buAutoNum type="alphaUcPeriod"/>
            </a:pPr>
            <a:r>
              <a:rPr lang="en-US" dirty="0">
                <a:latin typeface="Arial" pitchFamily="34" charset="0"/>
                <a:cs typeface="Arial" pitchFamily="34" charset="0"/>
              </a:rPr>
              <a:t>1/3 or 1/7</a:t>
            </a:r>
          </a:p>
          <a:p>
            <a:pPr marL="342900" indent="-342900" fontAlgn="t">
              <a:lnSpc>
                <a:spcPct val="150000"/>
              </a:lnSpc>
              <a:buFont typeface="+mj-lt"/>
              <a:buAutoNum type="alphaUcPeriod"/>
            </a:pPr>
            <a:r>
              <a:rPr lang="en-US" dirty="0">
                <a:latin typeface="Arial" pitchFamily="34" charset="0"/>
                <a:cs typeface="Arial" pitchFamily="34" charset="0"/>
              </a:rPr>
              <a:t>Cannot be determined</a:t>
            </a:r>
          </a:p>
          <a:p>
            <a:pPr marL="0" marR="0" lvl="0" indent="0" algn="l" defTabSz="914400" rtl="0" eaLnBrk="1" fontAlgn="base" latinLnBrk="0" hangingPunct="1">
              <a:lnSpc>
                <a:spcPct val="150000"/>
              </a:lnSpc>
              <a:spcBef>
                <a:spcPct val="0"/>
              </a:spcBef>
              <a:spcAft>
                <a:spcPct val="0"/>
              </a:spcAft>
              <a:buClrTx/>
              <a:buSzTx/>
              <a:buFontTx/>
              <a:buNone/>
              <a:tabLst/>
            </a:pPr>
            <a:endParaRPr kumimoji="0" lang="en-US" b="1" i="0" u="none" strike="noStrike" cap="none" normalizeH="0" baseline="0" dirty="0">
              <a:ln>
                <a:noFill/>
              </a:ln>
              <a:effectLst/>
              <a:latin typeface="Arial" pitchFamily="34" charset="0"/>
              <a:cs typeface="Arial" pitchFamily="34" charset="0"/>
            </a:endParaRPr>
          </a:p>
        </p:txBody>
      </p:sp>
      <p:sp>
        <p:nvSpPr>
          <p:cNvPr id="7" name="Rectangle 6"/>
          <p:cNvSpPr/>
          <p:nvPr/>
        </p:nvSpPr>
        <p:spPr>
          <a:xfrm>
            <a:off x="6934200" y="5562600"/>
            <a:ext cx="1317412" cy="369332"/>
          </a:xfrm>
          <a:prstGeom prst="rect">
            <a:avLst/>
          </a:prstGeom>
        </p:spPr>
        <p:txBody>
          <a:bodyPr wrap="none">
            <a:spAutoFit/>
          </a:bodyPr>
          <a:lstStyle/>
          <a:p>
            <a:r>
              <a:rPr lang="en-US" b="1" dirty="0">
                <a:latin typeface="Arial" pitchFamily="34" charset="0"/>
                <a:ea typeface="Roboto" charset="0"/>
                <a:cs typeface="Arial" pitchFamily="34" charset="0"/>
              </a:rPr>
              <a:t>Answer: A</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6081">
                                            <p:txEl>
                                              <p:pRg st="0" end="0"/>
                                            </p:txEl>
                                          </p:spTgt>
                                        </p:tgtEl>
                                        <p:attrNameLst>
                                          <p:attrName>style.visibility</p:attrName>
                                        </p:attrNameLst>
                                      </p:cBhvr>
                                      <p:to>
                                        <p:strVal val="visible"/>
                                      </p:to>
                                    </p:set>
                                    <p:animEffect transition="in" filter="fade">
                                      <p:cBhvr>
                                        <p:cTn id="17" dur="2000"/>
                                        <p:tgtEl>
                                          <p:spTgt spid="4608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081">
                                            <p:txEl>
                                              <p:pRg st="2" end="2"/>
                                            </p:txEl>
                                          </p:spTgt>
                                        </p:tgtEl>
                                        <p:attrNameLst>
                                          <p:attrName>style.visibility</p:attrName>
                                        </p:attrNameLst>
                                      </p:cBhvr>
                                      <p:to>
                                        <p:strVal val="visible"/>
                                      </p:to>
                                    </p:set>
                                    <p:animEffect transition="in" filter="fade">
                                      <p:cBhvr>
                                        <p:cTn id="22" dur="2000"/>
                                        <p:tgtEl>
                                          <p:spTgt spid="4608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6081">
                                            <p:txEl>
                                              <p:pRg st="3" end="3"/>
                                            </p:txEl>
                                          </p:spTgt>
                                        </p:tgtEl>
                                        <p:attrNameLst>
                                          <p:attrName>style.visibility</p:attrName>
                                        </p:attrNameLst>
                                      </p:cBhvr>
                                      <p:to>
                                        <p:strVal val="visible"/>
                                      </p:to>
                                    </p:set>
                                    <p:animEffect transition="in" filter="fade">
                                      <p:cBhvr>
                                        <p:cTn id="27" dur="2000"/>
                                        <p:tgtEl>
                                          <p:spTgt spid="4608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6081">
                                            <p:txEl>
                                              <p:pRg st="4" end="4"/>
                                            </p:txEl>
                                          </p:spTgt>
                                        </p:tgtEl>
                                        <p:attrNameLst>
                                          <p:attrName>style.visibility</p:attrName>
                                        </p:attrNameLst>
                                      </p:cBhvr>
                                      <p:to>
                                        <p:strVal val="visible"/>
                                      </p:to>
                                    </p:set>
                                    <p:animEffect transition="in" filter="fade">
                                      <p:cBhvr>
                                        <p:cTn id="32" dur="2000"/>
                                        <p:tgtEl>
                                          <p:spTgt spid="4608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6081">
                                            <p:txEl>
                                              <p:pRg st="5" end="5"/>
                                            </p:txEl>
                                          </p:spTgt>
                                        </p:tgtEl>
                                        <p:attrNameLst>
                                          <p:attrName>style.visibility</p:attrName>
                                        </p:attrNameLst>
                                      </p:cBhvr>
                                      <p:to>
                                        <p:strVal val="visible"/>
                                      </p:to>
                                    </p:set>
                                    <p:animEffect transition="in" filter="fade">
                                      <p:cBhvr>
                                        <p:cTn id="37" dur="2000"/>
                                        <p:tgtEl>
                                          <p:spTgt spid="4608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46081"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15:</a:t>
            </a:r>
            <a:endParaRPr lang="en-GB" sz="2000" b="1" dirty="0">
              <a:solidFill>
                <a:schemeClr val="bg1"/>
              </a:solidFill>
              <a:latin typeface="Arial" pitchFamily="34" charset="0"/>
              <a:ea typeface="Roboto" charset="0"/>
              <a:cs typeface="Arial" pitchFamily="34" charset="0"/>
            </a:endParaRPr>
          </a:p>
        </p:txBody>
      </p:sp>
      <p:sp>
        <p:nvSpPr>
          <p:cNvPr id="6" name="Rectangle 5"/>
          <p:cNvSpPr/>
          <p:nvPr/>
        </p:nvSpPr>
        <p:spPr>
          <a:xfrm>
            <a:off x="457200" y="1371600"/>
            <a:ext cx="7772400" cy="3365024"/>
          </a:xfrm>
          <a:prstGeom prst="rect">
            <a:avLst/>
          </a:prstGeom>
        </p:spPr>
        <p:txBody>
          <a:bodyPr wrap="square">
            <a:spAutoFit/>
          </a:bodyPr>
          <a:lstStyle/>
          <a:p>
            <a:pPr>
              <a:lnSpc>
                <a:spcPct val="150000"/>
              </a:lnSpc>
            </a:pPr>
            <a:r>
              <a:rPr lang="en-US" dirty="0">
                <a:latin typeface="Arial" pitchFamily="34" charset="0"/>
                <a:cs typeface="Arial" pitchFamily="34" charset="0"/>
              </a:rPr>
              <a:t>Sum of digits of a 5 digit number is 41. Find the probability that such a number is divisible by 11?</a:t>
            </a:r>
          </a:p>
          <a:p>
            <a:pPr>
              <a:lnSpc>
                <a:spcPct val="150000"/>
              </a:lnSpc>
            </a:pPr>
            <a:endParaRPr lang="en-US" dirty="0">
              <a:latin typeface="Arial" pitchFamily="34" charset="0"/>
              <a:cs typeface="Arial" pitchFamily="34" charset="0"/>
            </a:endParaRPr>
          </a:p>
          <a:p>
            <a:pPr marL="342900" indent="-342900" fontAlgn="t">
              <a:lnSpc>
                <a:spcPct val="150000"/>
              </a:lnSpc>
              <a:buFont typeface="+mj-lt"/>
              <a:buAutoNum type="alphaUcPeriod"/>
            </a:pPr>
            <a:r>
              <a:rPr lang="en-US" dirty="0">
                <a:latin typeface="Arial" pitchFamily="34" charset="0"/>
                <a:cs typeface="Arial" pitchFamily="34" charset="0"/>
              </a:rPr>
              <a:t>2/15</a:t>
            </a:r>
          </a:p>
          <a:p>
            <a:pPr marL="342900" indent="-342900" fontAlgn="t">
              <a:lnSpc>
                <a:spcPct val="150000"/>
              </a:lnSpc>
              <a:buFont typeface="+mj-lt"/>
              <a:buAutoNum type="alphaUcPeriod"/>
            </a:pPr>
            <a:r>
              <a:rPr lang="en-US" dirty="0">
                <a:latin typeface="Arial" pitchFamily="34" charset="0"/>
                <a:cs typeface="Arial" pitchFamily="34" charset="0"/>
              </a:rPr>
              <a:t>11/36</a:t>
            </a:r>
          </a:p>
          <a:p>
            <a:pPr marL="342900" indent="-342900" fontAlgn="t">
              <a:lnSpc>
                <a:spcPct val="150000"/>
              </a:lnSpc>
              <a:buFont typeface="+mj-lt"/>
              <a:buAutoNum type="alphaUcPeriod"/>
            </a:pPr>
            <a:r>
              <a:rPr lang="en-US" dirty="0">
                <a:latin typeface="Arial" pitchFamily="34" charset="0"/>
                <a:cs typeface="Arial" pitchFamily="34" charset="0"/>
              </a:rPr>
              <a:t>3/35</a:t>
            </a:r>
          </a:p>
          <a:p>
            <a:pPr marL="342900" indent="-342900" fontAlgn="t">
              <a:lnSpc>
                <a:spcPct val="150000"/>
              </a:lnSpc>
              <a:buFont typeface="+mj-lt"/>
              <a:buAutoNum type="alphaUcPeriod"/>
            </a:pPr>
            <a:r>
              <a:rPr lang="en-US" dirty="0">
                <a:latin typeface="Arial" pitchFamily="34" charset="0"/>
                <a:cs typeface="Arial" pitchFamily="34" charset="0"/>
              </a:rPr>
              <a:t>6/35</a:t>
            </a:r>
          </a:p>
          <a:p>
            <a:pPr marL="342900" indent="-342900">
              <a:lnSpc>
                <a:spcPct val="150000"/>
              </a:lnSpc>
              <a:buFont typeface="+mj-lt"/>
              <a:buAutoNum type="alphaUcPeriod"/>
            </a:pPr>
            <a:endParaRPr lang="en-US" b="1" dirty="0">
              <a:latin typeface="Arial" pitchFamily="34" charset="0"/>
              <a:cs typeface="Arial" pitchFamily="34" charset="0"/>
            </a:endParaRPr>
          </a:p>
        </p:txBody>
      </p:sp>
      <p:sp>
        <p:nvSpPr>
          <p:cNvPr id="7" name="Rectangle 6"/>
          <p:cNvSpPr/>
          <p:nvPr/>
        </p:nvSpPr>
        <p:spPr>
          <a:xfrm>
            <a:off x="7162800" y="56388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D</a:t>
            </a:r>
            <a:endParaRPr lang="en-US"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000"/>
                                        <p:tgtEl>
                                          <p:spTgt spid="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20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20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fade">
                                      <p:cBhvr>
                                        <p:cTn id="32" dur="20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fade">
                                      <p:cBhvr>
                                        <p:cTn id="37" dur="20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Tree>
    <p:extLst>
      <p:ext uri="{BB962C8B-B14F-4D97-AF65-F5344CB8AC3E}">
        <p14:creationId xmlns:p14="http://schemas.microsoft.com/office/powerpoint/2010/main" val="202765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Rectangle 4"/>
          <p:cNvSpPr/>
          <p:nvPr/>
        </p:nvSpPr>
        <p:spPr>
          <a:xfrm>
            <a:off x="457200" y="762000"/>
            <a:ext cx="8458200" cy="5442516"/>
          </a:xfrm>
          <a:prstGeom prst="rect">
            <a:avLst/>
          </a:prstGeom>
        </p:spPr>
        <p:txBody>
          <a:bodyPr wrap="square">
            <a:spAutoFit/>
          </a:bodyPr>
          <a:lstStyle/>
          <a:p>
            <a:pPr>
              <a:lnSpc>
                <a:spcPct val="150000"/>
              </a:lnSpc>
            </a:pPr>
            <a:r>
              <a:rPr lang="en-US" b="1" u="sng" dirty="0">
                <a:latin typeface="Arial" pitchFamily="34" charset="0"/>
                <a:cs typeface="Arial" pitchFamily="34" charset="0"/>
              </a:rPr>
              <a:t>Events in Probability:</a:t>
            </a:r>
          </a:p>
          <a:p>
            <a:pPr>
              <a:lnSpc>
                <a:spcPct val="150000"/>
              </a:lnSpc>
            </a:pPr>
            <a:r>
              <a:rPr lang="en-US" dirty="0">
                <a:latin typeface="Arial" pitchFamily="34" charset="0"/>
                <a:cs typeface="Arial" pitchFamily="34" charset="0"/>
              </a:rPr>
              <a:t>When we perform any experiment, there are some outcomes which are called events. Let us study the different types of events can occur.</a:t>
            </a:r>
          </a:p>
          <a:p>
            <a:pPr>
              <a:lnSpc>
                <a:spcPct val="150000"/>
              </a:lnSpc>
            </a:pPr>
            <a:r>
              <a:rPr lang="en-US" b="1" u="sng" dirty="0">
                <a:latin typeface="Arial" pitchFamily="34" charset="0"/>
                <a:cs typeface="Arial" pitchFamily="34" charset="0"/>
              </a:rPr>
              <a:t>Trial and Elementary Events:</a:t>
            </a:r>
            <a:r>
              <a:rPr lang="en-US" b="1" dirty="0">
                <a:latin typeface="Arial" pitchFamily="34" charset="0"/>
                <a:cs typeface="Arial" pitchFamily="34" charset="0"/>
              </a:rPr>
              <a:t> </a:t>
            </a:r>
            <a:r>
              <a:rPr lang="en-US" dirty="0">
                <a:latin typeface="Arial" pitchFamily="34" charset="0"/>
                <a:cs typeface="Arial" pitchFamily="34" charset="0"/>
              </a:rPr>
              <a:t>If we repeat a random experiment under exact conditions, it is known as trial and all the possible outcomes are known as elementary events. E.g. if we throw a dice it is called a trial and getting 1, 2, 3, 4, 5 or 6 is called elementary event.</a:t>
            </a:r>
          </a:p>
          <a:p>
            <a:pPr>
              <a:lnSpc>
                <a:spcPct val="150000"/>
              </a:lnSpc>
            </a:pPr>
            <a:r>
              <a:rPr lang="en-US" b="1" u="sng" dirty="0">
                <a:latin typeface="Arial" pitchFamily="34" charset="0"/>
                <a:cs typeface="Arial" pitchFamily="34" charset="0"/>
              </a:rPr>
              <a:t>Compound Event:</a:t>
            </a:r>
            <a:r>
              <a:rPr lang="en-US" dirty="0">
                <a:latin typeface="Arial" pitchFamily="34" charset="0"/>
                <a:cs typeface="Arial" pitchFamily="34" charset="0"/>
              </a:rPr>
              <a:t> When two or more elementary events are combined it is known as compound event. When we throw a dice, getting a prime number is compound event as we can get 2, 3, 5 and all are elementary</a:t>
            </a:r>
            <a:r>
              <a:rPr lang="en-US" b="1" dirty="0">
                <a:latin typeface="Arial" pitchFamily="34" charset="0"/>
                <a:cs typeface="Arial" pitchFamily="34" charset="0"/>
              </a:rPr>
              <a:t>.</a:t>
            </a:r>
          </a:p>
          <a:p>
            <a:pPr>
              <a:lnSpc>
                <a:spcPct val="150000"/>
              </a:lnSpc>
            </a:pPr>
            <a:r>
              <a:rPr lang="en-US" b="1" u="sng" dirty="0">
                <a:latin typeface="Arial" pitchFamily="34" charset="0"/>
                <a:cs typeface="Arial" pitchFamily="34" charset="0"/>
              </a:rPr>
              <a:t>Exhaustive Number of Cases:</a:t>
            </a:r>
            <a:r>
              <a:rPr lang="en-US" dirty="0">
                <a:latin typeface="Arial" pitchFamily="34" charset="0"/>
                <a:cs typeface="Arial" pitchFamily="34" charset="0"/>
              </a:rPr>
              <a:t> It is the total possible outcome. When we throw a dice total number of cases are 6. When we throw a pair of dice exhaustive number of cases is 36.</a:t>
            </a: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CONCEPTS :</a:t>
            </a:r>
            <a:endParaRPr lang="en-GB" sz="2000" b="1" dirty="0">
              <a:solidFill>
                <a:schemeClr val="bg1"/>
              </a:solidFill>
              <a:latin typeface="Arial" pitchFamily="34" charset="0"/>
              <a:ea typeface="Roboto"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2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20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20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2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Rectangle 4"/>
          <p:cNvSpPr/>
          <p:nvPr/>
        </p:nvSpPr>
        <p:spPr>
          <a:xfrm>
            <a:off x="381000" y="228600"/>
            <a:ext cx="8458200" cy="6689011"/>
          </a:xfrm>
          <a:prstGeom prst="rect">
            <a:avLst/>
          </a:prstGeom>
        </p:spPr>
        <p:txBody>
          <a:bodyPr wrap="square">
            <a:spAutoFit/>
          </a:bodyPr>
          <a:lstStyle/>
          <a:p>
            <a:pPr>
              <a:lnSpc>
                <a:spcPct val="150000"/>
              </a:lnSpc>
            </a:pPr>
            <a:r>
              <a:rPr lang="en-US" b="1" u="sng" dirty="0">
                <a:latin typeface="Arial" pitchFamily="34" charset="0"/>
                <a:cs typeface="Arial" pitchFamily="34" charset="0"/>
              </a:rPr>
              <a:t>Mutually Exclusive Events:</a:t>
            </a:r>
            <a:r>
              <a:rPr lang="en-US" b="1" dirty="0">
                <a:latin typeface="Arial" pitchFamily="34" charset="0"/>
                <a:cs typeface="Arial" pitchFamily="34" charset="0"/>
              </a:rPr>
              <a:t> </a:t>
            </a:r>
            <a:r>
              <a:rPr lang="en-US" dirty="0">
                <a:latin typeface="Arial" pitchFamily="34" charset="0"/>
                <a:cs typeface="Arial" pitchFamily="34" charset="0"/>
              </a:rPr>
              <a:t>It means simultaneous occurrence </a:t>
            </a:r>
          </a:p>
          <a:p>
            <a:pPr>
              <a:lnSpc>
                <a:spcPct val="150000"/>
              </a:lnSpc>
            </a:pPr>
            <a:r>
              <a:rPr lang="en-US" dirty="0">
                <a:latin typeface="Arial" pitchFamily="34" charset="0"/>
                <a:cs typeface="Arial" pitchFamily="34" charset="0"/>
              </a:rPr>
              <a:t> is not possible. In case of tossing a coin, either head will come or</a:t>
            </a:r>
          </a:p>
          <a:p>
            <a:pPr>
              <a:lnSpc>
                <a:spcPct val="150000"/>
              </a:lnSpc>
            </a:pPr>
            <a:r>
              <a:rPr lang="en-US" dirty="0">
                <a:latin typeface="Arial" pitchFamily="34" charset="0"/>
                <a:cs typeface="Arial" pitchFamily="34" charset="0"/>
              </a:rPr>
              <a:t> tail will come. So, both are mutually exclusive events</a:t>
            </a:r>
            <a:r>
              <a:rPr lang="en-US" b="1" dirty="0">
                <a:latin typeface="Arial" pitchFamily="34" charset="0"/>
                <a:cs typeface="Arial" pitchFamily="34" charset="0"/>
              </a:rPr>
              <a:t>.</a:t>
            </a:r>
          </a:p>
          <a:p>
            <a:pPr>
              <a:lnSpc>
                <a:spcPct val="150000"/>
              </a:lnSpc>
            </a:pPr>
            <a:r>
              <a:rPr lang="en-US" b="1" u="sng" dirty="0">
                <a:latin typeface="Arial" pitchFamily="34" charset="0"/>
                <a:cs typeface="Arial" pitchFamily="34" charset="0"/>
              </a:rPr>
              <a:t>Equally Likely Cases: </a:t>
            </a:r>
            <a:r>
              <a:rPr lang="en-US" dirty="0">
                <a:latin typeface="Arial" pitchFamily="34" charset="0"/>
                <a:cs typeface="Arial" pitchFamily="34" charset="0"/>
              </a:rPr>
              <a:t>It means chances are equal. When we throw a dice, each outcome has equal chance. So it is case of equally likely</a:t>
            </a:r>
            <a:r>
              <a:rPr lang="en-US" b="1" dirty="0">
                <a:latin typeface="Arial" pitchFamily="34" charset="0"/>
                <a:cs typeface="Arial" pitchFamily="34" charset="0"/>
              </a:rPr>
              <a:t>.</a:t>
            </a:r>
          </a:p>
          <a:p>
            <a:pPr>
              <a:lnSpc>
                <a:spcPct val="150000"/>
              </a:lnSpc>
            </a:pPr>
            <a:r>
              <a:rPr lang="en-US" b="1" u="sng" dirty="0">
                <a:latin typeface="Arial" pitchFamily="34" charset="0"/>
                <a:cs typeface="Arial" pitchFamily="34" charset="0"/>
              </a:rPr>
              <a:t>Total Number of Cases</a:t>
            </a:r>
            <a:r>
              <a:rPr lang="en-US" b="1" dirty="0">
                <a:latin typeface="Arial" pitchFamily="34" charset="0"/>
                <a:cs typeface="Arial" pitchFamily="34" charset="0"/>
              </a:rPr>
              <a:t>: </a:t>
            </a:r>
            <a:r>
              <a:rPr lang="en-US" dirty="0">
                <a:latin typeface="Arial" pitchFamily="34" charset="0"/>
                <a:cs typeface="Arial" pitchFamily="34" charset="0"/>
              </a:rPr>
              <a:t>As the name suggests, the total number of elementary events of a trial are known as total number of case</a:t>
            </a:r>
          </a:p>
          <a:p>
            <a:pPr>
              <a:lnSpc>
                <a:spcPct val="150000"/>
              </a:lnSpc>
            </a:pPr>
            <a:r>
              <a:rPr lang="en-US" b="1" u="sng" dirty="0">
                <a:latin typeface="Arial" pitchFamily="34" charset="0"/>
                <a:cs typeface="Arial" pitchFamily="34" charset="0"/>
              </a:rPr>
              <a:t>Favorable Events:</a:t>
            </a:r>
            <a:r>
              <a:rPr lang="en-US" b="1" dirty="0">
                <a:latin typeface="Arial" pitchFamily="34" charset="0"/>
                <a:cs typeface="Arial" pitchFamily="34" charset="0"/>
              </a:rPr>
              <a:t> </a:t>
            </a:r>
            <a:r>
              <a:rPr lang="en-US" dirty="0">
                <a:latin typeface="Arial" pitchFamily="34" charset="0"/>
                <a:cs typeface="Arial" pitchFamily="34" charset="0"/>
              </a:rPr>
              <a:t>Desired outcome of an elementary event is called Favorable event. E.g. when we throw a dice and it is asked that what is the probability of getting a multiple of 3? In this case favorable cases are 2 (3 and 6) and total cases are obviously 6.</a:t>
            </a:r>
          </a:p>
          <a:p>
            <a:pPr>
              <a:lnSpc>
                <a:spcPct val="150000"/>
              </a:lnSpc>
            </a:pPr>
            <a:r>
              <a:rPr lang="en-US" b="1" u="sng" dirty="0">
                <a:latin typeface="Arial" pitchFamily="34" charset="0"/>
                <a:cs typeface="Arial" pitchFamily="34" charset="0"/>
              </a:rPr>
              <a:t>Independent Events:</a:t>
            </a:r>
            <a:r>
              <a:rPr lang="en-US" b="1" dirty="0">
                <a:latin typeface="Arial" pitchFamily="34" charset="0"/>
                <a:cs typeface="Arial" pitchFamily="34" charset="0"/>
              </a:rPr>
              <a:t> </a:t>
            </a:r>
            <a:r>
              <a:rPr lang="en-US" dirty="0">
                <a:latin typeface="Arial" pitchFamily="34" charset="0"/>
                <a:cs typeface="Arial" pitchFamily="34" charset="0"/>
              </a:rPr>
              <a:t>Two events are called independent if outcome of one event is not affecting the outcome of other. If we toss a coin and throw a                                                                                           dice then outcome of coin is independent of outcome of coin, both are independent events.</a:t>
            </a:r>
          </a:p>
          <a:p>
            <a:pPr>
              <a:lnSpc>
                <a:spcPct val="150000"/>
              </a:lnSpc>
            </a:pPr>
            <a:endParaRPr lang="en-US" b="1" dirty="0">
              <a:latin typeface="Arial" pitchFamily="34"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Rectangle 4"/>
          <p:cNvSpPr/>
          <p:nvPr/>
        </p:nvSpPr>
        <p:spPr>
          <a:xfrm>
            <a:off x="381000" y="457200"/>
            <a:ext cx="8382000" cy="5493812"/>
          </a:xfrm>
          <a:prstGeom prst="rect">
            <a:avLst/>
          </a:prstGeom>
        </p:spPr>
        <p:txBody>
          <a:bodyPr wrap="square">
            <a:spAutoFit/>
          </a:bodyPr>
          <a:lstStyle/>
          <a:p>
            <a:pPr>
              <a:lnSpc>
                <a:spcPct val="150000"/>
              </a:lnSpc>
            </a:pPr>
            <a:r>
              <a:rPr lang="en-US" b="1" u="sng" dirty="0">
                <a:latin typeface="Arial" pitchFamily="34" charset="0"/>
                <a:cs typeface="Arial" pitchFamily="34" charset="0"/>
              </a:rPr>
              <a:t>Mutually exclusive events:</a:t>
            </a:r>
            <a:r>
              <a:rPr lang="en-US" dirty="0">
                <a:latin typeface="Arial" pitchFamily="34" charset="0"/>
                <a:cs typeface="Arial" pitchFamily="34" charset="0"/>
              </a:rPr>
              <a:t> Two events are mutually exclusive </a:t>
            </a:r>
          </a:p>
          <a:p>
            <a:pPr>
              <a:lnSpc>
                <a:spcPct val="150000"/>
              </a:lnSpc>
            </a:pPr>
            <a:r>
              <a:rPr lang="en-US" dirty="0">
                <a:latin typeface="Arial" pitchFamily="34" charset="0"/>
                <a:cs typeface="Arial" pitchFamily="34" charset="0"/>
              </a:rPr>
              <a:t>if they cannot occur simultaneously. For n mutually exclusive </a:t>
            </a:r>
          </a:p>
          <a:p>
            <a:pPr>
              <a:lnSpc>
                <a:spcPct val="150000"/>
              </a:lnSpc>
            </a:pPr>
            <a:r>
              <a:rPr lang="en-US" dirty="0">
                <a:latin typeface="Arial" pitchFamily="34" charset="0"/>
                <a:cs typeface="Arial" pitchFamily="34" charset="0"/>
              </a:rPr>
              <a:t>events, the probability is the sum of all probabilities of these events:</a:t>
            </a:r>
          </a:p>
          <a:p>
            <a:pPr>
              <a:lnSpc>
                <a:spcPct val="150000"/>
              </a:lnSpc>
            </a:pP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 where A and B denote mutually exclusive events. </a:t>
            </a:r>
          </a:p>
          <a:p>
            <a:pPr>
              <a:lnSpc>
                <a:spcPct val="150000"/>
              </a:lnSpc>
            </a:pPr>
            <a:r>
              <a:rPr lang="en-US" b="1" u="sng" dirty="0">
                <a:latin typeface="Arial" pitchFamily="34" charset="0"/>
                <a:cs typeface="Arial" pitchFamily="34" charset="0"/>
              </a:rPr>
              <a:t>Independent events:</a:t>
            </a:r>
            <a:r>
              <a:rPr lang="en-US" dirty="0">
                <a:latin typeface="Arial" pitchFamily="34" charset="0"/>
                <a:cs typeface="Arial" pitchFamily="34" charset="0"/>
              </a:rPr>
              <a:t> Two events are independent if the occurrence of one event does not influence the occurrence of other events. Therefore, for n independent events, the probability is the product of all probabilities of independent events:</a:t>
            </a:r>
          </a:p>
          <a:p>
            <a:pPr>
              <a:lnSpc>
                <a:spcPct val="150000"/>
              </a:lnSpc>
            </a:pP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where X and Y denote independent events</a:t>
            </a:r>
          </a:p>
          <a:p>
            <a:pPr>
              <a:lnSpc>
                <a:spcPct val="150000"/>
              </a:lnSpc>
            </a:pPr>
            <a:endParaRPr lang="en-US" dirty="0">
              <a:latin typeface="Arial" pitchFamily="34" charset="0"/>
              <a:cs typeface="Arial" pitchFamily="34" charset="0"/>
            </a:endParaRPr>
          </a:p>
          <a:p>
            <a:pPr>
              <a:lnSpc>
                <a:spcPct val="150000"/>
              </a:lnSpc>
            </a:pPr>
            <a:endParaRPr lang="en-US" dirty="0">
              <a:latin typeface="Arial" pitchFamily="34" charset="0"/>
              <a:cs typeface="Arial" pitchFamily="34" charset="0"/>
            </a:endParaRPr>
          </a:p>
        </p:txBody>
      </p:sp>
      <p:graphicFrame>
        <p:nvGraphicFramePr>
          <p:cNvPr id="6" name="Table 5"/>
          <p:cNvGraphicFramePr>
            <a:graphicFrameLocks noGrp="1"/>
          </p:cNvGraphicFramePr>
          <p:nvPr/>
        </p:nvGraphicFramePr>
        <p:xfrm>
          <a:off x="609600" y="1752600"/>
          <a:ext cx="7315200" cy="370840"/>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20000"/>
                    </a:ext>
                  </a:extLst>
                </a:gridCol>
              </a:tblGrid>
              <a:tr h="370840">
                <a:tc>
                  <a:txBody>
                    <a:bodyPr/>
                    <a:lstStyle/>
                    <a:p>
                      <a:r>
                        <a:rPr lang="en-US" dirty="0">
                          <a:latin typeface="Arial" pitchFamily="34" charset="0"/>
                          <a:cs typeface="Arial" pitchFamily="34" charset="0"/>
                        </a:rPr>
                        <a:t>p = p1 + p2 + ... + p (n-1) + p (n)   ((Or))    P (A or B) = P (A) + P (B) </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685800" y="4191000"/>
          <a:ext cx="7467600" cy="381000"/>
        </p:xfrm>
        <a:graphic>
          <a:graphicData uri="http://schemas.openxmlformats.org/drawingml/2006/table">
            <a:tbl>
              <a:tblPr firstRow="1" bandRow="1">
                <a:tableStyleId>{5C22544A-7EE6-4342-B048-85BDC9FD1C3A}</a:tableStyleId>
              </a:tblPr>
              <a:tblGrid>
                <a:gridCol w="7467600">
                  <a:extLst>
                    <a:ext uri="{9D8B030D-6E8A-4147-A177-3AD203B41FA5}">
                      <a16:colId xmlns:a16="http://schemas.microsoft.com/office/drawing/2014/main" val="20000"/>
                    </a:ext>
                  </a:extLst>
                </a:gridCol>
              </a:tblGrid>
              <a:tr h="381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itchFamily="34" charset="0"/>
                          <a:cs typeface="Arial" pitchFamily="34" charset="0"/>
                        </a:rPr>
                        <a:t>p = p1 x p2 x ... x p (n-1) x p (n)    ((or))    P(X and Y) = P(X) x P(Y) </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685800" y="5105400"/>
          <a:ext cx="7391400" cy="685800"/>
        </p:xfrm>
        <a:graphic>
          <a:graphicData uri="http://schemas.openxmlformats.org/drawingml/2006/table">
            <a:tbl>
              <a:tblPr firstRow="1" bandRow="1">
                <a:tableStyleId>{5C22544A-7EE6-4342-B048-85BDC9FD1C3A}</a:tableStyleId>
              </a:tblPr>
              <a:tblGrid>
                <a:gridCol w="7391400">
                  <a:extLst>
                    <a:ext uri="{9D8B030D-6E8A-4147-A177-3AD203B41FA5}">
                      <a16:colId xmlns:a16="http://schemas.microsoft.com/office/drawing/2014/main" val="20000"/>
                    </a:ext>
                  </a:extLst>
                </a:gridCol>
              </a:tblGrid>
              <a:tr h="685800">
                <a:tc>
                  <a:txBody>
                    <a:bodyPr/>
                    <a:lstStyle/>
                    <a:p>
                      <a:r>
                        <a:rPr lang="en-US" b="1" dirty="0">
                          <a:latin typeface="Arial" pitchFamily="34" charset="0"/>
                          <a:cs typeface="Arial" pitchFamily="34" charset="0"/>
                        </a:rPr>
                        <a:t>Odds in favor of certain event = No. of successes: No. of failures</a:t>
                      </a:r>
                      <a:endParaRPr lang="en-US" dirty="0">
                        <a:latin typeface="Arial" pitchFamily="34" charset="0"/>
                        <a:cs typeface="Arial" pitchFamily="34" charset="0"/>
                      </a:endParaRPr>
                    </a:p>
                    <a:p>
                      <a:r>
                        <a:rPr lang="en-US" b="1" dirty="0">
                          <a:latin typeface="Arial" pitchFamily="34" charset="0"/>
                          <a:cs typeface="Arial" pitchFamily="34" charset="0"/>
                        </a:rPr>
                        <a:t>Odds against of an event = No. of failures: No. of successes</a:t>
                      </a:r>
                      <a:endParaRPr lang="en-US" dirty="0">
                        <a:latin typeface="Arial" pitchFamily="34" charset="0"/>
                        <a:cs typeface="Arial" pitchFamily="34"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20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20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20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20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21506" name="AutoShape 2" descr="Probability Mutually Exclusive Ev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Probability Mutually Exclusive Ev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Probability Mutually Exclusive Even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511" name="Picture 7" descr="C:\Users\XXXX\Pictures\pp.png"/>
          <p:cNvPicPr>
            <a:picLocks noChangeAspect="1" noChangeArrowheads="1"/>
          </p:cNvPicPr>
          <p:nvPr/>
        </p:nvPicPr>
        <p:blipFill>
          <a:blip r:embed="rId5"/>
          <a:srcRect/>
          <a:stretch>
            <a:fillRect/>
          </a:stretch>
        </p:blipFill>
        <p:spPr bwMode="auto">
          <a:xfrm>
            <a:off x="457200" y="1295400"/>
            <a:ext cx="8229600" cy="4267199"/>
          </a:xfrm>
          <a:prstGeom prst="rect">
            <a:avLst/>
          </a:prstGeom>
          <a:noFill/>
        </p:spPr>
      </p:pic>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11"/>
                                        </p:tgtEl>
                                        <p:attrNameLst>
                                          <p:attrName>style.visibility</p:attrName>
                                        </p:attrNameLst>
                                      </p:cBhvr>
                                      <p:to>
                                        <p:strVal val="visible"/>
                                      </p:to>
                                    </p:set>
                                    <p:animEffect transition="in" filter="fade">
                                      <p:cBhvr>
                                        <p:cTn id="7" dur="2000"/>
                                        <p:tgtEl>
                                          <p:spTgt spid="21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19457" name="Rectangle 1"/>
          <p:cNvSpPr>
            <a:spLocks noChangeArrowheads="1"/>
          </p:cNvSpPr>
          <p:nvPr/>
        </p:nvSpPr>
        <p:spPr bwMode="auto">
          <a:xfrm>
            <a:off x="457200" y="1219200"/>
            <a:ext cx="8229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lang="en-US" dirty="0">
                <a:solidFill>
                  <a:srgbClr val="0A0A0A"/>
                </a:solidFill>
                <a:latin typeface="Arial" pitchFamily="34" charset="0"/>
                <a:cs typeface="Arial" pitchFamily="34" charset="0"/>
              </a:rPr>
              <a:t>T</a:t>
            </a:r>
            <a:r>
              <a:rPr kumimoji="0" lang="en-US" i="0" u="none" strike="noStrike" cap="none" normalizeH="0" baseline="0" dirty="0">
                <a:ln>
                  <a:noFill/>
                </a:ln>
                <a:solidFill>
                  <a:srgbClr val="0A0A0A"/>
                </a:solidFill>
                <a:effectLst/>
                <a:latin typeface="Arial" pitchFamily="34" charset="0"/>
                <a:cs typeface="Arial" pitchFamily="34" charset="0"/>
              </a:rPr>
              <a:t>he probabilities of three teams A, B and C winning a badminton competition are  1/3,1/5,1/9</a:t>
            </a:r>
            <a:endParaRPr kumimoji="0" lang="en-US"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i="0" u="none" strike="noStrike" cap="none" normalizeH="0" baseline="0" dirty="0">
                <a:ln>
                  <a:noFill/>
                </a:ln>
                <a:solidFill>
                  <a:srgbClr val="0A0A0A"/>
                </a:solidFill>
                <a:effectLst/>
                <a:latin typeface="Arial" pitchFamily="34" charset="0"/>
                <a:cs typeface="Arial" pitchFamily="34" charset="0"/>
              </a:rPr>
              <a:t>Calculate the probability that</a:t>
            </a:r>
            <a:br>
              <a:rPr kumimoji="0" lang="en-US" i="0" u="none" strike="noStrike" cap="none" normalizeH="0" baseline="0" dirty="0">
                <a:ln>
                  <a:noFill/>
                </a:ln>
                <a:solidFill>
                  <a:schemeClr val="tx1"/>
                </a:solidFill>
                <a:effectLst/>
                <a:latin typeface="Arial" pitchFamily="34" charset="0"/>
                <a:cs typeface="Arial" pitchFamily="34" charset="0"/>
              </a:rPr>
            </a:br>
            <a:r>
              <a:rPr kumimoji="0" lang="en-US" i="0" u="none" strike="noStrike" cap="none" normalizeH="0" baseline="0" dirty="0">
                <a:ln>
                  <a:noFill/>
                </a:ln>
                <a:solidFill>
                  <a:srgbClr val="0A0A0A"/>
                </a:solidFill>
                <a:effectLst/>
                <a:latin typeface="Arial" pitchFamily="34" charset="0"/>
                <a:cs typeface="Arial" pitchFamily="34" charset="0"/>
              </a:rPr>
              <a:t>a) either A or B will win</a:t>
            </a:r>
            <a:br>
              <a:rPr kumimoji="0" lang="en-US" i="0" u="none" strike="noStrike" cap="none" normalizeH="0" baseline="0" dirty="0">
                <a:ln>
                  <a:noFill/>
                </a:ln>
                <a:solidFill>
                  <a:schemeClr val="tx1"/>
                </a:solidFill>
                <a:effectLst/>
                <a:latin typeface="Arial" pitchFamily="34" charset="0"/>
                <a:cs typeface="Arial" pitchFamily="34" charset="0"/>
              </a:rPr>
            </a:br>
            <a:r>
              <a:rPr kumimoji="0" lang="en-US" i="0" u="none" strike="noStrike" cap="none" normalizeH="0" baseline="0" dirty="0">
                <a:ln>
                  <a:noFill/>
                </a:ln>
                <a:solidFill>
                  <a:srgbClr val="0A0A0A"/>
                </a:solidFill>
                <a:effectLst/>
                <a:latin typeface="Arial" pitchFamily="34" charset="0"/>
                <a:cs typeface="Arial" pitchFamily="34" charset="0"/>
              </a:rPr>
              <a:t>b) either A or B or C will win</a:t>
            </a:r>
            <a:br>
              <a:rPr kumimoji="0" lang="en-US" i="0" u="none" strike="noStrike" cap="none" normalizeH="0" baseline="0" dirty="0">
                <a:ln>
                  <a:noFill/>
                </a:ln>
                <a:solidFill>
                  <a:schemeClr val="tx1"/>
                </a:solidFill>
                <a:effectLst/>
                <a:latin typeface="Arial" pitchFamily="34" charset="0"/>
                <a:cs typeface="Arial" pitchFamily="34" charset="0"/>
              </a:rPr>
            </a:br>
            <a:r>
              <a:rPr kumimoji="0" lang="en-US" i="0" u="none" strike="noStrike" cap="none" normalizeH="0" baseline="0" dirty="0">
                <a:ln>
                  <a:noFill/>
                </a:ln>
                <a:solidFill>
                  <a:srgbClr val="0A0A0A"/>
                </a:solidFill>
                <a:effectLst/>
                <a:latin typeface="Arial" pitchFamily="34" charset="0"/>
                <a:cs typeface="Arial" pitchFamily="34" charset="0"/>
              </a:rPr>
              <a:t>c) none of these teams will win</a:t>
            </a:r>
            <a:br>
              <a:rPr kumimoji="0" lang="en-US" i="0" u="none" strike="noStrike" cap="none" normalizeH="0" baseline="0" dirty="0">
                <a:ln>
                  <a:noFill/>
                </a:ln>
                <a:solidFill>
                  <a:schemeClr val="tx1"/>
                </a:solidFill>
                <a:effectLst/>
                <a:latin typeface="Arial" pitchFamily="34" charset="0"/>
                <a:cs typeface="Arial" pitchFamily="34" charset="0"/>
              </a:rPr>
            </a:br>
            <a:r>
              <a:rPr kumimoji="0" lang="en-US" i="0" u="none" strike="noStrike" cap="none" normalizeH="0" baseline="0" dirty="0">
                <a:ln>
                  <a:noFill/>
                </a:ln>
                <a:solidFill>
                  <a:srgbClr val="0A0A0A"/>
                </a:solidFill>
                <a:effectLst/>
                <a:latin typeface="Arial" pitchFamily="34" charset="0"/>
                <a:cs typeface="Arial" pitchFamily="34" charset="0"/>
              </a:rPr>
              <a:t>d) neither A nor B will win</a:t>
            </a:r>
            <a:r>
              <a:rPr kumimoji="0" lang="en-US" i="0" u="none" strike="noStrike" cap="none" normalizeH="0" baseline="0" dirty="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lang="en-US" b="1" dirty="0">
                <a:latin typeface="Arial" pitchFamily="34" charset="0"/>
                <a:cs typeface="Arial" pitchFamily="34" charset="0"/>
              </a:rPr>
              <a:t>                                                                                                    </a:t>
            </a:r>
            <a:r>
              <a:rPr lang="en-US" b="1" u="sng" dirty="0">
                <a:latin typeface="Arial" pitchFamily="34" charset="0"/>
                <a:cs typeface="Arial" pitchFamily="34" charset="0"/>
              </a:rPr>
              <a:t>ANS:</a:t>
            </a:r>
          </a:p>
          <a:p>
            <a:pPr marL="0" marR="0" lvl="0" indent="0" algn="l" defTabSz="914400" rtl="0" eaLnBrk="0" fontAlgn="base" latinLnBrk="0" hangingPunct="0">
              <a:lnSpc>
                <a:spcPct val="150000"/>
              </a:lnSpc>
              <a:spcBef>
                <a:spcPct val="0"/>
              </a:spcBef>
              <a:spcAft>
                <a:spcPct val="0"/>
              </a:spcAft>
              <a:buClrTx/>
              <a:buSzTx/>
              <a:buFontTx/>
              <a:buNone/>
              <a:tabLst/>
            </a:pPr>
            <a:r>
              <a:rPr lang="en-US" b="1" dirty="0">
                <a:latin typeface="Arial" pitchFamily="34" charset="0"/>
                <a:cs typeface="Arial" pitchFamily="34" charset="0"/>
              </a:rPr>
              <a:t>                                                                                                    a) 8/15</a:t>
            </a:r>
            <a:endParaRPr kumimoji="0" lang="en-US" b="1"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baseline="0" dirty="0">
                <a:ln>
                  <a:noFill/>
                </a:ln>
                <a:solidFill>
                  <a:srgbClr val="0A0A0A"/>
                </a:solidFill>
                <a:effectLst/>
                <a:latin typeface="Arial" pitchFamily="34" charset="0"/>
                <a:cs typeface="Arial" pitchFamily="34" charset="0"/>
              </a:rPr>
              <a:t>                                                                                                    b)29/45</a:t>
            </a:r>
          </a:p>
          <a:p>
            <a:pPr marL="0" marR="0" lvl="0" indent="0" algn="l" defTabSz="914400" rtl="0" eaLnBrk="0" fontAlgn="base" latinLnBrk="0" hangingPunct="0">
              <a:lnSpc>
                <a:spcPct val="150000"/>
              </a:lnSpc>
              <a:spcBef>
                <a:spcPct val="0"/>
              </a:spcBef>
              <a:spcAft>
                <a:spcPct val="0"/>
              </a:spcAft>
              <a:buClrTx/>
              <a:buSzTx/>
              <a:buFontTx/>
              <a:buNone/>
              <a:tabLst/>
            </a:pPr>
            <a:r>
              <a:rPr lang="en-US" b="1" dirty="0">
                <a:solidFill>
                  <a:srgbClr val="0A0A0A"/>
                </a:solidFill>
                <a:latin typeface="Arial" pitchFamily="34" charset="0"/>
                <a:cs typeface="Arial" pitchFamily="34" charset="0"/>
              </a:rPr>
              <a:t>                                                                                                    c)16/45</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b="1" i="0" u="none" strike="noStrike" cap="none" normalizeH="0" dirty="0">
                <a:ln>
                  <a:noFill/>
                </a:ln>
                <a:solidFill>
                  <a:srgbClr val="0A0A0A"/>
                </a:solidFill>
                <a:effectLst/>
                <a:latin typeface="Arial" pitchFamily="34" charset="0"/>
                <a:cs typeface="Arial" pitchFamily="34" charset="0"/>
              </a:rPr>
              <a:t>                                                                                                    d)7/15</a:t>
            </a:r>
            <a:endParaRPr kumimoji="0" lang="en-US" b="1" i="0" u="none" strike="noStrike" cap="none" normalizeH="0" baseline="0" dirty="0">
              <a:ln>
                <a:noFill/>
              </a:ln>
              <a:solidFill>
                <a:srgbClr val="0A0A0A"/>
              </a:solidFill>
              <a:effectLst/>
              <a:latin typeface="Arial" pitchFamily="34" charset="0"/>
              <a:cs typeface="Arial" pitchFamily="34" charset="0"/>
            </a:endParaRPr>
          </a:p>
        </p:txBody>
      </p:sp>
      <p:sp>
        <p:nvSpPr>
          <p:cNvPr id="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1:</a:t>
            </a:r>
            <a:endParaRPr lang="en-GB" sz="2000" b="1" dirty="0">
              <a:solidFill>
                <a:schemeClr val="bg1"/>
              </a:solidFill>
              <a:latin typeface="Arial" pitchFamily="34" charset="0"/>
              <a:ea typeface="Roboto"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57">
                                            <p:txEl>
                                              <p:pRg st="0" end="0"/>
                                            </p:txEl>
                                          </p:spTgt>
                                        </p:tgtEl>
                                        <p:attrNameLst>
                                          <p:attrName>style.visibility</p:attrName>
                                        </p:attrNameLst>
                                      </p:cBhvr>
                                      <p:to>
                                        <p:strVal val="visible"/>
                                      </p:to>
                                    </p:set>
                                    <p:animEffect transition="in" filter="fade">
                                      <p:cBhvr>
                                        <p:cTn id="17" dur="2000"/>
                                        <p:tgtEl>
                                          <p:spTgt spid="1945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457">
                                            <p:txEl>
                                              <p:pRg st="1" end="1"/>
                                            </p:txEl>
                                          </p:spTgt>
                                        </p:tgtEl>
                                        <p:attrNameLst>
                                          <p:attrName>style.visibility</p:attrName>
                                        </p:attrNameLst>
                                      </p:cBhvr>
                                      <p:to>
                                        <p:strVal val="visible"/>
                                      </p:to>
                                    </p:set>
                                    <p:animEffect transition="in" filter="fade">
                                      <p:cBhvr>
                                        <p:cTn id="22" dur="2000"/>
                                        <p:tgtEl>
                                          <p:spTgt spid="1945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457">
                                            <p:txEl>
                                              <p:pRg st="2" end="2"/>
                                            </p:txEl>
                                          </p:spTgt>
                                        </p:tgtEl>
                                        <p:attrNameLst>
                                          <p:attrName>style.visibility</p:attrName>
                                        </p:attrNameLst>
                                      </p:cBhvr>
                                      <p:to>
                                        <p:strVal val="visible"/>
                                      </p:to>
                                    </p:set>
                                    <p:animEffect transition="in" filter="fade">
                                      <p:cBhvr>
                                        <p:cTn id="27" dur="2000"/>
                                        <p:tgtEl>
                                          <p:spTgt spid="1945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457">
                                            <p:txEl>
                                              <p:pRg st="3" end="3"/>
                                            </p:txEl>
                                          </p:spTgt>
                                        </p:tgtEl>
                                        <p:attrNameLst>
                                          <p:attrName>style.visibility</p:attrName>
                                        </p:attrNameLst>
                                      </p:cBhvr>
                                      <p:to>
                                        <p:strVal val="visible"/>
                                      </p:to>
                                    </p:set>
                                    <p:animEffect transition="in" filter="fade">
                                      <p:cBhvr>
                                        <p:cTn id="32" dur="2000"/>
                                        <p:tgtEl>
                                          <p:spTgt spid="1945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457">
                                            <p:txEl>
                                              <p:pRg st="4" end="4"/>
                                            </p:txEl>
                                          </p:spTgt>
                                        </p:tgtEl>
                                        <p:attrNameLst>
                                          <p:attrName>style.visibility</p:attrName>
                                        </p:attrNameLst>
                                      </p:cBhvr>
                                      <p:to>
                                        <p:strVal val="visible"/>
                                      </p:to>
                                    </p:set>
                                    <p:animEffect transition="in" filter="fade">
                                      <p:cBhvr>
                                        <p:cTn id="37" dur="2000"/>
                                        <p:tgtEl>
                                          <p:spTgt spid="1945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457">
                                            <p:txEl>
                                              <p:pRg st="5" end="5"/>
                                            </p:txEl>
                                          </p:spTgt>
                                        </p:tgtEl>
                                        <p:attrNameLst>
                                          <p:attrName>style.visibility</p:attrName>
                                        </p:attrNameLst>
                                      </p:cBhvr>
                                      <p:to>
                                        <p:strVal val="visible"/>
                                      </p:to>
                                    </p:set>
                                    <p:animEffect transition="in" filter="fade">
                                      <p:cBhvr>
                                        <p:cTn id="42" dur="2000"/>
                                        <p:tgtEl>
                                          <p:spTgt spid="1945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457">
                                            <p:txEl>
                                              <p:pRg st="6" end="6"/>
                                            </p:txEl>
                                          </p:spTgt>
                                        </p:tgtEl>
                                        <p:attrNameLst>
                                          <p:attrName>style.visibility</p:attrName>
                                        </p:attrNameLst>
                                      </p:cBhvr>
                                      <p:to>
                                        <p:strVal val="visible"/>
                                      </p:to>
                                    </p:set>
                                    <p:animEffect transition="in" filter="fade">
                                      <p:cBhvr>
                                        <p:cTn id="47" dur="2000"/>
                                        <p:tgtEl>
                                          <p:spTgt spid="194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7" grpId="0" build="p"/>
      <p:bldP spid="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Rectangle 4"/>
          <p:cNvSpPr/>
          <p:nvPr/>
        </p:nvSpPr>
        <p:spPr>
          <a:xfrm>
            <a:off x="381000" y="685800"/>
            <a:ext cx="8382000" cy="6740307"/>
          </a:xfrm>
          <a:prstGeom prst="rect">
            <a:avLst/>
          </a:prstGeom>
        </p:spPr>
        <p:txBody>
          <a:bodyPr wrap="square">
            <a:spAutoFit/>
          </a:bodyPr>
          <a:lstStyle/>
          <a:p>
            <a:pPr>
              <a:lnSpc>
                <a:spcPct val="150000"/>
              </a:lnSpc>
            </a:pPr>
            <a:r>
              <a:rPr lang="en-US" dirty="0">
                <a:latin typeface="Arial" pitchFamily="34" charset="0"/>
                <a:cs typeface="Arial" pitchFamily="34" charset="0"/>
              </a:rPr>
              <a:t>A card is drawn from a deck of cards. Events E1, E2, E3, E4 </a:t>
            </a:r>
          </a:p>
          <a:p>
            <a:pPr>
              <a:lnSpc>
                <a:spcPct val="150000"/>
              </a:lnSpc>
            </a:pPr>
            <a:r>
              <a:rPr lang="en-US" dirty="0">
                <a:latin typeface="Arial" pitchFamily="34" charset="0"/>
                <a:cs typeface="Arial" pitchFamily="34" charset="0"/>
              </a:rPr>
              <a:t> and E5 are defined as follows:</a:t>
            </a:r>
            <a:br>
              <a:rPr lang="en-US" dirty="0">
                <a:latin typeface="Arial" pitchFamily="34" charset="0"/>
                <a:cs typeface="Arial" pitchFamily="34" charset="0"/>
              </a:rPr>
            </a:br>
            <a:r>
              <a:rPr lang="en-US" dirty="0">
                <a:latin typeface="Arial" pitchFamily="34" charset="0"/>
                <a:cs typeface="Arial" pitchFamily="34" charset="0"/>
              </a:rPr>
              <a:t>E1: Getting an 8                E2: Getting a king           E3: Getting a face card                  E4: Getting an ace            E5: Getting a heart</a:t>
            </a:r>
            <a:br>
              <a:rPr lang="en-US" dirty="0">
                <a:latin typeface="Arial" pitchFamily="34" charset="0"/>
                <a:cs typeface="Arial" pitchFamily="34" charset="0"/>
              </a:rPr>
            </a:br>
            <a:r>
              <a:rPr lang="en-US" dirty="0">
                <a:latin typeface="Arial" pitchFamily="34" charset="0"/>
                <a:cs typeface="Arial" pitchFamily="34" charset="0"/>
              </a:rPr>
              <a:t>a) Are events E1 and E2 mutually exclusive?</a:t>
            </a:r>
            <a:br>
              <a:rPr lang="en-US" dirty="0">
                <a:latin typeface="Arial" pitchFamily="34" charset="0"/>
                <a:cs typeface="Arial" pitchFamily="34" charset="0"/>
              </a:rPr>
            </a:br>
            <a:r>
              <a:rPr lang="en-US" dirty="0">
                <a:latin typeface="Arial" pitchFamily="34" charset="0"/>
                <a:cs typeface="Arial" pitchFamily="34" charset="0"/>
              </a:rPr>
              <a:t>b) Are events E2 and E3 mutually exclusive?</a:t>
            </a:r>
            <a:br>
              <a:rPr lang="en-US" dirty="0">
                <a:latin typeface="Arial" pitchFamily="34" charset="0"/>
                <a:cs typeface="Arial" pitchFamily="34" charset="0"/>
              </a:rPr>
            </a:br>
            <a:r>
              <a:rPr lang="en-US" dirty="0">
                <a:latin typeface="Arial" pitchFamily="34" charset="0"/>
                <a:cs typeface="Arial" pitchFamily="34" charset="0"/>
              </a:rPr>
              <a:t>c) Are events E3 and E4 mutually exclusive?</a:t>
            </a:r>
            <a:br>
              <a:rPr lang="en-US" dirty="0">
                <a:latin typeface="Arial" pitchFamily="34" charset="0"/>
                <a:cs typeface="Arial" pitchFamily="34" charset="0"/>
              </a:rPr>
            </a:br>
            <a:r>
              <a:rPr lang="en-US" dirty="0">
                <a:latin typeface="Arial" pitchFamily="34" charset="0"/>
                <a:cs typeface="Arial" pitchFamily="34" charset="0"/>
              </a:rPr>
              <a:t>d) Are events E4 and E5 mutually exclusive?</a:t>
            </a:r>
            <a:br>
              <a:rPr lang="en-US" dirty="0">
                <a:latin typeface="Arial" pitchFamily="34" charset="0"/>
                <a:cs typeface="Arial" pitchFamily="34" charset="0"/>
              </a:rPr>
            </a:br>
            <a:r>
              <a:rPr lang="en-US" dirty="0">
                <a:latin typeface="Arial" pitchFamily="34" charset="0"/>
                <a:cs typeface="Arial" pitchFamily="34" charset="0"/>
              </a:rPr>
              <a:t>e) Are events E5 and E1 mutually exclusive?</a:t>
            </a:r>
          </a:p>
          <a:p>
            <a:pPr lvl="0" eaLnBrk="0" fontAlgn="base" hangingPunct="0">
              <a:lnSpc>
                <a:spcPct val="150000"/>
              </a:lnSpc>
              <a:spcBef>
                <a:spcPct val="0"/>
              </a:spcBef>
              <a:spcAft>
                <a:spcPct val="0"/>
              </a:spcAft>
            </a:pPr>
            <a:r>
              <a:rPr lang="en-US" b="1" dirty="0">
                <a:latin typeface="Arial" pitchFamily="34" charset="0"/>
                <a:cs typeface="Arial" pitchFamily="34" charset="0"/>
              </a:rPr>
              <a:t>                                                                              ANS:</a:t>
            </a:r>
          </a:p>
          <a:p>
            <a:pPr lvl="0" eaLnBrk="0" fontAlgn="base" hangingPunct="0">
              <a:lnSpc>
                <a:spcPct val="150000"/>
              </a:lnSpc>
              <a:spcBef>
                <a:spcPct val="0"/>
              </a:spcBef>
              <a:spcAft>
                <a:spcPct val="0"/>
              </a:spcAft>
            </a:pPr>
            <a:r>
              <a:rPr lang="en-US" b="1" dirty="0">
                <a:latin typeface="Arial" pitchFamily="34" charset="0"/>
                <a:cs typeface="Arial" pitchFamily="34" charset="0"/>
              </a:rPr>
              <a:t>                                                                                   a) mutually exclusive</a:t>
            </a:r>
            <a:endParaRPr kumimoji="0" lang="en-US" b="1" i="0" u="none" strike="noStrike" cap="none" normalizeH="0" baseline="0" dirty="0">
              <a:ln>
                <a:noFill/>
              </a:ln>
              <a:solidFill>
                <a:schemeClr val="tx1"/>
              </a:solidFill>
              <a:effectLst/>
              <a:latin typeface="Arial" pitchFamily="34" charset="0"/>
              <a:cs typeface="Arial" pitchFamily="34" charset="0"/>
            </a:endParaRPr>
          </a:p>
          <a:p>
            <a:pPr lvl="0" eaLnBrk="0" fontAlgn="base" hangingPunct="0">
              <a:lnSpc>
                <a:spcPct val="150000"/>
              </a:lnSpc>
              <a:spcBef>
                <a:spcPct val="0"/>
              </a:spcBef>
              <a:spcAft>
                <a:spcPct val="0"/>
              </a:spcAft>
            </a:pPr>
            <a:r>
              <a:rPr kumimoji="0" lang="en-US" b="1" i="0" u="none" strike="noStrike" cap="none" normalizeH="0" baseline="0" dirty="0">
                <a:ln>
                  <a:noFill/>
                </a:ln>
                <a:solidFill>
                  <a:srgbClr val="0A0A0A"/>
                </a:solidFill>
                <a:effectLst/>
                <a:latin typeface="Arial" pitchFamily="34" charset="0"/>
                <a:cs typeface="Arial" pitchFamily="34" charset="0"/>
              </a:rPr>
              <a:t>                                                                                   b)</a:t>
            </a:r>
            <a:r>
              <a:rPr lang="en-US" b="1" dirty="0">
                <a:latin typeface="Arial" pitchFamily="34" charset="0"/>
                <a:cs typeface="Arial" pitchFamily="34" charset="0"/>
              </a:rPr>
              <a:t> not mutually exclusive</a:t>
            </a:r>
            <a:endParaRPr kumimoji="0" lang="en-US" b="1" i="0" u="none" strike="noStrike" cap="none" normalizeH="0" baseline="0" dirty="0">
              <a:ln>
                <a:noFill/>
              </a:ln>
              <a:solidFill>
                <a:srgbClr val="0A0A0A"/>
              </a:solidFill>
              <a:effectLst/>
              <a:latin typeface="Arial" pitchFamily="34" charset="0"/>
              <a:cs typeface="Arial" pitchFamily="34" charset="0"/>
            </a:endParaRPr>
          </a:p>
          <a:p>
            <a:pPr lvl="0" eaLnBrk="0" fontAlgn="base" hangingPunct="0">
              <a:lnSpc>
                <a:spcPct val="150000"/>
              </a:lnSpc>
              <a:spcBef>
                <a:spcPct val="0"/>
              </a:spcBef>
              <a:spcAft>
                <a:spcPct val="0"/>
              </a:spcAft>
            </a:pPr>
            <a:r>
              <a:rPr lang="en-US" b="1" dirty="0">
                <a:solidFill>
                  <a:srgbClr val="0A0A0A"/>
                </a:solidFill>
                <a:latin typeface="Arial" pitchFamily="34" charset="0"/>
                <a:cs typeface="Arial" pitchFamily="34" charset="0"/>
              </a:rPr>
              <a:t>                                                                                   c) </a:t>
            </a:r>
            <a:r>
              <a:rPr lang="en-US" b="1" dirty="0">
                <a:latin typeface="Arial" pitchFamily="34" charset="0"/>
                <a:cs typeface="Arial" pitchFamily="34" charset="0"/>
              </a:rPr>
              <a:t> mutually exclusive</a:t>
            </a:r>
            <a:endParaRPr lang="en-US" b="1" dirty="0">
              <a:solidFill>
                <a:srgbClr val="0A0A0A"/>
              </a:solidFill>
              <a:latin typeface="Arial" pitchFamily="34" charset="0"/>
              <a:cs typeface="Arial" pitchFamily="34" charset="0"/>
            </a:endParaRPr>
          </a:p>
          <a:p>
            <a:pPr lvl="0" eaLnBrk="0" fontAlgn="base" hangingPunct="0">
              <a:lnSpc>
                <a:spcPct val="150000"/>
              </a:lnSpc>
              <a:spcBef>
                <a:spcPct val="0"/>
              </a:spcBef>
              <a:spcAft>
                <a:spcPct val="0"/>
              </a:spcAft>
            </a:pPr>
            <a:r>
              <a:rPr kumimoji="0" lang="en-US" b="1" i="0" u="none" strike="noStrike" cap="none" normalizeH="0" dirty="0">
                <a:ln>
                  <a:noFill/>
                </a:ln>
                <a:solidFill>
                  <a:srgbClr val="0A0A0A"/>
                </a:solidFill>
                <a:effectLst/>
                <a:latin typeface="Arial" pitchFamily="34" charset="0"/>
                <a:cs typeface="Arial" pitchFamily="34" charset="0"/>
              </a:rPr>
              <a:t>                                                                                   d)</a:t>
            </a:r>
            <a:r>
              <a:rPr lang="en-US" b="1" dirty="0">
                <a:latin typeface="Arial" pitchFamily="34" charset="0"/>
                <a:cs typeface="Arial" pitchFamily="34" charset="0"/>
              </a:rPr>
              <a:t> not mutually exclusive</a:t>
            </a:r>
          </a:p>
          <a:p>
            <a:pPr lvl="0" eaLnBrk="0" fontAlgn="base" hangingPunct="0">
              <a:lnSpc>
                <a:spcPct val="150000"/>
              </a:lnSpc>
              <a:spcBef>
                <a:spcPct val="0"/>
              </a:spcBef>
              <a:spcAft>
                <a:spcPct val="0"/>
              </a:spcAft>
            </a:pPr>
            <a:r>
              <a:rPr kumimoji="0" lang="en-US" b="1" i="0" u="none" strike="noStrike" cap="none" normalizeH="0" baseline="0" dirty="0">
                <a:ln>
                  <a:noFill/>
                </a:ln>
                <a:solidFill>
                  <a:srgbClr val="0A0A0A"/>
                </a:solidFill>
                <a:effectLst/>
                <a:latin typeface="Arial" pitchFamily="34" charset="0"/>
                <a:cs typeface="Arial" pitchFamily="34" charset="0"/>
              </a:rPr>
              <a:t>                                                                                   e)</a:t>
            </a:r>
            <a:r>
              <a:rPr lang="en-US" b="1" dirty="0">
                <a:latin typeface="Arial" pitchFamily="34" charset="0"/>
                <a:cs typeface="Arial" pitchFamily="34" charset="0"/>
              </a:rPr>
              <a:t> not mutually exclusive</a:t>
            </a:r>
            <a:endParaRPr kumimoji="0" lang="en-US" b="1" i="0" u="none" strike="noStrike" cap="none" normalizeH="0" baseline="0" dirty="0">
              <a:ln>
                <a:noFill/>
              </a:ln>
              <a:solidFill>
                <a:srgbClr val="0A0A0A"/>
              </a:solidFill>
              <a:effectLst/>
              <a:latin typeface="Arial" pitchFamily="34" charset="0"/>
              <a:cs typeface="Arial" pitchFamily="34" charset="0"/>
            </a:endParaRPr>
          </a:p>
          <a:p>
            <a:pPr>
              <a:lnSpc>
                <a:spcPct val="150000"/>
              </a:lnSpc>
            </a:pPr>
            <a:endParaRPr lang="en-US" b="1" dirty="0">
              <a:latin typeface="Arial" pitchFamily="34" charset="0"/>
              <a:cs typeface="Arial" pitchFamily="34" charset="0"/>
            </a:endParaRPr>
          </a:p>
        </p:txBody>
      </p:sp>
      <p:sp>
        <p:nvSpPr>
          <p:cNvPr id="6"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Roboto" charset="0"/>
                <a:ea typeface="Roboto" charset="0"/>
              </a:rPr>
              <a:t>     </a:t>
            </a:r>
            <a:r>
              <a:rPr lang="en-IN" sz="2000" b="1" dirty="0">
                <a:solidFill>
                  <a:schemeClr val="bg1"/>
                </a:solidFill>
                <a:latin typeface="Arial" pitchFamily="34" charset="0"/>
                <a:ea typeface="Roboto" charset="0"/>
                <a:cs typeface="Arial" pitchFamily="34" charset="0"/>
              </a:rPr>
              <a:t>QUESTION 2:</a:t>
            </a:r>
            <a:endParaRPr lang="en-GB" sz="2000" b="1" dirty="0">
              <a:solidFill>
                <a:schemeClr val="bg1"/>
              </a:solidFill>
              <a:latin typeface="Arial" pitchFamily="34" charset="0"/>
              <a:ea typeface="Roboto"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20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20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l="41241" t="9528" r="-23988" b="51129"/>
          <a:stretch/>
        </p:blipFill>
        <p:spPr>
          <a:xfrm>
            <a:off x="0" y="5431670"/>
            <a:ext cx="4457700" cy="1420833"/>
          </a:xfrm>
          <a:prstGeom prst="rect">
            <a:avLst/>
          </a:prstGeom>
          <a:noFill/>
          <a:ln>
            <a:noFill/>
          </a:ln>
        </p:spPr>
      </p:pic>
      <p:pic>
        <p:nvPicPr>
          <p:cNvPr id="69" name="Google Shape;69;p15"/>
          <p:cNvPicPr preferRelativeResize="0"/>
          <p:nvPr/>
        </p:nvPicPr>
        <p:blipFill>
          <a:blip r:embed="rId4" cstate="print">
            <a:alphaModFix/>
          </a:blip>
          <a:stretch>
            <a:fillRect/>
          </a:stretch>
        </p:blipFill>
        <p:spPr>
          <a:xfrm>
            <a:off x="7120800" y="311401"/>
            <a:ext cx="1694264" cy="1022399"/>
          </a:xfrm>
          <a:prstGeom prst="rect">
            <a:avLst/>
          </a:prstGeom>
          <a:noFill/>
          <a:ln>
            <a:noFill/>
          </a:ln>
        </p:spPr>
      </p:pic>
      <p:sp>
        <p:nvSpPr>
          <p:cNvPr id="71" name="Google Shape;71;p15"/>
          <p:cNvSpPr txBox="1"/>
          <p:nvPr/>
        </p:nvSpPr>
        <p:spPr>
          <a:xfrm>
            <a:off x="327600" y="311400"/>
            <a:ext cx="4365587" cy="633600"/>
          </a:xfrm>
          <a:prstGeom prst="rect">
            <a:avLst/>
          </a:prstGeom>
          <a:noFill/>
          <a:ln>
            <a:noFill/>
          </a:ln>
        </p:spPr>
        <p:txBody>
          <a:bodyPr spcFirstLastPara="1" wrap="square" lIns="0" tIns="0" rIns="0" bIns="0" anchor="ctr" anchorCtr="0">
            <a:noAutofit/>
          </a:bodyPr>
          <a:lstStyle/>
          <a:p>
            <a:r>
              <a:rPr lang="en-GB" sz="1600" dirty="0">
                <a:solidFill>
                  <a:schemeClr val="bg1"/>
                </a:solidFill>
              </a:rPr>
              <a:t>DIFFERENT WAYS TO CREATE AN OBJECT</a:t>
            </a:r>
          </a:p>
        </p:txBody>
      </p:sp>
      <p:sp>
        <p:nvSpPr>
          <p:cNvPr id="5" name="Rectangle 4"/>
          <p:cNvSpPr/>
          <p:nvPr/>
        </p:nvSpPr>
        <p:spPr>
          <a:xfrm>
            <a:off x="457200" y="1371600"/>
            <a:ext cx="7924800" cy="3416320"/>
          </a:xfrm>
          <a:prstGeom prst="rect">
            <a:avLst/>
          </a:prstGeom>
        </p:spPr>
        <p:txBody>
          <a:bodyPr wrap="square">
            <a:spAutoFit/>
          </a:bodyPr>
          <a:lstStyle/>
          <a:p>
            <a:pPr>
              <a:lnSpc>
                <a:spcPct val="150000"/>
              </a:lnSpc>
            </a:pPr>
            <a:r>
              <a:rPr lang="en-US" dirty="0">
                <a:latin typeface="Arial" pitchFamily="34" charset="0"/>
                <a:cs typeface="Arial" pitchFamily="34" charset="0"/>
              </a:rPr>
              <a:t>Three coins are tossed at the same time. We say A as the event of receiving at least 2 heads. Likewise, B denotes the event of getting no heads and C is the event of getting heads on the second coin. Which of these is mutually exclusive?</a:t>
            </a:r>
          </a:p>
          <a:p>
            <a:pPr marL="342900" indent="-342900">
              <a:lnSpc>
                <a:spcPct val="150000"/>
              </a:lnSpc>
              <a:buFont typeface="+mj-lt"/>
              <a:buAutoNum type="alphaUcPeriod"/>
            </a:pPr>
            <a:r>
              <a:rPr lang="en-US" dirty="0">
                <a:latin typeface="Arial" pitchFamily="34" charset="0"/>
                <a:cs typeface="Arial" pitchFamily="34" charset="0"/>
              </a:rPr>
              <a:t>B &amp; A and A &amp; C</a:t>
            </a:r>
          </a:p>
          <a:p>
            <a:pPr marL="342900" indent="-342900">
              <a:lnSpc>
                <a:spcPct val="150000"/>
              </a:lnSpc>
              <a:buFont typeface="+mj-lt"/>
              <a:buAutoNum type="alphaUcPeriod"/>
            </a:pPr>
            <a:r>
              <a:rPr lang="en-US" dirty="0">
                <a:latin typeface="Arial" pitchFamily="34" charset="0"/>
                <a:cs typeface="Arial" pitchFamily="34" charset="0"/>
              </a:rPr>
              <a:t>B &amp; A and B &amp; C  </a:t>
            </a:r>
          </a:p>
          <a:p>
            <a:pPr marL="342900" indent="-342900">
              <a:lnSpc>
                <a:spcPct val="150000"/>
              </a:lnSpc>
              <a:buFont typeface="+mj-lt"/>
              <a:buAutoNum type="alphaUcPeriod"/>
            </a:pPr>
            <a:r>
              <a:rPr lang="en-US" dirty="0">
                <a:latin typeface="Arial" pitchFamily="34" charset="0"/>
                <a:cs typeface="Arial" pitchFamily="34" charset="0"/>
              </a:rPr>
              <a:t>B &amp; C and A &amp; C  </a:t>
            </a:r>
          </a:p>
          <a:p>
            <a:pPr marL="342900" indent="-342900">
              <a:lnSpc>
                <a:spcPct val="150000"/>
              </a:lnSpc>
              <a:buFont typeface="+mj-lt"/>
              <a:buAutoNum type="alphaUcPeriod"/>
            </a:pPr>
            <a:r>
              <a:rPr lang="en-US" dirty="0">
                <a:latin typeface="Arial" pitchFamily="34" charset="0"/>
                <a:cs typeface="Arial" pitchFamily="34" charset="0"/>
              </a:rPr>
              <a:t>A &amp; C and B &amp; C   </a:t>
            </a:r>
          </a:p>
        </p:txBody>
      </p:sp>
      <p:sp>
        <p:nvSpPr>
          <p:cNvPr id="6" name="Rectangle 5"/>
          <p:cNvSpPr/>
          <p:nvPr/>
        </p:nvSpPr>
        <p:spPr>
          <a:xfrm>
            <a:off x="7086600" y="5486400"/>
            <a:ext cx="1326004" cy="369332"/>
          </a:xfrm>
          <a:prstGeom prst="rect">
            <a:avLst/>
          </a:prstGeom>
        </p:spPr>
        <p:txBody>
          <a:bodyPr wrap="none">
            <a:spAutoFit/>
          </a:bodyPr>
          <a:lstStyle/>
          <a:p>
            <a:r>
              <a:rPr lang="en-US" b="1" dirty="0">
                <a:latin typeface="Arial" pitchFamily="34" charset="0"/>
                <a:ea typeface="Roboto" charset="0"/>
                <a:cs typeface="Arial" pitchFamily="34" charset="0"/>
              </a:rPr>
              <a:t>Answer: C</a:t>
            </a:r>
            <a:endParaRPr lang="en-US" dirty="0">
              <a:latin typeface="Arial" pitchFamily="34" charset="0"/>
              <a:cs typeface="Arial" pitchFamily="34" charset="0"/>
            </a:endParaRPr>
          </a:p>
        </p:txBody>
      </p:sp>
      <p:sp>
        <p:nvSpPr>
          <p:cNvPr id="7" name="Google Shape;70;p15"/>
          <p:cNvSpPr/>
          <p:nvPr/>
        </p:nvSpPr>
        <p:spPr>
          <a:xfrm>
            <a:off x="0" y="233550"/>
            <a:ext cx="6712857"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r>
              <a:rPr lang="en-IN" sz="2000" b="1" dirty="0">
                <a:solidFill>
                  <a:schemeClr val="bg1"/>
                </a:solidFill>
                <a:latin typeface="Arial" pitchFamily="34" charset="0"/>
                <a:ea typeface="Roboto" charset="0"/>
                <a:cs typeface="Arial" pitchFamily="34" charset="0"/>
              </a:rPr>
              <a:t>     QUESTION 3:</a:t>
            </a:r>
            <a:endParaRPr lang="en-GB" sz="2000" b="1" dirty="0">
              <a:solidFill>
                <a:schemeClr val="bg1"/>
              </a:solidFill>
              <a:latin typeface="Arial" pitchFamily="34" charset="0"/>
              <a:ea typeface="Roboto" charset="0"/>
              <a:cs typeface="Arial" pitchFamily="34" charset="0"/>
            </a:endParaRPr>
          </a:p>
        </p:txBody>
      </p:sp>
    </p:spTree>
    <p:extLst>
      <p:ext uri="{BB962C8B-B14F-4D97-AF65-F5344CB8AC3E}">
        <p14:creationId xmlns:p14="http://schemas.microsoft.com/office/powerpoint/2010/main" val="202765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20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1528</Words>
  <Application>Microsoft Office PowerPoint</Application>
  <PresentationFormat>On-screen Show (4:3)</PresentationFormat>
  <Paragraphs>297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Roboto</vt:lpstr>
      <vt:lpstr>Office Theme</vt:lpstr>
      <vt:lpstr>PowerPoint Presentation</vt:lpstr>
      <vt:lpstr>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XXXX</dc:creator>
  <cp:lastModifiedBy>m930031</cp:lastModifiedBy>
  <cp:revision>7</cp:revision>
  <dcterms:created xsi:type="dcterms:W3CDTF">2019-11-15T04:53:58Z</dcterms:created>
  <dcterms:modified xsi:type="dcterms:W3CDTF">2019-11-29T07:26:05Z</dcterms:modified>
</cp:coreProperties>
</file>