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 Black"/>
      <p:bold r:id="rId46"/>
      <p:boldItalic r:id="rId47"/>
    </p:embeddedFont>
    <p:embeddedFont>
      <p:font typeface="Robot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159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907">
          <p15:clr>
            <a:srgbClr val="9AA0A6"/>
          </p15:clr>
        </p15:guide>
        <p15:guide id="4" pos="283">
          <p15:clr>
            <a:srgbClr val="9AA0A6"/>
          </p15:clr>
        </p15:guide>
        <p15:guide id="5" orient="horz" pos="365">
          <p15:clr>
            <a:srgbClr val="747775"/>
          </p15:clr>
        </p15:guide>
        <p15:guide id="6" orient="horz" pos="763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ho9orp392ASz9+BX3zjq5bR5yO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159"/>
        <p:guide pos="2755" orient="horz"/>
        <p:guide pos="907" orient="horz"/>
        <p:guide pos="283"/>
        <p:guide pos="365" orient="horz"/>
        <p:guide pos="76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Black-bold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regular.fntdata"/><Relationship Id="rId47" Type="http://schemas.openxmlformats.org/officeDocument/2006/relationships/font" Target="fonts/RobotoBlack-boldItalic.fntdata"/><Relationship Id="rId4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3fc019a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g2f3fc019a8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IN" sz="1100" u="none" cap="none" strike="noStrike">
                <a:solidFill>
                  <a:srgbClr val="000000"/>
                </a:solidFill>
              </a:rPr>
              <a:t>Required number of ways,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IN" sz="1100" u="none" cap="none" strike="noStrike">
                <a:solidFill>
                  <a:srgbClr val="000000"/>
                </a:solidFill>
              </a:rPr>
              <a:t>=6C4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IN" sz="1100" u="none" cap="none" strike="noStrike">
                <a:solidFill>
                  <a:srgbClr val="000000"/>
                </a:solidFill>
              </a:rPr>
              <a:t>=6×52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0" i="0" lang="en-IN" sz="1100" u="none" cap="none" strike="noStrike">
                <a:solidFill>
                  <a:srgbClr val="000000"/>
                </a:solidFill>
              </a:rPr>
              <a:t>=15 ways.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br>
              <a:rPr lang="en-IN"/>
            </a:b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n-IN"/>
            </a:b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" name="Google Shape;26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0" name="Google Shape;3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5Lxe1kAt8KwhdZvh7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Relationship Id="rId4" Type="http://schemas.openxmlformats.org/officeDocument/2006/relationships/hyperlink" Target="https://learn.codemithra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jp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6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317873" y="233550"/>
            <a:ext cx="3558882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01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</a:t>
            </a:r>
            <a:endParaRPr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.PNG" id="105" name="Google Shape;1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515" y="933062"/>
            <a:ext cx="7455158" cy="351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02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was a rectangular in which two walls were erected parallel to its breadth to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three square rooms. If the diagonal of the room is 4m, find the area of the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rectangular hall?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12√2 m</a:t>
            </a:r>
            <a:r>
              <a:rPr baseline="30000" lang="en-IN" sz="1600">
                <a:solidFill>
                  <a:schemeClr val="dk1"/>
                </a:solidFill>
              </a:rPr>
              <a:t>2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24 m</a:t>
            </a:r>
            <a:r>
              <a:rPr baseline="30000" lang="en-IN" sz="1600">
                <a:solidFill>
                  <a:schemeClr val="dk1"/>
                </a:solidFill>
              </a:rPr>
              <a:t>2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24√2m</a:t>
            </a:r>
            <a:r>
              <a:rPr baseline="30000" lang="en-IN" sz="1600">
                <a:solidFill>
                  <a:schemeClr val="dk1"/>
                </a:solidFill>
              </a:rPr>
              <a:t>2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48 m</a:t>
            </a:r>
            <a:r>
              <a:rPr baseline="30000" lang="en-IN" sz="1600">
                <a:solidFill>
                  <a:schemeClr val="dk1"/>
                </a:solidFill>
              </a:rPr>
              <a:t>2</a:t>
            </a:r>
            <a:r>
              <a:rPr lang="en-IN" sz="1600">
                <a:solidFill>
                  <a:schemeClr val="dk1"/>
                </a:solidFill>
              </a:rPr>
              <a:t>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     </a:t>
            </a:r>
            <a:endParaRPr sz="1400"/>
          </a:p>
        </p:txBody>
      </p:sp>
      <p:sp>
        <p:nvSpPr>
          <p:cNvPr id="113" name="Google Shape;113;p11"/>
          <p:cNvSpPr/>
          <p:nvPr/>
        </p:nvSpPr>
        <p:spPr>
          <a:xfrm>
            <a:off x="6590712" y="4156055"/>
            <a:ext cx="12218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2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02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2.PNG" id="121" name="Google Shape;1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318" y="708760"/>
            <a:ext cx="7203232" cy="4288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: 03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pole of length 8.5 feet was resting against a wall with its foot at a distance of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1.3 feet from the base of the wall. Due to a hit, the top of the pole slipped by 0.7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feet. By how much would its foot slip away from the wall?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1.2 feet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0.8 feet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0.7 feet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2.3 feet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3"/>
          <p:cNvSpPr/>
          <p:nvPr/>
        </p:nvSpPr>
        <p:spPr>
          <a:xfrm>
            <a:off x="6578836" y="4179806"/>
            <a:ext cx="12218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3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03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IN" sz="1600"/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3.PNG"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300" y="1440000"/>
            <a:ext cx="6734700" cy="31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04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adjoining figure AC= BC and DE is the diameter of the circle. AC and BC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touch the circle at  M and N respectively. If the angle ADP = angle BOQ =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100°. Find angle PRD = 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20°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30°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40°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50°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     </a:t>
            </a:r>
            <a:br>
              <a:rPr b="1" lang="en-IN" sz="1600"/>
            </a:br>
            <a:endParaRPr sz="16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4.1.PNG" id="145" name="Google Shape;14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32" y="2072843"/>
            <a:ext cx="2752530" cy="168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6555085" y="4191681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4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04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lang="en-IN" sz="1600"/>
            </a:br>
            <a:endParaRPr sz="16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4.PNG"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4287" y="1859705"/>
            <a:ext cx="4164655" cy="232332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05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circular pizza of radius 15 cm is to be shared by 6 people consisting of 4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children and 2 adults. Pizza is divided equally for individual child and similarly for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adults the area of the piece given to adults is 82.5 cm2. Find the angle contained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by pizza slice of child.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69°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46°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83°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38°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         </a:t>
            </a:r>
            <a:br>
              <a:rPr b="1" lang="en-IN" sz="1400"/>
            </a:b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6590711" y="4203557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5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05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5.1.PNG" id="169" name="Google Shape;16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1901" y="1505324"/>
            <a:ext cx="5227098" cy="2933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5.2.PNG" id="170" name="Google Shape;17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0089" y="1931426"/>
            <a:ext cx="1734456" cy="187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06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area of a circle having radius r is equal to that of a right triangle given that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base of the triangle is 4 times the radius. Find the ratio of altitude of triangle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the radius of circle.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π : 2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π : 1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 : π</a:t>
            </a:r>
            <a:endParaRPr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None of these</a:t>
            </a:r>
            <a:r>
              <a:rPr lang="en-IN" sz="1400">
                <a:solidFill>
                  <a:schemeClr val="dk1"/>
                </a:solidFill>
              </a:rPr>
              <a:t>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9"/>
          <p:cNvSpPr/>
          <p:nvPr/>
        </p:nvSpPr>
        <p:spPr>
          <a:xfrm>
            <a:off x="6543210" y="4179806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6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3fc019a8e_0_3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I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https://forms.gle/5Lxe1kAt8KwhdZvh7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g2f3fc019a8e_0_3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latin typeface="Roboto"/>
                <a:ea typeface="Roboto"/>
                <a:cs typeface="Roboto"/>
                <a:sym typeface="Roboto"/>
              </a:rPr>
              <a:t>                    TEST TIME ON PARAJUMBLES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g2f3fc019a8e_0_3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9" name="Google Shape;49;g2f3fc019a8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250" y="2112525"/>
            <a:ext cx="3000101" cy="24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06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 6.PNG" id="186" name="Google Shape;1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5" y="1534868"/>
            <a:ext cx="4572001" cy="271520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0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07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definite length of wire is used to make a square, an equilateral triangle and a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circle such that their areas are equal. Which of the following will have a maximum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wire leftover 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Triangle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Circle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Square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Equal for all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6626338" y="4191681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7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07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7.1.PNG"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2772" y="1749700"/>
            <a:ext cx="4072228" cy="269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7.2.PNG" id="202" name="Google Shape;20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522" y="1233376"/>
            <a:ext cx="4519052" cy="227022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08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circular frame is formed of a wire having circumference 48 cm. This frame is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bent to form regular star shape with a number of pointed vertices. If angle of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vertex is 60ᵒ, what will be the length of one edge of the star?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6cm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8cm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4cm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2.5cm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     </a:t>
            </a:r>
            <a:br>
              <a:rPr lang="en-IN" sz="1400"/>
            </a:br>
            <a:br>
              <a:rPr lang="en-IN" sz="1400"/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6578837" y="4191681"/>
            <a:ext cx="12121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8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QUESTION : 08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1600"/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8.PNG"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449" y="1532305"/>
            <a:ext cx="5912105" cy="293570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09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length of the perpendiculars drawn from any point in the interior of any are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a1, a2 and a3. The length of the each side of a triangle is :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1.15(a1+a2+a3)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4(a1+a2+a3)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2.5(a1+a2+a3)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2(a1+a2+a3)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14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0" y="8599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6602587" y="4144180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9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QUESTION : 09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0" y="74711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0" y="85990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0" y="-15388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9.1.PNG" id="241" name="Google Shape;2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439" y="1584571"/>
            <a:ext cx="3438636" cy="27890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9.2.PNG" id="242" name="Google Shape;2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774" y="1588425"/>
            <a:ext cx="3495675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10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110400" y="906600"/>
            <a:ext cx="7470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how figure PR || AB , PQ || BC and QR || CA. Then relation between</a:t>
            </a:r>
            <a:r>
              <a:rPr lang="en-IN" sz="1600">
                <a:solidFill>
                  <a:schemeClr val="dk1"/>
                </a:solidFill>
              </a:rPr>
              <a:t> </a:t>
            </a: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 and</a:t>
            </a:r>
            <a:r>
              <a:rPr lang="en-IN" sz="1600"/>
              <a:t> </a:t>
            </a: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QR is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AC=0.5QR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2AC= (QR)^2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AC=BQ.QR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AC.QR=1 </a:t>
            </a:r>
            <a:b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    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9.3.PNG"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8941" y="1669722"/>
            <a:ext cx="1806097" cy="180406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6555085" y="4191681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10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QUESTION : 10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0.PNG"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1496" y="1787427"/>
            <a:ext cx="4000481" cy="25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8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11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angles are supplementary and the ratio of the angels is 1:4. what is the    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of smaller angle?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36 degree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35 degree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34 degree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37 degree</a:t>
            </a:r>
            <a:r>
              <a:rPr lang="en-IN" sz="1400">
                <a:solidFill>
                  <a:schemeClr val="dk1"/>
                </a:solidFill>
              </a:rPr>
              <a:t>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    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6590712" y="4215432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267" name="Google Shape;267;p29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11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178001" y="2109682"/>
            <a:ext cx="4690948" cy="680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IN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GEOMETRY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QUESTION : 11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720000" y="1440000"/>
            <a:ext cx="8424000" cy="29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-IN" sz="1400">
                <a:solidFill>
                  <a:schemeClr val="dk1"/>
                </a:solidFill>
              </a:rPr>
              <a:t>As we know that the angles are supplementary so sum of angles will be 180 degree.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Let us assume that the ratio factor is r.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According to question,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Angles are supplementary and have a ratio of 1:4.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r + 4r = 180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⇒ 5r = 180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⇒ r = 180/5</a:t>
            </a:r>
            <a:br>
              <a:rPr lang="en-IN" sz="1400">
                <a:solidFill>
                  <a:schemeClr val="dk1"/>
                </a:solidFill>
              </a:rPr>
            </a:br>
            <a:r>
              <a:rPr lang="en-IN" sz="1400">
                <a:solidFill>
                  <a:schemeClr val="dk1"/>
                </a:solidFill>
              </a:rPr>
              <a:t>⇒ r = 36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12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1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given, AB || CD. Then X is equal to: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93°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113°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103°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None of these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2.PNG" id="281" name="Google Shape;28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5105" y="1754481"/>
            <a:ext cx="2893803" cy="163453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/>
          <p:nvPr/>
        </p:nvSpPr>
        <p:spPr>
          <a:xfrm>
            <a:off x="6614463" y="4132305"/>
            <a:ext cx="12218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12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2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12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720000" y="14400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      Through O, draw a line l parallel to both AB and CD. Then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∠1 = 45° (alt. ∠S)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and ∠2 = 30° (alt. ∠S)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∴ ∠BOC = ∠1 + ∠2 = 45° + 30° = 75°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So, X = 360° – ∠BOC = 360° – 75° = 285°</a:t>
            </a:r>
            <a:br>
              <a:rPr lang="en-IN" sz="1600">
                <a:solidFill>
                  <a:schemeClr val="dk1"/>
                </a:solidFill>
              </a:rPr>
            </a:br>
            <a:r>
              <a:rPr lang="en-IN" sz="1600">
                <a:solidFill>
                  <a:schemeClr val="dk1"/>
                </a:solidFill>
              </a:rPr>
              <a:t>Hence X = 285°.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2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13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 txBox="1"/>
          <p:nvPr>
            <p:ph idx="1" type="body"/>
          </p:nvPr>
        </p:nvSpPr>
        <p:spPr>
          <a:xfrm>
            <a:off x="342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adjoining figure, AB || CD, t is the traversal, EG and FG are the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bisectors of ∠BEE and ∠DFE respectively, then ∠EGF is equal to :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90°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180°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160°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120°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</a:t>
            </a:r>
            <a:endParaRPr sz="14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</a:t>
            </a:r>
            <a:br>
              <a:rPr lang="en-IN" sz="1400"/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3.PNG" id="297" name="Google Shape;29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334" y="2180711"/>
            <a:ext cx="2248095" cy="203471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/>
          <p:nvPr/>
        </p:nvSpPr>
        <p:spPr>
          <a:xfrm>
            <a:off x="6543211" y="4215432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13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13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720000" y="1440000"/>
            <a:ext cx="7470000" cy="29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AB || CD and t transversal intersects them at E and F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∠BEF + ∠EFD = 180° (co-interior angles)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∠FEG + ∠EFG = 90°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Δ GEF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∠EGF + ∠FEG + ∠EFG = 180°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∴ ∠EGF + 90° = 180°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∴ ∠EGF = 90°.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above result can be restated as :</a:t>
            </a:r>
            <a:b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I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two parallel lines are cut by a traversal, then the bisectors of the interior angles on the same side of the traversal intersect each other at right angles.</a:t>
            </a:r>
            <a:endParaRPr/>
          </a:p>
        </p:txBody>
      </p:sp>
      <p:sp>
        <p:nvSpPr>
          <p:cNvPr id="306" name="Google Shape;306;p34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14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sides AB and AC of ΔABC have been produced to D and E respectively.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bisectors of ∠CBD and ∠BCE meet at O. If ∠A = 40°, then ∠BOC is equal to: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50°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70°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80° 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90°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</a:t>
            </a:r>
            <a:br>
              <a:rPr lang="en-IN" sz="1400"/>
            </a:br>
            <a:endParaRPr sz="14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4.PNG" id="313" name="Google Shape;31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8444" y="2250452"/>
            <a:ext cx="2762250" cy="176598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/>
          <p:nvPr/>
        </p:nvSpPr>
        <p:spPr>
          <a:xfrm>
            <a:off x="6543210" y="4239183"/>
            <a:ext cx="12218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/>
          </a:p>
        </p:txBody>
      </p:sp>
      <p:sp>
        <p:nvSpPr>
          <p:cNvPr id="315" name="Google Shape;315;p35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14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 QUESTION : 14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6"/>
          <p:cNvSpPr txBox="1"/>
          <p:nvPr>
            <p:ph idx="1" type="body"/>
          </p:nvPr>
        </p:nvSpPr>
        <p:spPr>
          <a:xfrm>
            <a:off x="197400" y="1000349"/>
            <a:ext cx="8520600" cy="31826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4.1.PNG"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650" y="1808400"/>
            <a:ext cx="2714625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6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 : 15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7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the bisector of an angle of Δ bisects the opposite side, then the Δ is : 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Isosceles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Right triangle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Circle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</a:rPr>
              <a:t>None of these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IN" sz="1600"/>
            </a:b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6590712" y="4120430"/>
            <a:ext cx="1215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/>
          </a:p>
        </p:txBody>
      </p:sp>
      <p:sp>
        <p:nvSpPr>
          <p:cNvPr id="331" name="Google Shape;331;p37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15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15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pture15.1.PNG"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225" y="1601800"/>
            <a:ext cx="2333625" cy="2771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e15.2.PNG" id="338" name="Google Shape;3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647" y="1975672"/>
            <a:ext cx="1569856" cy="179085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8"/>
          <p:cNvSpPr/>
          <p:nvPr/>
        </p:nvSpPr>
        <p:spPr>
          <a:xfrm>
            <a:off x="174350" y="408875"/>
            <a:ext cx="2198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Explanation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5" name="Google Shape;3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</a:t>
            </a: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720000" y="14400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 : A point is an exact location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 Segment :The straight path between two points A and B is called a line segment AB. A line segment has two end points.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Ray : On extending a line segment AB indefinitely in one direction we get the ray AB.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 : A line segment AB extended indefinitely in both directions is called line AB. Two line meet in a point , two planes meet in a line.</a:t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20000" y="579950"/>
            <a:ext cx="282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sz="35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GEOMETRY</a:t>
            </a:r>
            <a:endParaRPr sz="210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0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3" name="Google Shape;35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0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6" name="Google Shape;356;p40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40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8" name="Google Shape;358;p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0" name="Google Shape;360;p40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720000" y="14400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Concurrent Lines : Three or more lines intersecting at the same points are called concurrent lines.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Angle : Two rays OA and OB having a common end points O form angle AOB, written as ∠AOB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Right angle - An angle whose measure is 90° is called a right angle.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Acute angle - An angle whose measure is less than 90° is called an acute angle.</a:t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5"/>
          <p:cNvSpPr txBox="1"/>
          <p:nvPr/>
        </p:nvSpPr>
        <p:spPr>
          <a:xfrm>
            <a:off x="720000" y="579950"/>
            <a:ext cx="282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sz="35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GEOMETRY</a:t>
            </a:r>
            <a:endParaRPr sz="210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6"/>
          <p:cNvSpPr txBox="1"/>
          <p:nvPr>
            <p:ph idx="1" type="body"/>
          </p:nvPr>
        </p:nvSpPr>
        <p:spPr>
          <a:xfrm>
            <a:off x="720000" y="1440001"/>
            <a:ext cx="7969500" cy="2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Obtuse angle :  An angle whose measure is more than 90° but less than 180°, is called an obtues angle.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Straight angle - An angle whose measure is 180° is called a Straight angle.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Reflex angle - An angle whose measure is more than 180° but less than 360°, is called a Reflex angle.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Complete angle - An angle whose measure is 360°, is called a complete angle.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Equal angle - Two angles are said to be equal , if they have the same measure</a:t>
            </a: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4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720000" y="579950"/>
            <a:ext cx="282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sz="35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GEOMETRY</a:t>
            </a:r>
            <a:endParaRPr sz="210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idx="1" type="body"/>
          </p:nvPr>
        </p:nvSpPr>
        <p:spPr>
          <a:xfrm>
            <a:off x="720000" y="14400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Complementary angle : Two angles are said to be complementary if the sum of their measures is 90. For example, angles measuring 65° and 25° are complementary angle.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Supplementary angle : Two angle are said to be supplementary if the sum of their measures is 180°. For example, angles measures 70° and 110° are supplementary.</a:t>
            </a:r>
            <a:endParaRPr sz="16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Adjacent angle : Two angles are called adjacent angle if they have the same vertex and a common arm such that non-common arms are on either side of the common arm. In the given figure , ∠AOC and ∠BOC are adjacent angle.</a:t>
            </a:r>
            <a:endParaRPr sz="1600"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720000" y="579950"/>
            <a:ext cx="282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sz="35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GEOMETRY</a:t>
            </a:r>
            <a:endParaRPr sz="210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Concept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720000" y="14400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Quadrilateral : A figure bounded by four straight line is called a quadrilateral. The sum of all angles of a quadrilateral is 360°. Eg : Rectangle, Square, Parallelogram, Rhombus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a parallelogram, we have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=&gt;Opposite sides are equal.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=&gt;Opposite angles are equal.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=&gt;Each diagonal bisects the parallelogram.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=&gt;Diagonals of a parallelogram bisect each other.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Diagonals of a rectangle are equal.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Diagonals of a rhombus bisect each other at right angles.</a:t>
            </a:r>
            <a:endParaRPr sz="16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720000" y="579950"/>
            <a:ext cx="28254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sz="35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GEOMETRY</a:t>
            </a:r>
            <a:endParaRPr sz="2100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/>
        </p:nvSpPr>
        <p:spPr>
          <a:xfrm>
            <a:off x="317872" y="233550"/>
            <a:ext cx="3575327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Question : 01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110400" y="906600"/>
            <a:ext cx="79980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  </a:t>
            </a: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park is in shape of a circle. A man crossed the park across its diameter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AB. What percentage of distance is saved by not walking along the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circumference?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31.4 %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11.4 %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57%</a:t>
            </a:r>
            <a:endParaRPr sz="16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arenR"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 </a:t>
            </a: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                                                                                                                            </a:t>
            </a: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 </a:t>
            </a:r>
            <a:endParaRPr sz="1400"/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6614462" y="4156055"/>
            <a:ext cx="12121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317873" y="233550"/>
            <a:ext cx="3558882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QUESTION : 01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174350" y="408875"/>
            <a:ext cx="21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rgbClr val="8181E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Question : 0</a:t>
            </a:r>
            <a:r>
              <a:rPr b="1" lang="en-IN" sz="2400">
                <a:solidFill>
                  <a:srgbClr val="8181EF"/>
                </a:solidFill>
                <a:highlight>
                  <a:srgbClr val="FFFFFF"/>
                </a:highlight>
              </a:rPr>
              <a:t>1</a:t>
            </a:r>
            <a:endParaRPr b="1" i="0" sz="2400" u="none" cap="none" strike="noStrike">
              <a:solidFill>
                <a:srgbClr val="8181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8181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sushmitha</dc:creator>
</cp:coreProperties>
</file>