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Black"/>
      <p:bold r:id="rId48"/>
      <p:boldItalic r:id="rId49"/>
    </p:embeddedFont>
    <p:embeddedFont>
      <p:font typeface="Roboto"/>
      <p:regular r:id="rId50"/>
      <p:bold r:id="rId51"/>
      <p:italic r:id="rId52"/>
      <p:boldItalic r:id="rId53"/>
    </p:embeddedFont>
    <p:embeddedFont>
      <p:font typeface="Roboto Ligh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340">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 uri="GoogleSlidesCustomDataVersion2">
      <go:slidesCustomData xmlns:go="http://customooxmlschemas.google.com/" r:id="rId58" roundtripDataSignature="AMtx7mj64PybchMpGbsBtXvl2/RshAlU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340"/>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lack-bold.fntdata"/><Relationship Id="rId47" Type="http://schemas.openxmlformats.org/officeDocument/2006/relationships/slide" Target="slides/slide42.xml"/><Relationship Id="rId49" Type="http://schemas.openxmlformats.org/officeDocument/2006/relationships/font" Target="fonts/Robo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RobotoLight-bold.fntdata"/><Relationship Id="rId10" Type="http://schemas.openxmlformats.org/officeDocument/2006/relationships/slide" Target="slides/slide5.xml"/><Relationship Id="rId54" Type="http://schemas.openxmlformats.org/officeDocument/2006/relationships/font" Target="fonts/RobotoLight-regular.fntdata"/><Relationship Id="rId13" Type="http://schemas.openxmlformats.org/officeDocument/2006/relationships/slide" Target="slides/slide8.xml"/><Relationship Id="rId57" Type="http://schemas.openxmlformats.org/officeDocument/2006/relationships/font" Target="fonts/RobotoLight-boldItalic.fntdata"/><Relationship Id="rId12" Type="http://schemas.openxmlformats.org/officeDocument/2006/relationships/slide" Target="slides/slide7.xml"/><Relationship Id="rId56" Type="http://schemas.openxmlformats.org/officeDocument/2006/relationships/font" Target="fonts/RobotoLight-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68a152b91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f68a152b91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dab58096a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5dab58096a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dab58096a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5dab58096a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dab58096a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5dab58096a_0_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dab58096a_0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5dab58096a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dab58096a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5dab58096a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dab58096a_0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5dab58096a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dab58096a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5dab58096a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dab58096a_0_3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5dab58096a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3ffe0f17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f3ffe0f17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dab58096a_0_3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5dab58096a_0_3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dab58096a_0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15dab58096a_0_3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dab58096a_0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5dab58096a_0_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dab58096a_0_4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5dab58096a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dab58096a_0_4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5dab58096a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dab58096a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5dab58096a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dab58096a_0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15dab58096a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dab58096a_0_4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5dab58096a_0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dab58096a_0_4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5dab58096a_0_4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dab58096a_0_4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15dab58096a_0_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68a152b91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f68a152b91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dab58096a_0_4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15dab58096a_0_4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dab58096a_0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15dab58096a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dab58096a_0_4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15dab58096a_0_4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5dab58096a_0_4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5dab58096a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dab58096a_0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5dab58096a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dab58096a_0_5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5dab58096a_0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dab58096a_0_5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5dab58096a_0_5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dab58096a_0_5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5dab58096a_0_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5dab58096a_0_5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5dab58096a_0_5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dab58096a_0_5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15dab58096a_0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dab58096a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5dab58096a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dab58096a_0_5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5dab58096a_0_5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5dab58096a_0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5dab58096a_0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68a152b91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f68a152b91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g2f68a152b91_0_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g2f68a152b91_0_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g2f68a152b91_0_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g2f68a152b91_0_6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g2f68a152b91_0_6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1" name="Google Shape;71;g2f68a152b91_0_6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g2f68a152b91_0_6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g2f68a152b91_0_6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g2f68a152b91_0_6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g2f68a152b91_0_6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g2f68a152b91_0_6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g2f68a152b91_0_6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g2f68a152b91_0_6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g2f68a152b91_0_75"/>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g2f68a152b91_0_7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3" name="Google Shape;83;g2f68a152b91_0_7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g2f68a152b91_0_7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g2f68a152b91_0_7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g2f68a152b91_0_8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g2f68a152b91_0_8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g2f68a152b91_0_8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g2f68a152b91_0_8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g2f68a152b91_0_8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g2f68a152b91_0_8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g2f68a152b91_0_8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g2f68a152b91_0_8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6" name="Google Shape;96;g2f68a152b91_0_8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g2f68a152b91_0_8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8" name="Google Shape;98;g2f68a152b91_0_8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g2f68a152b91_0_8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g2f68a152b91_0_8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g2f68a152b91_0_8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g2f68a152b91_0_9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g2f68a152b91_0_9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g2f68a152b91_0_9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g2f68a152b91_0_9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g2f68a152b91_0_10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g2f68a152b91_0_10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0" name="Google Shape;110;g2f68a152b91_0_10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g2f68a152b91_0_10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g2f68a152b91_0_10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g2f68a152b91_0_10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g2f68a152b91_0_10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g2f68a152b91_0_109"/>
          <p:cNvSpPr/>
          <p:nvPr>
            <p:ph idx="2" type="pic"/>
          </p:nvPr>
        </p:nvSpPr>
        <p:spPr>
          <a:xfrm>
            <a:off x="3887391" y="740569"/>
            <a:ext cx="4629300" cy="3655200"/>
          </a:xfrm>
          <a:prstGeom prst="rect">
            <a:avLst/>
          </a:prstGeom>
          <a:noFill/>
          <a:ln>
            <a:noFill/>
          </a:ln>
        </p:spPr>
      </p:sp>
      <p:sp>
        <p:nvSpPr>
          <p:cNvPr id="117" name="Google Shape;117;g2f68a152b91_0_109"/>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8" name="Google Shape;118;g2f68a152b91_0_10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g2f68a152b91_0_10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g2f68a152b91_0_10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g2f68a152b91_0_1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g2f68a152b91_0_11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g2f68a152b91_0_1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g2f68a152b91_0_1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g2f68a152b91_0_1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g2f68a152b91_0_12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g2f68a152b91_0_12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g2f68a152b91_0_1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g2f68a152b91_0_1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g2f68a152b91_0_1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cSld name="2">
    <p:spTree>
      <p:nvGrpSpPr>
        <p:cNvPr id="16" name="Shape 16"/>
        <p:cNvGrpSpPr/>
        <p:nvPr/>
      </p:nvGrpSpPr>
      <p:grpSpPr>
        <a:xfrm>
          <a:off x="0" y="0"/>
          <a:ext cx="0" cy="0"/>
          <a:chOff x="0" y="0"/>
          <a:chExt cx="0" cy="0"/>
        </a:xfrm>
      </p:grpSpPr>
      <p:sp>
        <p:nvSpPr>
          <p:cNvPr id="17" name="Google Shape;17;g2f68a152b91_0_11"/>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sp>
        <p:nvSpPr>
          <p:cNvPr id="18" name="Google Shape;18;g2f68a152b91_0_11"/>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p:cSld name="10">
    <p:spTree>
      <p:nvGrpSpPr>
        <p:cNvPr id="133" name="Shape 133"/>
        <p:cNvGrpSpPr/>
        <p:nvPr/>
      </p:nvGrpSpPr>
      <p:grpSpPr>
        <a:xfrm>
          <a:off x="0" y="0"/>
          <a:ext cx="0" cy="0"/>
          <a:chOff x="0" y="0"/>
          <a:chExt cx="0" cy="0"/>
        </a:xfrm>
      </p:grpSpPr>
      <p:sp>
        <p:nvSpPr>
          <p:cNvPr id="134" name="Google Shape;134;g2f68a152b91_0_128"/>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5" name="Google Shape;135;g2f68a152b91_0_128"/>
          <p:cNvSpPr/>
          <p:nvPr/>
        </p:nvSpPr>
        <p:spPr>
          <a:xfrm>
            <a:off x="902326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6" name="Google Shape;136;g2f68a152b91_0_128"/>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7" name="Google Shape;137;g2f68a152b91_0_128"/>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8" name="Google Shape;138;g2f68a152b91_0_128"/>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39" name="Google Shape;139;g2f68a152b91_0_128"/>
          <p:cNvSpPr/>
          <p:nvPr/>
        </p:nvSpPr>
        <p:spPr>
          <a:xfrm>
            <a:off x="894683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40" name="Google Shape;140;g2f68a152b91_0_128"/>
          <p:cNvSpPr/>
          <p:nvPr/>
        </p:nvSpPr>
        <p:spPr>
          <a:xfrm>
            <a:off x="902326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41" name="Google Shape;141;g2f68a152b91_0_128"/>
          <p:cNvSpPr/>
          <p:nvPr/>
        </p:nvSpPr>
        <p:spPr>
          <a:xfrm>
            <a:off x="887040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42" name="Google Shape;142;g2f68a152b91_0_128"/>
          <p:cNvSpPr/>
          <p:nvPr/>
        </p:nvSpPr>
        <p:spPr>
          <a:xfrm>
            <a:off x="879397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143" name="Google Shape;143;g2f68a152b91_0_128"/>
          <p:cNvSpPr/>
          <p:nvPr/>
        </p:nvSpPr>
        <p:spPr>
          <a:xfrm>
            <a:off x="871754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4" name="Shape 144"/>
        <p:cNvGrpSpPr/>
        <p:nvPr/>
      </p:nvGrpSpPr>
      <p:grpSpPr>
        <a:xfrm>
          <a:off x="0" y="0"/>
          <a:ext cx="0" cy="0"/>
          <a:chOff x="0" y="0"/>
          <a:chExt cx="0" cy="0"/>
        </a:xfrm>
      </p:grpSpPr>
      <p:sp>
        <p:nvSpPr>
          <p:cNvPr id="145" name="Google Shape;145;g2f68a152b91_0_1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Calibri"/>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6" name="Google Shape;146;g2f68a152b91_0_1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chemeClr val="dk1"/>
              </a:buClr>
              <a:buSzPts val="1800"/>
              <a:buChar char="●"/>
              <a:defRPr/>
            </a:lvl1pPr>
            <a:lvl2pPr indent="-317500" lvl="1" marL="914400" rtl="0" algn="l">
              <a:lnSpc>
                <a:spcPct val="115000"/>
              </a:lnSpc>
              <a:spcBef>
                <a:spcPts val="1200"/>
              </a:spcBef>
              <a:spcAft>
                <a:spcPts val="0"/>
              </a:spcAft>
              <a:buClr>
                <a:schemeClr val="dk1"/>
              </a:buClr>
              <a:buSzPts val="1400"/>
              <a:buChar char="○"/>
              <a:defRPr/>
            </a:lvl2pPr>
            <a:lvl3pPr indent="-317500" lvl="2" marL="1371600" rtl="0" algn="l">
              <a:lnSpc>
                <a:spcPct val="115000"/>
              </a:lnSpc>
              <a:spcBef>
                <a:spcPts val="1200"/>
              </a:spcBef>
              <a:spcAft>
                <a:spcPts val="0"/>
              </a:spcAft>
              <a:buClr>
                <a:schemeClr val="dk1"/>
              </a:buClr>
              <a:buSzPts val="1400"/>
              <a:buChar char="■"/>
              <a:defRPr/>
            </a:lvl3pPr>
            <a:lvl4pPr indent="-317500" lvl="3" marL="1828800" rtl="0" algn="l">
              <a:lnSpc>
                <a:spcPct val="115000"/>
              </a:lnSpc>
              <a:spcBef>
                <a:spcPts val="1200"/>
              </a:spcBef>
              <a:spcAft>
                <a:spcPts val="0"/>
              </a:spcAft>
              <a:buClr>
                <a:schemeClr val="dk1"/>
              </a:buClr>
              <a:buSzPts val="1400"/>
              <a:buChar char="●"/>
              <a:defRPr/>
            </a:lvl4pPr>
            <a:lvl5pPr indent="-317500" lvl="4" marL="2286000" rtl="0" algn="l">
              <a:lnSpc>
                <a:spcPct val="115000"/>
              </a:lnSpc>
              <a:spcBef>
                <a:spcPts val="1200"/>
              </a:spcBef>
              <a:spcAft>
                <a:spcPts val="0"/>
              </a:spcAft>
              <a:buClr>
                <a:schemeClr val="dk1"/>
              </a:buClr>
              <a:buSzPts val="1400"/>
              <a:buChar char="○"/>
              <a:defRPr/>
            </a:lvl5pPr>
            <a:lvl6pPr indent="-317500" lvl="5" marL="2743200" rtl="0" algn="l">
              <a:lnSpc>
                <a:spcPct val="115000"/>
              </a:lnSpc>
              <a:spcBef>
                <a:spcPts val="1200"/>
              </a:spcBef>
              <a:spcAft>
                <a:spcPts val="0"/>
              </a:spcAft>
              <a:buClr>
                <a:schemeClr val="dk1"/>
              </a:buClr>
              <a:buSzPts val="1400"/>
              <a:buChar char="■"/>
              <a:defRPr/>
            </a:lvl6pPr>
            <a:lvl7pPr indent="-317500" lvl="6" marL="3200400" rtl="0" algn="l">
              <a:lnSpc>
                <a:spcPct val="115000"/>
              </a:lnSpc>
              <a:spcBef>
                <a:spcPts val="1200"/>
              </a:spcBef>
              <a:spcAft>
                <a:spcPts val="0"/>
              </a:spcAft>
              <a:buClr>
                <a:schemeClr val="dk1"/>
              </a:buClr>
              <a:buSzPts val="1400"/>
              <a:buChar char="●"/>
              <a:defRPr/>
            </a:lvl7pPr>
            <a:lvl8pPr indent="-317500" lvl="7" marL="3657600" rtl="0" algn="l">
              <a:lnSpc>
                <a:spcPct val="115000"/>
              </a:lnSpc>
              <a:spcBef>
                <a:spcPts val="1200"/>
              </a:spcBef>
              <a:spcAft>
                <a:spcPts val="0"/>
              </a:spcAft>
              <a:buClr>
                <a:schemeClr val="dk1"/>
              </a:buClr>
              <a:buSzPts val="1400"/>
              <a:buChar char="○"/>
              <a:defRPr/>
            </a:lvl8pPr>
            <a:lvl9pPr indent="-317500" lvl="8" marL="4114800" rtl="0" algn="l">
              <a:lnSpc>
                <a:spcPct val="115000"/>
              </a:lnSpc>
              <a:spcBef>
                <a:spcPts val="1200"/>
              </a:spcBef>
              <a:spcAft>
                <a:spcPts val="1200"/>
              </a:spcAft>
              <a:buClr>
                <a:schemeClr val="dk1"/>
              </a:buClr>
              <a:buSzPts val="1400"/>
              <a:buChar char="■"/>
              <a:defRPr/>
            </a:lvl9pPr>
          </a:lstStyle>
          <a:p/>
        </p:txBody>
      </p:sp>
      <p:sp>
        <p:nvSpPr>
          <p:cNvPr id="147" name="Google Shape;147;g2f68a152b91_0_1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48" name="Shape 148"/>
        <p:cNvGrpSpPr/>
        <p:nvPr/>
      </p:nvGrpSpPr>
      <p:grpSpPr>
        <a:xfrm>
          <a:off x="0" y="0"/>
          <a:ext cx="0" cy="0"/>
          <a:chOff x="0" y="0"/>
          <a:chExt cx="0" cy="0"/>
        </a:xfrm>
      </p:grpSpPr>
      <p:sp>
        <p:nvSpPr>
          <p:cNvPr id="149" name="Google Shape;149;g2f68a152b91_0_1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50" name="Google Shape;150;g2f68a152b91_0_1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g2f68a152b91_0_1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cSld name="3">
    <p:spTree>
      <p:nvGrpSpPr>
        <p:cNvPr id="19" name="Shape 19"/>
        <p:cNvGrpSpPr/>
        <p:nvPr/>
      </p:nvGrpSpPr>
      <p:grpSpPr>
        <a:xfrm>
          <a:off x="0" y="0"/>
          <a:ext cx="0" cy="0"/>
          <a:chOff x="0" y="0"/>
          <a:chExt cx="0" cy="0"/>
        </a:xfrm>
      </p:grpSpPr>
      <p:sp>
        <p:nvSpPr>
          <p:cNvPr id="20" name="Google Shape;20;g2f68a152b91_0_14"/>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1" name="Google Shape;21;g2f68a152b91_0_14"/>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2" name="Google Shape;22;g2f68a152b91_0_14"/>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23" name="Shape 23"/>
        <p:cNvGrpSpPr/>
        <p:nvPr/>
      </p:nvGrpSpPr>
      <p:grpSpPr>
        <a:xfrm>
          <a:off x="0" y="0"/>
          <a:ext cx="0" cy="0"/>
          <a:chOff x="0" y="0"/>
          <a:chExt cx="0" cy="0"/>
        </a:xfrm>
      </p:grpSpPr>
      <p:sp>
        <p:nvSpPr>
          <p:cNvPr id="24" name="Google Shape;24;g2f68a152b91_0_18"/>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5" name="Google Shape;25;g2f68a152b91_0_18"/>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6" name="Google Shape;26;g2f68a152b91_0_18"/>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27" name="Google Shape;27;g2f68a152b91_0_18"/>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p:cSld name="5">
    <p:spTree>
      <p:nvGrpSpPr>
        <p:cNvPr id="28" name="Shape 28"/>
        <p:cNvGrpSpPr/>
        <p:nvPr/>
      </p:nvGrpSpPr>
      <p:grpSpPr>
        <a:xfrm>
          <a:off x="0" y="0"/>
          <a:ext cx="0" cy="0"/>
          <a:chOff x="0" y="0"/>
          <a:chExt cx="0" cy="0"/>
        </a:xfrm>
      </p:grpSpPr>
      <p:sp>
        <p:nvSpPr>
          <p:cNvPr id="29" name="Google Shape;29;g2f68a152b91_0_23"/>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0" name="Google Shape;30;g2f68a152b91_0_23"/>
          <p:cNvSpPr/>
          <p:nvPr/>
        </p:nvSpPr>
        <p:spPr>
          <a:xfrm>
            <a:off x="902326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1" name="Google Shape;31;g2f68a152b91_0_23"/>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2" name="Google Shape;32;g2f68a152b91_0_23"/>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3" name="Google Shape;33;g2f68a152b91_0_23"/>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cSld name="6">
    <p:spTree>
      <p:nvGrpSpPr>
        <p:cNvPr id="34" name="Shape 34"/>
        <p:cNvGrpSpPr/>
        <p:nvPr/>
      </p:nvGrpSpPr>
      <p:grpSpPr>
        <a:xfrm>
          <a:off x="0" y="0"/>
          <a:ext cx="0" cy="0"/>
          <a:chOff x="0" y="0"/>
          <a:chExt cx="0" cy="0"/>
        </a:xfrm>
      </p:grpSpPr>
      <p:sp>
        <p:nvSpPr>
          <p:cNvPr id="35" name="Google Shape;35;g2f68a152b91_0_29"/>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6" name="Google Shape;36;g2f68a152b91_0_29"/>
          <p:cNvSpPr/>
          <p:nvPr/>
        </p:nvSpPr>
        <p:spPr>
          <a:xfrm>
            <a:off x="902326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7" name="Google Shape;37;g2f68a152b91_0_29"/>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8" name="Google Shape;38;g2f68a152b91_0_29"/>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39" name="Google Shape;39;g2f68a152b91_0_29"/>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0" name="Google Shape;40;g2f68a152b91_0_29"/>
          <p:cNvSpPr/>
          <p:nvPr/>
        </p:nvSpPr>
        <p:spPr>
          <a:xfrm>
            <a:off x="871754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p:cSld name="7">
    <p:spTree>
      <p:nvGrpSpPr>
        <p:cNvPr id="41" name="Shape 41"/>
        <p:cNvGrpSpPr/>
        <p:nvPr/>
      </p:nvGrpSpPr>
      <p:grpSpPr>
        <a:xfrm>
          <a:off x="0" y="0"/>
          <a:ext cx="0" cy="0"/>
          <a:chOff x="0" y="0"/>
          <a:chExt cx="0" cy="0"/>
        </a:xfrm>
      </p:grpSpPr>
      <p:sp>
        <p:nvSpPr>
          <p:cNvPr id="42" name="Google Shape;42;g2f68a152b91_0_36"/>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3" name="Google Shape;43;g2f68a152b91_0_36"/>
          <p:cNvSpPr/>
          <p:nvPr/>
        </p:nvSpPr>
        <p:spPr>
          <a:xfrm>
            <a:off x="902326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4" name="Google Shape;44;g2f68a152b91_0_36"/>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5" name="Google Shape;45;g2f68a152b91_0_36"/>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6" name="Google Shape;46;g2f68a152b91_0_36"/>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7" name="Google Shape;47;g2f68a152b91_0_36"/>
          <p:cNvSpPr/>
          <p:nvPr/>
        </p:nvSpPr>
        <p:spPr>
          <a:xfrm>
            <a:off x="879397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48" name="Google Shape;48;g2f68a152b91_0_36"/>
          <p:cNvSpPr/>
          <p:nvPr/>
        </p:nvSpPr>
        <p:spPr>
          <a:xfrm>
            <a:off x="871754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cSld name="8">
    <p:spTree>
      <p:nvGrpSpPr>
        <p:cNvPr id="49" name="Shape 49"/>
        <p:cNvGrpSpPr/>
        <p:nvPr/>
      </p:nvGrpSpPr>
      <p:grpSpPr>
        <a:xfrm>
          <a:off x="0" y="0"/>
          <a:ext cx="0" cy="0"/>
          <a:chOff x="0" y="0"/>
          <a:chExt cx="0" cy="0"/>
        </a:xfrm>
      </p:grpSpPr>
      <p:sp>
        <p:nvSpPr>
          <p:cNvPr id="50" name="Google Shape;50;g2f68a152b91_0_44"/>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1" name="Google Shape;51;g2f68a152b91_0_44"/>
          <p:cNvSpPr/>
          <p:nvPr/>
        </p:nvSpPr>
        <p:spPr>
          <a:xfrm>
            <a:off x="902326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2" name="Google Shape;52;g2f68a152b91_0_44"/>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3" name="Google Shape;53;g2f68a152b91_0_44"/>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4" name="Google Shape;54;g2f68a152b91_0_44"/>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5" name="Google Shape;55;g2f68a152b91_0_44"/>
          <p:cNvSpPr/>
          <p:nvPr/>
        </p:nvSpPr>
        <p:spPr>
          <a:xfrm>
            <a:off x="887040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6" name="Google Shape;56;g2f68a152b91_0_44"/>
          <p:cNvSpPr/>
          <p:nvPr/>
        </p:nvSpPr>
        <p:spPr>
          <a:xfrm>
            <a:off x="879397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
        <p:nvSpPr>
          <p:cNvPr id="57" name="Google Shape;57;g2f68a152b91_0_44"/>
          <p:cNvSpPr/>
          <p:nvPr/>
        </p:nvSpPr>
        <p:spPr>
          <a:xfrm>
            <a:off x="871754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p:cSld name="9">
    <p:spTree>
      <p:nvGrpSpPr>
        <p:cNvPr id="58" name="Shape 58"/>
        <p:cNvGrpSpPr/>
        <p:nvPr/>
      </p:nvGrpSpPr>
      <p:grpSpPr>
        <a:xfrm>
          <a:off x="0" y="0"/>
          <a:ext cx="0" cy="0"/>
          <a:chOff x="0" y="0"/>
          <a:chExt cx="0" cy="0"/>
        </a:xfrm>
      </p:grpSpPr>
      <p:sp>
        <p:nvSpPr>
          <p:cNvPr id="59" name="Google Shape;59;g2f68a152b91_0_53"/>
          <p:cNvSpPr/>
          <p:nvPr/>
        </p:nvSpPr>
        <p:spPr>
          <a:xfrm>
            <a:off x="894683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0" name="Google Shape;60;g2f68a152b91_0_53"/>
          <p:cNvSpPr/>
          <p:nvPr/>
        </p:nvSpPr>
        <p:spPr>
          <a:xfrm>
            <a:off x="902326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1" name="Google Shape;61;g2f68a152b91_0_53"/>
          <p:cNvSpPr/>
          <p:nvPr/>
        </p:nvSpPr>
        <p:spPr>
          <a:xfrm>
            <a:off x="887040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2" name="Google Shape;62;g2f68a152b91_0_53"/>
          <p:cNvSpPr/>
          <p:nvPr/>
        </p:nvSpPr>
        <p:spPr>
          <a:xfrm>
            <a:off x="879397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3" name="Google Shape;63;g2f68a152b91_0_53"/>
          <p:cNvSpPr/>
          <p:nvPr/>
        </p:nvSpPr>
        <p:spPr>
          <a:xfrm>
            <a:off x="8717540" y="4943496"/>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4" name="Google Shape;64;g2f68a152b91_0_53"/>
          <p:cNvSpPr/>
          <p:nvPr/>
        </p:nvSpPr>
        <p:spPr>
          <a:xfrm>
            <a:off x="894683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5" name="Google Shape;65;g2f68a152b91_0_53"/>
          <p:cNvSpPr/>
          <p:nvPr/>
        </p:nvSpPr>
        <p:spPr>
          <a:xfrm>
            <a:off x="887040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6" name="Google Shape;66;g2f68a152b91_0_53"/>
          <p:cNvSpPr/>
          <p:nvPr/>
        </p:nvSpPr>
        <p:spPr>
          <a:xfrm>
            <a:off x="879397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67" name="Google Shape;67;g2f68a152b91_0_53"/>
          <p:cNvSpPr/>
          <p:nvPr/>
        </p:nvSpPr>
        <p:spPr>
          <a:xfrm>
            <a:off x="8717540" y="5006004"/>
            <a:ext cx="57600" cy="43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2f68a152b91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g2f68a152b91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2f68a152b91_0_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g2f68a152b91_0_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g2f68a152b91_0_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g2f68a152b91_0_0"/>
          <p:cNvPicPr preferRelativeResize="0"/>
          <p:nvPr/>
        </p:nvPicPr>
        <p:blipFill rotWithShape="1">
          <a:blip r:embed="rId1">
            <a:alphaModFix/>
          </a:blip>
          <a:srcRect b="0" l="0" r="0" t="0"/>
          <a:stretch/>
        </p:blipFill>
        <p:spPr>
          <a:xfrm>
            <a:off x="-1" y="5414"/>
            <a:ext cx="9144003" cy="5138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hyperlink" Target="https://forms.gle/tb3omtF1Lb9Mjmvf8"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8.jp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f68a152b91_0_147"/>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7" name="Google Shape;157;g2f68a152b91_0_147"/>
          <p:cNvSpPr txBox="1"/>
          <p:nvPr>
            <p:ph idx="1" type="subTitle"/>
          </p:nvPr>
        </p:nvSpPr>
        <p:spPr>
          <a:xfrm>
            <a:off x="1143000" y="2701529"/>
            <a:ext cx="6858000" cy="12417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58" name="Google Shape;158;g2f68a152b91_0_147"/>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59" name="Google Shape;159;g2f68a152b91_0_147"/>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60" name="Google Shape;160;g2f68a152b91_0_147"/>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6"/>
          <p:cNvPicPr preferRelativeResize="0"/>
          <p:nvPr/>
        </p:nvPicPr>
        <p:blipFill rotWithShape="1">
          <a:blip r:embed="rId3">
            <a:alphaModFix/>
          </a:blip>
          <a:srcRect b="37579" l="0" r="0" t="34765"/>
          <a:stretch/>
        </p:blipFill>
        <p:spPr>
          <a:xfrm>
            <a:off x="1326560" y="1453602"/>
            <a:ext cx="6490880" cy="2944807"/>
          </a:xfrm>
          <a:prstGeom prst="rect">
            <a:avLst/>
          </a:prstGeom>
          <a:noFill/>
          <a:ln>
            <a:noFill/>
          </a:ln>
        </p:spPr>
      </p:pic>
      <p:sp>
        <p:nvSpPr>
          <p:cNvPr id="218" name="Google Shape;218;p6"/>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7"/>
          <p:cNvPicPr preferRelativeResize="0"/>
          <p:nvPr/>
        </p:nvPicPr>
        <p:blipFill rotWithShape="1">
          <a:blip r:embed="rId3">
            <a:alphaModFix/>
          </a:blip>
          <a:srcRect b="1259" l="4953" r="482" t="61629"/>
          <a:stretch/>
        </p:blipFill>
        <p:spPr>
          <a:xfrm>
            <a:off x="1102360" y="1450980"/>
            <a:ext cx="6939281" cy="3356301"/>
          </a:xfrm>
          <a:prstGeom prst="rect">
            <a:avLst/>
          </a:prstGeom>
          <a:noFill/>
          <a:ln>
            <a:noFill/>
          </a:ln>
        </p:spPr>
      </p:pic>
      <p:sp>
        <p:nvSpPr>
          <p:cNvPr id="224" name="Google Shape;224;p7"/>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5dab58096a_0_254"/>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i="0" sz="1600" u="none" cap="none" strike="noStrike">
              <a:solidFill>
                <a:schemeClr val="dk1"/>
              </a:solidFill>
              <a:latin typeface="Roboto"/>
              <a:ea typeface="Roboto"/>
              <a:cs typeface="Roboto"/>
              <a:sym typeface="Roboto"/>
            </a:endParaRPr>
          </a:p>
        </p:txBody>
      </p:sp>
      <p:sp>
        <p:nvSpPr>
          <p:cNvPr id="230" name="Google Shape;230;g15dab58096a_0_254"/>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Find the area of trapezium whose parallel sides are 20 cm and 18 cm long, and the distance between them is 15 cm.</a:t>
            </a:r>
            <a:endParaRPr sz="1200">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225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275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285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315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E. None of these</a:t>
            </a:r>
            <a:endParaRPr sz="1200">
              <a:latin typeface="Roboto"/>
              <a:ea typeface="Roboto"/>
              <a:cs typeface="Roboto"/>
              <a:sym typeface="Roboto"/>
            </a:endParaRPr>
          </a:p>
          <a:p>
            <a:pPr indent="0" lvl="0" marL="0" marR="0" rtl="0" algn="l">
              <a:lnSpc>
                <a:spcPct val="150000"/>
              </a:lnSpc>
              <a:spcBef>
                <a:spcPts val="0"/>
              </a:spcBef>
              <a:spcAft>
                <a:spcPts val="0"/>
              </a:spcAft>
              <a:buNone/>
            </a:pPr>
            <a:r>
              <a:rPr i="0" lang="en-GB" sz="1200" u="none" cap="none" strike="noStrike">
                <a:solidFill>
                  <a:srgbClr val="000000"/>
                </a:solidFill>
                <a:latin typeface="Roboto"/>
                <a:ea typeface="Roboto"/>
                <a:cs typeface="Roboto"/>
                <a:sym typeface="Roboto"/>
              </a:rPr>
              <a:t> </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sz="1600" u="none" cap="none" strike="noStrike">
                <a:solidFill>
                  <a:srgbClr val="000000"/>
                </a:solidFill>
                <a:latin typeface="Roboto"/>
                <a:ea typeface="Roboto"/>
                <a:cs typeface="Roboto"/>
                <a:sym typeface="Roboto"/>
              </a:rPr>
              <a:t>   </a:t>
            </a:r>
            <a:endParaRPr sz="1200">
              <a:latin typeface="Roboto"/>
              <a:ea typeface="Roboto"/>
              <a:cs typeface="Roboto"/>
              <a:sym typeface="Roboto"/>
            </a:endParaRPr>
          </a:p>
        </p:txBody>
      </p:sp>
      <p:sp>
        <p:nvSpPr>
          <p:cNvPr id="231" name="Google Shape;231;g15dab58096a_0_254"/>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5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5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5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5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5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500"/>
                                        <p:tgtEl>
                                          <p:spTgt spid="2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g15dab58096a_0_26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237" name="Google Shape;237;g15dab58096a_0_262"/>
          <p:cNvSpPr txBox="1"/>
          <p:nvPr/>
        </p:nvSpPr>
        <p:spPr>
          <a:xfrm>
            <a:off x="540000" y="1450975"/>
            <a:ext cx="7253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Area of a trapezium = 1/2 (sum of parallel sides) * (perpendicular distance between them)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1/2 (20 + 18) * (15)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285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p:txBody>
      </p:sp>
      <p:sp>
        <p:nvSpPr>
          <p:cNvPr id="238" name="Google Shape;238;g15dab58096a_0_262"/>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01</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5dab58096a_0_340"/>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i="0" sz="1600" u="none" cap="none" strike="noStrike">
              <a:solidFill>
                <a:schemeClr val="dk1"/>
              </a:solidFill>
              <a:latin typeface="Roboto"/>
              <a:ea typeface="Roboto"/>
              <a:cs typeface="Roboto"/>
              <a:sym typeface="Roboto"/>
            </a:endParaRPr>
          </a:p>
        </p:txBody>
      </p:sp>
      <p:sp>
        <p:nvSpPr>
          <p:cNvPr id="244" name="Google Shape;244;g15dab58096a_0_340"/>
          <p:cNvSpPr txBox="1"/>
          <p:nvPr/>
        </p:nvSpPr>
        <p:spPr>
          <a:xfrm>
            <a:off x="540000" y="1450975"/>
            <a:ext cx="7253100" cy="2271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Find the area of a parallelogram with base 24 cm and height 16 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262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384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192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131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E. None of these</a:t>
            </a:r>
            <a:endParaRPr>
              <a:latin typeface="Roboto"/>
              <a:ea typeface="Roboto"/>
              <a:cs typeface="Roboto"/>
              <a:sym typeface="Roboto"/>
            </a:endParaRPr>
          </a:p>
          <a:p>
            <a:pPr indent="0" lvl="0" marL="0" marR="0" rtl="0" algn="l">
              <a:lnSpc>
                <a:spcPct val="150000"/>
              </a:lnSpc>
              <a:spcBef>
                <a:spcPts val="0"/>
              </a:spcBef>
              <a:spcAft>
                <a:spcPts val="0"/>
              </a:spcAft>
              <a:buNone/>
            </a:pPr>
            <a:r>
              <a:t/>
            </a:r>
            <a:endParaRPr b="1"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245" name="Google Shape;245;g15dab58096a_0_340"/>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5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5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5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5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5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5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5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500"/>
                                        <p:tgtEl>
                                          <p:spTgt spid="2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8" st="8"/>
                                            </p:txEl>
                                          </p:spTgt>
                                        </p:tgtEl>
                                        <p:attrNameLst>
                                          <p:attrName>style.visibility</p:attrName>
                                        </p:attrNameLst>
                                      </p:cBhvr>
                                      <p:to>
                                        <p:strVal val="visible"/>
                                      </p:to>
                                    </p:set>
                                    <p:animEffect filter="fade" transition="in">
                                      <p:cBhvr>
                                        <p:cTn dur="500"/>
                                        <p:tgtEl>
                                          <p:spTgt spid="24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g15dab58096a_0_34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251" name="Google Shape;251;g15dab58096a_0_348"/>
          <p:cNvSpPr txBox="1"/>
          <p:nvPr/>
        </p:nvSpPr>
        <p:spPr>
          <a:xfrm>
            <a:off x="539998" y="1450975"/>
            <a:ext cx="7253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Area of a parallelogram=bh </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24*16 </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=384 cm</a:t>
            </a:r>
            <a:r>
              <a:rPr baseline="30000" i="0" lang="en-GB" sz="1400" u="none" cap="none" strike="noStrike">
                <a:solidFill>
                  <a:srgbClr val="000000"/>
                </a:solidFill>
                <a:latin typeface="Roboto"/>
                <a:ea typeface="Roboto"/>
                <a:cs typeface="Roboto"/>
                <a:sym typeface="Roboto"/>
              </a:rPr>
              <a:t>2</a:t>
            </a:r>
            <a:endParaRPr i="0" sz="1400" u="none" cap="none" strike="noStrike">
              <a:solidFill>
                <a:srgbClr val="000000"/>
              </a:solidFill>
              <a:latin typeface="Roboto"/>
              <a:ea typeface="Roboto"/>
              <a:cs typeface="Roboto"/>
              <a:sym typeface="Roboto"/>
            </a:endParaRPr>
          </a:p>
        </p:txBody>
      </p:sp>
      <p:sp>
        <p:nvSpPr>
          <p:cNvPr id="252" name="Google Shape;252;g15dab58096a_0_348"/>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02</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5dab58096a_0_35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i="0" sz="1600" u="none" cap="none" strike="noStrike">
              <a:solidFill>
                <a:schemeClr val="dk1"/>
              </a:solidFill>
              <a:latin typeface="Roboto"/>
              <a:ea typeface="Roboto"/>
              <a:cs typeface="Roboto"/>
              <a:sym typeface="Roboto"/>
            </a:endParaRPr>
          </a:p>
        </p:txBody>
      </p:sp>
      <p:sp>
        <p:nvSpPr>
          <p:cNvPr id="258" name="Google Shape;258;g15dab58096a_0_356"/>
          <p:cNvSpPr txBox="1"/>
          <p:nvPr/>
        </p:nvSpPr>
        <p:spPr>
          <a:xfrm>
            <a:off x="540000" y="1450975"/>
            <a:ext cx="7253100" cy="2030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horse is tethered by a rope 10 m long at a point. Find the area of the region where it can graze (π = 3.14 )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314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31.4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314 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31.4 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t/>
            </a:r>
            <a:endParaRPr b="1"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1"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259" name="Google Shape;259;g15dab58096a_0_356"/>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5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5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5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5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5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5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500"/>
                                        <p:tgtEl>
                                          <p:spTgt spid="25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g15dab58096a_0_364"/>
          <p:cNvSpPr txBox="1"/>
          <p:nvPr/>
        </p:nvSpPr>
        <p:spPr>
          <a:xfrm>
            <a:off x="540000" y="1450975"/>
            <a:ext cx="72531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The area of the region the horse can graze is circular with a radius equal to the length of the rope.</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Area of the circle is πr²</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 3.14 × 10²</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 3.14 × 100</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=314</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Hence the area of the region the horse can graze is 314cm²</a:t>
            </a:r>
            <a:endParaRPr>
              <a:latin typeface="Roboto"/>
              <a:ea typeface="Roboto"/>
              <a:cs typeface="Roboto"/>
              <a:sym typeface="Roboto"/>
            </a:endParaRPr>
          </a:p>
        </p:txBody>
      </p:sp>
      <p:sp>
        <p:nvSpPr>
          <p:cNvPr id="265" name="Google Shape;265;g15dab58096a_0_364"/>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03</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5dab58096a_0_372"/>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i="0" sz="1600" u="none" cap="none" strike="noStrike">
              <a:solidFill>
                <a:schemeClr val="dk1"/>
              </a:solidFill>
              <a:latin typeface="Roboto"/>
              <a:ea typeface="Roboto"/>
              <a:cs typeface="Roboto"/>
              <a:sym typeface="Roboto"/>
            </a:endParaRPr>
          </a:p>
        </p:txBody>
      </p:sp>
      <p:sp>
        <p:nvSpPr>
          <p:cNvPr id="271" name="Google Shape;271;g15dab58096a_0_372"/>
          <p:cNvSpPr txBox="1"/>
          <p:nvPr/>
        </p:nvSpPr>
        <p:spPr>
          <a:xfrm>
            <a:off x="540000" y="1450975"/>
            <a:ext cx="7253100" cy="2495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The length of a room exceeds the breadth by 2 metres. If both the length and the breadth are increased by 1 meter, then the area of the room is increased by 11 sq. m. Find the length and the breadth of the room.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3m and 2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2m and 7m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7m and 9m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6m and 4m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272" name="Google Shape;272;g15dab58096a_0_372"/>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Effect filter="fade" transition="in">
                                      <p:cBhvr>
                                        <p:cTn dur="500"/>
                                        <p:tgtEl>
                                          <p:spTgt spid="2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Effect filter="fade" transition="in">
                                      <p:cBhvr>
                                        <p:cTn dur="500"/>
                                        <p:tgtEl>
                                          <p:spTgt spid="2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Effect filter="fade" transition="in">
                                      <p:cBhvr>
                                        <p:cTn dur="500"/>
                                        <p:tgtEl>
                                          <p:spTgt spid="2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Effect filter="fade" transition="in">
                                      <p:cBhvr>
                                        <p:cTn dur="500"/>
                                        <p:tgtEl>
                                          <p:spTgt spid="27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g15dab58096a_0_38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278" name="Google Shape;278;g15dab58096a_0_380"/>
          <p:cNvSpPr txBox="1"/>
          <p:nvPr/>
        </p:nvSpPr>
        <p:spPr>
          <a:xfrm>
            <a:off x="540000" y="1450975"/>
            <a:ext cx="7253100" cy="2922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Solution: D. Let the breadth of the room is x meter. Then,</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length of room = x+ 2 (given) and</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area of room =  (x+2) x sq  meter</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If length and breadth increased 1 meter,</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length = (x+2) + 1 = x + 3 meter and breadth = x + 1 meter</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Then area of new room = ( x + 3) (x + 1)  sq m</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As per given in question</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x + 3) (x + 1) –  (x+2)x = 11</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x² + 4x + 3 – x² -2x  = 11</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2x = 8</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x = 4</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So breadth of room = 4</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And length of room = 4 + 2 = 6</a:t>
            </a:r>
            <a:endParaRPr>
              <a:latin typeface="Roboto"/>
              <a:ea typeface="Roboto"/>
              <a:cs typeface="Roboto"/>
              <a:sym typeface="Roboto"/>
            </a:endParaRPr>
          </a:p>
        </p:txBody>
      </p:sp>
      <p:sp>
        <p:nvSpPr>
          <p:cNvPr id="279" name="Google Shape;279;g15dab58096a_0_380"/>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04</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f3ffe0f17a_0_5"/>
          <p:cNvSpPr txBox="1"/>
          <p:nvPr>
            <p:ph idx="1" type="body"/>
          </p:nvPr>
        </p:nvSpPr>
        <p:spPr>
          <a:xfrm>
            <a:off x="729200" y="1450975"/>
            <a:ext cx="7063800" cy="29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400">
                <a:solidFill>
                  <a:schemeClr val="dk1"/>
                </a:solidFill>
                <a:highlight>
                  <a:srgbClr val="FFFFFF"/>
                </a:highlight>
                <a:latin typeface="Roboto"/>
                <a:ea typeface="Roboto"/>
                <a:cs typeface="Roboto"/>
                <a:sym typeface="Roboto"/>
              </a:rPr>
              <a:t>URL</a:t>
            </a:r>
            <a:r>
              <a:rPr b="1" lang="en-GB" sz="1400">
                <a:solidFill>
                  <a:srgbClr val="373737"/>
                </a:solidFill>
                <a:highlight>
                  <a:srgbClr val="FFFFFF"/>
                </a:highlight>
                <a:latin typeface="Roboto"/>
                <a:ea typeface="Roboto"/>
                <a:cs typeface="Roboto"/>
                <a:sym typeface="Roboto"/>
              </a:rPr>
              <a:t>: </a:t>
            </a:r>
            <a:r>
              <a:rPr b="1" lang="en-GB" sz="1400" u="sng">
                <a:solidFill>
                  <a:schemeClr val="hlink"/>
                </a:solidFill>
                <a:latin typeface="Roboto"/>
                <a:ea typeface="Roboto"/>
                <a:cs typeface="Roboto"/>
                <a:sym typeface="Roboto"/>
                <a:hlinkClick r:id="rId3"/>
              </a:rPr>
              <a:t>https://forms.gle/tb3omtF1Lb9Mjmvf8</a:t>
            </a:r>
            <a:endParaRPr b="1" sz="14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4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GB" sz="1400">
                <a:solidFill>
                  <a:schemeClr val="dk1"/>
                </a:solidFill>
                <a:highlight>
                  <a:srgbClr val="FFFFFF"/>
                </a:highlight>
                <a:latin typeface="Roboto"/>
                <a:ea typeface="Roboto"/>
                <a:cs typeface="Roboto"/>
                <a:sym typeface="Roboto"/>
              </a:rPr>
              <a:t>QR CODE</a:t>
            </a:r>
            <a:r>
              <a:rPr b="1" lang="en-GB" sz="1400">
                <a:solidFill>
                  <a:srgbClr val="373737"/>
                </a:solidFill>
                <a:highlight>
                  <a:srgbClr val="FFFFFF"/>
                </a:highlight>
                <a:latin typeface="Roboto"/>
                <a:ea typeface="Roboto"/>
                <a:cs typeface="Roboto"/>
                <a:sym typeface="Roboto"/>
              </a:rPr>
              <a:t>:</a:t>
            </a:r>
            <a:endParaRPr b="1" sz="14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400">
                <a:solidFill>
                  <a:srgbClr val="373737"/>
                </a:solidFill>
                <a:highlight>
                  <a:srgbClr val="FFFFFF"/>
                </a:highlight>
                <a:latin typeface="Roboto"/>
                <a:ea typeface="Roboto"/>
                <a:cs typeface="Roboto"/>
                <a:sym typeface="Roboto"/>
              </a:rPr>
              <a:t>				</a:t>
            </a:r>
            <a:endParaRPr b="1" sz="14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400">
              <a:solidFill>
                <a:srgbClr val="373737"/>
              </a:solidFill>
              <a:highlight>
                <a:srgbClr val="FFFFFF"/>
              </a:highlight>
              <a:latin typeface="Roboto"/>
              <a:ea typeface="Roboto"/>
              <a:cs typeface="Roboto"/>
              <a:sym typeface="Roboto"/>
            </a:endParaRPr>
          </a:p>
        </p:txBody>
      </p:sp>
      <p:sp>
        <p:nvSpPr>
          <p:cNvPr id="166" name="Google Shape;166;g2f3ffe0f17a_0_5"/>
          <p:cNvSpPr txBox="1"/>
          <p:nvPr/>
        </p:nvSpPr>
        <p:spPr>
          <a:xfrm>
            <a:off x="577325" y="622125"/>
            <a:ext cx="7786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Roboto"/>
                <a:ea typeface="Roboto"/>
                <a:cs typeface="Roboto"/>
                <a:sym typeface="Roboto"/>
              </a:rPr>
              <a:t>                    TEST TIME ON PRESENTATION SKILLS 1.6(DEALING WITH QUESTIONS)</a:t>
            </a:r>
            <a:endParaRPr b="1" sz="1600">
              <a:latin typeface="Roboto"/>
              <a:ea typeface="Roboto"/>
              <a:cs typeface="Roboto"/>
              <a:sym typeface="Roboto"/>
            </a:endParaRPr>
          </a:p>
        </p:txBody>
      </p:sp>
      <p:sp>
        <p:nvSpPr>
          <p:cNvPr id="167" name="Google Shape;167;g2f3ffe0f17a_0_5"/>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68" name="Google Shape;168;g2f3ffe0f17a_0_5"/>
          <p:cNvPicPr preferRelativeResize="0"/>
          <p:nvPr/>
        </p:nvPicPr>
        <p:blipFill>
          <a:blip r:embed="rId4">
            <a:alphaModFix/>
          </a:blip>
          <a:stretch>
            <a:fillRect/>
          </a:stretch>
        </p:blipFill>
        <p:spPr>
          <a:xfrm>
            <a:off x="3301800" y="2200650"/>
            <a:ext cx="2941000" cy="23849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5dab58096a_0_388"/>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i="0" sz="1600" u="none" cap="none" strike="noStrike">
              <a:solidFill>
                <a:schemeClr val="dk1"/>
              </a:solidFill>
              <a:latin typeface="Roboto"/>
              <a:ea typeface="Roboto"/>
              <a:cs typeface="Roboto"/>
              <a:sym typeface="Roboto"/>
            </a:endParaRPr>
          </a:p>
        </p:txBody>
      </p:sp>
      <p:sp>
        <p:nvSpPr>
          <p:cNvPr id="285" name="Google Shape;285;g15dab58096a_0_388"/>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The length of a rectangular plot is thrice its breadth. If the area of the rectangular plot is 867 sq m, then what is the breadth of the rectangular plot?</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8.5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17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34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51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E. None of these</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286" name="Google Shape;286;g15dab58096a_0_388"/>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5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5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5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5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5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5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5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500"/>
                                        <p:tgtEl>
                                          <p:spTgt spid="2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g15dab58096a_0_39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292" name="Google Shape;292;g15dab58096a_0_396"/>
          <p:cNvSpPr txBox="1"/>
          <p:nvPr/>
        </p:nvSpPr>
        <p:spPr>
          <a:xfrm>
            <a:off x="539998" y="1490025"/>
            <a:ext cx="7253100" cy="1923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Let the breadth of the plot be b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Length of the plot = 3 b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(3b)(b) = 867</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3b</a:t>
            </a:r>
            <a:r>
              <a:rPr baseline="30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 867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b</a:t>
            </a:r>
            <a:r>
              <a:rPr baseline="30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 289 = 17</a:t>
            </a:r>
            <a:r>
              <a:rPr baseline="30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(b &gt; 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b = 17 m.</a:t>
            </a:r>
            <a:endParaRPr>
              <a:latin typeface="Roboto"/>
              <a:ea typeface="Roboto"/>
              <a:cs typeface="Roboto"/>
              <a:sym typeface="Roboto"/>
            </a:endParaRPr>
          </a:p>
        </p:txBody>
      </p:sp>
      <p:sp>
        <p:nvSpPr>
          <p:cNvPr id="293" name="Google Shape;293;g15dab58096a_0_396"/>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05</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5dab58096a_0_404"/>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i="0" sz="1600" u="none" cap="none" strike="noStrike">
              <a:solidFill>
                <a:schemeClr val="dk1"/>
              </a:solidFill>
              <a:latin typeface="Roboto"/>
              <a:ea typeface="Roboto"/>
              <a:cs typeface="Roboto"/>
              <a:sym typeface="Roboto"/>
            </a:endParaRPr>
          </a:p>
        </p:txBody>
      </p:sp>
      <p:sp>
        <p:nvSpPr>
          <p:cNvPr id="299" name="Google Shape;299;g15dab58096a_0_404"/>
          <p:cNvSpPr txBox="1"/>
          <p:nvPr/>
        </p:nvSpPr>
        <p:spPr>
          <a:xfrm>
            <a:off x="540000" y="1450975"/>
            <a:ext cx="7253100" cy="2030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The area of a square is equal to five times the area of a rectangle of dimensions 125 cm * 64 cm. What is the perimeter of the square?</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600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800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400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1000 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00" name="Google Shape;300;g15dab58096a_0_404"/>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6</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500"/>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500"/>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500"/>
                                        <p:tgtEl>
                                          <p:spTgt spid="2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500"/>
                                        <p:tgtEl>
                                          <p:spTgt spid="2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Effect filter="fade" transition="in">
                                      <p:cBhvr>
                                        <p:cTn dur="500"/>
                                        <p:tgtEl>
                                          <p:spTgt spid="29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g15dab58096a_0_41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306" name="Google Shape;306;g15dab58096a_0_412"/>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Area of the square = s * s = 5(125 * 64)</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=&gt; s = 25 * 8 = 200 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Perimeter of the square = 4 * 200 = 800 cm.</a:t>
            </a:r>
            <a:endParaRPr>
              <a:latin typeface="Roboto"/>
              <a:ea typeface="Roboto"/>
              <a:cs typeface="Roboto"/>
              <a:sym typeface="Roboto"/>
            </a:endParaRPr>
          </a:p>
        </p:txBody>
      </p:sp>
      <p:sp>
        <p:nvSpPr>
          <p:cNvPr id="307" name="Google Shape;307;g15dab58096a_0_412"/>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06</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5dab58096a_0_420"/>
          <p:cNvSpPr txBox="1"/>
          <p:nvPr/>
        </p:nvSpPr>
        <p:spPr>
          <a:xfrm>
            <a:off x="7189450" y="456500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i="0" sz="1600" u="none" cap="none" strike="noStrike">
              <a:solidFill>
                <a:schemeClr val="dk1"/>
              </a:solidFill>
              <a:latin typeface="Roboto"/>
              <a:ea typeface="Roboto"/>
              <a:cs typeface="Roboto"/>
              <a:sym typeface="Roboto"/>
            </a:endParaRPr>
          </a:p>
        </p:txBody>
      </p:sp>
      <p:sp>
        <p:nvSpPr>
          <p:cNvPr id="313" name="Google Shape;313;g15dab58096a_0_420"/>
          <p:cNvSpPr txBox="1"/>
          <p:nvPr/>
        </p:nvSpPr>
        <p:spPr>
          <a:xfrm>
            <a:off x="540000" y="1450975"/>
            <a:ext cx="7253100" cy="2030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wire in the form of a circle of radius 3.5 m is bent in the form of a rectangule, whose length and breadth are in the ratio of 6 : 5. What is the area of the rectangle?</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60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40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30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15 cm</a:t>
            </a:r>
            <a:r>
              <a:rPr baseline="30000" i="0" lang="en-GB" u="none" cap="none" strike="noStrike">
                <a:solidFill>
                  <a:srgbClr val="000000"/>
                </a:solidFill>
                <a:latin typeface="Roboto"/>
                <a:ea typeface="Roboto"/>
                <a:cs typeface="Roboto"/>
                <a:sym typeface="Roboto"/>
              </a:rPr>
              <a:t>2</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14" name="Google Shape;314;g15dab58096a_0_420"/>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5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5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5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5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5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5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500"/>
                                        <p:tgtEl>
                                          <p:spTgt spid="31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sp>
        <p:nvSpPr>
          <p:cNvPr id="319" name="Google Shape;319;g15dab58096a_0_428"/>
          <p:cNvSpPr txBox="1"/>
          <p:nvPr/>
        </p:nvSpPr>
        <p:spPr>
          <a:xfrm>
            <a:off x="540000" y="1450975"/>
            <a:ext cx="7253100" cy="28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The circumference of the circle is equal to the permeter of the rectangle. </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Let l = 6x and b = 5x 2(6x + 5x) = 2 * 22/7 * 3.5 </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=&gt;  x = 1 </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Therefore l = 6 cm and b = 5 cm Area of the rectangle = 6 * 5 = 30 cm</a:t>
            </a:r>
            <a:r>
              <a:rPr baseline="30000" i="0" lang="en-GB" sz="1400" u="none" cap="none" strike="noStrike">
                <a:solidFill>
                  <a:srgbClr val="000000"/>
                </a:solidFill>
                <a:latin typeface="Roboto"/>
                <a:ea typeface="Roboto"/>
                <a:cs typeface="Roboto"/>
                <a:sym typeface="Roboto"/>
              </a:rPr>
              <a:t>2</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GB" sz="1400" u="none" cap="none" strike="noStrike">
                <a:solidFill>
                  <a:srgbClr val="000000"/>
                </a:solidFill>
                <a:latin typeface="Roboto"/>
                <a:ea typeface="Roboto"/>
                <a:cs typeface="Roboto"/>
                <a:sym typeface="Roboto"/>
              </a:rPr>
            </a:br>
            <a:endParaRPr i="0" sz="1400" u="none" cap="none" strike="noStrike">
              <a:solidFill>
                <a:srgbClr val="000000"/>
              </a:solidFill>
              <a:latin typeface="Roboto"/>
              <a:ea typeface="Roboto"/>
              <a:cs typeface="Roboto"/>
              <a:sym typeface="Roboto"/>
            </a:endParaRPr>
          </a:p>
        </p:txBody>
      </p:sp>
      <p:sp>
        <p:nvSpPr>
          <p:cNvPr id="320" name="Google Shape;320;g15dab58096a_0_428"/>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07</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5dab58096a_0_43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i="0" sz="1600" u="none" cap="none" strike="noStrike">
              <a:solidFill>
                <a:schemeClr val="dk1"/>
              </a:solidFill>
              <a:latin typeface="Roboto"/>
              <a:ea typeface="Roboto"/>
              <a:cs typeface="Roboto"/>
              <a:sym typeface="Roboto"/>
            </a:endParaRPr>
          </a:p>
        </p:txBody>
      </p:sp>
      <p:sp>
        <p:nvSpPr>
          <p:cNvPr id="326" name="Google Shape;326;g15dab58096a_0_436"/>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The area of a square is 4096 sq cm. Find the ratio of the breadth and the length of a rectangle whose length is twice the side of the square and breadth is 24 cm less than the side of the square.</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18 : 5</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7 : 16</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5 : 14</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5 : 16</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27" name="Google Shape;327;g15dab58096a_0_436"/>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5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5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5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500"/>
                                        <p:tgtEl>
                                          <p:spTgt spid="3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animEffect filter="fade" transition="in">
                                      <p:cBhvr>
                                        <p:cTn dur="500"/>
                                        <p:tgtEl>
                                          <p:spTgt spid="3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animEffect filter="fade" transition="in">
                                      <p:cBhvr>
                                        <p:cTn dur="500"/>
                                        <p:tgtEl>
                                          <p:spTgt spid="3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6" st="6"/>
                                            </p:txEl>
                                          </p:spTgt>
                                        </p:tgtEl>
                                        <p:attrNameLst>
                                          <p:attrName>style.visibility</p:attrName>
                                        </p:attrNameLst>
                                      </p:cBhvr>
                                      <p:to>
                                        <p:strVal val="visible"/>
                                      </p:to>
                                    </p:set>
                                    <p:animEffect filter="fade" transition="in">
                                      <p:cBhvr>
                                        <p:cTn dur="500"/>
                                        <p:tgtEl>
                                          <p:spTgt spid="32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g15dab58096a_0_44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333" name="Google Shape;333;g15dab58096a_0_444"/>
          <p:cNvSpPr txBox="1"/>
          <p:nvPr/>
        </p:nvSpPr>
        <p:spPr>
          <a:xfrm>
            <a:off x="540000" y="1450975"/>
            <a:ext cx="7253100" cy="28062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Let the length and the breadth of the rectangle be l cm and b cm respectively. Let the side of the square be a cm.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a2 = 4096 = 2</a:t>
            </a:r>
            <a:r>
              <a:rPr baseline="30000" i="0" lang="en-GB" sz="1400" u="none" cap="none" strike="noStrike">
                <a:solidFill>
                  <a:srgbClr val="000000"/>
                </a:solidFill>
                <a:latin typeface="Roboto"/>
                <a:ea typeface="Roboto"/>
                <a:cs typeface="Roboto"/>
                <a:sym typeface="Roboto"/>
              </a:rPr>
              <a:t>12</a:t>
            </a:r>
            <a:r>
              <a:rPr i="0" lang="en-GB" sz="1400" u="none" cap="none" strike="noStrike">
                <a:solidFill>
                  <a:srgbClr val="000000"/>
                </a:solidFill>
                <a:latin typeface="Roboto"/>
                <a:ea typeface="Roboto"/>
                <a:cs typeface="Roboto"/>
                <a:sym typeface="Roboto"/>
              </a:rPr>
              <a:t>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a = (2</a:t>
            </a:r>
            <a:r>
              <a:rPr baseline="30000" i="0" lang="en-GB" sz="1400" u="none" cap="none" strike="noStrike">
                <a:solidFill>
                  <a:srgbClr val="000000"/>
                </a:solidFill>
                <a:latin typeface="Roboto"/>
                <a:ea typeface="Roboto"/>
                <a:cs typeface="Roboto"/>
                <a:sym typeface="Roboto"/>
              </a:rPr>
              <a:t>12</a:t>
            </a:r>
            <a:r>
              <a:rPr i="0" lang="en-GB" sz="1400" u="none" cap="none" strike="noStrike">
                <a:solidFill>
                  <a:srgbClr val="000000"/>
                </a:solidFill>
                <a:latin typeface="Roboto"/>
                <a:ea typeface="Roboto"/>
                <a:cs typeface="Roboto"/>
                <a:sym typeface="Roboto"/>
              </a:rPr>
              <a:t>)</a:t>
            </a:r>
            <a:r>
              <a:rPr baseline="30000" i="0" lang="en-GB" sz="1400" u="none" cap="none" strike="noStrike">
                <a:solidFill>
                  <a:srgbClr val="000000"/>
                </a:solidFill>
                <a:latin typeface="Roboto"/>
                <a:ea typeface="Roboto"/>
                <a:cs typeface="Roboto"/>
                <a:sym typeface="Roboto"/>
              </a:rPr>
              <a:t>1/2</a:t>
            </a:r>
            <a:r>
              <a:rPr i="0" lang="en-GB" sz="1400" u="none" cap="none" strike="noStrike">
                <a:solidFill>
                  <a:srgbClr val="000000"/>
                </a:solidFill>
                <a:latin typeface="Roboto"/>
                <a:ea typeface="Roboto"/>
                <a:cs typeface="Roboto"/>
                <a:sym typeface="Roboto"/>
              </a:rPr>
              <a:t> = 2</a:t>
            </a:r>
            <a:r>
              <a:rPr baseline="30000" i="0" lang="en-GB" sz="1400" u="none" cap="none" strike="noStrike">
                <a:solidFill>
                  <a:srgbClr val="000000"/>
                </a:solidFill>
                <a:latin typeface="Roboto"/>
                <a:ea typeface="Roboto"/>
                <a:cs typeface="Roboto"/>
                <a:sym typeface="Roboto"/>
              </a:rPr>
              <a:t>6</a:t>
            </a:r>
            <a:r>
              <a:rPr i="0" lang="en-GB" sz="1400" u="none" cap="none" strike="noStrike">
                <a:solidFill>
                  <a:srgbClr val="000000"/>
                </a:solidFill>
                <a:latin typeface="Roboto"/>
                <a:ea typeface="Roboto"/>
                <a:cs typeface="Roboto"/>
                <a:sym typeface="Roboto"/>
              </a:rPr>
              <a:t> = 64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L = 2a and b = a - 24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b : l = a - 24 : 2a = 40 : 128 = 5 : 16</a:t>
            </a:r>
            <a:endParaRPr>
              <a:latin typeface="Roboto"/>
              <a:ea typeface="Roboto"/>
              <a:cs typeface="Roboto"/>
              <a:sym typeface="Roboto"/>
            </a:endParaRPr>
          </a:p>
        </p:txBody>
      </p:sp>
      <p:sp>
        <p:nvSpPr>
          <p:cNvPr id="334" name="Google Shape;334;g15dab58096a_0_444"/>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08</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5dab58096a_0_452"/>
          <p:cNvSpPr txBox="1"/>
          <p:nvPr/>
        </p:nvSpPr>
        <p:spPr>
          <a:xfrm>
            <a:off x="7189450" y="4314325"/>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i="0" sz="1600" u="none" cap="none" strike="noStrike">
              <a:solidFill>
                <a:schemeClr val="dk1"/>
              </a:solidFill>
              <a:latin typeface="Roboto"/>
              <a:ea typeface="Roboto"/>
              <a:cs typeface="Roboto"/>
              <a:sym typeface="Roboto"/>
            </a:endParaRPr>
          </a:p>
        </p:txBody>
      </p:sp>
      <p:sp>
        <p:nvSpPr>
          <p:cNvPr id="340" name="Google Shape;340;g15dab58096a_0_452"/>
          <p:cNvSpPr txBox="1"/>
          <p:nvPr/>
        </p:nvSpPr>
        <p:spPr>
          <a:xfrm>
            <a:off x="540000" y="1450975"/>
            <a:ext cx="7253100" cy="2133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The parameter of a square is double the perimeter of a rectangle. The area of the rectangle is 480 sq cm. Find the area of the square.</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200 sq 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72 sq 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162 sq 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Cannot be determined</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41" name="Google Shape;341;g15dab58096a_0_452"/>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5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5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5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500"/>
                                        <p:tgtEl>
                                          <p:spTgt spid="3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500"/>
                                        <p:tgtEl>
                                          <p:spTgt spid="3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animEffect filter="fade" transition="in">
                                      <p:cBhvr>
                                        <p:cTn dur="500"/>
                                        <p:tgtEl>
                                          <p:spTgt spid="3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animEffect filter="fade" transition="in">
                                      <p:cBhvr>
                                        <p:cTn dur="500"/>
                                        <p:tgtEl>
                                          <p:spTgt spid="34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sp>
        <p:nvSpPr>
          <p:cNvPr id="346" name="Google Shape;346;g15dab58096a_0_46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347" name="Google Shape;347;g15dab58096a_0_460"/>
          <p:cNvSpPr txBox="1"/>
          <p:nvPr/>
        </p:nvSpPr>
        <p:spPr>
          <a:xfrm>
            <a:off x="540000" y="1450975"/>
            <a:ext cx="72531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Let the side of the square be a cm. Let the length and the breadth of the rectangle be l cm and b cm respectively.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4a = 2(l + b)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2a = l + b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l . b = 480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We cannot find ( l + b) only with the help of l . b. Therefore a cannot be found .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Area of the square cannot be found.</a:t>
            </a:r>
            <a:endParaRPr>
              <a:latin typeface="Roboto"/>
              <a:ea typeface="Roboto"/>
              <a:cs typeface="Roboto"/>
              <a:sym typeface="Roboto"/>
            </a:endParaRPr>
          </a:p>
        </p:txBody>
      </p:sp>
      <p:sp>
        <p:nvSpPr>
          <p:cNvPr id="348" name="Google Shape;348;g15dab58096a_0_460"/>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09 </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f68a152b91_0_1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4276"/>
              <a:buNone/>
            </a:pPr>
            <a:r>
              <a:t/>
            </a:r>
            <a:endParaRPr/>
          </a:p>
        </p:txBody>
      </p:sp>
      <p:sp>
        <p:nvSpPr>
          <p:cNvPr id="174" name="Google Shape;174;g2f68a152b91_0_1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5" name="Google Shape;175;g2f68a152b91_0_189"/>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76" name="Google Shape;176;g2f68a152b91_0_189"/>
          <p:cNvSpPr txBox="1"/>
          <p:nvPr/>
        </p:nvSpPr>
        <p:spPr>
          <a:xfrm>
            <a:off x="573065" y="1868537"/>
            <a:ext cx="3969900" cy="738900"/>
          </a:xfrm>
          <a:prstGeom prst="rect">
            <a:avLst/>
          </a:prstGeom>
          <a:noFill/>
          <a:ln>
            <a:noFill/>
          </a:ln>
        </p:spPr>
        <p:txBody>
          <a:bodyPr anchorCtr="0" anchor="t" bIns="91425" lIns="91425" spcFirstLastPara="1" rIns="91425" wrap="square" tIns="91425">
            <a:spAutoFit/>
          </a:bodyPr>
          <a:lstStyle/>
          <a:p>
            <a:pPr indent="0" lvl="0" marL="114300" marR="0" rtl="0" algn="ctr">
              <a:lnSpc>
                <a:spcPct val="115000"/>
              </a:lnSpc>
              <a:spcBef>
                <a:spcPts val="0"/>
              </a:spcBef>
              <a:spcAft>
                <a:spcPts val="0"/>
              </a:spcAft>
              <a:buClr>
                <a:srgbClr val="000000"/>
              </a:buClr>
              <a:buSzPts val="1800"/>
              <a:buFont typeface="Arial"/>
              <a:buNone/>
            </a:pPr>
            <a:r>
              <a:rPr b="1" lang="en-GB" sz="3600">
                <a:solidFill>
                  <a:schemeClr val="lt1"/>
                </a:solidFill>
                <a:latin typeface="Roboto"/>
                <a:ea typeface="Roboto"/>
                <a:cs typeface="Roboto"/>
                <a:sym typeface="Roboto"/>
              </a:rPr>
              <a:t>MENSURATION</a:t>
            </a:r>
            <a:endParaRPr b="1" i="0" sz="3600" u="none" cap="none" strike="noStrike">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5dab58096a_0_468"/>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i="0" sz="1600" u="none" cap="none" strike="noStrike">
              <a:solidFill>
                <a:schemeClr val="dk1"/>
              </a:solidFill>
              <a:latin typeface="Roboto"/>
              <a:ea typeface="Roboto"/>
              <a:cs typeface="Roboto"/>
              <a:sym typeface="Roboto"/>
            </a:endParaRPr>
          </a:p>
        </p:txBody>
      </p:sp>
      <p:sp>
        <p:nvSpPr>
          <p:cNvPr id="354" name="Google Shape;354;g15dab58096a_0_468"/>
          <p:cNvSpPr txBox="1"/>
          <p:nvPr/>
        </p:nvSpPr>
        <p:spPr>
          <a:xfrm>
            <a:off x="540000" y="1450975"/>
            <a:ext cx="7253100" cy="2290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The dimensions of a room are 25 feet * 15 feet * 12 feet. What is the cost of white washing the four walls of the room at Rs. 5 per square feet if there is one door of dimensions 6 feet * 3 feet and three windows of dimensions 4 feet * 3 feet each ?</a:t>
            </a:r>
            <a:endParaRPr>
              <a:latin typeface="Roboto"/>
              <a:ea typeface="Roboto"/>
              <a:cs typeface="Roboto"/>
              <a:sym typeface="Roboto"/>
            </a:endParaRPr>
          </a:p>
          <a:p>
            <a:pPr indent="0" lvl="0" marL="0" marR="0" rtl="0" algn="l">
              <a:lnSpc>
                <a:spcPct val="100000"/>
              </a:lnSpc>
              <a:spcBef>
                <a:spcPts val="0"/>
              </a:spcBef>
              <a:spcAft>
                <a:spcPts val="0"/>
              </a:spcAft>
              <a:buNone/>
            </a:pPr>
            <a:r>
              <a:t/>
            </a:r>
            <a:endParaRPr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A. Rs. 4800</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B. Rs. 3600</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C. Rs. 4530</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D. Rs. 3560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55" name="Google Shape;355;g15dab58096a_0_468"/>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500"/>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500"/>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500"/>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500"/>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Effect filter="fade" transition="in">
                                      <p:cBhvr>
                                        <p:cTn dur="500"/>
                                        <p:tgtEl>
                                          <p:spTgt spid="3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Effect filter="fade" transition="in">
                                      <p:cBhvr>
                                        <p:cTn dur="500"/>
                                        <p:tgtEl>
                                          <p:spTgt spid="3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Effect filter="fade" transition="in">
                                      <p:cBhvr>
                                        <p:cTn dur="500"/>
                                        <p:tgtEl>
                                          <p:spTgt spid="3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7" st="7"/>
                                            </p:txEl>
                                          </p:spTgt>
                                        </p:tgtEl>
                                        <p:attrNameLst>
                                          <p:attrName>style.visibility</p:attrName>
                                        </p:attrNameLst>
                                      </p:cBhvr>
                                      <p:to>
                                        <p:strVal val="visible"/>
                                      </p:to>
                                    </p:set>
                                    <p:animEffect filter="fade" transition="in">
                                      <p:cBhvr>
                                        <p:cTn dur="500"/>
                                        <p:tgtEl>
                                          <p:spTgt spid="35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9" name="Shape 359"/>
        <p:cNvGrpSpPr/>
        <p:nvPr/>
      </p:nvGrpSpPr>
      <p:grpSpPr>
        <a:xfrm>
          <a:off x="0" y="0"/>
          <a:ext cx="0" cy="0"/>
          <a:chOff x="0" y="0"/>
          <a:chExt cx="0" cy="0"/>
        </a:xfrm>
      </p:grpSpPr>
      <p:sp>
        <p:nvSpPr>
          <p:cNvPr id="360" name="Google Shape;360;g15dab58096a_0_47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361" name="Google Shape;361;g15dab58096a_0_476"/>
          <p:cNvSpPr txBox="1"/>
          <p:nvPr/>
        </p:nvSpPr>
        <p:spPr>
          <a:xfrm>
            <a:off x="540000" y="1450975"/>
            <a:ext cx="7253100" cy="28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Area of the four walls = 2h(l + b)</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Since there are doors and windows, area of the walls = 2 * 12 (15 + 25) - (6 * 3) - 3(4 * 3) = 906 sq.ft.</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Total cost = 906 * 5 = Rs. 4530</a:t>
            </a:r>
            <a:endParaRPr>
              <a:latin typeface="Roboto"/>
              <a:ea typeface="Roboto"/>
              <a:cs typeface="Roboto"/>
              <a:sym typeface="Roboto"/>
            </a:endParaRPr>
          </a:p>
        </p:txBody>
      </p:sp>
      <p:sp>
        <p:nvSpPr>
          <p:cNvPr id="362" name="Google Shape;362;g15dab58096a_0_476"/>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10</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5dab58096a_0_484"/>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i="0" sz="1600" u="none" cap="none" strike="noStrike">
              <a:solidFill>
                <a:schemeClr val="dk1"/>
              </a:solidFill>
              <a:latin typeface="Roboto"/>
              <a:ea typeface="Roboto"/>
              <a:cs typeface="Roboto"/>
              <a:sym typeface="Roboto"/>
            </a:endParaRPr>
          </a:p>
        </p:txBody>
      </p:sp>
      <p:sp>
        <p:nvSpPr>
          <p:cNvPr id="368" name="Google Shape;368;g15dab58096a_0_484"/>
          <p:cNvSpPr txBox="1"/>
          <p:nvPr/>
        </p:nvSpPr>
        <p:spPr>
          <a:xfrm>
            <a:off x="540000" y="1450975"/>
            <a:ext cx="7253100" cy="2490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Find the total surface area of a container in cylindrical shape whose diameter is 28cm and height is 15cm.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2552</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3644</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4536</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3562</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69" name="Google Shape;369;g15dab58096a_0_484"/>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a:t>
            </a:r>
            <a:r>
              <a:rPr b="1" lang="en-GB" sz="2000">
                <a:solidFill>
                  <a:srgbClr val="8182EF"/>
                </a:solidFill>
                <a:latin typeface="Roboto"/>
                <a:ea typeface="Roboto"/>
                <a:cs typeface="Roboto"/>
                <a:sym typeface="Roboto"/>
              </a:rPr>
              <a:t>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0" st="0"/>
                                            </p:txEl>
                                          </p:spTgt>
                                        </p:tgtEl>
                                        <p:attrNameLst>
                                          <p:attrName>style.visibility</p:attrName>
                                        </p:attrNameLst>
                                      </p:cBhvr>
                                      <p:to>
                                        <p:strVal val="visible"/>
                                      </p:to>
                                    </p:set>
                                    <p:animEffect filter="fade" transition="in">
                                      <p:cBhvr>
                                        <p:cTn dur="500"/>
                                        <p:tgtEl>
                                          <p:spTgt spid="3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1" st="1"/>
                                            </p:txEl>
                                          </p:spTgt>
                                        </p:tgtEl>
                                        <p:attrNameLst>
                                          <p:attrName>style.visibility</p:attrName>
                                        </p:attrNameLst>
                                      </p:cBhvr>
                                      <p:to>
                                        <p:strVal val="visible"/>
                                      </p:to>
                                    </p:set>
                                    <p:animEffect filter="fade" transition="in">
                                      <p:cBhvr>
                                        <p:cTn dur="500"/>
                                        <p:tgtEl>
                                          <p:spTgt spid="3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2" st="2"/>
                                            </p:txEl>
                                          </p:spTgt>
                                        </p:tgtEl>
                                        <p:attrNameLst>
                                          <p:attrName>style.visibility</p:attrName>
                                        </p:attrNameLst>
                                      </p:cBhvr>
                                      <p:to>
                                        <p:strVal val="visible"/>
                                      </p:to>
                                    </p:set>
                                    <p:animEffect filter="fade" transition="in">
                                      <p:cBhvr>
                                        <p:cTn dur="500"/>
                                        <p:tgtEl>
                                          <p:spTgt spid="3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3" st="3"/>
                                            </p:txEl>
                                          </p:spTgt>
                                        </p:tgtEl>
                                        <p:attrNameLst>
                                          <p:attrName>style.visibility</p:attrName>
                                        </p:attrNameLst>
                                      </p:cBhvr>
                                      <p:to>
                                        <p:strVal val="visible"/>
                                      </p:to>
                                    </p:set>
                                    <p:animEffect filter="fade" transition="in">
                                      <p:cBhvr>
                                        <p:cTn dur="500"/>
                                        <p:tgtEl>
                                          <p:spTgt spid="3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4" st="4"/>
                                            </p:txEl>
                                          </p:spTgt>
                                        </p:tgtEl>
                                        <p:attrNameLst>
                                          <p:attrName>style.visibility</p:attrName>
                                        </p:attrNameLst>
                                      </p:cBhvr>
                                      <p:to>
                                        <p:strVal val="visible"/>
                                      </p:to>
                                    </p:set>
                                    <p:animEffect filter="fade" transition="in">
                                      <p:cBhvr>
                                        <p:cTn dur="500"/>
                                        <p:tgtEl>
                                          <p:spTgt spid="3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5" st="5"/>
                                            </p:txEl>
                                          </p:spTgt>
                                        </p:tgtEl>
                                        <p:attrNameLst>
                                          <p:attrName>style.visibility</p:attrName>
                                        </p:attrNameLst>
                                      </p:cBhvr>
                                      <p:to>
                                        <p:strVal val="visible"/>
                                      </p:to>
                                    </p:set>
                                    <p:animEffect filter="fade" transition="in">
                                      <p:cBhvr>
                                        <p:cTn dur="500"/>
                                        <p:tgtEl>
                                          <p:spTgt spid="3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xEl>
                                              <p:pRg end="6" st="6"/>
                                            </p:txEl>
                                          </p:spTgt>
                                        </p:tgtEl>
                                        <p:attrNameLst>
                                          <p:attrName>style.visibility</p:attrName>
                                        </p:attrNameLst>
                                      </p:cBhvr>
                                      <p:to>
                                        <p:strVal val="visible"/>
                                      </p:to>
                                    </p:set>
                                    <p:animEffect filter="fade" transition="in">
                                      <p:cBhvr>
                                        <p:cTn dur="500"/>
                                        <p:tgtEl>
                                          <p:spTgt spid="36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3" name="Shape 373"/>
        <p:cNvGrpSpPr/>
        <p:nvPr/>
      </p:nvGrpSpPr>
      <p:grpSpPr>
        <a:xfrm>
          <a:off x="0" y="0"/>
          <a:ext cx="0" cy="0"/>
          <a:chOff x="0" y="0"/>
          <a:chExt cx="0" cy="0"/>
        </a:xfrm>
      </p:grpSpPr>
      <p:sp>
        <p:nvSpPr>
          <p:cNvPr id="374" name="Google Shape;374;g15dab58096a_0_492"/>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solution, Given, diameter = 28cm, so radius = 28/2 = 14cm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and height = 15cm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By the formula of total surface are, we know;</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TSA = 2πr (h + r) = 2x 22/7 x 14 x (15 + 14)</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TSA = 2 x 22 x 2 x 29</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TSA = 2552 sq.cm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Hence, the total surface area of container is 2552 sq.cm.</a:t>
            </a:r>
            <a:endParaRPr>
              <a:latin typeface="Roboto"/>
              <a:ea typeface="Roboto"/>
              <a:cs typeface="Roboto"/>
              <a:sym typeface="Roboto"/>
            </a:endParaRPr>
          </a:p>
        </p:txBody>
      </p:sp>
      <p:sp>
        <p:nvSpPr>
          <p:cNvPr id="375" name="Google Shape;375;g15dab58096a_0_492"/>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11 </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5dab58096a_0_500"/>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i="0" sz="1600" u="none" cap="none" strike="noStrike">
              <a:solidFill>
                <a:schemeClr val="dk1"/>
              </a:solidFill>
              <a:latin typeface="Roboto"/>
              <a:ea typeface="Roboto"/>
              <a:cs typeface="Roboto"/>
              <a:sym typeface="Roboto"/>
            </a:endParaRPr>
          </a:p>
        </p:txBody>
      </p:sp>
      <p:sp>
        <p:nvSpPr>
          <p:cNvPr id="381" name="Google Shape;381;g15dab58096a_0_500"/>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Calculate the cost required to paint a container which is in shape of a right circular cylinder having a base radius of 7 m and height 13 m. If the painting cost of the container is INR 2.5/m</a:t>
            </a:r>
            <a:r>
              <a:rPr baseline="30000" i="0" lang="en-GB" u="none" cap="none" strike="noStrike">
                <a:solidFill>
                  <a:srgbClr val="000000"/>
                </a:solidFill>
                <a:latin typeface="Roboto"/>
                <a:ea typeface="Roboto"/>
                <a:cs typeface="Roboto"/>
                <a:sym typeface="Roboto"/>
              </a:rPr>
              <a:t>2</a:t>
            </a:r>
            <a:r>
              <a:rPr i="0" lang="en-GB" u="none" cap="none" strike="noStrike">
                <a:solidFill>
                  <a:srgbClr val="000000"/>
                </a:solidFill>
                <a:latin typeface="Roboto"/>
                <a:ea typeface="Roboto"/>
                <a:cs typeface="Roboto"/>
                <a:sym typeface="Roboto"/>
              </a:rPr>
              <a:t>. (Take π = 22/7)</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Rs. 4800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Rs. 2200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Rs. 2530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Rs. 3560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82" name="Google Shape;382;g15dab58096a_0_500"/>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5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5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5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500"/>
                                        <p:tgtEl>
                                          <p:spTgt spid="3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500"/>
                                        <p:tgtEl>
                                          <p:spTgt spid="3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animEffect filter="fade" transition="in">
                                      <p:cBhvr>
                                        <p:cTn dur="500"/>
                                        <p:tgtEl>
                                          <p:spTgt spid="3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animEffect filter="fade" transition="in">
                                      <p:cBhvr>
                                        <p:cTn dur="500"/>
                                        <p:tgtEl>
                                          <p:spTgt spid="38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sp>
        <p:nvSpPr>
          <p:cNvPr id="387" name="Google Shape;387;g15dab58096a_0_50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388" name="Google Shape;388;g15dab58096a_0_508"/>
          <p:cNvSpPr txBox="1"/>
          <p:nvPr/>
        </p:nvSpPr>
        <p:spPr>
          <a:xfrm>
            <a:off x="540000" y="1450975"/>
            <a:ext cx="7253100" cy="5538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Total surface area of aquarium = 2πr (h + r)= 2 x 22/7 x 7 x 20 = 880 m</a:t>
            </a:r>
            <a:r>
              <a:rPr baseline="30000" i="0" lang="en-GB" sz="1400" u="none" cap="none" strike="noStrike">
                <a:solidFill>
                  <a:srgbClr val="000000"/>
                </a:solidFill>
                <a:latin typeface="Roboto"/>
                <a:ea typeface="Roboto"/>
                <a:cs typeface="Roboto"/>
                <a:sym typeface="Roboto"/>
              </a:rPr>
              <a:t>2</a:t>
            </a:r>
            <a:endParaRPr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Total cost of painting the container = 2.5 × 880 = Rs. 2200</a:t>
            </a:r>
            <a:endParaRPr>
              <a:latin typeface="Roboto"/>
              <a:ea typeface="Roboto"/>
              <a:cs typeface="Roboto"/>
              <a:sym typeface="Roboto"/>
            </a:endParaRPr>
          </a:p>
        </p:txBody>
      </p:sp>
      <p:sp>
        <p:nvSpPr>
          <p:cNvPr id="389" name="Google Shape;389;g15dab58096a_0_508"/>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12</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5dab58096a_0_51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i="0" sz="1600" u="none" cap="none" strike="noStrike">
              <a:solidFill>
                <a:schemeClr val="dk1"/>
              </a:solidFill>
              <a:latin typeface="Roboto"/>
              <a:ea typeface="Roboto"/>
              <a:cs typeface="Roboto"/>
              <a:sym typeface="Roboto"/>
            </a:endParaRPr>
          </a:p>
        </p:txBody>
      </p:sp>
      <p:sp>
        <p:nvSpPr>
          <p:cNvPr id="395" name="Google Shape;395;g15dab58096a_0_516"/>
          <p:cNvSpPr txBox="1"/>
          <p:nvPr/>
        </p:nvSpPr>
        <p:spPr>
          <a:xfrm>
            <a:off x="540000" y="1450975"/>
            <a:ext cx="7253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sz="1600" u="none" cap="none" strike="noStrike">
                <a:solidFill>
                  <a:srgbClr val="000000"/>
                </a:solidFill>
                <a:latin typeface="Roboto"/>
                <a:ea typeface="Roboto"/>
                <a:cs typeface="Roboto"/>
                <a:sym typeface="Roboto"/>
              </a:rPr>
              <a:t>The radius of hemispherical balloon increase from 7 cm to 14 cm as air is being pumped into it. Find the ratios of the surface areas of the balloon in two cases.</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600" u="none" cap="none" strike="noStrike">
                <a:solidFill>
                  <a:srgbClr val="000000"/>
                </a:solidFill>
                <a:latin typeface="Roboto"/>
                <a:ea typeface="Roboto"/>
                <a:cs typeface="Roboto"/>
                <a:sym typeface="Roboto"/>
              </a:rPr>
              <a:t>A. 1:5</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600" u="none" cap="none" strike="noStrike">
                <a:solidFill>
                  <a:srgbClr val="000000"/>
                </a:solidFill>
                <a:latin typeface="Roboto"/>
                <a:ea typeface="Roboto"/>
                <a:cs typeface="Roboto"/>
                <a:sym typeface="Roboto"/>
              </a:rPr>
              <a:t>B. 1:6</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600" u="none" cap="none" strike="noStrike">
                <a:solidFill>
                  <a:srgbClr val="000000"/>
                </a:solidFill>
                <a:latin typeface="Roboto"/>
                <a:ea typeface="Roboto"/>
                <a:cs typeface="Roboto"/>
                <a:sym typeface="Roboto"/>
              </a:rPr>
              <a:t>C. 1:4</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600" u="none" cap="none" strike="noStrike">
                <a:solidFill>
                  <a:srgbClr val="000000"/>
                </a:solidFill>
                <a:latin typeface="Roboto"/>
                <a:ea typeface="Roboto"/>
                <a:cs typeface="Roboto"/>
                <a:sym typeface="Roboto"/>
              </a:rPr>
              <a:t>D. 1:3</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 </a:t>
            </a:r>
            <a:endParaRPr i="0" sz="18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sz="1800"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396" name="Google Shape;396;g15dab58096a_0_516"/>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500"/>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500"/>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500"/>
                                        <p:tgtEl>
                                          <p:spTgt spid="3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Effect filter="fade" transition="in">
                                      <p:cBhvr>
                                        <p:cTn dur="500"/>
                                        <p:tgtEl>
                                          <p:spTgt spid="3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animEffect filter="fade" transition="in">
                                      <p:cBhvr>
                                        <p:cTn dur="500"/>
                                        <p:tgtEl>
                                          <p:spTgt spid="3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5" st="5"/>
                                            </p:txEl>
                                          </p:spTgt>
                                        </p:tgtEl>
                                        <p:attrNameLst>
                                          <p:attrName>style.visibility</p:attrName>
                                        </p:attrNameLst>
                                      </p:cBhvr>
                                      <p:to>
                                        <p:strVal val="visible"/>
                                      </p:to>
                                    </p:set>
                                    <p:animEffect filter="fade" transition="in">
                                      <p:cBhvr>
                                        <p:cTn dur="500"/>
                                        <p:tgtEl>
                                          <p:spTgt spid="3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6" st="6"/>
                                            </p:txEl>
                                          </p:spTgt>
                                        </p:tgtEl>
                                        <p:attrNameLst>
                                          <p:attrName>style.visibility</p:attrName>
                                        </p:attrNameLst>
                                      </p:cBhvr>
                                      <p:to>
                                        <p:strVal val="visible"/>
                                      </p:to>
                                    </p:set>
                                    <p:animEffect filter="fade" transition="in">
                                      <p:cBhvr>
                                        <p:cTn dur="500"/>
                                        <p:tgtEl>
                                          <p:spTgt spid="39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0" name="Shape 400"/>
        <p:cNvGrpSpPr/>
        <p:nvPr/>
      </p:nvGrpSpPr>
      <p:grpSpPr>
        <a:xfrm>
          <a:off x="0" y="0"/>
          <a:ext cx="0" cy="0"/>
          <a:chOff x="0" y="0"/>
          <a:chExt cx="0" cy="0"/>
        </a:xfrm>
      </p:grpSpPr>
      <p:sp>
        <p:nvSpPr>
          <p:cNvPr id="401" name="Google Shape;401;g15dab58096a_0_52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402" name="Google Shape;402;g15dab58096a_0_524"/>
          <p:cNvSpPr txBox="1"/>
          <p:nvPr/>
        </p:nvSpPr>
        <p:spPr>
          <a:xfrm>
            <a:off x="540000" y="1450975"/>
            <a:ext cx="7253100" cy="2030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sz="1400" u="none" cap="none" strike="noStrike">
                <a:solidFill>
                  <a:srgbClr val="000000"/>
                </a:solidFill>
                <a:latin typeface="Roboto"/>
                <a:ea typeface="Roboto"/>
                <a:cs typeface="Roboto"/>
                <a:sym typeface="Roboto"/>
              </a:rPr>
              <a:t>For 1st hemisphere, r = 7 cm</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TSA -1 = 3 π r </a:t>
            </a:r>
            <a:r>
              <a:rPr baseline="30000" i="0" lang="en-GB" sz="1400" u="none" cap="none" strike="noStrike">
                <a:solidFill>
                  <a:srgbClr val="000000"/>
                </a:solidFill>
                <a:latin typeface="Roboto"/>
                <a:ea typeface="Roboto"/>
                <a:cs typeface="Roboto"/>
                <a:sym typeface="Roboto"/>
              </a:rPr>
              <a:t>2</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 = 3 x π x 7 </a:t>
            </a:r>
            <a:r>
              <a:rPr baseline="30000" i="0" lang="en-GB" sz="1400" u="none" cap="none" strike="noStrike">
                <a:solidFill>
                  <a:srgbClr val="000000"/>
                </a:solidFill>
                <a:latin typeface="Roboto"/>
                <a:ea typeface="Roboto"/>
                <a:cs typeface="Roboto"/>
                <a:sym typeface="Roboto"/>
              </a:rPr>
              <a:t>2</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TSA-1 3 π x 7</a:t>
            </a:r>
            <a:r>
              <a:rPr baseline="30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1</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 = --------- = ----</a:t>
            </a:r>
            <a:br>
              <a:rPr i="0" lang="en-GB" sz="1400" u="none" cap="none" strike="noStrike">
                <a:solidFill>
                  <a:srgbClr val="000000"/>
                </a:solidFill>
                <a:latin typeface="Roboto"/>
                <a:ea typeface="Roboto"/>
                <a:cs typeface="Roboto"/>
                <a:sym typeface="Roboto"/>
              </a:rPr>
            </a:br>
            <a:r>
              <a:rPr i="0" lang="en-GB" sz="1400" u="none" cap="none" strike="noStrike">
                <a:solidFill>
                  <a:srgbClr val="000000"/>
                </a:solidFill>
                <a:latin typeface="Roboto"/>
                <a:ea typeface="Roboto"/>
                <a:cs typeface="Roboto"/>
                <a:sym typeface="Roboto"/>
              </a:rPr>
              <a:t>TSA -2 3π x 14</a:t>
            </a:r>
            <a:r>
              <a:rPr baseline="30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4⇒ S </a:t>
            </a:r>
            <a:r>
              <a:rPr baseline="-25000" i="0" lang="en-GB" sz="1400" u="none" cap="none" strike="noStrike">
                <a:solidFill>
                  <a:srgbClr val="000000"/>
                </a:solidFill>
                <a:latin typeface="Roboto"/>
                <a:ea typeface="Roboto"/>
                <a:cs typeface="Roboto"/>
                <a:sym typeface="Roboto"/>
              </a:rPr>
              <a:t>1</a:t>
            </a:r>
            <a:r>
              <a:rPr i="0" lang="en-GB" sz="1400" u="none" cap="none" strike="noStrike">
                <a:solidFill>
                  <a:srgbClr val="000000"/>
                </a:solidFill>
                <a:latin typeface="Roboto"/>
                <a:ea typeface="Roboto"/>
                <a:cs typeface="Roboto"/>
                <a:sym typeface="Roboto"/>
              </a:rPr>
              <a:t> : S </a:t>
            </a:r>
            <a:r>
              <a:rPr baseline="-25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 1 : 4</a:t>
            </a:r>
            <a:endParaRPr i="0" sz="1400" u="none" cap="none" strike="noStrike">
              <a:solidFill>
                <a:srgbClr val="000000"/>
              </a:solidFill>
              <a:latin typeface="Roboto"/>
              <a:ea typeface="Roboto"/>
              <a:cs typeface="Roboto"/>
              <a:sym typeface="Roboto"/>
            </a:endParaRPr>
          </a:p>
        </p:txBody>
      </p:sp>
      <p:sp>
        <p:nvSpPr>
          <p:cNvPr id="403" name="Google Shape;403;g15dab58096a_0_524"/>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13</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5dab58096a_0_532"/>
          <p:cNvSpPr txBox="1"/>
          <p:nvPr/>
        </p:nvSpPr>
        <p:spPr>
          <a:xfrm>
            <a:off x="7168475"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i="0" sz="1600" u="none" cap="none" strike="noStrike">
              <a:solidFill>
                <a:schemeClr val="dk1"/>
              </a:solidFill>
              <a:latin typeface="Roboto"/>
              <a:ea typeface="Roboto"/>
              <a:cs typeface="Roboto"/>
              <a:sym typeface="Roboto"/>
            </a:endParaRPr>
          </a:p>
        </p:txBody>
      </p:sp>
      <p:sp>
        <p:nvSpPr>
          <p:cNvPr id="409" name="Google Shape;409;g15dab58096a_0_532"/>
          <p:cNvSpPr txBox="1"/>
          <p:nvPr/>
        </p:nvSpPr>
        <p:spPr>
          <a:xfrm>
            <a:off x="540000" y="1450975"/>
            <a:ext cx="7232100" cy="2439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toy is in the shape of a cylinder surmounted by a hemisphere. The height of the toy is 25 cm. Find the total surface area of the toy if its common diameter is 12 cm.</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1800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1056</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1230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1560</a:t>
            </a:r>
            <a:endParaRPr>
              <a:latin typeface="Roboto"/>
              <a:ea typeface="Roboto"/>
              <a:cs typeface="Roboto"/>
              <a:sym typeface="Roboto"/>
            </a:endParaRPr>
          </a:p>
          <a:p>
            <a:pPr indent="0" lvl="0" marL="0" marR="0" rtl="0" algn="l">
              <a:lnSpc>
                <a:spcPct val="150000"/>
              </a:lnSpc>
              <a:spcBef>
                <a:spcPts val="0"/>
              </a:spcBef>
              <a:spcAft>
                <a:spcPts val="0"/>
              </a:spcAft>
              <a:buNone/>
            </a:pPr>
            <a:r>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410" name="Google Shape;410;g15dab58096a_0_532"/>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5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500"/>
                                        <p:tgtEl>
                                          <p:spTgt spid="4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Effect filter="fade" transition="in">
                                      <p:cBhvr>
                                        <p:cTn dur="500"/>
                                        <p:tgtEl>
                                          <p:spTgt spid="4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animEffect filter="fade" transition="in">
                                      <p:cBhvr>
                                        <p:cTn dur="500"/>
                                        <p:tgtEl>
                                          <p:spTgt spid="4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animEffect filter="fade" transition="in">
                                      <p:cBhvr>
                                        <p:cTn dur="500"/>
                                        <p:tgtEl>
                                          <p:spTgt spid="4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animEffect filter="fade" transition="in">
                                      <p:cBhvr>
                                        <p:cTn dur="500"/>
                                        <p:tgtEl>
                                          <p:spTgt spid="4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animEffect filter="fade" transition="in">
                                      <p:cBhvr>
                                        <p:cTn dur="500"/>
                                        <p:tgtEl>
                                          <p:spTgt spid="4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7" st="7"/>
                                            </p:txEl>
                                          </p:spTgt>
                                        </p:tgtEl>
                                        <p:attrNameLst>
                                          <p:attrName>style.visibility</p:attrName>
                                        </p:attrNameLst>
                                      </p:cBhvr>
                                      <p:to>
                                        <p:strVal val="visible"/>
                                      </p:to>
                                    </p:set>
                                    <p:animEffect filter="fade" transition="in">
                                      <p:cBhvr>
                                        <p:cTn dur="500"/>
                                        <p:tgtEl>
                                          <p:spTgt spid="40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4" name="Shape 414"/>
        <p:cNvGrpSpPr/>
        <p:nvPr/>
      </p:nvGrpSpPr>
      <p:grpSpPr>
        <a:xfrm>
          <a:off x="0" y="0"/>
          <a:ext cx="0" cy="0"/>
          <a:chOff x="0" y="0"/>
          <a:chExt cx="0" cy="0"/>
        </a:xfrm>
      </p:grpSpPr>
      <p:sp>
        <p:nvSpPr>
          <p:cNvPr id="415" name="Google Shape;415;g15dab58096a_0_54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416" name="Google Shape;416;g15dab58096a_0_540"/>
          <p:cNvSpPr txBox="1"/>
          <p:nvPr/>
        </p:nvSpPr>
        <p:spPr>
          <a:xfrm>
            <a:off x="540000" y="1450975"/>
            <a:ext cx="7253100" cy="28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Let</a:t>
            </a:r>
            <a:r>
              <a:rPr b="1" i="1" lang="en-GB" sz="1400" u="none" cap="none" strike="noStrike">
                <a:solidFill>
                  <a:srgbClr val="000000"/>
                </a:solidFill>
                <a:latin typeface="Roboto"/>
                <a:ea typeface="Roboto"/>
                <a:cs typeface="Roboto"/>
                <a:sym typeface="Roboto"/>
              </a:rPr>
              <a:t> </a:t>
            </a:r>
            <a:r>
              <a:rPr i="1" lang="en-GB" sz="1400" u="none" cap="none" strike="noStrike">
                <a:solidFill>
                  <a:srgbClr val="000000"/>
                </a:solidFill>
                <a:latin typeface="Roboto"/>
                <a:ea typeface="Roboto"/>
                <a:cs typeface="Roboto"/>
                <a:sym typeface="Roboto"/>
              </a:rPr>
              <a:t>r</a:t>
            </a:r>
            <a:r>
              <a:rPr b="1" i="1" lang="en-GB" sz="1400" u="none" cap="none" strike="noStrike">
                <a:solidFill>
                  <a:srgbClr val="000000"/>
                </a:solidFill>
                <a:latin typeface="Roboto"/>
                <a:ea typeface="Roboto"/>
                <a:cs typeface="Roboto"/>
                <a:sym typeface="Roboto"/>
              </a:rPr>
              <a:t> </a:t>
            </a:r>
            <a:r>
              <a:rPr i="0" lang="en-GB" sz="1400" u="none" cap="none" strike="noStrike">
                <a:solidFill>
                  <a:srgbClr val="000000"/>
                </a:solidFill>
                <a:latin typeface="Roboto"/>
                <a:ea typeface="Roboto"/>
                <a:cs typeface="Roboto"/>
                <a:sym typeface="Roboto"/>
              </a:rPr>
              <a:t>and</a:t>
            </a:r>
            <a:r>
              <a:rPr b="1" i="1" lang="en-GB" sz="1400" u="none" cap="none" strike="noStrike">
                <a:solidFill>
                  <a:srgbClr val="000000"/>
                </a:solidFill>
                <a:latin typeface="Roboto"/>
                <a:ea typeface="Roboto"/>
                <a:cs typeface="Roboto"/>
                <a:sym typeface="Roboto"/>
              </a:rPr>
              <a:t> </a:t>
            </a:r>
            <a:r>
              <a:rPr i="1" lang="en-GB" sz="1400" u="none" cap="none" strike="noStrike">
                <a:solidFill>
                  <a:srgbClr val="000000"/>
                </a:solidFill>
                <a:latin typeface="Roboto"/>
                <a:ea typeface="Roboto"/>
                <a:cs typeface="Roboto"/>
                <a:sym typeface="Roboto"/>
              </a:rPr>
              <a:t>h</a:t>
            </a:r>
            <a:r>
              <a:rPr b="1" i="1" lang="en-GB" sz="1400" u="none" cap="none" strike="noStrike">
                <a:solidFill>
                  <a:srgbClr val="000000"/>
                </a:solidFill>
                <a:latin typeface="Roboto"/>
                <a:ea typeface="Roboto"/>
                <a:cs typeface="Roboto"/>
                <a:sym typeface="Roboto"/>
              </a:rPr>
              <a:t> </a:t>
            </a:r>
            <a:r>
              <a:rPr i="0" lang="en-GB" sz="1400" u="none" cap="none" strike="noStrike">
                <a:solidFill>
                  <a:srgbClr val="000000"/>
                </a:solidFill>
                <a:latin typeface="Roboto"/>
                <a:ea typeface="Roboto"/>
                <a:cs typeface="Roboto"/>
                <a:sym typeface="Roboto"/>
              </a:rPr>
              <a:t>be the radius and height of the cylinder respectively.</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Given that, diameter </a:t>
            </a:r>
            <a:r>
              <a:rPr i="1" lang="en-GB" sz="1400" u="none" cap="none" strike="noStrike">
                <a:solidFill>
                  <a:srgbClr val="000000"/>
                </a:solidFill>
                <a:latin typeface="Roboto"/>
                <a:ea typeface="Roboto"/>
                <a:cs typeface="Roboto"/>
                <a:sym typeface="Roboto"/>
              </a:rPr>
              <a:t>d</a:t>
            </a:r>
            <a:r>
              <a:rPr i="0" lang="en-GB" sz="1400" u="none" cap="none" strike="noStrike">
                <a:solidFill>
                  <a:srgbClr val="000000"/>
                </a:solidFill>
                <a:latin typeface="Roboto"/>
                <a:ea typeface="Roboto"/>
                <a:cs typeface="Roboto"/>
                <a:sym typeface="Roboto"/>
              </a:rPr>
              <a:t> = 12 cm, radius </a:t>
            </a:r>
            <a:r>
              <a:rPr i="1" lang="en-GB" sz="1400" u="none" cap="none" strike="noStrike">
                <a:solidFill>
                  <a:srgbClr val="000000"/>
                </a:solidFill>
                <a:latin typeface="Roboto"/>
                <a:ea typeface="Roboto"/>
                <a:cs typeface="Roboto"/>
                <a:sym typeface="Roboto"/>
              </a:rPr>
              <a:t>r</a:t>
            </a:r>
            <a:r>
              <a:rPr i="0" lang="en-GB" sz="1400" u="none" cap="none" strike="noStrike">
                <a:solidFill>
                  <a:srgbClr val="000000"/>
                </a:solidFill>
                <a:latin typeface="Roboto"/>
                <a:ea typeface="Roboto"/>
                <a:cs typeface="Roboto"/>
                <a:sym typeface="Roboto"/>
              </a:rPr>
              <a:t> = 6 cm</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Total height of the toy is 25 cm</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Therefore, height of the cylindrical portion = 25 − 6 = 19 cm</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T.S.A. of the toy = C.S.A. of the cylinder + C.S.A. of the hemisphere +Base Area of the cylinder</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2πrh + 2</a:t>
            </a:r>
            <a:r>
              <a:rPr i="1" lang="en-GB" sz="1400" u="none" cap="none" strike="noStrike">
                <a:solidFill>
                  <a:srgbClr val="000000"/>
                </a:solidFill>
                <a:latin typeface="Roboto"/>
                <a:ea typeface="Roboto"/>
                <a:cs typeface="Roboto"/>
                <a:sym typeface="Roboto"/>
              </a:rPr>
              <a:t>πr </a:t>
            </a:r>
            <a:r>
              <a:rPr baseline="30000" i="0" lang="en-GB" sz="1400" u="none" cap="none" strike="noStrike">
                <a:solidFill>
                  <a:srgbClr val="000000"/>
                </a:solidFill>
                <a:latin typeface="Roboto"/>
                <a:ea typeface="Roboto"/>
                <a:cs typeface="Roboto"/>
                <a:sym typeface="Roboto"/>
              </a:rPr>
              <a:t>2</a:t>
            </a:r>
            <a:r>
              <a:rPr i="0" lang="en-GB" sz="1400" u="none" cap="none" strike="noStrike">
                <a:solidFill>
                  <a:srgbClr val="000000"/>
                </a:solidFill>
                <a:latin typeface="Roboto"/>
                <a:ea typeface="Roboto"/>
                <a:cs typeface="Roboto"/>
                <a:sym typeface="Roboto"/>
              </a:rPr>
              <a:t> + </a:t>
            </a:r>
            <a:r>
              <a:rPr i="1" lang="en-GB" sz="1400" u="none" cap="none" strike="noStrike">
                <a:solidFill>
                  <a:srgbClr val="000000"/>
                </a:solidFill>
                <a:latin typeface="Roboto"/>
                <a:ea typeface="Roboto"/>
                <a:cs typeface="Roboto"/>
                <a:sym typeface="Roboto"/>
              </a:rPr>
              <a:t>πr </a:t>
            </a:r>
            <a:r>
              <a:rPr baseline="30000" i="0" lang="en-GB" sz="1400" u="none" cap="none" strike="noStrike">
                <a:solidFill>
                  <a:srgbClr val="000000"/>
                </a:solidFill>
                <a:latin typeface="Roboto"/>
                <a:ea typeface="Roboto"/>
                <a:cs typeface="Roboto"/>
                <a:sym typeface="Roboto"/>
              </a:rPr>
              <a:t>2</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1" lang="en-GB" sz="1400" u="none" cap="none" strike="noStrike">
                <a:solidFill>
                  <a:srgbClr val="000000"/>
                </a:solidFill>
                <a:latin typeface="Roboto"/>
                <a:ea typeface="Roboto"/>
                <a:cs typeface="Roboto"/>
                <a:sym typeface="Roboto"/>
              </a:rPr>
              <a:t>= πr </a:t>
            </a:r>
            <a:r>
              <a:rPr i="0" lang="en-GB" sz="1400" u="none" cap="none" strike="noStrike">
                <a:solidFill>
                  <a:srgbClr val="000000"/>
                </a:solidFill>
                <a:latin typeface="Roboto"/>
                <a:ea typeface="Roboto"/>
                <a:cs typeface="Roboto"/>
                <a:sym typeface="Roboto"/>
              </a:rPr>
              <a:t>(2</a:t>
            </a:r>
            <a:r>
              <a:rPr i="1" lang="en-GB" sz="1400" u="none" cap="none" strike="noStrike">
                <a:solidFill>
                  <a:srgbClr val="000000"/>
                </a:solidFill>
                <a:latin typeface="Roboto"/>
                <a:ea typeface="Roboto"/>
                <a:cs typeface="Roboto"/>
                <a:sym typeface="Roboto"/>
              </a:rPr>
              <a:t>h </a:t>
            </a:r>
            <a:r>
              <a:rPr i="0" lang="en-GB" sz="1400" u="none" cap="none" strike="noStrike">
                <a:solidFill>
                  <a:srgbClr val="000000"/>
                </a:solidFill>
                <a:latin typeface="Roboto"/>
                <a:ea typeface="Roboto"/>
                <a:cs typeface="Roboto"/>
                <a:sym typeface="Roboto"/>
              </a:rPr>
              <a:t>+</a:t>
            </a:r>
            <a:r>
              <a:rPr i="1" lang="en-GB" sz="1400" u="none" cap="none" strike="noStrike">
                <a:solidFill>
                  <a:srgbClr val="000000"/>
                </a:solidFill>
                <a:latin typeface="Roboto"/>
                <a:ea typeface="Roboto"/>
                <a:cs typeface="Roboto"/>
                <a:sym typeface="Roboto"/>
              </a:rPr>
              <a:t> </a:t>
            </a:r>
            <a:r>
              <a:rPr i="0" lang="en-GB" sz="1400" u="none" cap="none" strike="noStrike">
                <a:solidFill>
                  <a:srgbClr val="000000"/>
                </a:solidFill>
                <a:latin typeface="Roboto"/>
                <a:ea typeface="Roboto"/>
                <a:cs typeface="Roboto"/>
                <a:sym typeface="Roboto"/>
              </a:rPr>
              <a:t>3</a:t>
            </a:r>
            <a:r>
              <a:rPr i="1" lang="en-GB" sz="1400" u="none" cap="none" strike="noStrike">
                <a:solidFill>
                  <a:srgbClr val="000000"/>
                </a:solidFill>
                <a:latin typeface="Roboto"/>
                <a:ea typeface="Roboto"/>
                <a:cs typeface="Roboto"/>
                <a:sym typeface="Roboto"/>
              </a:rPr>
              <a:t>r</a:t>
            </a:r>
            <a:r>
              <a:rPr i="0" lang="en-GB" sz="1400" u="none" cap="none" strike="noStrike">
                <a:solidFill>
                  <a:srgbClr val="000000"/>
                </a:solidFill>
                <a:latin typeface="Roboto"/>
                <a:ea typeface="Roboto"/>
                <a:cs typeface="Roboto"/>
                <a:sym typeface="Roboto"/>
              </a:rPr>
              <a:t>)</a:t>
            </a:r>
            <a:r>
              <a:rPr i="1" lang="en-GB" sz="1400" u="none" cap="none" strike="noStrike">
                <a:solidFill>
                  <a:srgbClr val="000000"/>
                </a:solidFill>
                <a:latin typeface="Roboto"/>
                <a:ea typeface="Roboto"/>
                <a:cs typeface="Roboto"/>
                <a:sym typeface="Roboto"/>
              </a:rPr>
              <a:t>  </a:t>
            </a:r>
            <a:r>
              <a:rPr i="0" lang="en-GB" sz="1400" u="none" cap="none" strike="noStrike">
                <a:solidFill>
                  <a:srgbClr val="000000"/>
                </a:solidFill>
                <a:latin typeface="Roboto"/>
                <a:ea typeface="Roboto"/>
                <a:cs typeface="Roboto"/>
                <a:sym typeface="Roboto"/>
              </a:rPr>
              <a:t>sq. units</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(22/7) × 6 × (38 + 18)</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 (22/7) × 6 ×56 = 1056</a:t>
            </a:r>
            <a:endParaRPr>
              <a:latin typeface="Roboto"/>
              <a:ea typeface="Roboto"/>
              <a:cs typeface="Roboto"/>
              <a:sym typeface="Roboto"/>
            </a:endParaRPr>
          </a:p>
          <a:p>
            <a:pPr indent="0" lvl="0" marL="0" marR="0" rtl="0" algn="l">
              <a:lnSpc>
                <a:spcPct val="100000"/>
              </a:lnSpc>
              <a:spcBef>
                <a:spcPts val="0"/>
              </a:spcBef>
              <a:spcAft>
                <a:spcPts val="0"/>
              </a:spcAft>
              <a:buNone/>
            </a:pPr>
            <a:r>
              <a:rPr i="0" lang="en-GB" sz="1400" u="none" cap="none" strike="noStrike">
                <a:solidFill>
                  <a:srgbClr val="000000"/>
                </a:solidFill>
                <a:latin typeface="Roboto"/>
                <a:ea typeface="Roboto"/>
                <a:cs typeface="Roboto"/>
                <a:sym typeface="Roboto"/>
              </a:rPr>
              <a:t>Therefore, T.S.A. of the toy is 1056 cm</a:t>
            </a:r>
            <a:r>
              <a:rPr baseline="30000" i="0" lang="en-GB" sz="1400" u="none" cap="none" strike="noStrike">
                <a:solidFill>
                  <a:srgbClr val="000000"/>
                </a:solidFill>
                <a:latin typeface="Roboto"/>
                <a:ea typeface="Roboto"/>
                <a:cs typeface="Roboto"/>
                <a:sym typeface="Roboto"/>
              </a:rPr>
              <a:t>2</a:t>
            </a:r>
            <a:endParaRPr i="0" sz="1400" u="none" cap="none" strike="noStrike">
              <a:solidFill>
                <a:srgbClr val="000000"/>
              </a:solidFill>
              <a:latin typeface="Roboto"/>
              <a:ea typeface="Roboto"/>
              <a:cs typeface="Roboto"/>
              <a:sym typeface="Roboto"/>
            </a:endParaRPr>
          </a:p>
        </p:txBody>
      </p:sp>
      <p:sp>
        <p:nvSpPr>
          <p:cNvPr id="417" name="Google Shape;417;g15dab58096a_0_540"/>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14</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5dab58096a_0_116"/>
          <p:cNvSpPr txBox="1"/>
          <p:nvPr/>
        </p:nvSpPr>
        <p:spPr>
          <a:xfrm>
            <a:off x="1382725" y="1450975"/>
            <a:ext cx="6410400" cy="2502300"/>
          </a:xfrm>
          <a:prstGeom prst="rect">
            <a:avLst/>
          </a:prstGeom>
          <a:noFill/>
          <a:ln>
            <a:noFill/>
          </a:ln>
        </p:spPr>
        <p:txBody>
          <a:bodyPr anchorCtr="0" anchor="t" bIns="0" lIns="0" spcFirstLastPara="1" rIns="0" wrap="square" tIns="0">
            <a:noAutofit/>
          </a:bodyPr>
          <a:lstStyle/>
          <a:p>
            <a:pPr indent="-273050" lvl="0" marL="285750" marR="0" rtl="0" algn="l">
              <a:lnSpc>
                <a:spcPct val="150000"/>
              </a:lnSpc>
              <a:spcBef>
                <a:spcPts val="0"/>
              </a:spcBef>
              <a:spcAft>
                <a:spcPts val="0"/>
              </a:spcAft>
              <a:buClr>
                <a:srgbClr val="000000"/>
              </a:buClr>
              <a:buSzPts val="1400"/>
              <a:buFont typeface="Roboto"/>
              <a:buChar char="•"/>
            </a:pPr>
            <a:r>
              <a:rPr i="0" lang="en-GB" u="none" cap="none" strike="noStrike">
                <a:solidFill>
                  <a:srgbClr val="000000"/>
                </a:solidFill>
                <a:latin typeface="Roboto"/>
                <a:ea typeface="Roboto"/>
                <a:cs typeface="Roboto"/>
                <a:sym typeface="Roboto"/>
              </a:rPr>
              <a:t>Mensuration is a topic in Geometry which is a branch of mathematics. deals with length, area and volume of different kinds of shape- both 2D and 3D.</a:t>
            </a:r>
            <a:endParaRPr>
              <a:latin typeface="Roboto"/>
              <a:ea typeface="Roboto"/>
              <a:cs typeface="Roboto"/>
              <a:sym typeface="Roboto"/>
            </a:endParaRPr>
          </a:p>
          <a:p>
            <a:pPr indent="-273050" lvl="0" marL="285750" marR="0" rtl="0" algn="l">
              <a:lnSpc>
                <a:spcPct val="150000"/>
              </a:lnSpc>
              <a:spcBef>
                <a:spcPts val="0"/>
              </a:spcBef>
              <a:spcAft>
                <a:spcPts val="0"/>
              </a:spcAft>
              <a:buClr>
                <a:srgbClr val="000000"/>
              </a:buClr>
              <a:buSzPts val="1400"/>
              <a:buFont typeface="Roboto"/>
              <a:buChar char="•"/>
            </a:pPr>
            <a:r>
              <a:rPr i="0" lang="en-GB" u="none" cap="none" strike="noStrike">
                <a:solidFill>
                  <a:srgbClr val="000000"/>
                </a:solidFill>
                <a:latin typeface="Roboto"/>
                <a:ea typeface="Roboto"/>
                <a:cs typeface="Roboto"/>
                <a:sym typeface="Roboto"/>
              </a:rPr>
              <a:t>A 2D shapes have no depth or height; they have two dimensions- length and breadth. For 2D shapes, we measure area (A) and perimeter (P).</a:t>
            </a:r>
            <a:endParaRPr>
              <a:latin typeface="Roboto"/>
              <a:ea typeface="Roboto"/>
              <a:cs typeface="Roboto"/>
              <a:sym typeface="Roboto"/>
            </a:endParaRPr>
          </a:p>
          <a:p>
            <a:pPr indent="-273050" lvl="0" marL="285750" marR="0" rtl="0" algn="l">
              <a:lnSpc>
                <a:spcPct val="150000"/>
              </a:lnSpc>
              <a:spcBef>
                <a:spcPts val="0"/>
              </a:spcBef>
              <a:spcAft>
                <a:spcPts val="0"/>
              </a:spcAft>
              <a:buClr>
                <a:srgbClr val="000000"/>
              </a:buClr>
              <a:buSzPts val="1400"/>
              <a:buFont typeface="Roboto"/>
              <a:buChar char="•"/>
            </a:pPr>
            <a:r>
              <a:rPr i="0" lang="en-GB" u="none" cap="none" strike="noStrike">
                <a:solidFill>
                  <a:srgbClr val="000000"/>
                </a:solidFill>
                <a:latin typeface="Roboto"/>
                <a:ea typeface="Roboto"/>
                <a:cs typeface="Roboto"/>
                <a:sym typeface="Roboto"/>
              </a:rPr>
              <a:t>A 3D shape have three dimensions- length, breadth and height/depth.</a:t>
            </a:r>
            <a:endParaRPr>
              <a:latin typeface="Roboto"/>
              <a:ea typeface="Roboto"/>
              <a:cs typeface="Roboto"/>
              <a:sym typeface="Roboto"/>
            </a:endParaRPr>
          </a:p>
          <a:p>
            <a:pPr indent="-273050" lvl="0" marL="285750" marR="0" rtl="0" algn="l">
              <a:lnSpc>
                <a:spcPct val="150000"/>
              </a:lnSpc>
              <a:spcBef>
                <a:spcPts val="0"/>
              </a:spcBef>
              <a:spcAft>
                <a:spcPts val="0"/>
              </a:spcAft>
              <a:buClr>
                <a:srgbClr val="000000"/>
              </a:buClr>
              <a:buSzPts val="1400"/>
              <a:buFont typeface="Roboto"/>
              <a:buChar char="•"/>
            </a:pPr>
            <a:r>
              <a:rPr i="0" lang="en-GB" u="none" cap="none" strike="noStrike">
                <a:solidFill>
                  <a:srgbClr val="000000"/>
                </a:solidFill>
                <a:latin typeface="Roboto"/>
                <a:ea typeface="Roboto"/>
                <a:cs typeface="Roboto"/>
                <a:sym typeface="Roboto"/>
              </a:rPr>
              <a:t>For 3D shapes we measure Volume (V), Curved Surface Area (CSA), Lateral Surface Area (LSA) and Total Surface Area (TSA).</a:t>
            </a:r>
            <a:endParaRPr>
              <a:latin typeface="Roboto"/>
              <a:ea typeface="Roboto"/>
              <a:cs typeface="Roboto"/>
              <a:sym typeface="Roboto"/>
            </a:endParaRPr>
          </a:p>
          <a:p>
            <a:pPr indent="-171450" lvl="0" marL="285750" marR="0" rtl="0" algn="l">
              <a:lnSpc>
                <a:spcPct val="150000"/>
              </a:lnSpc>
              <a:spcBef>
                <a:spcPts val="0"/>
              </a:spcBef>
              <a:spcAft>
                <a:spcPts val="0"/>
              </a:spcAft>
              <a:buClr>
                <a:srgbClr val="000000"/>
              </a:buClr>
              <a:buSzPts val="1800"/>
              <a:buFont typeface="Arial"/>
              <a:buNone/>
            </a:pPr>
            <a:r>
              <a:t/>
            </a:r>
            <a:endParaRPr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GB" u="none" cap="none" strike="noStrike">
                <a:solidFill>
                  <a:srgbClr val="000000"/>
                </a:solidFill>
                <a:latin typeface="Roboto"/>
                <a:ea typeface="Roboto"/>
                <a:cs typeface="Roboto"/>
                <a:sym typeface="Roboto"/>
              </a:rPr>
            </a:br>
            <a:endParaRPr i="0" u="none" cap="none" strike="noStrike">
              <a:solidFill>
                <a:srgbClr val="000000"/>
              </a:solidFill>
              <a:latin typeface="Roboto Light"/>
              <a:ea typeface="Roboto Light"/>
              <a:cs typeface="Roboto Light"/>
              <a:sym typeface="Roboto Light"/>
            </a:endParaRPr>
          </a:p>
        </p:txBody>
      </p:sp>
      <p:sp>
        <p:nvSpPr>
          <p:cNvPr id="182" name="Google Shape;182;g15dab58096a_0_116"/>
          <p:cNvSpPr txBox="1"/>
          <p:nvPr/>
        </p:nvSpPr>
        <p:spPr>
          <a:xfrm>
            <a:off x="321288"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INTRODUCTION</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5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5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5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5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500"/>
                                        <p:tgtEl>
                                          <p:spTgt spid="18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5dab58096a_0_548"/>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i="0" sz="1600" u="none" cap="none" strike="noStrike">
              <a:solidFill>
                <a:schemeClr val="dk1"/>
              </a:solidFill>
              <a:latin typeface="Roboto"/>
              <a:ea typeface="Roboto"/>
              <a:cs typeface="Roboto"/>
              <a:sym typeface="Roboto"/>
            </a:endParaRPr>
          </a:p>
        </p:txBody>
      </p:sp>
      <p:sp>
        <p:nvSpPr>
          <p:cNvPr id="423" name="Google Shape;423;g15dab58096a_0_548"/>
          <p:cNvSpPr txBox="1"/>
          <p:nvPr/>
        </p:nvSpPr>
        <p:spPr>
          <a:xfrm>
            <a:off x="540000" y="1450975"/>
            <a:ext cx="7253100" cy="28062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funnel consists of a frustum of a cone attached to a cylindrical portion</a:t>
            </a:r>
            <a:r>
              <a:rPr b="1" i="0" lang="en-GB" u="none" cap="none" strike="noStrike">
                <a:solidFill>
                  <a:srgbClr val="000000"/>
                </a:solidFill>
                <a:latin typeface="Roboto"/>
                <a:ea typeface="Roboto"/>
                <a:cs typeface="Roboto"/>
                <a:sym typeface="Roboto"/>
              </a:rPr>
              <a:t> </a:t>
            </a:r>
            <a:r>
              <a:rPr i="0" lang="en-GB" u="none" cap="none" strike="noStrike">
                <a:solidFill>
                  <a:srgbClr val="000000"/>
                </a:solidFill>
                <a:latin typeface="Roboto"/>
                <a:ea typeface="Roboto"/>
                <a:cs typeface="Roboto"/>
                <a:sym typeface="Roboto"/>
              </a:rPr>
              <a:t>12 cm long attached at the bottom. If the total height be 20 cm, diameter of the cylindrical portion be 12 cm and the diameter of the top of the funnel be 24 cm. Find the outer surface area of the funnel.</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A. Rs. 4800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B. Rs. 3600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C. Rs. 4530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D. Rs. 4500</a:t>
            </a:r>
            <a:endParaRPr>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i="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GB" u="none" cap="none" strike="noStrike">
                <a:solidFill>
                  <a:srgbClr val="000000"/>
                </a:solidFill>
                <a:latin typeface="Roboto"/>
                <a:ea typeface="Roboto"/>
                <a:cs typeface="Roboto"/>
                <a:sym typeface="Roboto"/>
              </a:rPr>
              <a:t>   </a:t>
            </a:r>
            <a:endParaRPr>
              <a:latin typeface="Roboto"/>
              <a:ea typeface="Roboto"/>
              <a:cs typeface="Roboto"/>
              <a:sym typeface="Roboto"/>
            </a:endParaRPr>
          </a:p>
        </p:txBody>
      </p:sp>
      <p:sp>
        <p:nvSpPr>
          <p:cNvPr id="424" name="Google Shape;424;g15dab58096a_0_548"/>
          <p:cNvSpPr txBox="1"/>
          <p:nvPr/>
        </p:nvSpPr>
        <p:spPr>
          <a:xfrm>
            <a:off x="420450" y="6772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5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5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500"/>
                                        <p:tgtEl>
                                          <p:spTgt spid="4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animEffect filter="fade" transition="in">
                                      <p:cBhvr>
                                        <p:cTn dur="500"/>
                                        <p:tgtEl>
                                          <p:spTgt spid="4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g15dab58096a_0_556"/>
          <p:cNvSpPr txBox="1"/>
          <p:nvPr/>
        </p:nvSpPr>
        <p:spPr>
          <a:xfrm>
            <a:off x="33585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chemeClr val="dk1"/>
              </a:solidFill>
              <a:highlight>
                <a:schemeClr val="lt1"/>
              </a:highlight>
              <a:latin typeface="Roboto"/>
              <a:ea typeface="Roboto"/>
              <a:cs typeface="Roboto"/>
              <a:sym typeface="Roboto"/>
            </a:endParaRPr>
          </a:p>
        </p:txBody>
      </p:sp>
      <p:sp>
        <p:nvSpPr>
          <p:cNvPr id="430" name="Google Shape;430;g15dab58096a_0_556"/>
          <p:cNvSpPr txBox="1"/>
          <p:nvPr/>
        </p:nvSpPr>
        <p:spPr>
          <a:xfrm>
            <a:off x="532950" y="1450975"/>
            <a:ext cx="7253100" cy="2806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Area of the four walls = 2h(l + b)</a:t>
            </a:r>
            <a:endParaRPr sz="1200">
              <a:latin typeface="Roboto"/>
              <a:ea typeface="Roboto"/>
              <a:cs typeface="Roboto"/>
              <a:sym typeface="Roboto"/>
            </a:endParaRPr>
          </a:p>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Since there are doors and windows, area of the walls = 2 * 12 (15 + 25) - (6 * 3) - 3(4 * 3) = 906 sq.ft.</a:t>
            </a:r>
            <a:endParaRPr sz="1200">
              <a:latin typeface="Roboto"/>
              <a:ea typeface="Roboto"/>
              <a:cs typeface="Roboto"/>
              <a:sym typeface="Roboto"/>
            </a:endParaRPr>
          </a:p>
          <a:p>
            <a:pPr indent="0" lvl="0" marL="0" marR="0" rtl="0" algn="l">
              <a:lnSpc>
                <a:spcPct val="100000"/>
              </a:lnSpc>
              <a:spcBef>
                <a:spcPts val="0"/>
              </a:spcBef>
              <a:spcAft>
                <a:spcPts val="0"/>
              </a:spcAft>
              <a:buNone/>
            </a:pPr>
            <a:r>
              <a:rPr i="0" lang="en-GB" u="none" cap="none" strike="noStrike">
                <a:solidFill>
                  <a:srgbClr val="000000"/>
                </a:solidFill>
                <a:latin typeface="Roboto"/>
                <a:ea typeface="Roboto"/>
                <a:cs typeface="Roboto"/>
                <a:sym typeface="Roboto"/>
              </a:rPr>
              <a:t>Total cost = 906 * 5 = Rs. 4530</a:t>
            </a:r>
            <a:endParaRPr sz="1200">
              <a:latin typeface="Roboto"/>
              <a:ea typeface="Roboto"/>
              <a:cs typeface="Roboto"/>
              <a:sym typeface="Roboto"/>
            </a:endParaRPr>
          </a:p>
        </p:txBody>
      </p:sp>
      <p:sp>
        <p:nvSpPr>
          <p:cNvPr id="431" name="Google Shape;431;g15dab58096a_0_556"/>
          <p:cNvSpPr txBox="1"/>
          <p:nvPr/>
        </p:nvSpPr>
        <p:spPr>
          <a:xfrm>
            <a:off x="460678" y="622480"/>
            <a:ext cx="393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 15</a:t>
            </a:r>
            <a:endParaRPr b="1" sz="2000">
              <a:solidFill>
                <a:srgbClr val="8182E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t/>
            </a:r>
            <a:endParaRPr sz="2000">
              <a:solidFill>
                <a:srgbClr val="8182EF"/>
              </a:solidFill>
              <a:latin typeface="Roboto Black"/>
              <a:ea typeface="Roboto Black"/>
              <a:cs typeface="Roboto Black"/>
              <a:sym typeface="Roboto Black"/>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f68a152b91_0_294"/>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37" name="Google Shape;437;g2f68a152b91_0_294"/>
          <p:cNvSpPr txBox="1"/>
          <p:nvPr>
            <p:ph idx="1" type="subTitle"/>
          </p:nvPr>
        </p:nvSpPr>
        <p:spPr>
          <a:xfrm>
            <a:off x="1143000" y="2701529"/>
            <a:ext cx="6858000" cy="12417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438" name="Google Shape;438;g2f68a152b91_0_29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439" name="Google Shape;439;g2f68a152b91_0_294"/>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440" name="Google Shape;440;g2f68a152b91_0_29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41" name="Google Shape;441;g2f68a152b91_0_29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42" name="Google Shape;442;g2f68a152b91_0_294"/>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443" name="Google Shape;443;g2f68a152b91_0_294"/>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44" name="Google Shape;444;g2f68a152b91_0_294"/>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445" name="Google Shape;445;g2f68a152b91_0_29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46" name="Google Shape;446;g2f68a152b91_0_294"/>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447" name="Google Shape;447;g2f68a152b91_0_294"/>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
          <p:cNvPicPr preferRelativeResize="0"/>
          <p:nvPr/>
        </p:nvPicPr>
        <p:blipFill rotWithShape="1">
          <a:blip r:embed="rId3">
            <a:alphaModFix/>
          </a:blip>
          <a:srcRect b="75455" l="0" r="0" t="0"/>
          <a:stretch/>
        </p:blipFill>
        <p:spPr>
          <a:xfrm>
            <a:off x="1229761" y="1450975"/>
            <a:ext cx="6684490" cy="3046424"/>
          </a:xfrm>
          <a:prstGeom prst="rect">
            <a:avLst/>
          </a:prstGeom>
          <a:noFill/>
          <a:ln>
            <a:noFill/>
          </a:ln>
        </p:spPr>
      </p:pic>
      <p:sp>
        <p:nvSpPr>
          <p:cNvPr id="188" name="Google Shape;188;p1"/>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
          <p:cNvPicPr preferRelativeResize="0"/>
          <p:nvPr/>
        </p:nvPicPr>
        <p:blipFill rotWithShape="1">
          <a:blip r:embed="rId3">
            <a:alphaModFix/>
          </a:blip>
          <a:srcRect b="45678" l="0" r="0" t="24099"/>
          <a:stretch/>
        </p:blipFill>
        <p:spPr>
          <a:xfrm>
            <a:off x="1224280" y="1450975"/>
            <a:ext cx="6695440" cy="3302000"/>
          </a:xfrm>
          <a:prstGeom prst="rect">
            <a:avLst/>
          </a:prstGeom>
          <a:noFill/>
          <a:ln>
            <a:noFill/>
          </a:ln>
        </p:spPr>
      </p:pic>
      <p:sp>
        <p:nvSpPr>
          <p:cNvPr id="194" name="Google Shape;194;p2"/>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
          <p:cNvPicPr preferRelativeResize="0"/>
          <p:nvPr/>
        </p:nvPicPr>
        <p:blipFill rotWithShape="1">
          <a:blip r:embed="rId3">
            <a:alphaModFix/>
          </a:blip>
          <a:srcRect b="23481" l="0" r="0" t="53402"/>
          <a:stretch/>
        </p:blipFill>
        <p:spPr>
          <a:xfrm>
            <a:off x="1178550" y="1450976"/>
            <a:ext cx="6786900" cy="3247400"/>
          </a:xfrm>
          <a:prstGeom prst="rect">
            <a:avLst/>
          </a:prstGeom>
          <a:noFill/>
          <a:ln>
            <a:noFill/>
          </a:ln>
        </p:spPr>
      </p:pic>
      <p:sp>
        <p:nvSpPr>
          <p:cNvPr id="200" name="Google Shape;200;p3"/>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4"/>
          <p:cNvPicPr preferRelativeResize="0"/>
          <p:nvPr/>
        </p:nvPicPr>
        <p:blipFill rotWithShape="1">
          <a:blip r:embed="rId3">
            <a:alphaModFix/>
          </a:blip>
          <a:srcRect b="2161" l="0" r="0" t="76049"/>
          <a:stretch/>
        </p:blipFill>
        <p:spPr>
          <a:xfrm>
            <a:off x="1036320" y="1450973"/>
            <a:ext cx="7071360" cy="3356300"/>
          </a:xfrm>
          <a:prstGeom prst="rect">
            <a:avLst/>
          </a:prstGeom>
          <a:noFill/>
          <a:ln>
            <a:noFill/>
          </a:ln>
        </p:spPr>
      </p:pic>
      <p:sp>
        <p:nvSpPr>
          <p:cNvPr id="206" name="Google Shape;206;p4"/>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5"/>
          <p:cNvPicPr preferRelativeResize="0"/>
          <p:nvPr/>
        </p:nvPicPr>
        <p:blipFill rotWithShape="1">
          <a:blip r:embed="rId3">
            <a:alphaModFix/>
          </a:blip>
          <a:srcRect b="64444" l="0" r="0" t="0"/>
          <a:stretch/>
        </p:blipFill>
        <p:spPr>
          <a:xfrm>
            <a:off x="1463040" y="1450966"/>
            <a:ext cx="6217921" cy="3277013"/>
          </a:xfrm>
          <a:prstGeom prst="rect">
            <a:avLst/>
          </a:prstGeom>
          <a:noFill/>
          <a:ln>
            <a:noFill/>
          </a:ln>
        </p:spPr>
      </p:pic>
      <p:sp>
        <p:nvSpPr>
          <p:cNvPr id="212" name="Google Shape;212;p5"/>
          <p:cNvSpPr txBox="1"/>
          <p:nvPr/>
        </p:nvSpPr>
        <p:spPr>
          <a:xfrm>
            <a:off x="-59712" y="568532"/>
            <a:ext cx="3933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lang="en-GB" sz="3000">
                <a:solidFill>
                  <a:srgbClr val="8182EF"/>
                </a:solidFill>
                <a:latin typeface="Roboto Black"/>
                <a:ea typeface="Roboto Black"/>
                <a:cs typeface="Roboto Black"/>
                <a:sym typeface="Roboto Black"/>
              </a:rPr>
              <a:t>FORMULAE</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Syed</dc:creator>
</cp:coreProperties>
</file>