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 Black"/>
      <p:bold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Inte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340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  <p:ext uri="GoogleSlidesCustomDataVersion2">
      <go:slidesCustomData xmlns:go="http://customooxmlschemas.google.com/" r:id="rId54" roundtripDataSignature="AMtx7mjZscmnS90fCw3ImR0ftH/bOZfI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340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Black-bold.fntdata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font" Target="fonts/RobotoBlack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ter-bold.fntdata"/><Relationship Id="rId50" Type="http://schemas.openxmlformats.org/officeDocument/2006/relationships/font" Target="fonts/Inter-regular.fntdata"/><Relationship Id="rId53" Type="http://schemas.openxmlformats.org/officeDocument/2006/relationships/font" Target="fonts/Inter-boldItalic.fntdata"/><Relationship Id="rId52" Type="http://schemas.openxmlformats.org/officeDocument/2006/relationships/font" Target="fonts/Int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68b6abf48_1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f68b6abf48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dab58096a_0_3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5dab58096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dab58096a_0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5dab58096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dab58096a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5dab58096a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dab58096a_0_3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5dab58096a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dab58096a_0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5dab58096a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dab58096a_0_3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5dab58096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dab58096a_0_3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5dab58096a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dab58096a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5dab58096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dab58096a_0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15dab58096a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dab58096a_0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5dab58096a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4012855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f40128554f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dab58096a_0_4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5dab58096a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dab58096a_0_4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5dab58096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dab58096a_0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5dab58096a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dab58096a_0_4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5dab58096a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dab58096a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15dab58096a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dab58096a_0_4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5dab58096a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dab58096a_0_4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5dab58096a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5dab58096a_0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15dab58096a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5dab58096a_0_4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5dab58096a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dab58096a_0_4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15dab58096a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68b6abf48_1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f68b6abf48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dab58096a_0_5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5dab58096a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dab58096a_0_5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15dab58096a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dab58096a_0_5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15dab58096a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5dab58096a_0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5dab58096a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5dab58096a_0_5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15dab58096a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dab58096a_0_5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15dab58096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5dab58096a_0_5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15dab58096a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5dab58096a_0_5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5dab58096a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f68b6abf48_1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2f68b6abf48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dab58096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5dab5809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dab58096a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5dab58096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dab58096a_0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5dab58096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dab58096a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5dab58096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f68b6abf48_1_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g2f68b6abf48_1_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g2f68b6abf48_1_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68b6abf48_1_6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g2f68b6abf48_1_6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g2f68b6abf48_1_6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g2f68b6abf48_1_6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g2f68b6abf48_1_6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68b6abf48_1_6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g2f68b6abf48_1_6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g2f68b6abf48_1_6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g2f68b6abf48_1_6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g2f68b6abf48_1_6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68b6abf48_1_7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g2f68b6abf48_1_7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g2f68b6abf48_1_7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g2f68b6abf48_1_7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g2f68b6abf48_1_7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68b6abf48_1_8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g2f68b6abf48_1_8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g2f68b6abf48_1_8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g2f68b6abf48_1_8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g2f68b6abf48_1_8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g2f68b6abf48_1_8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68b6abf48_1_8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g2f68b6abf48_1_8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g2f68b6abf48_1_8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g2f68b6abf48_1_8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g2f68b6abf48_1_8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g2f68b6abf48_1_8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g2f68b6abf48_1_8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g2f68b6abf48_1_8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68b6abf48_1_9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g2f68b6abf48_1_9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g2f68b6abf48_1_9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g2f68b6abf48_1_9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68b6abf48_1_10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g2f68b6abf48_1_10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0" name="Google Shape;110;g2f68b6abf48_1_10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g2f68b6abf48_1_10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g2f68b6abf48_1_10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g2f68b6abf48_1_10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68b6abf48_1_10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g2f68b6abf48_1_109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g2f68b6abf48_1_109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8" name="Google Shape;118;g2f68b6abf48_1_10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g2f68b6abf48_1_10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g2f68b6abf48_1_10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68b6abf48_1_1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g2f68b6abf48_1_116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g2f68b6abf48_1_1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g2f68b6abf48_1_1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g2f68b6abf48_1_1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68b6abf48_1_12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g2f68b6abf48_1_12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g2f68b6abf48_1_1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g2f68b6abf48_1_1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g2f68b6abf48_1_1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">
  <p:cSld name="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f68b6abf48_1_11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;g2f68b6abf48_1_11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">
  <p:cSld name="10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68b6abf48_1_128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2f68b6abf48_1_128"/>
          <p:cNvSpPr/>
          <p:nvPr/>
        </p:nvSpPr>
        <p:spPr>
          <a:xfrm>
            <a:off x="902326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2f68b6abf48_1_128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2f68b6abf48_1_128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g2f68b6abf48_1_128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2f68b6abf48_1_128"/>
          <p:cNvSpPr/>
          <p:nvPr/>
        </p:nvSpPr>
        <p:spPr>
          <a:xfrm>
            <a:off x="894683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2f68b6abf48_1_128"/>
          <p:cNvSpPr/>
          <p:nvPr/>
        </p:nvSpPr>
        <p:spPr>
          <a:xfrm>
            <a:off x="902326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2f68b6abf48_1_128"/>
          <p:cNvSpPr/>
          <p:nvPr/>
        </p:nvSpPr>
        <p:spPr>
          <a:xfrm>
            <a:off x="887040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2f68b6abf48_1_128"/>
          <p:cNvSpPr/>
          <p:nvPr/>
        </p:nvSpPr>
        <p:spPr>
          <a:xfrm>
            <a:off x="879397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g2f68b6abf48_1_128"/>
          <p:cNvSpPr/>
          <p:nvPr/>
        </p:nvSpPr>
        <p:spPr>
          <a:xfrm>
            <a:off x="871754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68b6abf48_1_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g2f68b6abf48_1_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g2f68b6abf48_1_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68b6abf48_1_1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g2f68b6abf48_1_1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g2f68b6abf48_1_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">
  <p:cSld name="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f68b6abf48_1_14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1;g2f68b6abf48_1_14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2;g2f68b6abf48_1_14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f68b6abf48_1_18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25;g2f68b6abf48_1_18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6;g2f68b6abf48_1_18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g2f68b6abf48_1_18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">
  <p:cSld name="5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f68b6abf48_1_23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g2f68b6abf48_1_23"/>
          <p:cNvSpPr/>
          <p:nvPr/>
        </p:nvSpPr>
        <p:spPr>
          <a:xfrm>
            <a:off x="902326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g2f68b6abf48_1_23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g2f68b6abf48_1_23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33;g2f68b6abf48_1_23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">
  <p:cSld name="6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f68b6abf48_1_29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g2f68b6abf48_1_29"/>
          <p:cNvSpPr/>
          <p:nvPr/>
        </p:nvSpPr>
        <p:spPr>
          <a:xfrm>
            <a:off x="902326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g2f68b6abf48_1_29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2f68b6abf48_1_29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2f68b6abf48_1_29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g2f68b6abf48_1_29"/>
          <p:cNvSpPr/>
          <p:nvPr/>
        </p:nvSpPr>
        <p:spPr>
          <a:xfrm>
            <a:off x="871754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">
  <p:cSld name="7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f68b6abf48_1_36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g2f68b6abf48_1_36"/>
          <p:cNvSpPr/>
          <p:nvPr/>
        </p:nvSpPr>
        <p:spPr>
          <a:xfrm>
            <a:off x="902326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g2f68b6abf48_1_36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g2f68b6abf48_1_36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2f68b6abf48_1_36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g2f68b6abf48_1_36"/>
          <p:cNvSpPr/>
          <p:nvPr/>
        </p:nvSpPr>
        <p:spPr>
          <a:xfrm>
            <a:off x="879397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g2f68b6abf48_1_36"/>
          <p:cNvSpPr/>
          <p:nvPr/>
        </p:nvSpPr>
        <p:spPr>
          <a:xfrm>
            <a:off x="871754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">
  <p:cSld name="8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f68b6abf48_1_44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g2f68b6abf48_1_44"/>
          <p:cNvSpPr/>
          <p:nvPr/>
        </p:nvSpPr>
        <p:spPr>
          <a:xfrm>
            <a:off x="902326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g2f68b6abf48_1_44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g2f68b6abf48_1_44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g2f68b6abf48_1_44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g2f68b6abf48_1_44"/>
          <p:cNvSpPr/>
          <p:nvPr/>
        </p:nvSpPr>
        <p:spPr>
          <a:xfrm>
            <a:off x="887040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g2f68b6abf48_1_44"/>
          <p:cNvSpPr/>
          <p:nvPr/>
        </p:nvSpPr>
        <p:spPr>
          <a:xfrm>
            <a:off x="879397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g2f68b6abf48_1_44"/>
          <p:cNvSpPr/>
          <p:nvPr/>
        </p:nvSpPr>
        <p:spPr>
          <a:xfrm>
            <a:off x="871754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">
  <p:cSld name="9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68b6abf48_1_53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g2f68b6abf48_1_53"/>
          <p:cNvSpPr/>
          <p:nvPr/>
        </p:nvSpPr>
        <p:spPr>
          <a:xfrm>
            <a:off x="902326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g2f68b6abf48_1_53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g2f68b6abf48_1_53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g2f68b6abf48_1_53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g2f68b6abf48_1_53"/>
          <p:cNvSpPr/>
          <p:nvPr/>
        </p:nvSpPr>
        <p:spPr>
          <a:xfrm>
            <a:off x="894683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g2f68b6abf48_1_53"/>
          <p:cNvSpPr/>
          <p:nvPr/>
        </p:nvSpPr>
        <p:spPr>
          <a:xfrm>
            <a:off x="887040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g2f68b6abf48_1_53"/>
          <p:cNvSpPr/>
          <p:nvPr/>
        </p:nvSpPr>
        <p:spPr>
          <a:xfrm>
            <a:off x="879397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g2f68b6abf48_1_53"/>
          <p:cNvSpPr/>
          <p:nvPr/>
        </p:nvSpPr>
        <p:spPr>
          <a:xfrm>
            <a:off x="8717540" y="5006004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68b6abf48_1_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g2f68b6abf48_1_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2f68b6abf48_1_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2f68b6abf48_1_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2f68b6abf48_1_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g2f68b6abf48_1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5414"/>
            <a:ext cx="9144003" cy="51380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mfbX3wNYK5zwsPz66" TargetMode="External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68b6abf48_1_14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57" name="Google Shape;157;g2f68b6abf48_1_147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8" name="Google Shape;158;g2f68b6abf48_1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f68b6abf48_1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f68b6abf48_1_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dab58096a_0_340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15dab58096a_0_340"/>
          <p:cNvSpPr txBox="1"/>
          <p:nvPr/>
        </p:nvSpPr>
        <p:spPr>
          <a:xfrm>
            <a:off x="540000" y="1450975"/>
            <a:ext cx="72531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man standing at a point P is watching the top of a tower, which makes an angle of elevation of 30° with the man's eye. The man walks some distance towards the tower to watch its top and the angle of the elevation becomes 60°. What is the distance between the base of the tower and the point P?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A] 4√3 units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B] 8 units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C] 12 units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D] Data inadequate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15dab58096a_0_340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5dab58096a_0_348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5dab58096a_0_348"/>
          <p:cNvSpPr txBox="1"/>
          <p:nvPr/>
        </p:nvSpPr>
        <p:spPr>
          <a:xfrm>
            <a:off x="540000" y="1450964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of AB, AD and CD must have given.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So, the data is inadequate.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://www.indiabix.com/_files/images/aptitude/1-z-647-006.gif" id="228" name="Google Shape;228;g15dab58096a_0_3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5123" y="1974179"/>
            <a:ext cx="1901825" cy="19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5dab58096a_0_348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dab58096a_0_356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15dab58096a_0_356"/>
          <p:cNvSpPr txBox="1"/>
          <p:nvPr/>
        </p:nvSpPr>
        <p:spPr>
          <a:xfrm>
            <a:off x="540000" y="1450975"/>
            <a:ext cx="72531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Two ships are sailing in the sea on the two sides of a lighthouse. The angle of elevation of the top of the lighthouse is observed from the ships are 30° and 45° respectively. If the lighthouse is 100 m high, the distance between the two ships is: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A] 173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B] 200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C] 273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D] 300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15dab58096a_0_356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dab58096a_0_364"/>
          <p:cNvSpPr txBox="1"/>
          <p:nvPr/>
        </p:nvSpPr>
        <p:spPr>
          <a:xfrm>
            <a:off x="540000" y="1450975"/>
            <a:ext cx="6007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 AB be the lighthouse and C and D be the positions of the ships.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Then, AB = 100 m,  ACB = 30° and ADB = 45°.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AB/BC = tan 45° = 1/√3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🡺 AC = AB x √3 = 100 √3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AB/AD = tan 45° =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🡺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AD=AB=100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CD = AC + AD = 100 √3 + 100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        = 100(√3 + 1)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        = 273 m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://www.indiabix.com/_files/images/aptitude/1-z-647-005.gif" id="242" name="Google Shape;242;g15dab58096a_0_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7087" y="1717494"/>
            <a:ext cx="206692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5dab58096a_0_364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dab58096a_0_372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g15dab58096a_0_372"/>
          <p:cNvSpPr txBox="1"/>
          <p:nvPr/>
        </p:nvSpPr>
        <p:spPr>
          <a:xfrm>
            <a:off x="540000" y="1450975"/>
            <a:ext cx="72531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If a sin 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= b cosec 30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 what is the value of a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/b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4 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aseline="3000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aseline="3000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None of the above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g15dab58096a_0_372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5dab58096a_0_380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g15dab58096a_0_380"/>
          <p:cNvSpPr txBox="1"/>
          <p:nvPr/>
        </p:nvSpPr>
        <p:spPr>
          <a:xfrm>
            <a:off x="540000" y="1450975"/>
            <a:ext cx="45885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Given a sin 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= b cosec 30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So, a/b = cosec 30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/ sin 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a/b = 2/( 1/√2)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a/b = 2√2/1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/b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= (2√2/1)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/b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= 64/1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or,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/b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= 4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g15dab58096a_0_380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dab58096a_0_388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g15dab58096a_0_388"/>
          <p:cNvSpPr txBox="1"/>
          <p:nvPr/>
        </p:nvSpPr>
        <p:spPr>
          <a:xfrm>
            <a:off x="540000" y="1450975"/>
            <a:ext cx="69267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If tan θ + cot θ = 2, then what is the value of tan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θ + cot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θ 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None of the above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15dab58096a_0_388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dab58096a_0_396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g15dab58096a_0_396"/>
          <p:cNvSpPr txBox="1"/>
          <p:nvPr/>
        </p:nvSpPr>
        <p:spPr>
          <a:xfrm>
            <a:off x="540000" y="1450975"/>
            <a:ext cx="7253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Given tan θ + cot θ =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Put θ = 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 above equation will satisfy as,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 + 1 =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So, θ = 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= tan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+ cot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= 1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+ 1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=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g15dab58096a_0_396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dab58096a_0_404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g15dab58096a_0_404"/>
          <p:cNvSpPr txBox="1"/>
          <p:nvPr/>
        </p:nvSpPr>
        <p:spPr>
          <a:xfrm>
            <a:off x="540000" y="1450975"/>
            <a:ext cx="7253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If the value of α + β = 90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, and α : β = 2 : 1, then what is the ratio of cos α to cos β 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 :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√3 :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 : √3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None of the above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g15dab58096a_0_404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dab58096a_0_412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15dab58096a_0_412"/>
          <p:cNvSpPr txBox="1"/>
          <p:nvPr/>
        </p:nvSpPr>
        <p:spPr>
          <a:xfrm>
            <a:off x="577375" y="1231900"/>
            <a:ext cx="72156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Given α + β = 90</a:t>
            </a:r>
            <a:r>
              <a:rPr b="0" baseline="3000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, and α : β = 2 : 1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So, we can say that 2x + x = 90</a:t>
            </a:r>
            <a:r>
              <a:rPr b="0" baseline="3000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endParaRPr b="0" i="0" sz="1400" u="none" cap="none" strike="noStrike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3x = 90</a:t>
            </a:r>
            <a:r>
              <a:rPr b="0" baseline="3000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, which give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x = 30</a:t>
            </a:r>
            <a:r>
              <a:rPr b="0" baseline="3000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endParaRPr b="0" i="0" sz="1400" u="none" cap="none" strike="noStrike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So, α = 2x = 60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β = x = 30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cos α / cos β = cos 60</a:t>
            </a:r>
            <a:r>
              <a:rPr b="0" baseline="3000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b="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 / cos 30</a:t>
            </a:r>
            <a:r>
              <a:rPr b="0" baseline="3000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endParaRPr b="0" i="0" sz="1400" u="none" cap="none" strike="noStrike">
              <a:solidFill>
                <a:srgbClr val="33333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=&gt; (1/2) / (√3/2)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or, 1/2 * 2/√3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= 1/√3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Or the ratio between cos α : cos β = 1 : √3</a:t>
            </a:r>
            <a:endParaRPr/>
          </a:p>
        </p:txBody>
      </p:sp>
      <p:sp>
        <p:nvSpPr>
          <p:cNvPr id="285" name="Google Shape;285;g15dab58096a_0_412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06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40128554f_0_5"/>
          <p:cNvSpPr txBox="1"/>
          <p:nvPr>
            <p:ph idx="1" type="body"/>
          </p:nvPr>
        </p:nvSpPr>
        <p:spPr>
          <a:xfrm>
            <a:off x="1382725" y="1450975"/>
            <a:ext cx="641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lang="en-GB" sz="14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-GB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https://forms.gle/mfbX3wNYK5zwsPz66</a:t>
            </a:r>
            <a:endParaRPr b="1" sz="1400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lang="en-GB" sz="14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4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</a:t>
            </a:r>
            <a:endParaRPr b="1" sz="14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2f40128554f_0_5"/>
          <p:cNvSpPr txBox="1"/>
          <p:nvPr/>
        </p:nvSpPr>
        <p:spPr>
          <a:xfrm>
            <a:off x="577325" y="622125"/>
            <a:ext cx="778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Roboto"/>
                <a:ea typeface="Roboto"/>
                <a:cs typeface="Roboto"/>
                <a:sym typeface="Roboto"/>
              </a:rPr>
              <a:t>                    TEST TIME ON MENSURATION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2f40128554f_0_5"/>
          <p:cNvSpPr txBox="1"/>
          <p:nvPr/>
        </p:nvSpPr>
        <p:spPr>
          <a:xfrm>
            <a:off x="5143500" y="944725"/>
            <a:ext cx="40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8" name="Google Shape;168;g2f40128554f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4425" y="2197675"/>
            <a:ext cx="2774949" cy="22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dab58096a_0_420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g15dab58096a_0_420"/>
          <p:cNvSpPr txBox="1"/>
          <p:nvPr/>
        </p:nvSpPr>
        <p:spPr>
          <a:xfrm>
            <a:off x="540012" y="1450975"/>
            <a:ext cx="41958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Sine rule for a triangle states that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A] a/sin A = b/sin B = c/sin C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B] sin A/a = sin B/b = sin C/c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C] a/sin A + b/sin B + c/sin C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D] 2a/sin A = 2b/sin B = 2c/sin C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g15dab58096a_0_420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dab58096a_0_428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g15dab58096a_0_428"/>
          <p:cNvSpPr txBox="1"/>
          <p:nvPr/>
        </p:nvSpPr>
        <p:spPr>
          <a:xfrm>
            <a:off x="539998" y="1450977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 A/a = sin B/b = sin C/c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g15dab58096a_0_428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dab58096a_0_436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g15dab58096a_0_436"/>
          <p:cNvSpPr txBox="1"/>
          <p:nvPr/>
        </p:nvSpPr>
        <p:spPr>
          <a:xfrm>
            <a:off x="540000" y="1448100"/>
            <a:ext cx="7253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If θ is said to be an acute angle, and 7 sin2 θ + 3 cos2 θ = 4, then what is the value of </a:t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tan θ 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√3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1/√3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None of the above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g15dab58096a_0_436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dab58096a_0_444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g15dab58096a_0_444"/>
          <p:cNvSpPr txBox="1"/>
          <p:nvPr/>
        </p:nvSpPr>
        <p:spPr>
          <a:xfrm>
            <a:off x="540000" y="1450975"/>
            <a:ext cx="71307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We can directly check the equation by putting values of θ. Let's put θ = 30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7 sin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30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+ 3 cos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30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= 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Then, 7 * 1/4 + 3 * 3/4 = 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So, 7/4 + 9/4 = 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16/4 = 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Or, 4 = 4 (so, it satisfy the condition)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Now, tan 30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= 1/√3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g15dab58096a_0_444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5dab58096a_0_452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g15dab58096a_0_452"/>
          <p:cNvSpPr txBox="1"/>
          <p:nvPr/>
        </p:nvSpPr>
        <p:spPr>
          <a:xfrm>
            <a:off x="540000" y="1450975"/>
            <a:ext cx="7253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If tan θ - cot θ = 0, what will be the value of sin θ + cos θ 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√2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1/√2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None of the above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g15dab58096a_0_452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dab58096a_0_460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g15dab58096a_0_460"/>
          <p:cNvSpPr txBox="1"/>
          <p:nvPr/>
        </p:nvSpPr>
        <p:spPr>
          <a:xfrm>
            <a:off x="540000" y="1450975"/>
            <a:ext cx="61794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Given tan θ - cot θ =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Let's put θ = 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in order to satisfy the above equation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tan 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- cot 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=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1 - 1 = 0 (equation satisfied with θ = 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Now, put θ = 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in sin θ + cos θ, we will get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= sin 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+ cos 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= 1/√2 + 1/√2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= √2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g15dab58096a_0_460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09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5dab58096a_0_468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g15dab58096a_0_468"/>
          <p:cNvSpPr txBox="1"/>
          <p:nvPr/>
        </p:nvSpPr>
        <p:spPr>
          <a:xfrm>
            <a:off x="540000" y="1448100"/>
            <a:ext cx="72531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If θ is said to be an acute angle, and 4 cos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θ - 1 = 0, then what is the value of tan (θ - 15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) 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√2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1/√3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lphaUcPeriod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None of the above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g15dab58096a_0_468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dab58096a_0_476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g15dab58096a_0_476"/>
          <p:cNvSpPr txBox="1"/>
          <p:nvPr/>
        </p:nvSpPr>
        <p:spPr>
          <a:xfrm>
            <a:off x="540000" y="1450975"/>
            <a:ext cx="5448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Given 4 cos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θ - 1 =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4 cos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θ =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cos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θ = 1/4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cos θ = 1/2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Or, θ = 60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So, tan (θ - 15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) = 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=&gt; tan (60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- 15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= tan 45</a:t>
            </a:r>
            <a:r>
              <a:rPr baseline="30000"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=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g15dab58096a_0_476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10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5dab58096a_0_484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g15dab58096a_0_484"/>
          <p:cNvSpPr txBox="1"/>
          <p:nvPr/>
        </p:nvSpPr>
        <p:spPr>
          <a:xfrm>
            <a:off x="540000" y="1450975"/>
            <a:ext cx="72531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number of real solutions of the equation sin ( e</a:t>
            </a:r>
            <a:r>
              <a:rPr baseline="3000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) = 5</a:t>
            </a:r>
            <a:r>
              <a:rPr baseline="3000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+ 5 </a:t>
            </a:r>
            <a:r>
              <a:rPr baseline="3000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– x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A]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B]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C]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D] Infinite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g15dab58096a_0_484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dab58096a_0_492"/>
          <p:cNvSpPr txBox="1"/>
          <p:nvPr/>
        </p:nvSpPr>
        <p:spPr>
          <a:xfrm>
            <a:off x="540000" y="1450978"/>
            <a:ext cx="4562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Since 5</a:t>
            </a:r>
            <a:r>
              <a:rPr baseline="3000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+ 5</a:t>
            </a:r>
            <a:r>
              <a:rPr baseline="3000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-x 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&gt;=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Therefore , we have no solution to the given equation as sin</a:t>
            </a:r>
            <a:r>
              <a:rPr baseline="3000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 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&lt;=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g15dab58096a_0_492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68b6abf48_1_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t/>
            </a:r>
            <a:endParaRPr/>
          </a:p>
        </p:txBody>
      </p:sp>
      <p:sp>
        <p:nvSpPr>
          <p:cNvPr id="174" name="Google Shape;174;g2f68b6abf48_1_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5" name="Google Shape;175;g2f68b6abf48_1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f68b6abf48_1_189"/>
          <p:cNvSpPr txBox="1"/>
          <p:nvPr/>
        </p:nvSpPr>
        <p:spPr>
          <a:xfrm>
            <a:off x="573065" y="1868537"/>
            <a:ext cx="3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TRIGONOMETRY</a:t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5dab58096a_0_500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g15dab58096a_0_500"/>
          <p:cNvSpPr txBox="1"/>
          <p:nvPr/>
        </p:nvSpPr>
        <p:spPr>
          <a:xfrm>
            <a:off x="540000" y="1450975"/>
            <a:ext cx="72531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 a point P on a level ground, the angle of elevation of the top tower is 30°. If the tower is 100 m high, the distance of point P from the foot of the tower is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A] 149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B] 156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C] 173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D] 200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g15dab58096a_0_500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dab58096a_0_508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5dab58096a_0_508"/>
          <p:cNvSpPr txBox="1"/>
          <p:nvPr/>
        </p:nvSpPr>
        <p:spPr>
          <a:xfrm>
            <a:off x="540000" y="1450975"/>
            <a:ext cx="46824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 AB be the tower.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Then, ∠ APB = 30º and AB = 100 m.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 tan 30º =1/ √3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	    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AP= (AB x √3)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= 100√3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= (100 x 1.73)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= 173 m.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://www.indiabix.com/_files/images/aptitude/1-z-646-002.gif" id="368" name="Google Shape;368;g15dab58096a_0_5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7090" y="1742168"/>
            <a:ext cx="2130425" cy="183216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15dab58096a_0_508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dab58096a_0_516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g15dab58096a_0_516"/>
          <p:cNvSpPr txBox="1"/>
          <p:nvPr/>
        </p:nvSpPr>
        <p:spPr>
          <a:xfrm>
            <a:off x="540001" y="1450975"/>
            <a:ext cx="72531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ship is approaching an observation tower. If the time taken by the ship to change the angle of elevation from 30° to 45° is 10 minutes, then find the time the ship will take to cover the remaining distance and reach the observation tower assuming the ship to be travelling at a uniform speed.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A] 15 minutes 20 seconds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B] 13 minutes 40 seconds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C] 16 minutes 40 seconds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D] Cannot be determined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g15dab58096a_0_516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dab58096a_0_524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5dab58096a_0_524"/>
          <p:cNvSpPr txBox="1"/>
          <p:nvPr/>
        </p:nvSpPr>
        <p:spPr>
          <a:xfrm>
            <a:off x="540000" y="1009650"/>
            <a:ext cx="7253100" cy="25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 AB be the observation tower and h be its height.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Also, let the ship be at C when the angle of elevation is 30° and at D when the angle of elevation is 45°.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time taken by the ship to travel from C to D is 10 minutes and we need to find out the time the ship will take to reach B from 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tan30 = AB/CB = h/CB = 1/√3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CB = √3*h 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tan45 = AB/DB = h/DB = 1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DB = 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CD = CB – DB = (√3h – h) = h(√3 –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Now, as h(√3 – 1) distance is covered in 10 minutes, a distance of h is covered in = 13.66 minutes = 13 minutes 40 seconds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g15dab58096a_0_524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5dab58096a_0_532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g15dab58096a_0_532"/>
          <p:cNvSpPr txBox="1"/>
          <p:nvPr/>
        </p:nvSpPr>
        <p:spPr>
          <a:xfrm>
            <a:off x="540000" y="1450975"/>
            <a:ext cx="72531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little boy is flying a kite. The string of the kite makes an angle of 30° with the ground. If the height of the kite is h = 24 m, find the length (in meters) of the string that the boy has used.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A] 48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B] 50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C] 52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D] 54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g15dab58096a_0_532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dab58096a_0_540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5dab58096a_0_540"/>
          <p:cNvSpPr txBox="1"/>
          <p:nvPr/>
        </p:nvSpPr>
        <p:spPr>
          <a:xfrm>
            <a:off x="540000" y="1450975"/>
            <a:ext cx="72528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the kite is at C and the boy is at A, then AC = </a:t>
            </a:r>
            <a:r>
              <a:rPr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represents the length of the string and BC = </a:t>
            </a:r>
            <a:r>
              <a:rPr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represents the height of the kite.</a:t>
            </a:r>
            <a:b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 the figure, sin </a:t>
            </a:r>
            <a:r>
              <a:rPr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= sin 30</a:t>
            </a:r>
            <a:r>
              <a:rPr baseline="3000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= </a:t>
            </a:r>
            <a:r>
              <a:rPr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/ </a:t>
            </a:r>
            <a:r>
              <a:rPr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= 1 / 2. Hence the length of the string used by the little boy is </a:t>
            </a:r>
            <a:r>
              <a:rPr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= 2 </a:t>
            </a:r>
            <a:r>
              <a:rPr i="1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= 2 (24) = 48 m.</a:t>
            </a:r>
            <a:endParaRPr i="0" sz="1400" u="none" cap="none" strike="noStrike">
              <a:solidFill>
                <a:srgbClr val="34495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www.syvum.com/iosundry/math/trigo/images/quest2.gif" id="397" name="Google Shape;397;g15dab58096a_0_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1866" y="2738722"/>
            <a:ext cx="2226386" cy="17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15dab58096a_0_540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dab58096a_0_548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g15dab58096a_0_548"/>
          <p:cNvSpPr txBox="1"/>
          <p:nvPr/>
        </p:nvSpPr>
        <p:spPr>
          <a:xfrm>
            <a:off x="540000" y="1450975"/>
            <a:ext cx="72531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tree breaks due to storm and the broken part bends (without being detached) so that the top of the tree touches the ground making an angle of 30° with it. The distance between the foot of the tree to the point where the top touches the ground is 8 m. Find the height of the tree.</a:t>
            </a:r>
            <a:b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A] 11.57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B] 16.24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C] 13.86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D] 12.34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g15dab58096a_0_548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15 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5dab58096a_0_556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15dab58096a_0_556"/>
          <p:cNvSpPr txBox="1"/>
          <p:nvPr/>
        </p:nvSpPr>
        <p:spPr>
          <a:xfrm>
            <a:off x="540000" y="1450975"/>
            <a:ext cx="75570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 ACB be the tree. When broken at point C by the storm, let its top A touch the ground so that ∠CAB = 30° and AB = 8 m. From right angled ΔABC, we get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tan 30° = BC/AB ⇒ 1/√3= BC/8m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Also cos 30° = AB/AC =&gt; √3/2 = 8 m/AC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⇒"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AC= 16/√3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Therefore, the height of tree = BC+AC = 8/√3 m + 16/√3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                 = 8√3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= 13.86 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2" name="Google Shape;412;g15dab58096a_0_556"/>
          <p:cNvPicPr preferRelativeResize="0"/>
          <p:nvPr/>
        </p:nvPicPr>
        <p:blipFill rotWithShape="1">
          <a:blip r:embed="rId3">
            <a:alphaModFix/>
          </a:blip>
          <a:srcRect b="-1" l="0" r="0" t="1744"/>
          <a:stretch/>
        </p:blipFill>
        <p:spPr>
          <a:xfrm>
            <a:off x="5868919" y="1802345"/>
            <a:ext cx="1680569" cy="257123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15dab58096a_0_556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f68b6abf48_1_23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419" name="Google Shape;419;g2f68b6abf48_1_230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20" name="Google Shape;420;g2f68b6abf48_1_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2f68b6abf48_1_230"/>
          <p:cNvSpPr txBox="1"/>
          <p:nvPr/>
        </p:nvSpPr>
        <p:spPr>
          <a:xfrm>
            <a:off x="3141000" y="2194650"/>
            <a:ext cx="286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GB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2" name="Google Shape;422;g2f68b6abf48_1_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2f68b6abf48_1_2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2f68b6abf48_1_230"/>
          <p:cNvSpPr txBox="1"/>
          <p:nvPr/>
        </p:nvSpPr>
        <p:spPr>
          <a:xfrm>
            <a:off x="1980750" y="4590801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5" name="Google Shape;425;g2f68b6abf48_1_230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g2f68b6abf48_1_230"/>
          <p:cNvSpPr txBox="1"/>
          <p:nvPr/>
        </p:nvSpPr>
        <p:spPr>
          <a:xfrm>
            <a:off x="3519050" y="4590801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7" name="Google Shape;427;g2f68b6abf48_1_2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2f68b6abf48_1_230"/>
          <p:cNvSpPr txBox="1"/>
          <p:nvPr/>
        </p:nvSpPr>
        <p:spPr>
          <a:xfrm>
            <a:off x="5457275" y="4590801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9" name="Google Shape;429;g2f68b6abf48_1_230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dab58096a_0_4"/>
          <p:cNvSpPr txBox="1"/>
          <p:nvPr/>
        </p:nvSpPr>
        <p:spPr>
          <a:xfrm>
            <a:off x="4572000" y="2048530"/>
            <a:ext cx="25341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Trigonometry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igonometry Functions: Definition, Formula &amp; Ratios - Maths | AESL" id="182" name="Google Shape;182;g15dab58096a_0_4"/>
          <p:cNvPicPr preferRelativeResize="0"/>
          <p:nvPr/>
        </p:nvPicPr>
        <p:blipFill rotWithShape="1">
          <a:blip r:embed="rId3">
            <a:alphaModFix/>
          </a:blip>
          <a:srcRect b="15611" l="5455" r="3262" t="6152"/>
          <a:stretch/>
        </p:blipFill>
        <p:spPr>
          <a:xfrm>
            <a:off x="1055683" y="1776437"/>
            <a:ext cx="3113883" cy="159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"/>
          <p:cNvSpPr txBox="1"/>
          <p:nvPr/>
        </p:nvSpPr>
        <p:spPr>
          <a:xfrm>
            <a:off x="1382725" y="1450975"/>
            <a:ext cx="64104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Deals with the study of the relationship between the sides and angles of the right-angle triangle.  Hence, it helps to find the missing or unknown angles or sides of a right triangle using the trigonometric formulas, functions or trigonometric identities. 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In trigonometry, the angles can be either measured in degrees or radians. Some of the most commonly used trigonometric angles for calculations are 0°, 30°, 45°, 60° and 90°. </a:t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2302488" y="568532"/>
            <a:ext cx="393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GB" sz="30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TRIGONOMETRY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15dab58096a_0_116"/>
          <p:cNvPicPr preferRelativeResize="0"/>
          <p:nvPr/>
        </p:nvPicPr>
        <p:blipFill rotWithShape="1">
          <a:blip r:embed="rId3">
            <a:alphaModFix/>
          </a:blip>
          <a:srcRect b="4320" l="1581" r="2912" t="10175"/>
          <a:stretch/>
        </p:blipFill>
        <p:spPr>
          <a:xfrm>
            <a:off x="1382725" y="1450975"/>
            <a:ext cx="6410324" cy="29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5dab58096a_0_116"/>
          <p:cNvSpPr txBox="1"/>
          <p:nvPr/>
        </p:nvSpPr>
        <p:spPr>
          <a:xfrm>
            <a:off x="1948977" y="568525"/>
            <a:ext cx="45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GB" sz="30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TRIGONOMETRY TABLE 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475" y="1450975"/>
            <a:ext cx="6467576" cy="25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1554075" y="568525"/>
            <a:ext cx="521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GB" sz="30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TRIGONOMETRY FUNCTION 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dab58096a_0_254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g15dab58096a_0_254"/>
          <p:cNvSpPr txBox="1"/>
          <p:nvPr/>
        </p:nvSpPr>
        <p:spPr>
          <a:xfrm>
            <a:off x="540000" y="1450975"/>
            <a:ext cx="7253100" cy="26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observer 1.6 m tall is 20√3 away from a tower. The angle of elevation from his eye to the top of the tower is 30°. The heights of the tower is: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A] 21.6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B] 23.2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C] 24.72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D] 22.8 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g15dab58096a_0_254"/>
          <p:cNvSpPr txBox="1"/>
          <p:nvPr/>
        </p:nvSpPr>
        <p:spPr>
          <a:xfrm>
            <a:off x="420450" y="67727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dab58096a_0_262"/>
          <p:cNvSpPr txBox="1"/>
          <p:nvPr/>
        </p:nvSpPr>
        <p:spPr>
          <a:xfrm>
            <a:off x="540000" y="1450975"/>
            <a:ext cx="7253100" cy="332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43" r="0" t="-3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descr="http://www.indiabix.com/_files/images/aptitude/1-z-646-004.gif" id="213" name="Google Shape;213;g15dab58096a_0_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2900" y="1480338"/>
            <a:ext cx="18383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15dab58096a_0_262"/>
          <p:cNvSpPr txBox="1"/>
          <p:nvPr/>
        </p:nvSpPr>
        <p:spPr>
          <a:xfrm>
            <a:off x="460678" y="6224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Syed</dc:creator>
</cp:coreProperties>
</file>