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7" r:id="rId5"/>
    <p:sldMasterId id="2147483669" r:id="rId6"/>
    <p:sldMasterId id="2147483681" r:id="rId7"/>
    <p:sldMasterId id="214748369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Roboto Medium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72">
          <p15:clr>
            <a:srgbClr val="000000"/>
          </p15:clr>
        </p15:guide>
        <p15:guide id="2" orient="horz" pos="828">
          <p15:clr>
            <a:srgbClr val="000000"/>
          </p15:clr>
        </p15:guide>
        <p15:guide id="3" orient="horz" pos="1140">
          <p15:clr>
            <a:srgbClr val="000000"/>
          </p15:clr>
        </p15:guide>
        <p15:guide id="4" orient="horz" pos="2451">
          <p15:clr>
            <a:srgbClr val="000000"/>
          </p15:clr>
        </p15:guide>
        <p15:guide id="5" orient="horz" pos="2196">
          <p15:clr>
            <a:srgbClr val="000000"/>
          </p15:clr>
        </p15:guide>
        <p15:guide id="6" pos="2208">
          <p15:clr>
            <a:srgbClr val="000000"/>
          </p15:clr>
        </p15:guide>
        <p15:guide id="7" pos="216">
          <p15:clr>
            <a:srgbClr val="000000"/>
          </p15:clr>
        </p15:guide>
        <p15:guide id="8" pos="5553">
          <p15:clr>
            <a:srgbClr val="000000"/>
          </p15:clr>
        </p15:guide>
        <p15:guide id="9" pos="888">
          <p15:clr>
            <a:srgbClr val="000000"/>
          </p15:clr>
        </p15:guide>
        <p15:guide id="10" pos="2856">
          <p15:clr>
            <a:srgbClr val="000000"/>
          </p15:clr>
        </p15:guide>
        <p15:guide id="11" pos="4909">
          <p15:clr>
            <a:srgbClr val="000000"/>
          </p15:clr>
        </p15:guide>
      </p15:sldGuideLst>
    </p:ext>
    <p:ext uri="GoogleSlidesCustomDataVersion2">
      <go:slidesCustomData xmlns:go="http://customooxmlschemas.google.com/" r:id="rId54" roundtripDataSignature="AMtx7mhKJ0/FZrdOnJx3C7JixxJM5p3s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72" orient="horz"/>
        <p:guide pos="828" orient="horz"/>
        <p:guide pos="1140" orient="horz"/>
        <p:guide pos="2451" orient="horz"/>
        <p:guide pos="2196" orient="horz"/>
        <p:guide pos="2208"/>
        <p:guide pos="216"/>
        <p:guide pos="5553"/>
        <p:guide pos="888"/>
        <p:guide pos="2856"/>
        <p:guide pos="490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font" Target="fonts/Roboto-regular.fntdata"/><Relationship Id="rId45" Type="http://schemas.openxmlformats.org/officeDocument/2006/relationships/slide" Target="slides/slide36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Medium-bold.fntdata"/><Relationship Id="rId50" Type="http://schemas.openxmlformats.org/officeDocument/2006/relationships/font" Target="fonts/RobotoMedium-regular.fntdata"/><Relationship Id="rId53" Type="http://schemas.openxmlformats.org/officeDocument/2006/relationships/font" Target="fonts/RobotoMedium-boldItalic.fntdata"/><Relationship Id="rId52" Type="http://schemas.openxmlformats.org/officeDocument/2006/relationships/font" Target="fonts/RobotoMedium-italic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54" Type="http://customschemas.google.com/relationships/presentationmetadata" Target="meta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5" name="Google Shape;85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7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1" name="Google Shape;131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p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8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8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" name="Google Shape;161;p8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5" name="Google Shape;165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8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9" name="Google Shape;169;p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8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77" name="Google Shape;177;p9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8" name="Google Shape;18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" name="Google Shape;189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2" name="Google Shape;192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9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0" name="Google Shape;200;p9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1" name="Google Shape;201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9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8" name="Google Shape;208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1" name="Google Shape;211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" name="Google Shape;2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3" name="Google Shape;223;p10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35" name="Google Shape;3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36" name="Google Shape;36;p42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2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2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2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2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0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5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" name="Google Shape;9;p34"/>
          <p:cNvCxnSpPr/>
          <p:nvPr/>
        </p:nvCxnSpPr>
        <p:spPr>
          <a:xfrm>
            <a:off x="1092200" y="12700"/>
            <a:ext cx="25400" cy="514350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9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hyperlink" Target="https://learn.codemithra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0" y="600288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0" y="3386138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1181100" y="1668026"/>
            <a:ext cx="4572000" cy="943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 none  of  these  is  f(t) = f(–t)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Thus,Option  (d)  is  correct.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/>
          <p:nvPr/>
        </p:nvSpPr>
        <p:spPr>
          <a:xfrm>
            <a:off x="685800" y="1503140"/>
            <a:ext cx="4572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 fof  if  f(t) = t/(1+ t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1/2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1/(1+2t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t/(1+2t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1/2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(1+2t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/>
          <p:nvPr/>
        </p:nvSpPr>
        <p:spPr>
          <a:xfrm>
            <a:off x="1168400" y="1655326"/>
            <a:ext cx="4572000" cy="637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f(f(t)) = f[t/(1+ t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1/2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 t/(1+ t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/>
          <p:nvPr/>
        </p:nvSpPr>
        <p:spPr>
          <a:xfrm>
            <a:off x="720000" y="1495658"/>
            <a:ext cx="4572000" cy="29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Inverse of  f(t) = (10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-10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–t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)/(10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+10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–t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is	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1/2 log {(1 – t)/(1 + t)}	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0.5 log {(t – 1)/(t +1)}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(1+2t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/>
          <p:nvPr/>
        </p:nvSpPr>
        <p:spPr>
          <a:xfrm>
            <a:off x="1186846" y="1715904"/>
            <a:ext cx="412292" cy="32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4" lvl="0" marL="11620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/>
          <p:nvPr/>
        </p:nvSpPr>
        <p:spPr>
          <a:xfrm>
            <a:off x="720000" y="1499250"/>
            <a:ext cx="7031100" cy="2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 f(x) = |x – 2| ,then  which  of  the  following  is  always  true?	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f(x)  = (f(x))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f(x) = f(–x)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f(x) = x-2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/>
          <p:nvPr/>
        </p:nvSpPr>
        <p:spPr>
          <a:xfrm>
            <a:off x="1193800" y="1689889"/>
            <a:ext cx="4572000" cy="2043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different values of n to check each option.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of Options (a),(b) and (c) can be ruled out.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Hence, Option (d) is correct.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9055" lvl="0" marL="59055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/>
          <p:nvPr/>
        </p:nvSpPr>
        <p:spPr>
          <a:xfrm>
            <a:off x="762000" y="1401675"/>
            <a:ext cx="69174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  the  instructions  below  and  solve: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f(x) = f(x –2) – f(x –1),x is a natural number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f(1) = 0, f(2) = 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value of f(x) is negative for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 x&gt;2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 odd  x(x &gt; 2)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 all  even  x(x &gt; 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f(x)  is  always  positive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/>
          <p:nvPr/>
        </p:nvSpPr>
        <p:spPr>
          <a:xfrm>
            <a:off x="1193800" y="1674663"/>
            <a:ext cx="4572000" cy="151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can be seen that  f(x) is positive wherever x is even and negative whenever x is  odd.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/>
          <p:nvPr/>
        </p:nvSpPr>
        <p:spPr>
          <a:xfrm>
            <a:off x="762000" y="1417875"/>
            <a:ext cx="7188900" cy="29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 the instructions  below and solve: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f(x) = f(x –2) – f(x –1),x  is  a  natural  number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f(1) = 0, f(2) = 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value of f[f(6)] is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7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 txBox="1"/>
          <p:nvPr>
            <p:ph idx="1" type="body"/>
          </p:nvPr>
        </p:nvSpPr>
        <p:spPr>
          <a:xfrm>
            <a:off x="1251900" y="2107949"/>
            <a:ext cx="64878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"/>
          <p:cNvSpPr/>
          <p:nvPr/>
        </p:nvSpPr>
        <p:spPr>
          <a:xfrm>
            <a:off x="173421" y="2237096"/>
            <a:ext cx="4572000" cy="619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/>
          <p:nvPr/>
        </p:nvSpPr>
        <p:spPr>
          <a:xfrm>
            <a:off x="1181100" y="1645786"/>
            <a:ext cx="4572000" cy="658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f(f(6) =f(5) = –3.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/>
          <p:nvPr/>
        </p:nvSpPr>
        <p:spPr>
          <a:xfrm>
            <a:off x="720000" y="1348750"/>
            <a:ext cx="82317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 the instructions below and solve: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f(x) = f(x –2) – f(x –1),x is a natural number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f(1) = 0, f(2) = 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f(x) is a function satisfying f(x).f(1/x) = f(x)+f(1/x) and f(4)=65,what will be the value of f(6)?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/>
          <p:nvPr/>
        </p:nvSpPr>
        <p:spPr>
          <a:xfrm>
            <a:off x="1168400" y="1581200"/>
            <a:ext cx="4572000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f(x) ◊ f(1/x) = f(x) + f(1/x) fi f(1/x) [f(x) – 1] = f(x)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x = 4, we have f(1/4) [f(4) – 1] = f(4) fi f(1/4) [64] = 65 fi f(1/4) = 65/64 = 1/64  + 1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means f(x)=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+1.For f(6) we have f(6)=216+1=217.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/>
          <p:nvPr/>
        </p:nvSpPr>
        <p:spPr>
          <a:xfrm>
            <a:off x="720000" y="1457025"/>
            <a:ext cx="7073100" cy="2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Suppose x and y are real numbers.Let f(x, y) = |x +y| ,F(f(x,y)) = –f(x, y) and G(f(x,y)) = –F(f(x, y))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one of the following is true?	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F(f(x,y)).G(f(x,y))= –F(f(x,y)).G.(f(x,y))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F(f(x,y)).G(f(x,y))&lt; –F(f(x,y)).G.(f(x,y))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G(f(x,y)).f(x,y)= F(f(x,y)).(f(x,y)	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G(f(x,y)).F(f(x,y))= f(x,y).f(x,y)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2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>
            <a:off x="1193800" y="1408490"/>
            <a:ext cx="45720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F(x, y)   is  always  positive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F(f(x, y) is  always  negative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G(f(x, y) is  always positive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F× G would  always  be negative while  – F × G would  always  be positive.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Hence, Option (b)  F× G &lt; –  F × G is correct.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/>
          <p:nvPr/>
        </p:nvSpPr>
        <p:spPr>
          <a:xfrm>
            <a:off x="720000" y="1531400"/>
            <a:ext cx="7073100" cy="2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Suppose x and y are real numbers. Let f(x, y) = |x +y| , F(f(x,y)) = –f(x, y) and G(f(x,y)) = – F(f(x, y))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of the following has a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the result?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F(f(a,–a)).G(f(a,–a))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–F(f(a,a).G(f(a,a))/4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F(f(a, a)).G(f(a, a))/2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f(a,a).f(a,a)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3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/>
          <p:nvPr/>
        </p:nvSpPr>
        <p:spPr>
          <a:xfrm>
            <a:off x="1181100" y="1624549"/>
            <a:ext cx="4572000" cy="1005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 (b) can be seen to give us 4a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/4  = a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4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/>
          <p:nvPr/>
        </p:nvSpPr>
        <p:spPr>
          <a:xfrm>
            <a:off x="720000" y="1369250"/>
            <a:ext cx="77967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Suppose x and y are real numbers. Let f(x, y) = |x +y| , F(f(x,y)) = –f(x, y)  and  G(f(x,y)) = – F(f(x, y))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 if A(f(x, y) = f(x,y) , B(f(x,y) = –f(x, y) , C(f(x,y) = f(x,y), D(f(x, y)= –f(x, y) and similarly Z  (f(x,y) = –f(x,y) Now, solve the following: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value of A(f(0,1)) + B(f(1,2)) + C(f(2,3)) +…+ Z(f(25,26)).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UcPeriod"/>
            </a:pPr>
            <a:r>
              <a:rPr i="0" lang="en-U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-50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UcPeriod"/>
            </a:pPr>
            <a:r>
              <a:rPr i="0" lang="en-U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–52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UcPeriod"/>
            </a:pPr>
            <a:r>
              <a:rPr i="0" lang="en-U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-26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UcPeriod"/>
            </a:pPr>
            <a:r>
              <a:rPr i="0" lang="en-U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5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/>
          <p:nvPr/>
        </p:nvSpPr>
        <p:spPr>
          <a:xfrm>
            <a:off x="1193800" y="1410310"/>
            <a:ext cx="4572000" cy="328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(f(x, y)) is positive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(f(x, y)) is negative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(f(x, y)) is positive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(f(x, y)) is positive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(f(x, y)) is positive and so on.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– 3 + 5 – 7 + 9 – 11 + …. – 51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(1 + 5+ 9+ 13 + …49) – (3+ 7+ 11...+ 51) = –26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6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/>
          <p:nvPr/>
        </p:nvSpPr>
        <p:spPr>
          <a:xfrm>
            <a:off x="342900" y="780175"/>
            <a:ext cx="76326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Suppose  x  and  y  are  real  numbers. Let f(x, y) = |x +y|  ,F(f(x,y)) = –f(x, y)  and G(f(x,y)) = – F(f(x, y))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  if  A(f(x, y) = f(x,y) , B(f(x,y) = –f(x, y) , C(f(x, y) = f(x,y), D(f(x, y)  = –f(x, y)  and similarly  Z (f(x,y) = –f(x,y) . Which  of  the following  is  true?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(i)    A(f(0,1)) &lt; B(f(1, 2))&lt; C(f(2, 3)…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(ii)   A(f(0,1)).B(f(1,2))&gt;B(f(1,2)).C(f(2,3)) &gt; C(f(2,3)).D(f(3,4))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(iii)   A(f(0,0)) =B(f(0,0))= C(f(0,0))=  … =Z(f(0,0))	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(i) and (ii)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(ii) and (iii)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(ii)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(i)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47"/>
          <p:cNvSpPr txBox="1"/>
          <p:nvPr/>
        </p:nvSpPr>
        <p:spPr>
          <a:xfrm>
            <a:off x="285050" y="3366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"/>
          <p:cNvSpPr/>
          <p:nvPr/>
        </p:nvSpPr>
        <p:spPr>
          <a:xfrm>
            <a:off x="977900" y="1158091"/>
            <a:ext cx="6985000" cy="364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Domain: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domain of a function is the complete set of possible values of the independent variable.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plain English, this definition means: The domain is the set of all possible x-values which will make the function "work", and will output real y-values.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of a function: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or image is the set of the second elements of ordered pairs, i.e. the set of y-coordinates.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948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/>
          <p:nvPr/>
        </p:nvSpPr>
        <p:spPr>
          <a:xfrm>
            <a:off x="1193800" y="1618466"/>
            <a:ext cx="4572000" cy="687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Verify each statement  to  see  that (ii) and (iii) are true.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8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/>
          <p:nvPr/>
        </p:nvSpPr>
        <p:spPr>
          <a:xfrm>
            <a:off x="720000" y="1533700"/>
            <a:ext cx="7073100" cy="24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 F(x,n)  be  the  number  of  ways  of  distributing  “x”  toys  to  “n”  children   so that  each    child receives  at  the  most  2 toys, then  F(4,3) = ___?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9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/>
          <p:nvPr/>
        </p:nvSpPr>
        <p:spPr>
          <a:xfrm>
            <a:off x="1193800" y="1104900"/>
            <a:ext cx="6210300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 number  of  ways  of  distributing  n identical  things  to r people such  that  any person can  get    any number of things including 0 is always given by 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n+r–1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r–1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 the case of  F(4,3), the value  of n=    4 and  r=3 and hence the total  number of ways  without  any  constraints would be given by    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4+3–1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3–1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15. However, out  of  these 15 ways of  distributing  the toys, we cannot  count  any    way in which more than 2 toys are given to any one child. Hence, we need to reduce as follows: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distribution of 4 toys as (3, 1, 0) amongst three children  A,B and C can be done in 3!= 6 ways. Also, the distribution of 4 toys as (4, 0, 0) amongst three children A, B and C can be done in 3 ways. Hence,the value of F(4, 3) = 15 – 6 – 3 = 6. Option (b) is correct.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0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/>
          <p:nvPr/>
        </p:nvSpPr>
        <p:spPr>
          <a:xfrm>
            <a:off x="720000" y="1560800"/>
            <a:ext cx="70731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  a  function  f (x) = x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x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x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x + 1, where x is a positive integer greater than 1. What will  be  the remainder  if  f (x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is divided by f(x)?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monomial in x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polynomial in x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51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/>
          <p:nvPr/>
        </p:nvSpPr>
        <p:spPr>
          <a:xfrm>
            <a:off x="749300" y="965200"/>
            <a:ext cx="7975600" cy="3749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value of f(x) as given is:f(x)=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x + 1 = 1 + x +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 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This can be visualised    as a geometric progression with 5 terms with the first term 1 and common ratio x. The sum of the    GP= f(x) =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5-1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/X 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value of f(x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=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 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+1 and this can be rewritten as: F(x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)= (x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20–1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)+(x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15–1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)+(x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10–1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)+(x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5–1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)+    5.When this expression is divided by f(x)=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5-1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/X 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 we get each of the first four terms of the   expression would be divisible by it, i.e. (x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20–1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would be divisible by f(x)=X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5-1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/X 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would leave no remainder (because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20–1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 be rewritten in the form 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5-1 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× (x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+ 1) and when you divide    this expression by 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5-1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/X 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 get the remainder as 0). A similar logic would also hold for the terms    (x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15–1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), (x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10–1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and (x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5–1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).The only term that would leave a remainder would be 5 when it is divided by  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5-1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/X 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Also, for x≥2 we can see the value of  X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5-1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/X 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would be more than 5.Hence, the remainder…(i) would    always be 5 and Option (c) is the correct answer.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52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3760" y="8624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3"/>
          <p:cNvSpPr/>
          <p:nvPr/>
        </p:nvSpPr>
        <p:spPr>
          <a:xfrm>
            <a:off x="1968500" y="385954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442" name="Google Shape;442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43" name="Google Shape;44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4"/>
          <p:cNvSpPr txBox="1"/>
          <p:nvPr/>
        </p:nvSpPr>
        <p:spPr>
          <a:xfrm>
            <a:off x="3141000" y="2194650"/>
            <a:ext cx="32979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5" name="Google Shape;44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4"/>
          <p:cNvSpPr txBox="1"/>
          <p:nvPr/>
        </p:nvSpPr>
        <p:spPr>
          <a:xfrm>
            <a:off x="1980750" y="4590800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48" name="Google Shape;448;p54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p54"/>
          <p:cNvSpPr txBox="1"/>
          <p:nvPr/>
        </p:nvSpPr>
        <p:spPr>
          <a:xfrm>
            <a:off x="3519050" y="4590800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50" name="Google Shape;450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0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4"/>
          <p:cNvSpPr txBox="1"/>
          <p:nvPr/>
        </p:nvSpPr>
        <p:spPr>
          <a:xfrm>
            <a:off x="5457275" y="4590800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52" name="Google Shape;452;p54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/>
          <p:nvPr/>
        </p:nvSpPr>
        <p:spPr>
          <a:xfrm>
            <a:off x="927100" y="1377295"/>
            <a:ext cx="7175500" cy="159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finding the domain, remember: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denominator (bottom) of a fraction cannot be zero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number under a square root sign must be positive in this section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"/>
          <p:cNvSpPr txBox="1"/>
          <p:nvPr/>
        </p:nvSpPr>
        <p:spPr>
          <a:xfrm>
            <a:off x="948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/>
          <p:nvPr/>
        </p:nvSpPr>
        <p:spPr>
          <a:xfrm>
            <a:off x="736600" y="1488991"/>
            <a:ext cx="65025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 the  domain  of  the  definition  of  the  function  y = 1/(x–|x|)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1/2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–•&lt;x&lt;•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–•&lt;x&lt;0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0&lt;x&lt;•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where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/>
          <p:nvPr/>
        </p:nvSpPr>
        <p:spPr>
          <a:xfrm>
            <a:off x="1143000" y="1751261"/>
            <a:ext cx="6756400" cy="1267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x –|x|  is either  negative  for  x &lt; 0 or 0 for  x ≥ 0. Thus, option (d) is correct.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/>
          <p:nvPr/>
        </p:nvSpPr>
        <p:spPr>
          <a:xfrm>
            <a:off x="736600" y="1488991"/>
            <a:ext cx="45720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 f(t) = (t – 1)/(t +1), then  f(f(t))  will  be equal  to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–1/t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-t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/>
          <p:nvPr/>
        </p:nvSpPr>
        <p:spPr>
          <a:xfrm>
            <a:off x="1181100" y="1675061"/>
            <a:ext cx="4572000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f(f(t)) = f((t  –  1)/(t  +  1))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[(t-1/t+1)-1]/[(t-1/t+1)+1]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–2/2t = –1/t.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/>
          <p:nvPr/>
        </p:nvSpPr>
        <p:spPr>
          <a:xfrm>
            <a:off x="720000" y="1506725"/>
            <a:ext cx="74193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 of  the  following  functions  is  an  even  function?	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f(t) =  (at +a–t)/(at – a–t)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f(t) =  (at +1)/(at – 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f(t) =  t.(at -1)/(at + 1)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2019-12-04T07:36:33Z</dcterms:created>
  <dc:creator>sushmitha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