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Roboto Black"/>
      <p:bold r:id="rId42"/>
      <p:boldItalic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">
          <p15:clr>
            <a:srgbClr val="000000"/>
          </p15:clr>
        </p15:guide>
        <p15:guide id="2" pos="794">
          <p15:clr>
            <a:srgbClr val="000000"/>
          </p15:clr>
        </p15:guide>
        <p15:guide id="3" pos="6803">
          <p15:clr>
            <a:srgbClr val="747775"/>
          </p15:clr>
        </p15:guide>
        <p15:guide id="4" orient="horz" pos="330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gBvlc3GW4a24Z56tPalQD4UG7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" orient="horz"/>
        <p:guide pos="794"/>
        <p:guide pos="6803"/>
        <p:guide pos="33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Black-bold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Black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94b2e090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694b2e09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40289f9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f40289f96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694b2e090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f694b2e09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694b2e090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f694b2e09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f694b2e090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" name="Google Shape;18;g2f694b2e090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" name="Google Shape;19;g2f694b2e090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94b2e090_0_1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4" name="Google Shape;74;g2f694b2e090_0_1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g2f694b2e090_0_1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6" name="Google Shape;76;g2f694b2e090_0_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g2f694b2e090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694b2e090_0_1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0" name="Google Shape;80;g2f694b2e090_0_1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1" name="Google Shape;81;g2f694b2e090_0_1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" name="Google Shape;82;g2f694b2e090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g2f694b2e090_0_1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694b2e090_0_16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g2f694b2e090_0_165"/>
          <p:cNvSpPr txBox="1"/>
          <p:nvPr>
            <p:ph idx="1" type="body"/>
          </p:nvPr>
        </p:nvSpPr>
        <p:spPr>
          <a:xfrm>
            <a:off x="831850" y="4589463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g2f694b2e090_0_1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g2f694b2e090_0_1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g2f694b2e090_0_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694b2e090_0_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g2f694b2e090_0_17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3" name="Google Shape;93;g2f694b2e090_0_17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4" name="Google Shape;94;g2f694b2e090_0_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g2f694b2e090_0_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g2f694b2e090_0_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94b2e090_0_17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g2f694b2e090_0_178"/>
          <p:cNvSpPr txBox="1"/>
          <p:nvPr>
            <p:ph idx="1" type="body"/>
          </p:nvPr>
        </p:nvSpPr>
        <p:spPr>
          <a:xfrm>
            <a:off x="839788" y="1681163"/>
            <a:ext cx="5157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g2f694b2e090_0_178"/>
          <p:cNvSpPr txBox="1"/>
          <p:nvPr>
            <p:ph idx="2" type="body"/>
          </p:nvPr>
        </p:nvSpPr>
        <p:spPr>
          <a:xfrm>
            <a:off x="839788" y="2505075"/>
            <a:ext cx="51576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1" name="Google Shape;101;g2f694b2e090_0_178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g2f694b2e090_0_178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3" name="Google Shape;103;g2f694b2e090_0_1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g2f694b2e090_0_1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g2f694b2e090_0_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94b2e090_0_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g2f694b2e090_0_1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9" name="Google Shape;109;g2f694b2e090_0_1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0" name="Google Shape;110;g2f694b2e090_0_1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94b2e090_0_192"/>
          <p:cNvSpPr txBox="1"/>
          <p:nvPr>
            <p:ph type="title"/>
          </p:nvPr>
        </p:nvSpPr>
        <p:spPr>
          <a:xfrm>
            <a:off x="839788" y="457200"/>
            <a:ext cx="393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g2f694b2e090_0_192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4" name="Google Shape;114;g2f694b2e090_0_192"/>
          <p:cNvSpPr txBox="1"/>
          <p:nvPr>
            <p:ph idx="2" type="body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5" name="Google Shape;115;g2f694b2e090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6" name="Google Shape;116;g2f694b2e090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g2f694b2e090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94b2e090_0_199"/>
          <p:cNvSpPr txBox="1"/>
          <p:nvPr>
            <p:ph type="title"/>
          </p:nvPr>
        </p:nvSpPr>
        <p:spPr>
          <a:xfrm>
            <a:off x="839788" y="457200"/>
            <a:ext cx="393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0" name="Google Shape;120;g2f694b2e090_0_199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g2f694b2e090_0_199"/>
          <p:cNvSpPr txBox="1"/>
          <p:nvPr>
            <p:ph idx="1" type="body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g2f694b2e090_0_1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g2f694b2e090_0_1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g2f694b2e090_0_1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694b2e090_0_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g2f694b2e090_0_20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8" name="Google Shape;128;g2f694b2e090_0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9" name="Google Shape;129;g2f694b2e090_0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0" name="Google Shape;130;g2f694b2e090_0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694b2e090_0_2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3" name="Google Shape;133;g2f694b2e090_0_2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4" name="Google Shape;134;g2f694b2e090_0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g2f694b2e090_0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g2f694b2e090_0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694b2e090_0_101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g2f694b2e090_0_101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">
  <p:cSld name="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694b2e090_0_218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2f694b2e090_0_218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2f694b2e090_0_218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2f694b2e090_0_218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2f694b2e090_0_218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f694b2e090_0_218"/>
          <p:cNvSpPr/>
          <p:nvPr/>
        </p:nvSpPr>
        <p:spPr>
          <a:xfrm>
            <a:off x="1192910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2f694b2e090_0_218"/>
          <p:cNvSpPr/>
          <p:nvPr/>
        </p:nvSpPr>
        <p:spPr>
          <a:xfrm>
            <a:off x="12031013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2f694b2e090_0_218"/>
          <p:cNvSpPr/>
          <p:nvPr/>
        </p:nvSpPr>
        <p:spPr>
          <a:xfrm>
            <a:off x="11827200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f694b2e090_0_218"/>
          <p:cNvSpPr/>
          <p:nvPr/>
        </p:nvSpPr>
        <p:spPr>
          <a:xfrm>
            <a:off x="11725293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f694b2e090_0_218"/>
          <p:cNvSpPr/>
          <p:nvPr/>
        </p:nvSpPr>
        <p:spPr>
          <a:xfrm>
            <a:off x="1162338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94b2e090_0_2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g2f694b2e090_0_2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/>
        </p:txBody>
      </p:sp>
      <p:sp>
        <p:nvSpPr>
          <p:cNvPr id="151" name="Google Shape;151;g2f694b2e090_0_22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694b2e090_0_23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4" name="Google Shape;154;g2f694b2e090_0_23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5" name="Google Shape;155;g2f694b2e090_0_23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">
  <p:cSld name="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694b2e090_0_104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g2f694b2e090_0_104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g2f694b2e090_0_104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694b2e090_0_108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g2f694b2e090_0_108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g2f694b2e090_0_108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g2f694b2e090_0_108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">
  <p:cSld name="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694b2e090_0_113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g2f694b2e090_0_113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g2f694b2e090_0_113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2f694b2e090_0_113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2f694b2e090_0_113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">
  <p:cSld name="6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694b2e090_0_119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g2f694b2e090_0_119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g2f694b2e090_0_119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g2f694b2e090_0_119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g2f694b2e090_0_119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g2f694b2e090_0_119"/>
          <p:cNvSpPr/>
          <p:nvPr/>
        </p:nvSpPr>
        <p:spPr>
          <a:xfrm>
            <a:off x="1162338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">
  <p:cSld name="7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694b2e090_0_126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2f694b2e090_0_126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g2f694b2e090_0_126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g2f694b2e090_0_126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g2f694b2e090_0_126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g2f694b2e090_0_126"/>
          <p:cNvSpPr/>
          <p:nvPr/>
        </p:nvSpPr>
        <p:spPr>
          <a:xfrm>
            <a:off x="11725293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g2f694b2e090_0_126"/>
          <p:cNvSpPr/>
          <p:nvPr/>
        </p:nvSpPr>
        <p:spPr>
          <a:xfrm>
            <a:off x="1162338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">
  <p:cSld name="8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694b2e090_0_134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g2f694b2e090_0_134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g2f694b2e090_0_134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2f694b2e090_0_134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2f694b2e090_0_134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2f694b2e090_0_134"/>
          <p:cNvSpPr/>
          <p:nvPr/>
        </p:nvSpPr>
        <p:spPr>
          <a:xfrm>
            <a:off x="11827200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2f694b2e090_0_134"/>
          <p:cNvSpPr/>
          <p:nvPr/>
        </p:nvSpPr>
        <p:spPr>
          <a:xfrm>
            <a:off x="11725293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2f694b2e090_0_134"/>
          <p:cNvSpPr/>
          <p:nvPr/>
        </p:nvSpPr>
        <p:spPr>
          <a:xfrm>
            <a:off x="1162338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">
  <p:cSld name="9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94b2e090_0_143"/>
          <p:cNvSpPr/>
          <p:nvPr/>
        </p:nvSpPr>
        <p:spPr>
          <a:xfrm>
            <a:off x="1192910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f694b2e090_0_143"/>
          <p:cNvSpPr/>
          <p:nvPr/>
        </p:nvSpPr>
        <p:spPr>
          <a:xfrm>
            <a:off x="1203101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2f694b2e090_0_143"/>
          <p:cNvSpPr/>
          <p:nvPr/>
        </p:nvSpPr>
        <p:spPr>
          <a:xfrm>
            <a:off x="11827200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g2f694b2e090_0_143"/>
          <p:cNvSpPr/>
          <p:nvPr/>
        </p:nvSpPr>
        <p:spPr>
          <a:xfrm>
            <a:off x="11725293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2f694b2e090_0_143"/>
          <p:cNvSpPr/>
          <p:nvPr/>
        </p:nvSpPr>
        <p:spPr>
          <a:xfrm>
            <a:off x="11623387" y="6591328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2f694b2e090_0_143"/>
          <p:cNvSpPr/>
          <p:nvPr/>
        </p:nvSpPr>
        <p:spPr>
          <a:xfrm>
            <a:off x="1192910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2f694b2e090_0_143"/>
          <p:cNvSpPr/>
          <p:nvPr/>
        </p:nvSpPr>
        <p:spPr>
          <a:xfrm>
            <a:off x="11827200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2f694b2e090_0_143"/>
          <p:cNvSpPr/>
          <p:nvPr/>
        </p:nvSpPr>
        <p:spPr>
          <a:xfrm>
            <a:off x="11725293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2f694b2e090_0_143"/>
          <p:cNvSpPr/>
          <p:nvPr/>
        </p:nvSpPr>
        <p:spPr>
          <a:xfrm>
            <a:off x="11623387" y="6674672"/>
            <a:ext cx="768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694b2e090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1" name="Google Shape;11;g2f694b2e090_0_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2f694b2e090_0_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2f694b2e090_0_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2f694b2e090_0_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g2f694b2e090_0_9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12192005" cy="685078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NqaEZ33rpobUVpJ3A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694b2e090_0_237"/>
          <p:cNvSpPr txBox="1"/>
          <p:nvPr>
            <p:ph type="ctrTitle"/>
          </p:nvPr>
        </p:nvSpPr>
        <p:spPr>
          <a:xfrm>
            <a:off x="2032000" y="1496484"/>
            <a:ext cx="12192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/>
          </a:p>
        </p:txBody>
      </p:sp>
      <p:sp>
        <p:nvSpPr>
          <p:cNvPr id="161" name="Google Shape;161;g2f694b2e090_0_237"/>
          <p:cNvSpPr txBox="1"/>
          <p:nvPr>
            <p:ph idx="1" type="subTitle"/>
          </p:nvPr>
        </p:nvSpPr>
        <p:spPr>
          <a:xfrm>
            <a:off x="2032000" y="4802717"/>
            <a:ext cx="12192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2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pic>
        <p:nvPicPr>
          <p:cNvPr id="162" name="Google Shape;162;g2f694b2e090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5"/>
            <a:ext cx="12192005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f694b2e090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472" y="800388"/>
            <a:ext cx="5513068" cy="389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f694b2e090_0_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3405" y="4514855"/>
            <a:ext cx="6325201" cy="154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/>
        </p:nvSpPr>
        <p:spPr>
          <a:xfrm>
            <a:off x="462775" y="62315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02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(216) + [ log(42) - log(6) ] / log(49)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(6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) + log(42/6) / log(7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3 + log(7) /2 log(7) = 3 + ½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= 7/2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/>
        </p:nvSpPr>
        <p:spPr>
          <a:xfrm>
            <a:off x="436800" y="649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9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Find the value of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........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n(n+1)/2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n+1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2n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/>
        </p:nvSpPr>
        <p:spPr>
          <a:xfrm>
            <a:off x="397825" y="623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1" i="0" lang="en-IN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Explanation: 03 </a:t>
            </a:r>
            <a:endParaRPr b="1" i="0" sz="26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........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n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+ 2log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+ 3log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........ + nlog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1+2+3+........+n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n(n+1)/2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/>
        </p:nvSpPr>
        <p:spPr>
          <a:xfrm>
            <a:off x="436800" y="623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 2 = 0.301 and log 3 = 0.4771, find the number of digits in 48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19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21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24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436800" y="649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04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2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We have log 48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12 × log 48 = 12 × log (2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× 3)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12 × (4 log 2 + log 3)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12 × (4 × 0.301 + 0.4771)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12 × (1.204 + 0.4771)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 12 × 1.6811 = 20.1732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Now the characteristic is 20, so the number of digits = 20 + 1 = 21.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410825" y="649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Solve for ‘x:’ the equation is 2log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–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(x – 2) =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/>
        </p:nvSpPr>
        <p:spPr>
          <a:xfrm>
            <a:off x="436800" y="636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05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We have 2log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–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(x – 2) = 3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–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(x – 2) = 3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/x-2) = 3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/x-2) = 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8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x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8(x-2)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x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- 8x + 16 = 0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(x-4)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0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⇒ x=4</a:t>
            </a: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Hence answer is option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3+log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(4x+1)=log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(x+1)+1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2/7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7/2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3/7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7/3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/>
        </p:nvSpPr>
        <p:spPr>
          <a:xfrm>
            <a:off x="423825" y="623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3+log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(4x+1)=log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(x+1)+1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3+log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(4x+1)=log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(x+1)+log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(x+1)+log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(3(4x+1))=log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(10(x+1))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=3(4x+1)=10(x+1)=12x+3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=10x+10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600">
                <a:latin typeface="Roboto"/>
                <a:ea typeface="Roboto"/>
                <a:cs typeface="Roboto"/>
                <a:sym typeface="Roboto"/>
              </a:rPr>
            </a:b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=2x=7=x=7/2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/>
        </p:nvSpPr>
        <p:spPr>
          <a:xfrm>
            <a:off x="436800" y="623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= 0.3010, the value of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80 is _________.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1.6020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1.9030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9030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None of these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40289f960_0_4"/>
          <p:cNvSpPr txBox="1"/>
          <p:nvPr>
            <p:ph idx="1" type="body"/>
          </p:nvPr>
        </p:nvSpPr>
        <p:spPr>
          <a:xfrm>
            <a:off x="972267" y="1845733"/>
            <a:ext cx="10781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IN" sz="21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IN" sz="2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https://forms.gle/NqaEZ33rpobUVpJ3A</a:t>
            </a:r>
            <a:endParaRPr b="1" sz="21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IN" sz="21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1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1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21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2f40289f960_0_4"/>
          <p:cNvSpPr txBox="1"/>
          <p:nvPr/>
        </p:nvSpPr>
        <p:spPr>
          <a:xfrm>
            <a:off x="769767" y="829500"/>
            <a:ext cx="1038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Roboto"/>
                <a:ea typeface="Roboto"/>
                <a:cs typeface="Roboto"/>
                <a:sym typeface="Roboto"/>
              </a:rPr>
              <a:t>                    TEST TIME ON TRIGONOMETRY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2f40289f960_0_4"/>
          <p:cNvSpPr txBox="1"/>
          <p:nvPr/>
        </p:nvSpPr>
        <p:spPr>
          <a:xfrm>
            <a:off x="6858000" y="1259633"/>
            <a:ext cx="53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72" name="Google Shape;172;g2f40289f96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100" y="2970833"/>
            <a:ext cx="3813936" cy="310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/>
        </p:nvSpPr>
        <p:spPr>
          <a:xfrm>
            <a:off x="423800" y="649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80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(8 *10)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          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8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          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) + 1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           = 3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2 + 1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           = (3 x 0.3010) + 1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            =  1.9030.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/>
        </p:nvSpPr>
        <p:spPr>
          <a:xfrm>
            <a:off x="436800" y="636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+ 5) + 1, then 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is equal to: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	Answer: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/>
        </p:nvSpPr>
        <p:spPr>
          <a:xfrm>
            <a:off x="384850" y="636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0"/>
          <p:cNvSpPr txBox="1"/>
          <p:nvPr>
            <p:ph idx="1" type="body"/>
          </p:nvPr>
        </p:nvSpPr>
        <p:spPr>
          <a:xfrm>
            <a:off x="1260000" y="1619999"/>
            <a:ext cx="108024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+ 5) + 1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+ 5)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[5 (5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+ 1)] =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[10(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+ 5)]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5(5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+ 1) = 10(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 = 2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+ 10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3.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/>
        </p:nvSpPr>
        <p:spPr>
          <a:xfrm>
            <a:off x="436800" y="662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2x+4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– 17 × 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x+1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–4, then which of the following is true?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x is a positive value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x is a negative value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x can be either a positive value or a negative value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None of these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/>
        </p:nvSpPr>
        <p:spPr>
          <a:xfrm>
            <a:off x="397850" y="636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2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x+4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– 17 * 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x+1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– 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x+1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2x+2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y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2x+2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) – 17 * 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x+1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= –4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– 17y + 4 =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– 16y – y + y =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4y (y – 4) – 1 (y – 4) =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Y = 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x+1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+ 1 = 2 or –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= 1 or –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600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the answer is "x can be either a positive value or a negative value".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436800" y="67507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3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3 =17/4. Find X?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1/8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1/4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1/3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aseline="30000" lang="en-IN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None/>
            </a:pPr>
            <a:br>
              <a:rPr b="0" i="0" lang="en-IN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/>
        </p:nvSpPr>
        <p:spPr>
          <a:xfrm>
            <a:off x="436800" y="3114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6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x + log</a:t>
            </a:r>
            <a:r>
              <a:rPr baseline="-25000" lang="en-IN" sz="64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3 =17/4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Let y = log</a:t>
            </a:r>
            <a:r>
              <a:rPr baseline="-25000" lang="en-IN" sz="6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x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We know that log</a:t>
            </a:r>
            <a:r>
              <a:rPr baseline="-25000" lang="en-IN" sz="64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3 =1/log 3(x)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Thus the equation can be written as </a:t>
            </a:r>
            <a:r>
              <a:rPr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y + 1/y = 174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aseline="30000" lang="en-IN" sz="6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 + 4 = 17y</a:t>
            </a:r>
            <a:br>
              <a:rPr lang="en-IN" sz="6400">
                <a:latin typeface="Roboto"/>
                <a:ea typeface="Roboto"/>
                <a:cs typeface="Roboto"/>
                <a:sym typeface="Roboto"/>
              </a:rPr>
            </a:b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aseline="30000" lang="en-IN" sz="6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 + 4 - 17y = 0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8125"/>
              <a:buNone/>
            </a:pPr>
            <a:r>
              <a:rPr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y = 4 or ¼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6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x = 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Then x = 3</a:t>
            </a:r>
            <a:r>
              <a:rPr baseline="30000" lang="en-IN" sz="6400">
                <a:latin typeface="Roboto"/>
                <a:ea typeface="Roboto"/>
                <a:cs typeface="Roboto"/>
                <a:sym typeface="Roboto"/>
              </a:rPr>
              <a:t>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8125"/>
              <a:buNone/>
            </a:pPr>
            <a:r>
              <a:rPr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y = 1/4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8125"/>
              <a:buNone/>
            </a:pPr>
            <a:r>
              <a:rPr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6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x = 1/4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x = 3</a:t>
            </a:r>
            <a:r>
              <a:rPr baseline="30000" lang="en-IN" sz="6400">
                <a:latin typeface="Roboto"/>
                <a:ea typeface="Roboto"/>
                <a:cs typeface="Roboto"/>
                <a:sym typeface="Roboto"/>
              </a:rPr>
              <a:t>1/4</a:t>
            </a:r>
            <a:endParaRPr sz="6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/>
        </p:nvSpPr>
        <p:spPr>
          <a:xfrm>
            <a:off x="462775" y="662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Question: 11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 x + log (x + 3) = 1 then the value(s) of x will be, the solution of the equation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x + x + 3 = 1</a:t>
            </a:r>
            <a:endParaRPr baseline="30000"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x + x + 3 = 10</a:t>
            </a:r>
            <a:endParaRPr baseline="30000"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x (x + 3) = 10</a:t>
            </a:r>
            <a:endParaRPr baseline="30000"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x (x + 3) =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aseline="30000" lang="en-IN" sz="1400">
                <a:latin typeface="Roboto"/>
                <a:ea typeface="Roboto"/>
                <a:cs typeface="Roboto"/>
                <a:sym typeface="Roboto"/>
              </a:rPr>
              <a:t>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None/>
            </a:pPr>
            <a:br>
              <a:rPr b="0" i="0" lang="en-IN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4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5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6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7" st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8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9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0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/>
        </p:nvSpPr>
        <p:spPr>
          <a:xfrm>
            <a:off x="410825" y="6231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260000" y="1256725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taking log x= log10x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using the law of logs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 A+log B=log AB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we have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 x+log (x+3)=1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 x(x+3)=1−−(1)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definition of logs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Log ab=c⇒ac=b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(1)→101=x(x+3)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∴x2+3x=10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x2+3x−10=0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factorising and solving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(x+5)(x−2)=0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⇒x=−5, or x=2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3"/>
              <a:buNone/>
            </a:pPr>
            <a:r>
              <a:rPr lang="en-IN" sz="6400">
                <a:latin typeface="Roboto"/>
                <a:ea typeface="Roboto"/>
                <a:cs typeface="Roboto"/>
                <a:sym typeface="Roboto"/>
              </a:rPr>
              <a:t>When solving with x=2 the equation becomes as option c</a:t>
            </a:r>
            <a:endParaRPr sz="6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285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285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285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285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436800" y="60477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Question: 12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Find x if log x = log 1.5 + log 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18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 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15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aseline="30000" lang="en-IN" sz="1400">
                <a:latin typeface="Roboto"/>
                <a:ea typeface="Roboto"/>
                <a:cs typeface="Roboto"/>
                <a:sym typeface="Roboto"/>
              </a:rPr>
              <a:t>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None/>
            </a:pPr>
            <a:br>
              <a:rPr b="0" i="0" lang="en-IN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4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5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6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7" st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8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9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0" st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1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2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3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4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5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6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7" st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694b2e090_0_279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t/>
            </a:r>
            <a:endParaRPr/>
          </a:p>
        </p:txBody>
      </p:sp>
      <p:sp>
        <p:nvSpPr>
          <p:cNvPr id="178" name="Google Shape;178;g2f694b2e090_0_279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9" name="Google Shape;179;g2f694b2e090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5"/>
            <a:ext cx="12192005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f694b2e090_0_279"/>
          <p:cNvSpPr txBox="1"/>
          <p:nvPr/>
        </p:nvSpPr>
        <p:spPr>
          <a:xfrm>
            <a:off x="764087" y="2491383"/>
            <a:ext cx="529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152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LOGARITHMS</a:t>
            </a:r>
            <a:endParaRPr b="1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/>
        </p:nvSpPr>
        <p:spPr>
          <a:xfrm>
            <a:off x="415600" y="5322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Explanation: 12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300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Given, log x = log 1.5 + log 12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Using the property of logarithms,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i.e., log a + log b = log ab,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write log x = log (1.5 × 12)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log x = log 18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Taking antilogarithm on both sides, we get x = 18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/>
        </p:nvSpPr>
        <p:spPr>
          <a:xfrm>
            <a:off x="423825" y="67507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4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16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64 + 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256 = 10. Then a = __________.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777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aseline="3000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aseline="30000" lang="en-IN" sz="1400">
                <a:latin typeface="Roboto"/>
                <a:ea typeface="Roboto"/>
                <a:cs typeface="Roboto"/>
                <a:sym typeface="Roboto"/>
              </a:rPr>
              <a:t>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0" y="-223139"/>
            <a:ext cx="213520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None/>
            </a:pPr>
            <a:br>
              <a:rPr b="0" i="0" lang="en-IN" sz="15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/>
        </p:nvSpPr>
        <p:spPr>
          <a:xfrm>
            <a:off x="436800" y="61632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</a:pPr>
            <a:r>
              <a:rPr lang="en-IN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log a </a:t>
            </a:r>
            <a:r>
              <a:rPr baseline="30000" lang="en-IN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(4+16+64+256)</a:t>
            </a:r>
            <a:r>
              <a:rPr lang="en-IN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 =10 log a 4</a:t>
            </a:r>
            <a:r>
              <a:rPr baseline="30000" lang="en-IN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IN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 =10 then a=4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IN" sz="1400">
                <a:latin typeface="Roboto"/>
                <a:ea typeface="Roboto"/>
                <a:cs typeface="Roboto"/>
                <a:sym typeface="Roboto"/>
              </a:rPr>
            </a:b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400"/>
              <a:buFont typeface="Cambria"/>
              <a:buNone/>
            </a:pPr>
            <a:r>
              <a:rPr b="0" i="0" lang="en-IN" sz="1400" u="none" cap="none" strike="noStrike">
                <a:solidFill>
                  <a:srgbClr val="5E5E5E"/>
                </a:solidFill>
                <a:latin typeface="Cambria"/>
                <a:ea typeface="Cambria"/>
                <a:cs typeface="Cambria"/>
                <a:sym typeface="Cambria"/>
              </a:rPr>
              <a:t>log a </a:t>
            </a:r>
            <a:r>
              <a:rPr b="0" baseline="30000" i="0" lang="en-IN" sz="1400" u="none" cap="none" strike="noStrike">
                <a:solidFill>
                  <a:srgbClr val="5E5E5E"/>
                </a:solidFill>
                <a:latin typeface="Cambria"/>
                <a:ea typeface="Cambria"/>
                <a:cs typeface="Cambria"/>
                <a:sym typeface="Cambria"/>
              </a:rPr>
              <a:t>(4+16+64+256)</a:t>
            </a:r>
            <a:r>
              <a:rPr b="0" i="0" lang="en-IN" sz="1400" u="none" cap="none" strike="noStrike">
                <a:solidFill>
                  <a:srgbClr val="5E5E5E"/>
                </a:solidFill>
                <a:latin typeface="Cambria"/>
                <a:ea typeface="Cambria"/>
                <a:cs typeface="Cambria"/>
                <a:sym typeface="Cambria"/>
              </a:rPr>
              <a:t> =10 log a 4</a:t>
            </a:r>
            <a:r>
              <a:rPr b="0" baseline="30000" i="0" lang="en-IN" sz="1400" u="none" cap="none" strike="noStrike">
                <a:solidFill>
                  <a:srgbClr val="5E5E5E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r>
              <a:rPr b="0" i="0" lang="en-IN" sz="1400" u="none" cap="none" strike="noStrike">
                <a:solidFill>
                  <a:srgbClr val="5E5E5E"/>
                </a:solidFill>
                <a:latin typeface="Cambria"/>
                <a:ea typeface="Cambria"/>
                <a:cs typeface="Cambria"/>
                <a:sym typeface="Cambria"/>
              </a:rPr>
              <a:t> =10 then a=4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/>
        </p:nvSpPr>
        <p:spPr>
          <a:xfrm>
            <a:off x="354738" y="675075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1260000" y="1620000"/>
            <a:ext cx="94803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15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3375 × log 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1024 = __________.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lphaUcPeriod"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lphaUcPeriod"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lphaUcPeriod"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199" lvl="0" marL="49529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lphaUcPeriod"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632"/>
              <a:buNone/>
            </a:pPr>
            <a:r>
              <a:rPr lang="en-I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								                  									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632"/>
              <a:buNone/>
            </a:pPr>
            <a:r>
              <a:rPr lang="en-I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632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632"/>
              <a:buNone/>
            </a:pPr>
            <a:r>
              <a:rPr lang="en-I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																		 Answer: 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2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/>
        </p:nvSpPr>
        <p:spPr>
          <a:xfrm>
            <a:off x="415600" y="636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3375 × log</a:t>
            </a:r>
            <a:r>
              <a:rPr baseline="-25000"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1024 = 3 log15 15 × 5 log4 4 = 3 × 5 = 15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095967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/>
        </p:nvSpPr>
        <p:spPr>
          <a:xfrm>
            <a:off x="330040" y="616337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3"/>
          <p:cNvSpPr txBox="1"/>
          <p:nvPr>
            <p:ph idx="1" type="body"/>
          </p:nvPr>
        </p:nvSpPr>
        <p:spPr>
          <a:xfrm>
            <a:off x="1260000" y="1620000"/>
            <a:ext cx="94803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 3 = 0.4771, find log (0.81)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 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× log (27/10)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2/3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π log 9.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34" lvl="0" marL="495295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2.689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34" lvl="0" marL="495295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-0.0552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34" lvl="0" marL="495295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2.2402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34" lvl="0" marL="495295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2.702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22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23"/>
              <a:buNone/>
            </a:pPr>
            <a:r>
              <a:rPr lang="en-I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3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758092" y="-449270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f694b2e090_0_320"/>
          <p:cNvSpPr txBox="1"/>
          <p:nvPr>
            <p:ph type="ctrTitle"/>
          </p:nvPr>
        </p:nvSpPr>
        <p:spPr>
          <a:xfrm>
            <a:off x="2032000" y="1496484"/>
            <a:ext cx="12192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t/>
            </a:r>
            <a:endParaRPr/>
          </a:p>
        </p:txBody>
      </p:sp>
      <p:sp>
        <p:nvSpPr>
          <p:cNvPr id="432" name="Google Shape;432;g2f694b2e090_0_320"/>
          <p:cNvSpPr txBox="1"/>
          <p:nvPr>
            <p:ph idx="1" type="subTitle"/>
          </p:nvPr>
        </p:nvSpPr>
        <p:spPr>
          <a:xfrm>
            <a:off x="2032000" y="4802717"/>
            <a:ext cx="12192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2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pic>
        <p:nvPicPr>
          <p:cNvPr id="433" name="Google Shape;433;g2f694b2e090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2192005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f694b2e090_0_320"/>
          <p:cNvSpPr txBox="1"/>
          <p:nvPr/>
        </p:nvSpPr>
        <p:spPr>
          <a:xfrm>
            <a:off x="4188000" y="2926200"/>
            <a:ext cx="3816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IN" sz="4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g2f694b2e090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021" y="6121433"/>
            <a:ext cx="450872" cy="45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2f694b2e090_0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3533" y="6121433"/>
            <a:ext cx="450872" cy="450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f694b2e090_0_320"/>
          <p:cNvSpPr txBox="1"/>
          <p:nvPr/>
        </p:nvSpPr>
        <p:spPr>
          <a:xfrm>
            <a:off x="2641000" y="6121068"/>
            <a:ext cx="15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g2f694b2e090_0_320"/>
          <p:cNvCxnSpPr/>
          <p:nvPr/>
        </p:nvCxnSpPr>
        <p:spPr>
          <a:xfrm rot="10800000">
            <a:off x="4293667" y="6159667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g2f694b2e090_0_320"/>
          <p:cNvSpPr txBox="1"/>
          <p:nvPr/>
        </p:nvSpPr>
        <p:spPr>
          <a:xfrm>
            <a:off x="4692067" y="6121068"/>
            <a:ext cx="257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0" name="Google Shape;440;g2f694b2e090_0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028" y="6121417"/>
            <a:ext cx="450872" cy="450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f694b2e090_0_320"/>
          <p:cNvSpPr txBox="1"/>
          <p:nvPr/>
        </p:nvSpPr>
        <p:spPr>
          <a:xfrm>
            <a:off x="7276367" y="6121068"/>
            <a:ext cx="257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2" name="Google Shape;442;g2f694b2e090_0_320"/>
          <p:cNvCxnSpPr/>
          <p:nvPr/>
        </p:nvCxnSpPr>
        <p:spPr>
          <a:xfrm rot="10800000">
            <a:off x="6888833" y="6146967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>
            <p:ph idx="1" type="body"/>
          </p:nvPr>
        </p:nvSpPr>
        <p:spPr>
          <a:xfrm>
            <a:off x="4374662" y="3009411"/>
            <a:ext cx="6067426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LOGARITHMS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/>
        </p:nvSpPr>
        <p:spPr>
          <a:xfrm>
            <a:off x="501761" y="1579581"/>
            <a:ext cx="11188500" cy="440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29" l="-379" r="0" t="-6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321288" y="568532"/>
            <a:ext cx="3933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7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/>
        </p:nvSpPr>
        <p:spPr>
          <a:xfrm>
            <a:off x="564986" y="1501006"/>
            <a:ext cx="11188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500" y="1723425"/>
            <a:ext cx="8065850" cy="40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 txBox="1"/>
          <p:nvPr/>
        </p:nvSpPr>
        <p:spPr>
          <a:xfrm>
            <a:off x="321304" y="568525"/>
            <a:ext cx="5350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7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IMPORTANT TERMS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260000" y="1620000"/>
            <a:ext cx="95400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If log 27 = 1.431, then the value of log 9 is ___________.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0.934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0.945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0.954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0.958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  										                                                                          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Answer: C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397850" y="636100"/>
            <a:ext cx="3770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Log 27=1.431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log (3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) = 1.431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3 log 3 = 1.431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 log 3 = 0.477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log 9 = log(3</a:t>
            </a:r>
            <a:r>
              <a:rPr baseline="30000" lang="en-IN" sz="16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 ) = 2 log 3 = (2 x 0.477) = 0.954.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263200" y="649100"/>
            <a:ext cx="39441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Question: 02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1260000" y="1620000"/>
            <a:ext cx="9540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IN" sz="16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(216) + [ log(42) - log(6) ] / log(49)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A. 7/2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B. 1/2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C. 4/3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D. 2/3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>
                <a:latin typeface="Roboto"/>
                <a:ea typeface="Roboto"/>
                <a:cs typeface="Roboto"/>
                <a:sym typeface="Roboto"/>
              </a:rPr>
              <a:t>																	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Answer: A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5239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2019-11-11T05:24:35Z</dcterms:created>
  <dc:creator>shamishamu3@gmail.com</dc:creator>
</cp:coreProperties>
</file>