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
      <p:font typeface="Roboto Medium"/>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5">
          <p15:clr>
            <a:srgbClr val="FF00FF"/>
          </p15:clr>
        </p15:guide>
        <p15:guide id="2" orient="horz" pos="2755">
          <p15:clr>
            <a:srgbClr val="FF0000"/>
          </p15:clr>
        </p15:guide>
        <p15:guide id="3" orient="horz" pos="904">
          <p15:clr>
            <a:srgbClr val="FF0000"/>
          </p15:clr>
        </p15:guide>
        <p15:guide id="4" pos="5270">
          <p15:clr>
            <a:srgbClr val="FF00FF"/>
          </p15:clr>
        </p15:guide>
        <p15:guide id="5" orient="horz" pos="737">
          <p15:clr>
            <a:srgbClr val="00FF00"/>
          </p15:clr>
        </p15:guide>
        <p15:guide id="6" orient="horz" pos="397">
          <p15:clr>
            <a:srgbClr val="00FF00"/>
          </p15:clr>
        </p15:guide>
      </p15:sldGuideLst>
    </p:ext>
    <p:ext uri="GoogleSlidesCustomDataVersion2">
      <go:slidesCustomData xmlns:go="http://customooxmlschemas.google.com/" r:id="rId53" roundtripDataSignature="AMtx7mhXutxmn/jnWg2ukVQwP6cPpi8k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5"/>
        <p:guide pos="2755" orient="horz"/>
        <p:guide pos="904" orient="horz"/>
        <p:guide pos="5270"/>
        <p:guide pos="737" orient="horz"/>
        <p:guide pos="39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RobotoMediu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edium-italic.fntdata"/><Relationship Id="rId50" Type="http://schemas.openxmlformats.org/officeDocument/2006/relationships/font" Target="fonts/RobotoMedium-bold.fntdata"/><Relationship Id="rId53" Type="http://customschemas.google.com/relationships/presentationmetadata" Target="metadata"/><Relationship Id="rId52" Type="http://schemas.openxmlformats.org/officeDocument/2006/relationships/font" Target="fonts/RobotoMedium-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Roboto"/>
                <a:ea typeface="Roboto"/>
                <a:cs typeface="Roboto"/>
                <a:sym typeface="Roboto"/>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 name="Google Shape;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u="sng"/>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u="sng"/>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2f3fa0e7a4e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 name="Google Shape;44;g2f3fa0e7a4e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3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100"/>
              <a:buNone/>
            </a:pPr>
            <a:r>
              <a:rPr lang="en-US">
                <a:solidFill>
                  <a:schemeClr val="dk1"/>
                </a:solidFill>
                <a:latin typeface="Roboto"/>
                <a:ea typeface="Roboto"/>
                <a:cs typeface="Roboto"/>
                <a:sym typeface="Roboto"/>
              </a:rPr>
              <a:t>Explanation:</a:t>
            </a:r>
            <a:endParaRPr/>
          </a:p>
          <a:p>
            <a:pPr indent="0" lvl="0" marL="114300" rtl="0" algn="l">
              <a:lnSpc>
                <a:spcPct val="100000"/>
              </a:lnSpc>
              <a:spcBef>
                <a:spcPts val="0"/>
              </a:spcBef>
              <a:spcAft>
                <a:spcPts val="0"/>
              </a:spcAft>
              <a:buSzPts val="1100"/>
              <a:buNone/>
            </a:pPr>
            <a:r>
              <a:rPr lang="en-US">
                <a:solidFill>
                  <a:schemeClr val="dk1"/>
                </a:solidFill>
                <a:latin typeface="Roboto"/>
                <a:ea typeface="Roboto"/>
                <a:cs typeface="Roboto"/>
                <a:sym typeface="Roboto"/>
              </a:rPr>
              <a:t>In the school, </a:t>
            </a:r>
            <a:endParaRPr/>
          </a:p>
          <a:p>
            <a:pPr indent="0" lvl="0" marL="114300" rtl="0" algn="l">
              <a:lnSpc>
                <a:spcPct val="100000"/>
              </a:lnSpc>
              <a:spcBef>
                <a:spcPts val="0"/>
              </a:spcBef>
              <a:spcAft>
                <a:spcPts val="0"/>
              </a:spcAft>
              <a:buSzPts val="1100"/>
              <a:buNone/>
            </a:pPr>
            <a:r>
              <a:rPr lang="en-US">
                <a:solidFill>
                  <a:schemeClr val="dk1"/>
                </a:solidFill>
                <a:latin typeface="Roboto"/>
                <a:ea typeface="Roboto"/>
                <a:cs typeface="Roboto"/>
                <a:sym typeface="Roboto"/>
              </a:rPr>
              <a:t>Boys = 4/7 × 1554 = 888 </a:t>
            </a:r>
            <a:endParaRPr/>
          </a:p>
          <a:p>
            <a:pPr indent="0" lvl="0" marL="114300" rtl="0" algn="l">
              <a:lnSpc>
                <a:spcPct val="100000"/>
              </a:lnSpc>
              <a:spcBef>
                <a:spcPts val="0"/>
              </a:spcBef>
              <a:spcAft>
                <a:spcPts val="0"/>
              </a:spcAft>
              <a:buSzPts val="1100"/>
              <a:buNone/>
            </a:pPr>
            <a:r>
              <a:rPr lang="en-US">
                <a:solidFill>
                  <a:schemeClr val="dk1"/>
                </a:solidFill>
                <a:latin typeface="Roboto"/>
                <a:ea typeface="Roboto"/>
                <a:cs typeface="Roboto"/>
                <a:sym typeface="Roboto"/>
              </a:rPr>
              <a:t>Girls = 3/7 × 1554 = 666</a:t>
            </a:r>
            <a:endParaRPr/>
          </a:p>
          <a:p>
            <a:pPr indent="0" lvl="0" marL="114300" rtl="0" algn="l">
              <a:lnSpc>
                <a:spcPct val="100000"/>
              </a:lnSpc>
              <a:spcBef>
                <a:spcPts val="0"/>
              </a:spcBef>
              <a:spcAft>
                <a:spcPts val="0"/>
              </a:spcAft>
              <a:buSzPts val="1100"/>
              <a:buNone/>
            </a:pPr>
            <a:r>
              <a:rPr lang="en-US">
                <a:solidFill>
                  <a:schemeClr val="dk1"/>
                </a:solidFill>
                <a:latin typeface="Roboto"/>
                <a:ea typeface="Roboto"/>
                <a:cs typeface="Roboto"/>
                <a:sym typeface="Roboto"/>
              </a:rPr>
              <a:t>After 30 days, Girls = 666 + 30 = 696 If x boys leave the school, then, According to the question,</a:t>
            </a:r>
            <a:endParaRPr/>
          </a:p>
          <a:p>
            <a:pPr indent="0" lvl="0" marL="114300" rtl="0" algn="l">
              <a:lnSpc>
                <a:spcPct val="100000"/>
              </a:lnSpc>
              <a:spcBef>
                <a:spcPts val="0"/>
              </a:spcBef>
              <a:spcAft>
                <a:spcPts val="0"/>
              </a:spcAft>
              <a:buSzPts val="1100"/>
              <a:buNone/>
            </a:pPr>
            <a:r>
              <a:rPr lang="en-US">
                <a:solidFill>
                  <a:schemeClr val="dk1"/>
                </a:solidFill>
                <a:latin typeface="Roboto"/>
                <a:ea typeface="Roboto"/>
                <a:cs typeface="Roboto"/>
                <a:sym typeface="Roboto"/>
              </a:rPr>
              <a:t>(888– x)/ 696 = 7/6  </a:t>
            </a:r>
            <a:endParaRPr/>
          </a:p>
          <a:p>
            <a:pPr indent="0" lvl="0" marL="114300" rtl="0" algn="l">
              <a:lnSpc>
                <a:spcPct val="100000"/>
              </a:lnSpc>
              <a:spcBef>
                <a:spcPts val="0"/>
              </a:spcBef>
              <a:spcAft>
                <a:spcPts val="0"/>
              </a:spcAft>
              <a:buSzPts val="1100"/>
              <a:buNone/>
            </a:pPr>
            <a:r>
              <a:rPr lang="en-US">
                <a:solidFill>
                  <a:schemeClr val="dk1"/>
                </a:solidFill>
                <a:latin typeface="Roboto"/>
                <a:ea typeface="Roboto"/>
                <a:cs typeface="Roboto"/>
                <a:sym typeface="Roboto"/>
              </a:rPr>
              <a:t>(888– x)/ 116 = 7</a:t>
            </a:r>
            <a:endParaRPr/>
          </a:p>
          <a:p>
            <a:pPr indent="0" lvl="0" marL="114300" rtl="0" algn="l">
              <a:lnSpc>
                <a:spcPct val="100000"/>
              </a:lnSpc>
              <a:spcBef>
                <a:spcPts val="0"/>
              </a:spcBef>
              <a:spcAft>
                <a:spcPts val="0"/>
              </a:spcAft>
              <a:buSzPts val="1100"/>
              <a:buNone/>
            </a:pPr>
            <a:r>
              <a:rPr lang="en-US">
                <a:solidFill>
                  <a:schemeClr val="dk1"/>
                </a:solidFill>
                <a:latin typeface="Roboto"/>
                <a:ea typeface="Roboto"/>
                <a:cs typeface="Roboto"/>
                <a:sym typeface="Roboto"/>
              </a:rPr>
              <a:t>888 – x = 116 × 7 = 812 </a:t>
            </a:r>
            <a:endParaRPr/>
          </a:p>
          <a:p>
            <a:pPr indent="0" lvl="0" marL="114300" rtl="0" algn="l">
              <a:lnSpc>
                <a:spcPct val="100000"/>
              </a:lnSpc>
              <a:spcBef>
                <a:spcPts val="0"/>
              </a:spcBef>
              <a:spcAft>
                <a:spcPts val="0"/>
              </a:spcAft>
              <a:buSzPts val="1100"/>
              <a:buNone/>
            </a:pPr>
            <a:r>
              <a:rPr lang="en-US">
                <a:solidFill>
                  <a:schemeClr val="dk1"/>
                </a:solidFill>
                <a:latin typeface="Roboto"/>
                <a:ea typeface="Roboto"/>
                <a:cs typeface="Roboto"/>
                <a:sym typeface="Roboto"/>
              </a:rPr>
              <a:t>x = 888 – 812 = 76</a:t>
            </a:r>
            <a:endParaRPr/>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a:t>Explanation:</a:t>
            </a:r>
            <a:endParaRPr/>
          </a:p>
          <a:p>
            <a:pPr indent="-298450" lvl="0" marL="457200" rtl="0" algn="l">
              <a:lnSpc>
                <a:spcPct val="100000"/>
              </a:lnSpc>
              <a:spcBef>
                <a:spcPts val="0"/>
              </a:spcBef>
              <a:spcAft>
                <a:spcPts val="0"/>
              </a:spcAft>
              <a:buSzPts val="1100"/>
              <a:buChar char="●"/>
            </a:pPr>
            <a:r>
              <a:rPr lang="en-US"/>
              <a:t>Tickets of type A = 3x </a:t>
            </a:r>
            <a:endParaRPr/>
          </a:p>
          <a:p>
            <a:pPr indent="-298450" lvl="0" marL="457200" rtl="0" algn="l">
              <a:lnSpc>
                <a:spcPct val="100000"/>
              </a:lnSpc>
              <a:spcBef>
                <a:spcPts val="0"/>
              </a:spcBef>
              <a:spcAft>
                <a:spcPts val="0"/>
              </a:spcAft>
              <a:buSzPts val="1100"/>
              <a:buChar char="●"/>
            </a:pPr>
            <a:r>
              <a:rPr lang="en-US"/>
              <a:t>Tickets of type B = 2x </a:t>
            </a:r>
            <a:endParaRPr/>
          </a:p>
          <a:p>
            <a:pPr indent="-298450" lvl="0" marL="457200" rtl="0" algn="l">
              <a:lnSpc>
                <a:spcPct val="100000"/>
              </a:lnSpc>
              <a:spcBef>
                <a:spcPts val="0"/>
              </a:spcBef>
              <a:spcAft>
                <a:spcPts val="0"/>
              </a:spcAft>
              <a:buSzPts val="1100"/>
              <a:buChar char="●"/>
            </a:pPr>
            <a:r>
              <a:rPr lang="en-US"/>
              <a:t>Tickets of type C  = 5x </a:t>
            </a:r>
            <a:endParaRPr/>
          </a:p>
          <a:p>
            <a:pPr indent="-298450" lvl="0" marL="457200" rtl="0" algn="l">
              <a:lnSpc>
                <a:spcPct val="100000"/>
              </a:lnSpc>
              <a:spcBef>
                <a:spcPts val="0"/>
              </a:spcBef>
              <a:spcAft>
                <a:spcPts val="0"/>
              </a:spcAft>
              <a:buSzPts val="1100"/>
              <a:buChar char="●"/>
            </a:pPr>
            <a:r>
              <a:rPr lang="en-US"/>
              <a:t>According to the question, </a:t>
            </a:r>
            <a:endParaRPr/>
          </a:p>
          <a:p>
            <a:pPr indent="-298450" lvl="0" marL="457200" rtl="0" algn="l">
              <a:lnSpc>
                <a:spcPct val="100000"/>
              </a:lnSpc>
              <a:spcBef>
                <a:spcPts val="0"/>
              </a:spcBef>
              <a:spcAft>
                <a:spcPts val="0"/>
              </a:spcAft>
              <a:buSzPts val="1100"/>
              <a:buChar char="●"/>
            </a:pPr>
            <a:r>
              <a:rPr lang="en-US"/>
              <a:t>(3x × 1000 + 2x × 500 + 5x × 200) </a:t>
            </a:r>
            <a:endParaRPr/>
          </a:p>
          <a:p>
            <a:pPr indent="-298450" lvl="0" marL="457200" rtl="0" algn="l">
              <a:lnSpc>
                <a:spcPct val="100000"/>
              </a:lnSpc>
              <a:spcBef>
                <a:spcPts val="0"/>
              </a:spcBef>
              <a:spcAft>
                <a:spcPts val="0"/>
              </a:spcAft>
              <a:buSzPts val="1100"/>
              <a:buChar char="●"/>
            </a:pPr>
            <a:r>
              <a:rPr lang="en-US"/>
              <a:t>= 2.5 × 10000000 </a:t>
            </a:r>
            <a:endParaRPr/>
          </a:p>
          <a:p>
            <a:pPr indent="-298450" lvl="0" marL="457200" rtl="0" algn="l">
              <a:lnSpc>
                <a:spcPct val="100000"/>
              </a:lnSpc>
              <a:spcBef>
                <a:spcPts val="0"/>
              </a:spcBef>
              <a:spcAft>
                <a:spcPts val="0"/>
              </a:spcAft>
              <a:buSzPts val="1100"/>
              <a:buChar char="●"/>
            </a:pPr>
            <a:r>
              <a:rPr lang="en-US"/>
              <a:t>30x + 10x + 10x = 250000 </a:t>
            </a:r>
            <a:endParaRPr/>
          </a:p>
          <a:p>
            <a:pPr indent="-298450" lvl="0" marL="457200" rtl="0" algn="l">
              <a:lnSpc>
                <a:spcPct val="100000"/>
              </a:lnSpc>
              <a:spcBef>
                <a:spcPts val="0"/>
              </a:spcBef>
              <a:spcAft>
                <a:spcPts val="0"/>
              </a:spcAft>
              <a:buSzPts val="1100"/>
              <a:buChar char="●"/>
            </a:pPr>
            <a:r>
              <a:rPr lang="en-US"/>
              <a:t>50x = 250000 </a:t>
            </a:r>
            <a:endParaRPr/>
          </a:p>
          <a:p>
            <a:pPr indent="-298450" lvl="0" marL="457200" rtl="0" algn="l">
              <a:lnSpc>
                <a:spcPct val="100000"/>
              </a:lnSpc>
              <a:spcBef>
                <a:spcPts val="0"/>
              </a:spcBef>
              <a:spcAft>
                <a:spcPts val="0"/>
              </a:spcAft>
              <a:buSzPts val="1100"/>
              <a:buChar char="●"/>
            </a:pPr>
            <a:r>
              <a:rPr lang="en-US"/>
              <a:t>x = 5000</a:t>
            </a:r>
            <a:endParaRPr/>
          </a:p>
          <a:p>
            <a:pPr indent="0" lvl="0" marL="15875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 name="Google Shape;1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4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 name="Shape 22"/>
        <p:cNvGrpSpPr/>
        <p:nvPr/>
      </p:nvGrpSpPr>
      <p:grpSpPr>
        <a:xfrm>
          <a:off x="0" y="0"/>
          <a:ext cx="0" cy="0"/>
          <a:chOff x="0" y="0"/>
          <a:chExt cx="0" cy="0"/>
        </a:xfrm>
      </p:grpSpPr>
      <p:sp>
        <p:nvSpPr>
          <p:cNvPr id="23" name="Google Shape;23;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4" name="Google Shape;24;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5" name="Google Shape;25;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6" name="Google Shape;26;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7" name="Google Shape;27;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8" name="Shape 28"/>
        <p:cNvGrpSpPr/>
        <p:nvPr/>
      </p:nvGrpSpPr>
      <p:grpSpPr>
        <a:xfrm>
          <a:off x="0" y="0"/>
          <a:ext cx="0" cy="0"/>
          <a:chOff x="0" y="0"/>
          <a:chExt cx="0" cy="0"/>
        </a:xfrm>
      </p:grpSpPr>
      <p:sp>
        <p:nvSpPr>
          <p:cNvPr id="29" name="Google Shape;29;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0" name="Google Shape;3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 name="Shape 31"/>
        <p:cNvGrpSpPr/>
        <p:nvPr/>
      </p:nvGrpSpPr>
      <p:grpSpPr>
        <a:xfrm>
          <a:off x="0" y="0"/>
          <a:ext cx="0" cy="0"/>
          <a:chOff x="0" y="0"/>
          <a:chExt cx="0" cy="0"/>
        </a:xfrm>
      </p:grpSpPr>
      <p:sp>
        <p:nvSpPr>
          <p:cNvPr id="32" name="Google Shape;32;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3" name="Google Shape;33;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4" name="Google Shape;34;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39"/>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mTp7YjUuXvvwHvgf6" TargetMode="Externa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8.png"/><Relationship Id="rId4" Type="http://schemas.openxmlformats.org/officeDocument/2006/relationships/hyperlink" Target="https://learn.codemithra.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9.jp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pic>
        <p:nvPicPr>
          <p:cNvPr id="39" name="Google Shape;39;p1"/>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40" name="Google Shape;40;p1"/>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41" name="Google Shape;41;p1"/>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9"/>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02</a:t>
            </a:r>
            <a:endParaRPr b="0" i="0" sz="2000" u="none" cap="none" strike="noStrike">
              <a:solidFill>
                <a:schemeClr val="lt1"/>
              </a:solidFill>
              <a:latin typeface="Roboto"/>
              <a:ea typeface="Roboto"/>
              <a:cs typeface="Roboto"/>
              <a:sym typeface="Roboto"/>
            </a:endParaRPr>
          </a:p>
        </p:txBody>
      </p:sp>
      <p:sp>
        <p:nvSpPr>
          <p:cNvPr id="96" name="Google Shape;96;p9"/>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US" sz="1600">
                <a:solidFill>
                  <a:schemeClr val="dk1"/>
                </a:solidFill>
              </a:rPr>
              <a:t>Two numbers a and b are such that the quadratic equation ax</a:t>
            </a:r>
            <a:r>
              <a:rPr baseline="30000" lang="en-US" sz="1600">
                <a:solidFill>
                  <a:schemeClr val="dk1"/>
                </a:solidFill>
              </a:rPr>
              <a:t>2</a:t>
            </a:r>
            <a:r>
              <a:rPr lang="en-US" sz="1600">
                <a:solidFill>
                  <a:schemeClr val="dk1"/>
                </a:solidFill>
              </a:rPr>
              <a:t>+ 3x + 2b = 0 has</a:t>
            </a:r>
            <a:endParaRPr sz="1600"/>
          </a:p>
          <a:p>
            <a:pPr indent="0" lvl="0" marL="0" rtl="0" algn="l">
              <a:lnSpc>
                <a:spcPct val="150000"/>
              </a:lnSpc>
              <a:spcBef>
                <a:spcPts val="0"/>
              </a:spcBef>
              <a:spcAft>
                <a:spcPts val="0"/>
              </a:spcAft>
              <a:buSzPts val="1800"/>
              <a:buNone/>
            </a:pPr>
            <a:r>
              <a:rPr lang="en-US" sz="1600">
                <a:solidFill>
                  <a:schemeClr val="dk1"/>
                </a:solidFill>
              </a:rPr>
              <a:t>– 6 as the sum and the product of the roots. Find a + b.</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 2 </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 –1 </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 1 </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–2</a:t>
            </a:r>
            <a:endParaRPr sz="1600"/>
          </a:p>
          <a:p>
            <a:pPr indent="-228600" lvl="0" marL="457200" rtl="0" algn="l">
              <a:lnSpc>
                <a:spcPct val="150000"/>
              </a:lnSpc>
              <a:spcBef>
                <a:spcPts val="0"/>
              </a:spcBef>
              <a:spcAft>
                <a:spcPts val="0"/>
              </a:spcAft>
              <a:buSzPts val="1800"/>
              <a:buNone/>
            </a:pPr>
            <a:r>
              <a:t/>
            </a:r>
            <a:endParaRPr>
              <a:solidFill>
                <a:schemeClr val="dk1"/>
              </a:solidFill>
            </a:endParaRPr>
          </a:p>
          <a:p>
            <a:pPr indent="-342900" lvl="0" marL="457200" rtl="0" algn="l">
              <a:lnSpc>
                <a:spcPct val="150000"/>
              </a:lnSpc>
              <a:spcBef>
                <a:spcPts val="0"/>
              </a:spcBef>
              <a:spcAft>
                <a:spcPts val="0"/>
              </a:spcAft>
              <a:buSzPts val="1800"/>
              <a:buNone/>
            </a:pPr>
            <a:r>
              <a:rPr lang="en-US">
                <a:solidFill>
                  <a:schemeClr val="dk1"/>
                </a:solidFill>
              </a:rPr>
              <a:t>								</a:t>
            </a:r>
            <a:r>
              <a:rPr b="1" lang="en-US">
                <a:solidFill>
                  <a:schemeClr val="dk1"/>
                </a:solidFill>
              </a:rPr>
              <a:t>Answer: B</a:t>
            </a:r>
            <a:endParaRPr b="1">
              <a:solidFill>
                <a:schemeClr val="dk1"/>
              </a:solidFill>
            </a:endParaRPr>
          </a:p>
        </p:txBody>
      </p:sp>
      <p:sp>
        <p:nvSpPr>
          <p:cNvPr id="97" name="Google Shape;97;p9"/>
          <p:cNvSpPr txBox="1"/>
          <p:nvPr/>
        </p:nvSpPr>
        <p:spPr>
          <a:xfrm>
            <a:off x="722375"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02</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500"/>
                                        <p:tgtEl>
                                          <p:spTgt spid="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500"/>
                                        <p:tgtEl>
                                          <p:spTgt spid="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Effect filter="fade" transition="in">
                                      <p:cBhvr>
                                        <p:cTn dur="500"/>
                                        <p:tgtEl>
                                          <p:spTgt spid="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Effect filter="fade" transition="in">
                                      <p:cBhvr>
                                        <p:cTn dur="500"/>
                                        <p:tgtEl>
                                          <p:spTgt spid="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animEffect filter="fade" transition="in">
                                      <p:cBhvr>
                                        <p:cTn dur="500"/>
                                        <p:tgtEl>
                                          <p:spTgt spid="9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animEffect filter="fade" transition="in">
                                      <p:cBhvr>
                                        <p:cTn dur="500"/>
                                        <p:tgtEl>
                                          <p:spTgt spid="9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6" st="6"/>
                                            </p:txEl>
                                          </p:spTgt>
                                        </p:tgtEl>
                                        <p:attrNameLst>
                                          <p:attrName>style.visibility</p:attrName>
                                        </p:attrNameLst>
                                      </p:cBhvr>
                                      <p:to>
                                        <p:strVal val="visible"/>
                                      </p:to>
                                    </p:set>
                                    <p:animEffect filter="fade" transition="in">
                                      <p:cBhvr>
                                        <p:cTn dur="500"/>
                                        <p:tgtEl>
                                          <p:spTgt spid="9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7" st="7"/>
                                            </p:txEl>
                                          </p:spTgt>
                                        </p:tgtEl>
                                        <p:attrNameLst>
                                          <p:attrName>style.visibility</p:attrName>
                                        </p:attrNameLst>
                                      </p:cBhvr>
                                      <p:to>
                                        <p:strVal val="visible"/>
                                      </p:to>
                                    </p:set>
                                    <p:animEffect filter="fade" transition="in">
                                      <p:cBhvr>
                                        <p:cTn dur="500"/>
                                        <p:tgtEl>
                                          <p:spTgt spid="9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 name="Shape 101"/>
        <p:cNvGrpSpPr/>
        <p:nvPr/>
      </p:nvGrpSpPr>
      <p:grpSpPr>
        <a:xfrm>
          <a:off x="0" y="0"/>
          <a:ext cx="0" cy="0"/>
          <a:chOff x="0" y="0"/>
          <a:chExt cx="0" cy="0"/>
        </a:xfrm>
      </p:grpSpPr>
      <p:sp>
        <p:nvSpPr>
          <p:cNvPr id="102" name="Google Shape;102;p10"/>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02</a:t>
            </a:r>
            <a:endParaRPr b="0" i="0" sz="2000" u="none" cap="none" strike="noStrike">
              <a:solidFill>
                <a:schemeClr val="lt1"/>
              </a:solidFill>
              <a:latin typeface="Roboto"/>
              <a:ea typeface="Roboto"/>
              <a:cs typeface="Roboto"/>
              <a:sym typeface="Roboto"/>
            </a:endParaRPr>
          </a:p>
        </p:txBody>
      </p:sp>
      <p:sp>
        <p:nvSpPr>
          <p:cNvPr id="103" name="Google Shape;103;p10"/>
          <p:cNvSpPr txBox="1"/>
          <p:nvPr>
            <p:ph idx="1" type="body"/>
          </p:nvPr>
        </p:nvSpPr>
        <p:spPr>
          <a:xfrm>
            <a:off x="722375" y="1359176"/>
            <a:ext cx="7995600" cy="2823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None/>
            </a:pPr>
            <a:r>
              <a:rPr lang="en-US" sz="1400">
                <a:solidFill>
                  <a:schemeClr val="dk1"/>
                </a:solidFill>
              </a:rPr>
              <a:t>Two numbers a and b are such that the quadratic equation ax</a:t>
            </a:r>
            <a:r>
              <a:rPr baseline="30000" lang="en-US" sz="1400">
                <a:solidFill>
                  <a:schemeClr val="dk1"/>
                </a:solidFill>
              </a:rPr>
              <a:t>2</a:t>
            </a:r>
            <a:r>
              <a:rPr lang="en-US" sz="1400">
                <a:solidFill>
                  <a:schemeClr val="dk1"/>
                </a:solidFill>
              </a:rPr>
              <a:t>+ 3x + 2b = 0 has</a:t>
            </a:r>
            <a:endParaRPr/>
          </a:p>
          <a:p>
            <a:pPr indent="-342900" lvl="0" marL="457200" rtl="0" algn="l">
              <a:lnSpc>
                <a:spcPct val="150000"/>
              </a:lnSpc>
              <a:spcBef>
                <a:spcPts val="0"/>
              </a:spcBef>
              <a:spcAft>
                <a:spcPts val="0"/>
              </a:spcAft>
              <a:buSzPts val="1800"/>
              <a:buNone/>
            </a:pPr>
            <a:r>
              <a:rPr lang="en-US" sz="1400">
                <a:solidFill>
                  <a:schemeClr val="dk1"/>
                </a:solidFill>
              </a:rPr>
              <a:t>– 6 as the sum and the product of the roots. Find a + b.</a:t>
            </a:r>
            <a:endParaRPr/>
          </a:p>
          <a:p>
            <a:pPr indent="-342900" lvl="0" marL="457200" rtl="0" algn="l">
              <a:lnSpc>
                <a:spcPct val="150000"/>
              </a:lnSpc>
              <a:spcBef>
                <a:spcPts val="0"/>
              </a:spcBef>
              <a:spcAft>
                <a:spcPts val="0"/>
              </a:spcAft>
              <a:buSzPts val="1800"/>
              <a:buNone/>
            </a:pPr>
            <a:r>
              <a:rPr lang="en-US" sz="1400">
                <a:solidFill>
                  <a:schemeClr val="dk1"/>
                </a:solidFill>
              </a:rPr>
              <a:t>Explanation:</a:t>
            </a:r>
            <a:endParaRPr/>
          </a:p>
          <a:p>
            <a:pPr indent="-342900" lvl="0" marL="457200" rtl="0" algn="l">
              <a:lnSpc>
                <a:spcPct val="150000"/>
              </a:lnSpc>
              <a:spcBef>
                <a:spcPts val="0"/>
              </a:spcBef>
              <a:spcAft>
                <a:spcPts val="0"/>
              </a:spcAft>
              <a:buSzPts val="1800"/>
              <a:buNone/>
            </a:pPr>
            <a:r>
              <a:rPr lang="en-US" sz="1400">
                <a:solidFill>
                  <a:schemeClr val="dk1"/>
                </a:solidFill>
              </a:rPr>
              <a:t>-3/ a = –6 fi a = ½, </a:t>
            </a:r>
            <a:endParaRPr/>
          </a:p>
          <a:p>
            <a:pPr indent="-342900" lvl="0" marL="457200" rtl="0" algn="l">
              <a:lnSpc>
                <a:spcPct val="150000"/>
              </a:lnSpc>
              <a:spcBef>
                <a:spcPts val="0"/>
              </a:spcBef>
              <a:spcAft>
                <a:spcPts val="0"/>
              </a:spcAft>
              <a:buSzPts val="1800"/>
              <a:buNone/>
            </a:pPr>
            <a:r>
              <a:rPr lang="en-US" sz="1400">
                <a:solidFill>
                  <a:schemeClr val="dk1"/>
                </a:solidFill>
              </a:rPr>
              <a:t>2b/ a = –6 and a = ½ </a:t>
            </a:r>
            <a:endParaRPr/>
          </a:p>
          <a:p>
            <a:pPr indent="-342900" lvl="0" marL="457200" rtl="0" algn="l">
              <a:lnSpc>
                <a:spcPct val="150000"/>
              </a:lnSpc>
              <a:spcBef>
                <a:spcPts val="0"/>
              </a:spcBef>
              <a:spcAft>
                <a:spcPts val="0"/>
              </a:spcAft>
              <a:buSzPts val="1800"/>
              <a:buNone/>
            </a:pPr>
            <a:r>
              <a:rPr lang="en-US" sz="1400">
                <a:solidFill>
                  <a:schemeClr val="dk1"/>
                </a:solidFill>
              </a:rPr>
              <a:t>Gives us b = –1.5. </a:t>
            </a:r>
            <a:endParaRPr/>
          </a:p>
          <a:p>
            <a:pPr indent="-342900" lvl="0" marL="457200" rtl="0" algn="l">
              <a:lnSpc>
                <a:spcPct val="150000"/>
              </a:lnSpc>
              <a:spcBef>
                <a:spcPts val="0"/>
              </a:spcBef>
              <a:spcAft>
                <a:spcPts val="0"/>
              </a:spcAft>
              <a:buSzPts val="1800"/>
              <a:buNone/>
            </a:pPr>
            <a:r>
              <a:rPr lang="en-US" sz="1400">
                <a:solidFill>
                  <a:schemeClr val="dk1"/>
                </a:solidFill>
              </a:rPr>
              <a:t>a + b = –1.</a:t>
            </a:r>
            <a:endParaRPr/>
          </a:p>
          <a:p>
            <a:pPr indent="-228600" lvl="0" marL="457200" rtl="0" algn="l">
              <a:lnSpc>
                <a:spcPct val="150000"/>
              </a:lnSpc>
              <a:spcBef>
                <a:spcPts val="0"/>
              </a:spcBef>
              <a:spcAft>
                <a:spcPts val="0"/>
              </a:spcAft>
              <a:buSzPts val="1800"/>
              <a:buNone/>
            </a:pPr>
            <a:r>
              <a:t/>
            </a:r>
            <a:endParaRPr>
              <a:solidFill>
                <a:schemeClr val="dk1"/>
              </a:solidFill>
            </a:endParaRPr>
          </a:p>
          <a:p>
            <a:pPr indent="0" lvl="0" marL="114300" rtl="0" algn="l">
              <a:lnSpc>
                <a:spcPct val="150000"/>
              </a:lnSpc>
              <a:spcBef>
                <a:spcPts val="0"/>
              </a:spcBef>
              <a:spcAft>
                <a:spcPts val="0"/>
              </a:spcAft>
              <a:buSzPts val="1800"/>
              <a:buNone/>
            </a:pPr>
            <a:r>
              <a:t/>
            </a:r>
            <a:endParaRPr>
              <a:solidFill>
                <a:schemeClr val="dk1"/>
              </a:solidFill>
              <a:latin typeface="Roboto"/>
              <a:ea typeface="Roboto"/>
              <a:cs typeface="Roboto"/>
              <a:sym typeface="Roboto"/>
            </a:endParaRPr>
          </a:p>
        </p:txBody>
      </p:sp>
      <p:sp>
        <p:nvSpPr>
          <p:cNvPr id="104" name="Google Shape;104;p10"/>
          <p:cNvSpPr txBox="1"/>
          <p:nvPr/>
        </p:nvSpPr>
        <p:spPr>
          <a:xfrm>
            <a:off x="893200"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02</a:t>
            </a:r>
            <a:endParaRPr b="1" sz="2000">
              <a:solidFill>
                <a:srgbClr val="8182E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1"/>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03</a:t>
            </a:r>
            <a:endParaRPr b="0" i="0" sz="2000" u="none" cap="none" strike="noStrike">
              <a:solidFill>
                <a:schemeClr val="lt1"/>
              </a:solidFill>
              <a:latin typeface="Roboto"/>
              <a:ea typeface="Roboto"/>
              <a:cs typeface="Roboto"/>
              <a:sym typeface="Roboto"/>
            </a:endParaRPr>
          </a:p>
        </p:txBody>
      </p:sp>
      <p:sp>
        <p:nvSpPr>
          <p:cNvPr id="110" name="Google Shape;110;p11"/>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US" sz="1600">
                <a:solidFill>
                  <a:schemeClr val="dk1"/>
                </a:solidFill>
              </a:rPr>
              <a:t>If a=√(7+4√3), what will be the value of (a+1/a)?</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7</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4</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3</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2</a:t>
            </a:r>
            <a:endParaRPr sz="1600"/>
          </a:p>
          <a:p>
            <a:pPr indent="-342900" lvl="0" marL="457200" rtl="0" algn="l">
              <a:lnSpc>
                <a:spcPct val="150000"/>
              </a:lnSpc>
              <a:spcBef>
                <a:spcPts val="0"/>
              </a:spcBef>
              <a:spcAft>
                <a:spcPts val="0"/>
              </a:spcAft>
              <a:buSzPts val="1800"/>
              <a:buNone/>
            </a:pPr>
            <a:r>
              <a:rPr lang="en-US">
                <a:solidFill>
                  <a:schemeClr val="dk1"/>
                </a:solidFill>
              </a:rPr>
              <a:t>								</a:t>
            </a:r>
            <a:endParaRPr/>
          </a:p>
          <a:p>
            <a:pPr indent="-342900" lvl="0" marL="457200" rtl="0" algn="l">
              <a:lnSpc>
                <a:spcPct val="150000"/>
              </a:lnSpc>
              <a:spcBef>
                <a:spcPts val="0"/>
              </a:spcBef>
              <a:spcAft>
                <a:spcPts val="0"/>
              </a:spcAft>
              <a:buSzPts val="1800"/>
              <a:buNone/>
            </a:pPr>
            <a:r>
              <a:t/>
            </a:r>
            <a:endParaRPr>
              <a:solidFill>
                <a:schemeClr val="dk1"/>
              </a:solidFill>
            </a:endParaRPr>
          </a:p>
          <a:p>
            <a:pPr indent="-342900" lvl="0" marL="457200" rtl="0" algn="l">
              <a:lnSpc>
                <a:spcPct val="150000"/>
              </a:lnSpc>
              <a:spcBef>
                <a:spcPts val="0"/>
              </a:spcBef>
              <a:spcAft>
                <a:spcPts val="0"/>
              </a:spcAft>
              <a:buSzPts val="1800"/>
              <a:buNone/>
            </a:pPr>
            <a:r>
              <a:rPr lang="en-US">
                <a:solidFill>
                  <a:schemeClr val="dk1"/>
                </a:solidFill>
              </a:rPr>
              <a:t>								</a:t>
            </a:r>
            <a:r>
              <a:rPr b="1" lang="en-US">
                <a:solidFill>
                  <a:schemeClr val="dk1"/>
                </a:solidFill>
              </a:rPr>
              <a:t>      Answer: b</a:t>
            </a:r>
            <a:endParaRPr/>
          </a:p>
        </p:txBody>
      </p:sp>
      <p:sp>
        <p:nvSpPr>
          <p:cNvPr id="111" name="Google Shape;111;p11"/>
          <p:cNvSpPr txBox="1"/>
          <p:nvPr/>
        </p:nvSpPr>
        <p:spPr>
          <a:xfrm>
            <a:off x="722375"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03</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animEffect filter="fade" transition="in">
                                      <p:cBhvr>
                                        <p:cTn dur="2000"/>
                                        <p:tgtEl>
                                          <p:spTgt spid="1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animEffect filter="fade" transition="in">
                                      <p:cBhvr>
                                        <p:cTn dur="2000"/>
                                        <p:tgtEl>
                                          <p:spTgt spid="11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animEffect filter="fade" transition="in">
                                      <p:cBhvr>
                                        <p:cTn dur="2000"/>
                                        <p:tgtEl>
                                          <p:spTgt spid="11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animEffect filter="fade" transition="in">
                                      <p:cBhvr>
                                        <p:cTn dur="2000"/>
                                        <p:tgtEl>
                                          <p:spTgt spid="11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animEffect filter="fade" transition="in">
                                      <p:cBhvr>
                                        <p:cTn dur="2000"/>
                                        <p:tgtEl>
                                          <p:spTgt spid="11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animEffect filter="fade" transition="in">
                                      <p:cBhvr>
                                        <p:cTn dur="2000"/>
                                        <p:tgtEl>
                                          <p:spTgt spid="11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animEffect filter="fade" transition="in">
                                      <p:cBhvr>
                                        <p:cTn dur="2000"/>
                                        <p:tgtEl>
                                          <p:spTgt spid="11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animEffect filter="fade" transition="in">
                                      <p:cBhvr>
                                        <p:cTn dur="2000"/>
                                        <p:tgtEl>
                                          <p:spTgt spid="11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 name="Shape 115"/>
        <p:cNvGrpSpPr/>
        <p:nvPr/>
      </p:nvGrpSpPr>
      <p:grpSpPr>
        <a:xfrm>
          <a:off x="0" y="0"/>
          <a:ext cx="0" cy="0"/>
          <a:chOff x="0" y="0"/>
          <a:chExt cx="0" cy="0"/>
        </a:xfrm>
      </p:grpSpPr>
      <p:sp>
        <p:nvSpPr>
          <p:cNvPr id="116" name="Google Shape;116;p12"/>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03</a:t>
            </a:r>
            <a:endParaRPr b="0" i="0" sz="2000" u="none" cap="none" strike="noStrike">
              <a:solidFill>
                <a:schemeClr val="lt1"/>
              </a:solidFill>
              <a:latin typeface="Roboto"/>
              <a:ea typeface="Roboto"/>
              <a:cs typeface="Roboto"/>
              <a:sym typeface="Roboto"/>
            </a:endParaRPr>
          </a:p>
        </p:txBody>
      </p:sp>
      <p:sp>
        <p:nvSpPr>
          <p:cNvPr id="117" name="Google Shape;117;p12"/>
          <p:cNvSpPr txBox="1"/>
          <p:nvPr>
            <p:ph idx="1" type="body"/>
          </p:nvPr>
        </p:nvSpPr>
        <p:spPr>
          <a:xfrm>
            <a:off x="722375" y="1435598"/>
            <a:ext cx="7996200" cy="2747400"/>
          </a:xfrm>
          <a:prstGeom prst="rect">
            <a:avLst/>
          </a:prstGeom>
          <a:blipFill rotWithShape="1">
            <a:blip r:embed="rId3">
              <a:alphaModFix/>
            </a:blip>
            <a:stretch>
              <a:fillRect b="0" l="-199" r="0" t="0"/>
            </a:stretch>
          </a:blip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None/>
            </a:pPr>
            <a:r>
              <a:rPr lang="en-US"/>
              <a:t> </a:t>
            </a:r>
            <a:endParaRPr/>
          </a:p>
          <a:p>
            <a:pPr indent="-3429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None/>
            </a:pPr>
            <a:r>
              <a:t/>
            </a:r>
            <a:endParaRPr/>
          </a:p>
        </p:txBody>
      </p:sp>
      <p:sp>
        <p:nvSpPr>
          <p:cNvPr id="118" name="Google Shape;118;p12"/>
          <p:cNvSpPr txBox="1"/>
          <p:nvPr/>
        </p:nvSpPr>
        <p:spPr>
          <a:xfrm>
            <a:off x="893200"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03</a:t>
            </a:r>
            <a:endParaRPr b="1" sz="2000">
              <a:solidFill>
                <a:srgbClr val="8182E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3"/>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04</a:t>
            </a:r>
            <a:endParaRPr b="0" i="0" sz="2000" u="none" cap="none" strike="noStrike">
              <a:solidFill>
                <a:schemeClr val="lt1"/>
              </a:solidFill>
              <a:latin typeface="Roboto"/>
              <a:ea typeface="Roboto"/>
              <a:cs typeface="Roboto"/>
              <a:sym typeface="Roboto"/>
            </a:endParaRPr>
          </a:p>
        </p:txBody>
      </p:sp>
      <p:sp>
        <p:nvSpPr>
          <p:cNvPr id="124" name="Google Shape;124;p13"/>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US" sz="1600">
                <a:solidFill>
                  <a:schemeClr val="dk1"/>
                </a:solidFill>
              </a:rPr>
              <a:t>If x</a:t>
            </a:r>
            <a:r>
              <a:rPr baseline="30000" lang="en-US" sz="1600">
                <a:solidFill>
                  <a:schemeClr val="dk1"/>
                </a:solidFill>
              </a:rPr>
              <a:t>2</a:t>
            </a:r>
            <a:r>
              <a:rPr lang="en-US" sz="1600">
                <a:solidFill>
                  <a:schemeClr val="dk1"/>
                </a:solidFill>
              </a:rPr>
              <a:t> + ax + b leaves the same remainder 5 when divided by x – 1 or x + 1 then</a:t>
            </a:r>
            <a:endParaRPr sz="1600"/>
          </a:p>
          <a:p>
            <a:pPr indent="0" lvl="0" marL="0" rtl="0" algn="l">
              <a:lnSpc>
                <a:spcPct val="150000"/>
              </a:lnSpc>
              <a:spcBef>
                <a:spcPts val="0"/>
              </a:spcBef>
              <a:spcAft>
                <a:spcPts val="0"/>
              </a:spcAft>
              <a:buSzPts val="1800"/>
              <a:buNone/>
            </a:pPr>
            <a:r>
              <a:rPr lang="en-US" sz="1600">
                <a:solidFill>
                  <a:schemeClr val="dk1"/>
                </a:solidFill>
              </a:rPr>
              <a:t>the values of a and b are respectively</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0 and 4 </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3 and 0 </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0 and 3 </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4 and 0</a:t>
            </a:r>
            <a:endParaRPr sz="1600"/>
          </a:p>
          <a:p>
            <a:pPr indent="-228600" lvl="0" marL="457200" rtl="0" algn="l">
              <a:lnSpc>
                <a:spcPct val="150000"/>
              </a:lnSpc>
              <a:spcBef>
                <a:spcPts val="0"/>
              </a:spcBef>
              <a:spcAft>
                <a:spcPts val="0"/>
              </a:spcAft>
              <a:buSzPts val="1800"/>
              <a:buNone/>
            </a:pPr>
            <a:r>
              <a:t/>
            </a:r>
            <a:endParaRPr>
              <a:solidFill>
                <a:schemeClr val="dk1"/>
              </a:solidFill>
            </a:endParaRPr>
          </a:p>
          <a:p>
            <a:pPr indent="-342900" lvl="0" marL="457200" rtl="0" algn="l">
              <a:lnSpc>
                <a:spcPct val="150000"/>
              </a:lnSpc>
              <a:spcBef>
                <a:spcPts val="0"/>
              </a:spcBef>
              <a:spcAft>
                <a:spcPts val="0"/>
              </a:spcAft>
              <a:buSzPts val="1800"/>
              <a:buNone/>
            </a:pPr>
            <a:r>
              <a:rPr lang="en-US">
                <a:solidFill>
                  <a:schemeClr val="dk1"/>
                </a:solidFill>
              </a:rPr>
              <a:t>								    </a:t>
            </a:r>
            <a:r>
              <a:rPr b="1" lang="en-US">
                <a:solidFill>
                  <a:schemeClr val="dk1"/>
                </a:solidFill>
              </a:rPr>
              <a:t>Answer: D</a:t>
            </a:r>
            <a:endParaRPr b="1">
              <a:solidFill>
                <a:schemeClr val="dk1"/>
              </a:solidFill>
            </a:endParaRPr>
          </a:p>
          <a:p>
            <a:pPr indent="-228600" lvl="0" marL="457200" rtl="0" algn="l">
              <a:lnSpc>
                <a:spcPct val="150000"/>
              </a:lnSpc>
              <a:spcBef>
                <a:spcPts val="0"/>
              </a:spcBef>
              <a:spcAft>
                <a:spcPts val="0"/>
              </a:spcAft>
              <a:buSzPts val="1800"/>
              <a:buNone/>
            </a:pPr>
            <a:r>
              <a:t/>
            </a:r>
            <a:endParaRPr>
              <a:solidFill>
                <a:schemeClr val="dk1"/>
              </a:solidFill>
            </a:endParaRPr>
          </a:p>
        </p:txBody>
      </p:sp>
      <p:sp>
        <p:nvSpPr>
          <p:cNvPr id="125" name="Google Shape;125;p13"/>
          <p:cNvSpPr txBox="1"/>
          <p:nvPr/>
        </p:nvSpPr>
        <p:spPr>
          <a:xfrm>
            <a:off x="722375"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04</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5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5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500"/>
                                        <p:tgtEl>
                                          <p:spTgt spid="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500"/>
                                        <p:tgtEl>
                                          <p:spTgt spid="1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Effect filter="fade" transition="in">
                                      <p:cBhvr>
                                        <p:cTn dur="500"/>
                                        <p:tgtEl>
                                          <p:spTgt spid="1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animEffect filter="fade" transition="in">
                                      <p:cBhvr>
                                        <p:cTn dur="500"/>
                                        <p:tgtEl>
                                          <p:spTgt spid="12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6" st="6"/>
                                            </p:txEl>
                                          </p:spTgt>
                                        </p:tgtEl>
                                        <p:attrNameLst>
                                          <p:attrName>style.visibility</p:attrName>
                                        </p:attrNameLst>
                                      </p:cBhvr>
                                      <p:to>
                                        <p:strVal val="visible"/>
                                      </p:to>
                                    </p:set>
                                    <p:animEffect filter="fade" transition="in">
                                      <p:cBhvr>
                                        <p:cTn dur="500"/>
                                        <p:tgtEl>
                                          <p:spTgt spid="12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7" st="7"/>
                                            </p:txEl>
                                          </p:spTgt>
                                        </p:tgtEl>
                                        <p:attrNameLst>
                                          <p:attrName>style.visibility</p:attrName>
                                        </p:attrNameLst>
                                      </p:cBhvr>
                                      <p:to>
                                        <p:strVal val="visible"/>
                                      </p:to>
                                    </p:set>
                                    <p:animEffect filter="fade" transition="in">
                                      <p:cBhvr>
                                        <p:cTn dur="500"/>
                                        <p:tgtEl>
                                          <p:spTgt spid="12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8" st="8"/>
                                            </p:txEl>
                                          </p:spTgt>
                                        </p:tgtEl>
                                        <p:attrNameLst>
                                          <p:attrName>style.visibility</p:attrName>
                                        </p:attrNameLst>
                                      </p:cBhvr>
                                      <p:to>
                                        <p:strVal val="visible"/>
                                      </p:to>
                                    </p:set>
                                    <p:animEffect filter="fade" transition="in">
                                      <p:cBhvr>
                                        <p:cTn dur="500"/>
                                        <p:tgtEl>
                                          <p:spTgt spid="12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 name="Shape 129"/>
        <p:cNvGrpSpPr/>
        <p:nvPr/>
      </p:nvGrpSpPr>
      <p:grpSpPr>
        <a:xfrm>
          <a:off x="0" y="0"/>
          <a:ext cx="0" cy="0"/>
          <a:chOff x="0" y="0"/>
          <a:chExt cx="0" cy="0"/>
        </a:xfrm>
      </p:grpSpPr>
      <p:sp>
        <p:nvSpPr>
          <p:cNvPr id="130" name="Google Shape;130;p14"/>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04</a:t>
            </a:r>
            <a:endParaRPr b="0" i="0" sz="2000" u="none" cap="none" strike="noStrike">
              <a:solidFill>
                <a:schemeClr val="lt1"/>
              </a:solidFill>
              <a:latin typeface="Roboto"/>
              <a:ea typeface="Roboto"/>
              <a:cs typeface="Roboto"/>
              <a:sym typeface="Roboto"/>
            </a:endParaRPr>
          </a:p>
        </p:txBody>
      </p:sp>
      <p:sp>
        <p:nvSpPr>
          <p:cNvPr id="131" name="Google Shape;131;p14"/>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None/>
            </a:pPr>
            <a:r>
              <a:rPr lang="en-US" sz="1400">
                <a:solidFill>
                  <a:schemeClr val="dk1"/>
                </a:solidFill>
              </a:rPr>
              <a:t>Explanation:</a:t>
            </a:r>
            <a:endParaRPr/>
          </a:p>
          <a:p>
            <a:pPr indent="-342900" lvl="0" marL="457200" rtl="0" algn="l">
              <a:lnSpc>
                <a:spcPct val="150000"/>
              </a:lnSpc>
              <a:spcBef>
                <a:spcPts val="0"/>
              </a:spcBef>
              <a:spcAft>
                <a:spcPts val="0"/>
              </a:spcAft>
              <a:buSzPts val="1800"/>
              <a:buNone/>
            </a:pPr>
            <a:r>
              <a:rPr lang="en-US" sz="1400">
                <a:solidFill>
                  <a:schemeClr val="dk1"/>
                </a:solidFill>
              </a:rPr>
              <a:t>Remainder when x</a:t>
            </a:r>
            <a:r>
              <a:rPr baseline="30000" lang="en-US" sz="1400">
                <a:solidFill>
                  <a:schemeClr val="dk1"/>
                </a:solidFill>
              </a:rPr>
              <a:t>2</a:t>
            </a:r>
            <a:r>
              <a:rPr lang="en-US" sz="1400">
                <a:solidFill>
                  <a:schemeClr val="dk1"/>
                </a:solidFill>
              </a:rPr>
              <a:t> + ax + b is divided by x – 1 is got by putting x = 1 in the expression. </a:t>
            </a:r>
            <a:endParaRPr/>
          </a:p>
          <a:p>
            <a:pPr indent="-342900" lvl="0" marL="457200" rtl="0" algn="l">
              <a:lnSpc>
                <a:spcPct val="150000"/>
              </a:lnSpc>
              <a:spcBef>
                <a:spcPts val="0"/>
              </a:spcBef>
              <a:spcAft>
                <a:spcPts val="0"/>
              </a:spcAft>
              <a:buSzPts val="1800"/>
              <a:buNone/>
            </a:pPr>
            <a:r>
              <a:rPr lang="en-US" sz="1400">
                <a:solidFill>
                  <a:schemeClr val="dk1"/>
                </a:solidFill>
              </a:rPr>
              <a:t>Thus, we get.</a:t>
            </a:r>
            <a:endParaRPr/>
          </a:p>
          <a:p>
            <a:pPr indent="-342900" lvl="0" marL="457200" rtl="0" algn="l">
              <a:lnSpc>
                <a:spcPct val="150000"/>
              </a:lnSpc>
              <a:spcBef>
                <a:spcPts val="0"/>
              </a:spcBef>
              <a:spcAft>
                <a:spcPts val="0"/>
              </a:spcAft>
              <a:buSzPts val="1800"/>
              <a:buNone/>
            </a:pPr>
            <a:r>
              <a:rPr lang="en-US" sz="1400">
                <a:solidFill>
                  <a:schemeClr val="dk1"/>
                </a:solidFill>
              </a:rPr>
              <a:t> a + b + 1 = 5 and </a:t>
            </a:r>
            <a:endParaRPr/>
          </a:p>
          <a:p>
            <a:pPr indent="-342900" lvl="0" marL="457200" rtl="0" algn="l">
              <a:lnSpc>
                <a:spcPct val="150000"/>
              </a:lnSpc>
              <a:spcBef>
                <a:spcPts val="0"/>
              </a:spcBef>
              <a:spcAft>
                <a:spcPts val="0"/>
              </a:spcAft>
              <a:buSzPts val="1800"/>
              <a:buNone/>
            </a:pPr>
            <a:r>
              <a:rPr lang="en-US" sz="1400">
                <a:solidFill>
                  <a:schemeClr val="dk1"/>
                </a:solidFill>
              </a:rPr>
              <a:t>b – a + 1 = 5 </a:t>
            </a:r>
            <a:endParaRPr/>
          </a:p>
          <a:p>
            <a:pPr indent="-342900" lvl="0" marL="457200" rtl="0" algn="l">
              <a:lnSpc>
                <a:spcPct val="150000"/>
              </a:lnSpc>
              <a:spcBef>
                <a:spcPts val="0"/>
              </a:spcBef>
              <a:spcAft>
                <a:spcPts val="0"/>
              </a:spcAft>
              <a:buSzPts val="1800"/>
              <a:buNone/>
            </a:pPr>
            <a:r>
              <a:rPr lang="en-US" sz="1400">
                <a:solidFill>
                  <a:schemeClr val="dk1"/>
                </a:solidFill>
              </a:rPr>
              <a:t>fib = 4 and a = 0</a:t>
            </a:r>
            <a:endParaRPr/>
          </a:p>
          <a:p>
            <a:pPr indent="0" lvl="0" marL="114300" rtl="0" algn="l">
              <a:lnSpc>
                <a:spcPct val="150000"/>
              </a:lnSpc>
              <a:spcBef>
                <a:spcPts val="0"/>
              </a:spcBef>
              <a:spcAft>
                <a:spcPts val="0"/>
              </a:spcAft>
              <a:buSzPts val="1800"/>
              <a:buNone/>
            </a:pPr>
            <a:r>
              <a:t/>
            </a:r>
            <a:endParaRPr>
              <a:solidFill>
                <a:schemeClr val="dk1"/>
              </a:solidFill>
              <a:latin typeface="Roboto"/>
              <a:ea typeface="Roboto"/>
              <a:cs typeface="Roboto"/>
              <a:sym typeface="Roboto"/>
            </a:endParaRPr>
          </a:p>
        </p:txBody>
      </p:sp>
      <p:sp>
        <p:nvSpPr>
          <p:cNvPr id="132" name="Google Shape;132;p14"/>
          <p:cNvSpPr txBox="1"/>
          <p:nvPr/>
        </p:nvSpPr>
        <p:spPr>
          <a:xfrm>
            <a:off x="893200"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04</a:t>
            </a:r>
            <a:endParaRPr b="1" sz="2000">
              <a:solidFill>
                <a:srgbClr val="8182E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5"/>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05</a:t>
            </a:r>
            <a:endParaRPr b="0" i="0" sz="2000" u="none" cap="none" strike="noStrike">
              <a:solidFill>
                <a:schemeClr val="lt1"/>
              </a:solidFill>
              <a:latin typeface="Roboto"/>
              <a:ea typeface="Roboto"/>
              <a:cs typeface="Roboto"/>
              <a:sym typeface="Roboto"/>
            </a:endParaRPr>
          </a:p>
        </p:txBody>
      </p:sp>
      <p:sp>
        <p:nvSpPr>
          <p:cNvPr id="138" name="Google Shape;138;p15"/>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US" sz="1600">
                <a:solidFill>
                  <a:schemeClr val="dk1"/>
                </a:solidFill>
              </a:rPr>
              <a:t>The set of real values of x for which the expression x</a:t>
            </a:r>
            <a:r>
              <a:rPr baseline="30000" lang="en-US" sz="1600">
                <a:solidFill>
                  <a:schemeClr val="dk1"/>
                </a:solidFill>
              </a:rPr>
              <a:t>2</a:t>
            </a:r>
            <a:r>
              <a:rPr lang="en-US" sz="1600">
                <a:solidFill>
                  <a:schemeClr val="dk1"/>
                </a:solidFill>
              </a:rPr>
              <a:t> – 9x + 20 is negative is</a:t>
            </a:r>
            <a:endParaRPr sz="1600"/>
          </a:p>
          <a:p>
            <a:pPr indent="0" lvl="0" marL="0" rtl="0" algn="l">
              <a:lnSpc>
                <a:spcPct val="150000"/>
              </a:lnSpc>
              <a:spcBef>
                <a:spcPts val="0"/>
              </a:spcBef>
              <a:spcAft>
                <a:spcPts val="0"/>
              </a:spcAft>
              <a:buSzPts val="1800"/>
              <a:buNone/>
            </a:pPr>
            <a:r>
              <a:rPr lang="en-US" sz="1600">
                <a:solidFill>
                  <a:schemeClr val="dk1"/>
                </a:solidFill>
              </a:rPr>
              <a:t>represented by </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4 &lt; x &lt; 5 </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4 &lt; x &lt; -5 </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x &lt; 4 or x &gt; 5 </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–4 &lt; x &lt; 5</a:t>
            </a:r>
            <a:endParaRPr sz="1600"/>
          </a:p>
          <a:p>
            <a:pPr indent="-228600" lvl="0" marL="457200" rtl="0" algn="l">
              <a:lnSpc>
                <a:spcPct val="150000"/>
              </a:lnSpc>
              <a:spcBef>
                <a:spcPts val="0"/>
              </a:spcBef>
              <a:spcAft>
                <a:spcPts val="0"/>
              </a:spcAft>
              <a:buSzPts val="1800"/>
              <a:buNone/>
            </a:pPr>
            <a:r>
              <a:t/>
            </a:r>
            <a:endParaRPr>
              <a:solidFill>
                <a:schemeClr val="dk1"/>
              </a:solidFill>
            </a:endParaRPr>
          </a:p>
          <a:p>
            <a:pPr indent="-342900" lvl="0" marL="457200" rtl="0" algn="l">
              <a:lnSpc>
                <a:spcPct val="150000"/>
              </a:lnSpc>
              <a:spcBef>
                <a:spcPts val="0"/>
              </a:spcBef>
              <a:spcAft>
                <a:spcPts val="0"/>
              </a:spcAft>
              <a:buSzPts val="1800"/>
              <a:buNone/>
            </a:pPr>
            <a:r>
              <a:rPr lang="en-US">
                <a:solidFill>
                  <a:schemeClr val="dk1"/>
                </a:solidFill>
              </a:rPr>
              <a:t>								</a:t>
            </a:r>
            <a:r>
              <a:rPr b="1" lang="en-US">
                <a:solidFill>
                  <a:schemeClr val="dk1"/>
                </a:solidFill>
              </a:rPr>
              <a:t>  Answer: A</a:t>
            </a:r>
            <a:endParaRPr>
              <a:solidFill>
                <a:schemeClr val="dk1"/>
              </a:solidFill>
            </a:endParaRPr>
          </a:p>
          <a:p>
            <a:pPr indent="0" lvl="0" marL="114300" rtl="0" algn="l">
              <a:lnSpc>
                <a:spcPct val="150000"/>
              </a:lnSpc>
              <a:spcBef>
                <a:spcPts val="0"/>
              </a:spcBef>
              <a:spcAft>
                <a:spcPts val="0"/>
              </a:spcAft>
              <a:buSzPts val="1800"/>
              <a:buNone/>
            </a:pPr>
            <a:r>
              <a:t/>
            </a:r>
            <a:endParaRPr b="1">
              <a:solidFill>
                <a:schemeClr val="dk1"/>
              </a:solidFill>
              <a:latin typeface="Roboto"/>
              <a:ea typeface="Roboto"/>
              <a:cs typeface="Roboto"/>
              <a:sym typeface="Roboto"/>
            </a:endParaRPr>
          </a:p>
        </p:txBody>
      </p:sp>
      <p:sp>
        <p:nvSpPr>
          <p:cNvPr id="139" name="Google Shape;139;p15"/>
          <p:cNvSpPr txBox="1"/>
          <p:nvPr/>
        </p:nvSpPr>
        <p:spPr>
          <a:xfrm>
            <a:off x="722375"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05</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5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5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5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5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500"/>
                                        <p:tgtEl>
                                          <p:spTgt spid="1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Effect filter="fade" transition="in">
                                      <p:cBhvr>
                                        <p:cTn dur="500"/>
                                        <p:tgtEl>
                                          <p:spTgt spid="1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animEffect filter="fade" transition="in">
                                      <p:cBhvr>
                                        <p:cTn dur="500"/>
                                        <p:tgtEl>
                                          <p:spTgt spid="1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animEffect filter="fade" transition="in">
                                      <p:cBhvr>
                                        <p:cTn dur="500"/>
                                        <p:tgtEl>
                                          <p:spTgt spid="13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8" st="8"/>
                                            </p:txEl>
                                          </p:spTgt>
                                        </p:tgtEl>
                                        <p:attrNameLst>
                                          <p:attrName>style.visibility</p:attrName>
                                        </p:attrNameLst>
                                      </p:cBhvr>
                                      <p:to>
                                        <p:strVal val="visible"/>
                                      </p:to>
                                    </p:set>
                                    <p:animEffect filter="fade" transition="in">
                                      <p:cBhvr>
                                        <p:cTn dur="500"/>
                                        <p:tgtEl>
                                          <p:spTgt spid="13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3" name="Shape 143"/>
        <p:cNvGrpSpPr/>
        <p:nvPr/>
      </p:nvGrpSpPr>
      <p:grpSpPr>
        <a:xfrm>
          <a:off x="0" y="0"/>
          <a:ext cx="0" cy="0"/>
          <a:chOff x="0" y="0"/>
          <a:chExt cx="0" cy="0"/>
        </a:xfrm>
      </p:grpSpPr>
      <p:sp>
        <p:nvSpPr>
          <p:cNvPr id="144" name="Google Shape;144;p16"/>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05</a:t>
            </a:r>
            <a:endParaRPr b="0" i="0" sz="2000" u="none" cap="none" strike="noStrike">
              <a:solidFill>
                <a:schemeClr val="lt1"/>
              </a:solidFill>
              <a:latin typeface="Roboto"/>
              <a:ea typeface="Roboto"/>
              <a:cs typeface="Roboto"/>
              <a:sym typeface="Roboto"/>
            </a:endParaRPr>
          </a:p>
        </p:txBody>
      </p:sp>
      <p:sp>
        <p:nvSpPr>
          <p:cNvPr id="145" name="Google Shape;145;p16"/>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None/>
            </a:pPr>
            <a:r>
              <a:rPr lang="en-US" sz="1400">
                <a:solidFill>
                  <a:schemeClr val="dk1"/>
                </a:solidFill>
              </a:rPr>
              <a:t>The set of real values of x for which the expression x</a:t>
            </a:r>
            <a:r>
              <a:rPr baseline="30000" lang="en-US" sz="1400">
                <a:solidFill>
                  <a:schemeClr val="dk1"/>
                </a:solidFill>
              </a:rPr>
              <a:t>2</a:t>
            </a:r>
            <a:r>
              <a:rPr lang="en-US" sz="1400">
                <a:solidFill>
                  <a:schemeClr val="dk1"/>
                </a:solidFill>
              </a:rPr>
              <a:t> – 9x + 20 is negative is</a:t>
            </a:r>
            <a:endParaRPr/>
          </a:p>
          <a:p>
            <a:pPr indent="-342900" lvl="0" marL="457200" rtl="0" algn="l">
              <a:lnSpc>
                <a:spcPct val="150000"/>
              </a:lnSpc>
              <a:spcBef>
                <a:spcPts val="0"/>
              </a:spcBef>
              <a:spcAft>
                <a:spcPts val="0"/>
              </a:spcAft>
              <a:buSzPts val="1800"/>
              <a:buNone/>
            </a:pPr>
            <a:r>
              <a:rPr lang="en-US" sz="1400">
                <a:solidFill>
                  <a:schemeClr val="dk1"/>
                </a:solidFill>
              </a:rPr>
              <a:t>represented by </a:t>
            </a:r>
            <a:endParaRPr/>
          </a:p>
          <a:p>
            <a:pPr indent="-342900" lvl="0" marL="457200" rtl="0" algn="l">
              <a:lnSpc>
                <a:spcPct val="150000"/>
              </a:lnSpc>
              <a:spcBef>
                <a:spcPts val="0"/>
              </a:spcBef>
              <a:spcAft>
                <a:spcPts val="0"/>
              </a:spcAft>
              <a:buSzPts val="1800"/>
              <a:buNone/>
            </a:pPr>
            <a:r>
              <a:rPr lang="en-US" sz="1400">
                <a:solidFill>
                  <a:schemeClr val="dk1"/>
                </a:solidFill>
              </a:rPr>
              <a:t>Explanation:</a:t>
            </a:r>
            <a:endParaRPr/>
          </a:p>
          <a:p>
            <a:pPr indent="-342900" lvl="0" marL="457200" rtl="0" algn="l">
              <a:lnSpc>
                <a:spcPct val="150000"/>
              </a:lnSpc>
              <a:spcBef>
                <a:spcPts val="0"/>
              </a:spcBef>
              <a:spcAft>
                <a:spcPts val="0"/>
              </a:spcAft>
              <a:buSzPts val="1800"/>
              <a:buNone/>
            </a:pPr>
            <a:r>
              <a:rPr lang="en-US" sz="1400">
                <a:solidFill>
                  <a:schemeClr val="dk1"/>
                </a:solidFill>
              </a:rPr>
              <a:t>The roots of the equation x</a:t>
            </a:r>
            <a:r>
              <a:rPr baseline="30000" lang="en-US" sz="1400">
                <a:solidFill>
                  <a:schemeClr val="dk1"/>
                </a:solidFill>
              </a:rPr>
              <a:t>2</a:t>
            </a:r>
            <a:r>
              <a:rPr lang="en-US" sz="1400">
                <a:solidFill>
                  <a:schemeClr val="dk1"/>
                </a:solidFill>
              </a:rPr>
              <a:t> – 9x + 20 = 0 are 4 and 5. </a:t>
            </a:r>
            <a:endParaRPr/>
          </a:p>
          <a:p>
            <a:pPr indent="-342900" lvl="0" marL="457200" rtl="0" algn="l">
              <a:lnSpc>
                <a:spcPct val="150000"/>
              </a:lnSpc>
              <a:spcBef>
                <a:spcPts val="0"/>
              </a:spcBef>
              <a:spcAft>
                <a:spcPts val="0"/>
              </a:spcAft>
              <a:buSzPts val="1800"/>
              <a:buNone/>
            </a:pPr>
            <a:r>
              <a:rPr lang="en-US" sz="1400">
                <a:solidFill>
                  <a:schemeClr val="dk1"/>
                </a:solidFill>
              </a:rPr>
              <a:t>The expression would be negative for 4 &lt; x &lt; 5. </a:t>
            </a:r>
            <a:endParaRPr sz="1400">
              <a:solidFill>
                <a:schemeClr val="dk1"/>
              </a:solidFill>
            </a:endParaRPr>
          </a:p>
          <a:p>
            <a:pPr indent="-228600" lvl="0" marL="457200" rtl="0" algn="l">
              <a:lnSpc>
                <a:spcPct val="150000"/>
              </a:lnSpc>
              <a:spcBef>
                <a:spcPts val="0"/>
              </a:spcBef>
              <a:spcAft>
                <a:spcPts val="0"/>
              </a:spcAft>
              <a:buSzPts val="1800"/>
              <a:buNone/>
            </a:pPr>
            <a:r>
              <a:t/>
            </a:r>
            <a:endParaRPr>
              <a:solidFill>
                <a:schemeClr val="dk1"/>
              </a:solidFill>
            </a:endParaRPr>
          </a:p>
          <a:p>
            <a:pPr indent="0" lvl="0" marL="114300" rtl="0" algn="l">
              <a:lnSpc>
                <a:spcPct val="150000"/>
              </a:lnSpc>
              <a:spcBef>
                <a:spcPts val="0"/>
              </a:spcBef>
              <a:spcAft>
                <a:spcPts val="0"/>
              </a:spcAft>
              <a:buSzPts val="1800"/>
              <a:buNone/>
            </a:pPr>
            <a:r>
              <a:t/>
            </a:r>
            <a:endParaRPr>
              <a:solidFill>
                <a:schemeClr val="dk1"/>
              </a:solidFill>
              <a:latin typeface="Roboto"/>
              <a:ea typeface="Roboto"/>
              <a:cs typeface="Roboto"/>
              <a:sym typeface="Roboto"/>
            </a:endParaRPr>
          </a:p>
        </p:txBody>
      </p:sp>
      <p:sp>
        <p:nvSpPr>
          <p:cNvPr id="146" name="Google Shape;146;p16"/>
          <p:cNvSpPr txBox="1"/>
          <p:nvPr/>
        </p:nvSpPr>
        <p:spPr>
          <a:xfrm>
            <a:off x="893200"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05</a:t>
            </a:r>
            <a:endParaRPr b="1" sz="2000">
              <a:solidFill>
                <a:srgbClr val="8182E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06</a:t>
            </a:r>
            <a:endParaRPr b="0" i="0" sz="2000" u="none" cap="none" strike="noStrike">
              <a:solidFill>
                <a:schemeClr val="lt1"/>
              </a:solidFill>
              <a:latin typeface="Roboto"/>
              <a:ea typeface="Roboto"/>
              <a:cs typeface="Roboto"/>
              <a:sym typeface="Roboto"/>
            </a:endParaRPr>
          </a:p>
        </p:txBody>
      </p:sp>
      <p:sp>
        <p:nvSpPr>
          <p:cNvPr id="152" name="Google Shape;152;p17"/>
          <p:cNvSpPr txBox="1"/>
          <p:nvPr>
            <p:ph idx="4294967295" type="body"/>
          </p:nvPr>
        </p:nvSpPr>
        <p:spPr>
          <a:xfrm>
            <a:off x="802175" y="1435596"/>
            <a:ext cx="7916400" cy="122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US" sz="1600">
                <a:solidFill>
                  <a:schemeClr val="dk1"/>
                </a:solidFill>
              </a:rPr>
              <a:t>Find the number of solutions of a</a:t>
            </a:r>
            <a:r>
              <a:rPr baseline="30000" lang="en-US" sz="1600">
                <a:solidFill>
                  <a:schemeClr val="dk1"/>
                </a:solidFill>
              </a:rPr>
              <a:t>3</a:t>
            </a:r>
            <a:r>
              <a:rPr lang="en-US" sz="1600">
                <a:solidFill>
                  <a:schemeClr val="dk1"/>
                </a:solidFill>
              </a:rPr>
              <a:t> + 2</a:t>
            </a:r>
            <a:r>
              <a:rPr baseline="30000" lang="en-US" sz="1600">
                <a:solidFill>
                  <a:schemeClr val="dk1"/>
                </a:solidFill>
              </a:rPr>
              <a:t>a+1</a:t>
            </a:r>
            <a:r>
              <a:rPr lang="en-US" sz="1600">
                <a:solidFill>
                  <a:schemeClr val="dk1"/>
                </a:solidFill>
              </a:rPr>
              <a:t> = a</a:t>
            </a:r>
            <a:r>
              <a:rPr baseline="30000" lang="en-US" sz="1600">
                <a:solidFill>
                  <a:schemeClr val="dk1"/>
                </a:solidFill>
              </a:rPr>
              <a:t>4</a:t>
            </a:r>
            <a:r>
              <a:rPr lang="en-US" sz="1600">
                <a:solidFill>
                  <a:schemeClr val="dk1"/>
                </a:solidFill>
              </a:rPr>
              <a:t>, given that n is a natural number</a:t>
            </a:r>
            <a:endParaRPr sz="1600"/>
          </a:p>
          <a:p>
            <a:pPr indent="0" lvl="0" marL="0" rtl="0" algn="l">
              <a:lnSpc>
                <a:spcPct val="150000"/>
              </a:lnSpc>
              <a:spcBef>
                <a:spcPts val="0"/>
              </a:spcBef>
              <a:spcAft>
                <a:spcPts val="0"/>
              </a:spcAft>
              <a:buSzPts val="1800"/>
              <a:buNone/>
            </a:pPr>
            <a:r>
              <a:rPr lang="en-US" sz="1600">
                <a:solidFill>
                  <a:schemeClr val="dk1"/>
                </a:solidFill>
              </a:rPr>
              <a:t>less than 100. </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0 </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 1 </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 2 </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 3</a:t>
            </a:r>
            <a:endParaRPr sz="1600"/>
          </a:p>
          <a:p>
            <a:pPr indent="-228600" lvl="0" marL="457200" rtl="0" algn="l">
              <a:lnSpc>
                <a:spcPct val="150000"/>
              </a:lnSpc>
              <a:spcBef>
                <a:spcPts val="0"/>
              </a:spcBef>
              <a:spcAft>
                <a:spcPts val="0"/>
              </a:spcAft>
              <a:buSzPts val="1800"/>
              <a:buNone/>
            </a:pPr>
            <a:r>
              <a:t/>
            </a:r>
            <a:endParaRPr>
              <a:solidFill>
                <a:schemeClr val="dk1"/>
              </a:solidFill>
            </a:endParaRPr>
          </a:p>
          <a:p>
            <a:pPr indent="-342900" lvl="0" marL="457200" rtl="0" algn="l">
              <a:lnSpc>
                <a:spcPct val="150000"/>
              </a:lnSpc>
              <a:spcBef>
                <a:spcPts val="0"/>
              </a:spcBef>
              <a:spcAft>
                <a:spcPts val="0"/>
              </a:spcAft>
              <a:buSzPts val="1800"/>
              <a:buNone/>
            </a:pPr>
            <a:r>
              <a:rPr lang="en-US">
                <a:solidFill>
                  <a:schemeClr val="dk1"/>
                </a:solidFill>
              </a:rPr>
              <a:t>								</a:t>
            </a:r>
            <a:endParaRPr/>
          </a:p>
          <a:p>
            <a:pPr indent="-342900" lvl="0" marL="457200" rtl="0" algn="l">
              <a:lnSpc>
                <a:spcPct val="150000"/>
              </a:lnSpc>
              <a:spcBef>
                <a:spcPts val="0"/>
              </a:spcBef>
              <a:spcAft>
                <a:spcPts val="0"/>
              </a:spcAft>
              <a:buSzPts val="1800"/>
              <a:buNone/>
            </a:pPr>
            <a:r>
              <a:rPr lang="en-US">
                <a:solidFill>
                  <a:schemeClr val="dk1"/>
                </a:solidFill>
              </a:rPr>
              <a:t>								</a:t>
            </a:r>
            <a:r>
              <a:rPr b="1" lang="en-US">
                <a:solidFill>
                  <a:schemeClr val="dk1"/>
                </a:solidFill>
              </a:rPr>
              <a:t>       Answer: B</a:t>
            </a:r>
            <a:endParaRPr b="1">
              <a:solidFill>
                <a:schemeClr val="dk1"/>
              </a:solidFill>
            </a:endParaRPr>
          </a:p>
        </p:txBody>
      </p:sp>
      <p:sp>
        <p:nvSpPr>
          <p:cNvPr id="153" name="Google Shape;153;p17"/>
          <p:cNvSpPr txBox="1"/>
          <p:nvPr/>
        </p:nvSpPr>
        <p:spPr>
          <a:xfrm>
            <a:off x="722375"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06</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5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5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5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500"/>
                                        <p:tgtEl>
                                          <p:spTgt spid="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500"/>
                                        <p:tgtEl>
                                          <p:spTgt spid="1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500"/>
                                        <p:tgtEl>
                                          <p:spTgt spid="1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animEffect filter="fade" transition="in">
                                      <p:cBhvr>
                                        <p:cTn dur="500"/>
                                        <p:tgtEl>
                                          <p:spTgt spid="1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7" st="7"/>
                                            </p:txEl>
                                          </p:spTgt>
                                        </p:tgtEl>
                                        <p:attrNameLst>
                                          <p:attrName>style.visibility</p:attrName>
                                        </p:attrNameLst>
                                      </p:cBhvr>
                                      <p:to>
                                        <p:strVal val="visible"/>
                                      </p:to>
                                    </p:set>
                                    <p:animEffect filter="fade" transition="in">
                                      <p:cBhvr>
                                        <p:cTn dur="500"/>
                                        <p:tgtEl>
                                          <p:spTgt spid="1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8" st="8"/>
                                            </p:txEl>
                                          </p:spTgt>
                                        </p:tgtEl>
                                        <p:attrNameLst>
                                          <p:attrName>style.visibility</p:attrName>
                                        </p:attrNameLst>
                                      </p:cBhvr>
                                      <p:to>
                                        <p:strVal val="visible"/>
                                      </p:to>
                                    </p:set>
                                    <p:animEffect filter="fade" transition="in">
                                      <p:cBhvr>
                                        <p:cTn dur="500"/>
                                        <p:tgtEl>
                                          <p:spTgt spid="1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7" name="Shape 157"/>
        <p:cNvGrpSpPr/>
        <p:nvPr/>
      </p:nvGrpSpPr>
      <p:grpSpPr>
        <a:xfrm>
          <a:off x="0" y="0"/>
          <a:ext cx="0" cy="0"/>
          <a:chOff x="0" y="0"/>
          <a:chExt cx="0" cy="0"/>
        </a:xfrm>
      </p:grpSpPr>
      <p:sp>
        <p:nvSpPr>
          <p:cNvPr id="158" name="Google Shape;158;p18"/>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06</a:t>
            </a:r>
            <a:endParaRPr b="0" i="0" sz="2000" u="none" cap="none" strike="noStrike">
              <a:solidFill>
                <a:schemeClr val="lt1"/>
              </a:solidFill>
              <a:latin typeface="Roboto"/>
              <a:ea typeface="Roboto"/>
              <a:cs typeface="Roboto"/>
              <a:sym typeface="Roboto"/>
            </a:endParaRPr>
          </a:p>
        </p:txBody>
      </p:sp>
      <p:sp>
        <p:nvSpPr>
          <p:cNvPr id="159" name="Google Shape;159;p18"/>
          <p:cNvSpPr txBox="1"/>
          <p:nvPr>
            <p:ph idx="1" type="body"/>
          </p:nvPr>
        </p:nvSpPr>
        <p:spPr>
          <a:xfrm>
            <a:off x="722375" y="1506125"/>
            <a:ext cx="7995600" cy="2676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None/>
            </a:pPr>
            <a:r>
              <a:rPr lang="en-US" sz="1400">
                <a:solidFill>
                  <a:schemeClr val="dk1"/>
                </a:solidFill>
              </a:rPr>
              <a:t>Explanation:</a:t>
            </a:r>
            <a:endParaRPr/>
          </a:p>
          <a:p>
            <a:pPr indent="-342900" lvl="0" marL="457200" rtl="0" algn="l">
              <a:lnSpc>
                <a:spcPct val="150000"/>
              </a:lnSpc>
              <a:spcBef>
                <a:spcPts val="0"/>
              </a:spcBef>
              <a:spcAft>
                <a:spcPts val="0"/>
              </a:spcAft>
              <a:buSzPts val="1800"/>
              <a:buNone/>
            </a:pPr>
            <a:r>
              <a:rPr lang="en-US" sz="1400">
                <a:solidFill>
                  <a:schemeClr val="dk1"/>
                </a:solidFill>
              </a:rPr>
              <a:t>In order to think of this situation, you need to think of the fact that “the cube of a</a:t>
            </a:r>
            <a:endParaRPr/>
          </a:p>
          <a:p>
            <a:pPr indent="-342900" lvl="0" marL="457200" rtl="0" algn="l">
              <a:lnSpc>
                <a:spcPct val="150000"/>
              </a:lnSpc>
              <a:spcBef>
                <a:spcPts val="0"/>
              </a:spcBef>
              <a:spcAft>
                <a:spcPts val="0"/>
              </a:spcAft>
              <a:buSzPts val="1800"/>
              <a:buNone/>
            </a:pPr>
            <a:r>
              <a:rPr lang="en-US" sz="1400">
                <a:solidFill>
                  <a:schemeClr val="dk1"/>
                </a:solidFill>
              </a:rPr>
              <a:t>number + a power of two” (LHS of the equation) should add up to the fourth</a:t>
            </a:r>
            <a:endParaRPr/>
          </a:p>
          <a:p>
            <a:pPr indent="-342900" lvl="0" marL="457200" rtl="0" algn="l">
              <a:lnSpc>
                <a:spcPct val="150000"/>
              </a:lnSpc>
              <a:spcBef>
                <a:spcPts val="0"/>
              </a:spcBef>
              <a:spcAft>
                <a:spcPts val="0"/>
              </a:spcAft>
              <a:buSzPts val="1800"/>
              <a:buNone/>
            </a:pPr>
            <a:r>
              <a:rPr lang="en-US" sz="1400">
                <a:solidFill>
                  <a:schemeClr val="dk1"/>
                </a:solidFill>
              </a:rPr>
              <a:t>power of the same number. </a:t>
            </a:r>
            <a:endParaRPr/>
          </a:p>
          <a:p>
            <a:pPr indent="-342900" lvl="0" marL="457200" rtl="0" algn="l">
              <a:lnSpc>
                <a:spcPct val="150000"/>
              </a:lnSpc>
              <a:spcBef>
                <a:spcPts val="0"/>
              </a:spcBef>
              <a:spcAft>
                <a:spcPts val="0"/>
              </a:spcAft>
              <a:buSzPts val="1800"/>
              <a:buNone/>
            </a:pPr>
            <a:r>
              <a:rPr lang="en-US" sz="1400">
                <a:solidFill>
                  <a:schemeClr val="dk1"/>
                </a:solidFill>
              </a:rPr>
              <a:t>The only in which situation this happens is for 8 + 8 = 16 where a = 2 giving us</a:t>
            </a:r>
            <a:endParaRPr/>
          </a:p>
          <a:p>
            <a:pPr indent="-342900" lvl="0" marL="457200" rtl="0" algn="l">
              <a:lnSpc>
                <a:spcPct val="150000"/>
              </a:lnSpc>
              <a:spcBef>
                <a:spcPts val="0"/>
              </a:spcBef>
              <a:spcAft>
                <a:spcPts val="0"/>
              </a:spcAft>
              <a:buSzPts val="1800"/>
              <a:buNone/>
            </a:pPr>
            <a:r>
              <a:rPr lang="en-US" sz="1400">
                <a:solidFill>
                  <a:schemeClr val="dk1"/>
                </a:solidFill>
              </a:rPr>
              <a:t>23 + 23 = 24. </a:t>
            </a:r>
            <a:endParaRPr/>
          </a:p>
          <a:p>
            <a:pPr indent="-342900" lvl="0" marL="457200" rtl="0" algn="l">
              <a:lnSpc>
                <a:spcPct val="150000"/>
              </a:lnSpc>
              <a:spcBef>
                <a:spcPts val="0"/>
              </a:spcBef>
              <a:spcAft>
                <a:spcPts val="0"/>
              </a:spcAft>
              <a:buSzPts val="1800"/>
              <a:buNone/>
            </a:pPr>
            <a:r>
              <a:rPr lang="en-US" sz="1400">
                <a:solidFill>
                  <a:schemeClr val="dk1"/>
                </a:solidFill>
              </a:rPr>
              <a:t>Hence, Option (b) is the correct answer.</a:t>
            </a:r>
            <a:endParaRPr/>
          </a:p>
          <a:p>
            <a:pPr indent="0" lvl="0" marL="114300" rtl="0" algn="l">
              <a:lnSpc>
                <a:spcPct val="150000"/>
              </a:lnSpc>
              <a:spcBef>
                <a:spcPts val="0"/>
              </a:spcBef>
              <a:spcAft>
                <a:spcPts val="0"/>
              </a:spcAft>
              <a:buSzPts val="1800"/>
              <a:buNone/>
            </a:pPr>
            <a:r>
              <a:rPr lang="en-US">
                <a:solidFill>
                  <a:schemeClr val="dk1"/>
                </a:solidFill>
                <a:latin typeface="Roboto"/>
                <a:ea typeface="Roboto"/>
                <a:cs typeface="Roboto"/>
                <a:sym typeface="Roboto"/>
              </a:rPr>
              <a:t> </a:t>
            </a:r>
            <a:endParaRPr/>
          </a:p>
        </p:txBody>
      </p:sp>
      <p:sp>
        <p:nvSpPr>
          <p:cNvPr id="160" name="Google Shape;160;p18"/>
          <p:cNvSpPr txBox="1"/>
          <p:nvPr/>
        </p:nvSpPr>
        <p:spPr>
          <a:xfrm>
            <a:off x="893200"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06</a:t>
            </a:r>
            <a:endParaRPr b="1" sz="2000">
              <a:solidFill>
                <a:srgbClr val="8182E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g2f3fa0e7a4e_0_3"/>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sz="1600">
                <a:solidFill>
                  <a:schemeClr val="dk1"/>
                </a:solidFill>
                <a:highlight>
                  <a:srgbClr val="FFFFFF"/>
                </a:highlight>
                <a:latin typeface="Roboto"/>
                <a:ea typeface="Roboto"/>
                <a:cs typeface="Roboto"/>
                <a:sym typeface="Roboto"/>
              </a:rPr>
              <a:t>URL</a:t>
            </a:r>
            <a:r>
              <a:rPr b="1" lang="en-US" sz="1600">
                <a:solidFill>
                  <a:srgbClr val="373737"/>
                </a:solidFill>
                <a:highlight>
                  <a:srgbClr val="FFFFFF"/>
                </a:highlight>
                <a:latin typeface="Roboto"/>
                <a:ea typeface="Roboto"/>
                <a:cs typeface="Roboto"/>
                <a:sym typeface="Roboto"/>
              </a:rPr>
              <a:t>:</a:t>
            </a:r>
            <a:r>
              <a:rPr b="1" lang="en-US" sz="1600" u="sng">
                <a:solidFill>
                  <a:schemeClr val="hlink"/>
                </a:solidFill>
                <a:latin typeface="Roboto"/>
                <a:ea typeface="Roboto"/>
                <a:cs typeface="Roboto"/>
                <a:sym typeface="Roboto"/>
                <a:hlinkClick r:id="rId3"/>
              </a:rPr>
              <a:t>https://forms.gle/mTp7YjUuXvvwHvgf6</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rPr b="1" lang="en-US" sz="1600">
                <a:solidFill>
                  <a:srgbClr val="373737"/>
                </a:solidFill>
                <a:latin typeface="Roboto"/>
                <a:ea typeface="Roboto"/>
                <a:cs typeface="Roboto"/>
                <a:sym typeface="Roboto"/>
              </a:rPr>
              <a:t>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sz="1600">
                <a:solidFill>
                  <a:schemeClr val="dk1"/>
                </a:solidFill>
                <a:highlight>
                  <a:srgbClr val="FFFFFF"/>
                </a:highlight>
                <a:latin typeface="Roboto"/>
                <a:ea typeface="Roboto"/>
                <a:cs typeface="Roboto"/>
                <a:sym typeface="Roboto"/>
              </a:rPr>
              <a:t>QR CODE</a:t>
            </a:r>
            <a:r>
              <a:rPr b="1" lang="en-US"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47" name="Google Shape;47;g2f3fa0e7a4e_0_3"/>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500">
                <a:latin typeface="Roboto"/>
                <a:ea typeface="Roboto"/>
                <a:cs typeface="Roboto"/>
                <a:sym typeface="Roboto"/>
              </a:rPr>
              <a:t>                    TEST TIME ON PROBABILITY</a:t>
            </a:r>
            <a:endParaRPr b="1" sz="1500">
              <a:latin typeface="Roboto"/>
              <a:ea typeface="Roboto"/>
              <a:cs typeface="Roboto"/>
              <a:sym typeface="Roboto"/>
            </a:endParaRPr>
          </a:p>
        </p:txBody>
      </p:sp>
      <p:sp>
        <p:nvSpPr>
          <p:cNvPr id="48" name="Google Shape;48;g2f3fa0e7a4e_0_3"/>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49" name="Google Shape;49;g2f3fa0e7a4e_0_3"/>
          <p:cNvPicPr preferRelativeResize="0"/>
          <p:nvPr/>
        </p:nvPicPr>
        <p:blipFill>
          <a:blip r:embed="rId4">
            <a:alphaModFix/>
          </a:blip>
          <a:stretch>
            <a:fillRect/>
          </a:stretch>
        </p:blipFill>
        <p:spPr>
          <a:xfrm>
            <a:off x="3415600" y="2303850"/>
            <a:ext cx="2772675" cy="22503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07</a:t>
            </a:r>
            <a:endParaRPr b="0" i="0" sz="2000" u="none" cap="none" strike="noStrike">
              <a:solidFill>
                <a:schemeClr val="lt1"/>
              </a:solidFill>
              <a:latin typeface="Roboto"/>
              <a:ea typeface="Roboto"/>
              <a:cs typeface="Roboto"/>
              <a:sym typeface="Roboto"/>
            </a:endParaRPr>
          </a:p>
        </p:txBody>
      </p:sp>
      <p:sp>
        <p:nvSpPr>
          <p:cNvPr id="166" name="Google Shape;166;p19"/>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US" sz="1600">
                <a:solidFill>
                  <a:schemeClr val="dk1"/>
                </a:solidFill>
              </a:rPr>
              <a:t>The number of positive integral values of x that satisfy x</a:t>
            </a:r>
            <a:r>
              <a:rPr baseline="30000" lang="en-US" sz="1600">
                <a:solidFill>
                  <a:schemeClr val="dk1"/>
                </a:solidFill>
              </a:rPr>
              <a:t>3</a:t>
            </a:r>
            <a:r>
              <a:rPr lang="en-US" sz="1600">
                <a:solidFill>
                  <a:schemeClr val="dk1"/>
                </a:solidFill>
              </a:rPr>
              <a:t> – 32x – 5x</a:t>
            </a:r>
            <a:r>
              <a:rPr baseline="30000" lang="en-US" sz="1600">
                <a:solidFill>
                  <a:schemeClr val="dk1"/>
                </a:solidFill>
              </a:rPr>
              <a:t>2</a:t>
            </a:r>
            <a:r>
              <a:rPr lang="en-US" sz="1600">
                <a:solidFill>
                  <a:schemeClr val="dk1"/>
                </a:solidFill>
              </a:rPr>
              <a:t> + 64 £ 0</a:t>
            </a:r>
            <a:endParaRPr sz="1600"/>
          </a:p>
          <a:p>
            <a:pPr indent="0" lvl="0" marL="0" rtl="0" algn="l">
              <a:lnSpc>
                <a:spcPct val="150000"/>
              </a:lnSpc>
              <a:spcBef>
                <a:spcPts val="0"/>
              </a:spcBef>
              <a:spcAft>
                <a:spcPts val="0"/>
              </a:spcAft>
              <a:buSzPts val="1800"/>
              <a:buNone/>
            </a:pPr>
            <a:r>
              <a:rPr lang="en-US" sz="1600">
                <a:solidFill>
                  <a:schemeClr val="dk1"/>
                </a:solidFill>
              </a:rPr>
              <a:t>is/are </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4 </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5 </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6 </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More than 6</a:t>
            </a:r>
            <a:endParaRPr sz="1600"/>
          </a:p>
          <a:p>
            <a:pPr indent="-228600" lvl="0" marL="457200" rtl="0" algn="l">
              <a:lnSpc>
                <a:spcPct val="150000"/>
              </a:lnSpc>
              <a:spcBef>
                <a:spcPts val="0"/>
              </a:spcBef>
              <a:spcAft>
                <a:spcPts val="0"/>
              </a:spcAft>
              <a:buSzPts val="1800"/>
              <a:buNone/>
            </a:pPr>
            <a:r>
              <a:t/>
            </a:r>
            <a:endParaRPr>
              <a:solidFill>
                <a:schemeClr val="dk1"/>
              </a:solidFill>
            </a:endParaRPr>
          </a:p>
          <a:p>
            <a:pPr indent="-342900" lvl="0" marL="457200" rtl="0" algn="l">
              <a:lnSpc>
                <a:spcPct val="150000"/>
              </a:lnSpc>
              <a:spcBef>
                <a:spcPts val="0"/>
              </a:spcBef>
              <a:spcAft>
                <a:spcPts val="0"/>
              </a:spcAft>
              <a:buSzPts val="1800"/>
              <a:buNone/>
            </a:pPr>
            <a:r>
              <a:rPr lang="en-US">
                <a:solidFill>
                  <a:schemeClr val="dk1"/>
                </a:solidFill>
              </a:rPr>
              <a:t>								</a:t>
            </a:r>
            <a:r>
              <a:rPr b="1" lang="en-US">
                <a:solidFill>
                  <a:schemeClr val="dk1"/>
                </a:solidFill>
              </a:rPr>
              <a:t>Answer: D</a:t>
            </a:r>
            <a:endParaRPr b="1">
              <a:solidFill>
                <a:schemeClr val="dk1"/>
              </a:solidFill>
            </a:endParaRPr>
          </a:p>
          <a:p>
            <a:pPr indent="0" lvl="0" marL="114300" rtl="0" algn="l">
              <a:lnSpc>
                <a:spcPct val="150000"/>
              </a:lnSpc>
              <a:spcBef>
                <a:spcPts val="0"/>
              </a:spcBef>
              <a:spcAft>
                <a:spcPts val="0"/>
              </a:spcAft>
              <a:buSzPts val="1800"/>
              <a:buNone/>
            </a:pPr>
            <a:r>
              <a:t/>
            </a:r>
            <a:endParaRPr>
              <a:solidFill>
                <a:schemeClr val="dk1"/>
              </a:solidFill>
            </a:endParaRPr>
          </a:p>
        </p:txBody>
      </p:sp>
      <p:sp>
        <p:nvSpPr>
          <p:cNvPr id="167" name="Google Shape;167;p19"/>
          <p:cNvSpPr txBox="1"/>
          <p:nvPr/>
        </p:nvSpPr>
        <p:spPr>
          <a:xfrm>
            <a:off x="722375"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07</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500"/>
                                        <p:tgtEl>
                                          <p:spTgt spid="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500"/>
                                        <p:tgtEl>
                                          <p:spTgt spid="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500"/>
                                        <p:tgtEl>
                                          <p:spTgt spid="1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Effect filter="fade" transition="in">
                                      <p:cBhvr>
                                        <p:cTn dur="500"/>
                                        <p:tgtEl>
                                          <p:spTgt spid="1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animEffect filter="fade" transition="in">
                                      <p:cBhvr>
                                        <p:cTn dur="500"/>
                                        <p:tgtEl>
                                          <p:spTgt spid="1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animEffect filter="fade" transition="in">
                                      <p:cBhvr>
                                        <p:cTn dur="500"/>
                                        <p:tgtEl>
                                          <p:spTgt spid="1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animEffect filter="fade" transition="in">
                                      <p:cBhvr>
                                        <p:cTn dur="500"/>
                                        <p:tgtEl>
                                          <p:spTgt spid="1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7" st="7"/>
                                            </p:txEl>
                                          </p:spTgt>
                                        </p:tgtEl>
                                        <p:attrNameLst>
                                          <p:attrName>style.visibility</p:attrName>
                                        </p:attrNameLst>
                                      </p:cBhvr>
                                      <p:to>
                                        <p:strVal val="visible"/>
                                      </p:to>
                                    </p:set>
                                    <p:animEffect filter="fade" transition="in">
                                      <p:cBhvr>
                                        <p:cTn dur="500"/>
                                        <p:tgtEl>
                                          <p:spTgt spid="16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8" st="8"/>
                                            </p:txEl>
                                          </p:spTgt>
                                        </p:tgtEl>
                                        <p:attrNameLst>
                                          <p:attrName>style.visibility</p:attrName>
                                        </p:attrNameLst>
                                      </p:cBhvr>
                                      <p:to>
                                        <p:strVal val="visible"/>
                                      </p:to>
                                    </p:set>
                                    <p:animEffect filter="fade" transition="in">
                                      <p:cBhvr>
                                        <p:cTn dur="500"/>
                                        <p:tgtEl>
                                          <p:spTgt spid="16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1" name="Shape 171"/>
        <p:cNvGrpSpPr/>
        <p:nvPr/>
      </p:nvGrpSpPr>
      <p:grpSpPr>
        <a:xfrm>
          <a:off x="0" y="0"/>
          <a:ext cx="0" cy="0"/>
          <a:chOff x="0" y="0"/>
          <a:chExt cx="0" cy="0"/>
        </a:xfrm>
      </p:grpSpPr>
      <p:sp>
        <p:nvSpPr>
          <p:cNvPr id="172" name="Google Shape;172;p20"/>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None/>
            </a:pPr>
            <a:r>
              <a:rPr lang="en-US" sz="1400">
                <a:solidFill>
                  <a:schemeClr val="dk1"/>
                </a:solidFill>
              </a:rPr>
              <a:t>The number of positive integral values of x that satisfy x</a:t>
            </a:r>
            <a:r>
              <a:rPr baseline="30000" lang="en-US" sz="1400">
                <a:solidFill>
                  <a:schemeClr val="dk1"/>
                </a:solidFill>
              </a:rPr>
              <a:t>3</a:t>
            </a:r>
            <a:r>
              <a:rPr lang="en-US" sz="1400">
                <a:solidFill>
                  <a:schemeClr val="dk1"/>
                </a:solidFill>
              </a:rPr>
              <a:t> – 32x – 5x</a:t>
            </a:r>
            <a:r>
              <a:rPr baseline="30000" lang="en-US" sz="1400">
                <a:solidFill>
                  <a:schemeClr val="dk1"/>
                </a:solidFill>
              </a:rPr>
              <a:t>2</a:t>
            </a:r>
            <a:r>
              <a:rPr lang="en-US" sz="1400">
                <a:solidFill>
                  <a:schemeClr val="dk1"/>
                </a:solidFill>
              </a:rPr>
              <a:t> + 64 £ 0 is/</a:t>
            </a:r>
            <a:endParaRPr/>
          </a:p>
          <a:p>
            <a:pPr indent="-342900" lvl="0" marL="457200" rtl="0" algn="l">
              <a:lnSpc>
                <a:spcPct val="150000"/>
              </a:lnSpc>
              <a:spcBef>
                <a:spcPts val="0"/>
              </a:spcBef>
              <a:spcAft>
                <a:spcPts val="0"/>
              </a:spcAft>
              <a:buSzPts val="1800"/>
              <a:buNone/>
            </a:pPr>
            <a:r>
              <a:rPr lang="en-US" sz="1400">
                <a:solidFill>
                  <a:schemeClr val="dk1"/>
                </a:solidFill>
              </a:rPr>
              <a:t>are </a:t>
            </a:r>
            <a:endParaRPr/>
          </a:p>
          <a:p>
            <a:pPr indent="-342900" lvl="0" marL="457200" rtl="0" algn="l">
              <a:lnSpc>
                <a:spcPct val="150000"/>
              </a:lnSpc>
              <a:spcBef>
                <a:spcPts val="0"/>
              </a:spcBef>
              <a:spcAft>
                <a:spcPts val="0"/>
              </a:spcAft>
              <a:buSzPts val="1800"/>
              <a:buNone/>
            </a:pPr>
            <a:r>
              <a:rPr lang="en-US" sz="1400">
                <a:solidFill>
                  <a:schemeClr val="dk1"/>
                </a:solidFill>
              </a:rPr>
              <a:t>Explanation:</a:t>
            </a:r>
            <a:endParaRPr/>
          </a:p>
          <a:p>
            <a:pPr indent="-342900" lvl="0" marL="457200" rtl="0" algn="l">
              <a:lnSpc>
                <a:spcPct val="150000"/>
              </a:lnSpc>
              <a:spcBef>
                <a:spcPts val="0"/>
              </a:spcBef>
              <a:spcAft>
                <a:spcPts val="0"/>
              </a:spcAft>
              <a:buSzPts val="1800"/>
              <a:buNone/>
            </a:pPr>
            <a:r>
              <a:rPr lang="en-US" sz="1400">
                <a:solidFill>
                  <a:schemeClr val="dk1"/>
                </a:solidFill>
              </a:rPr>
              <a:t>The values of x, where the above expression turns out to be negative or 0 are x =</a:t>
            </a:r>
            <a:endParaRPr/>
          </a:p>
          <a:p>
            <a:pPr indent="-342900" lvl="0" marL="457200" rtl="0" algn="l">
              <a:lnSpc>
                <a:spcPct val="150000"/>
              </a:lnSpc>
              <a:spcBef>
                <a:spcPts val="0"/>
              </a:spcBef>
              <a:spcAft>
                <a:spcPts val="0"/>
              </a:spcAft>
              <a:buSzPts val="1800"/>
              <a:buNone/>
            </a:pPr>
            <a:r>
              <a:rPr lang="en-US" sz="1400">
                <a:solidFill>
                  <a:schemeClr val="dk1"/>
                </a:solidFill>
              </a:rPr>
              <a:t>2, 3, 4, 5, 6, 7 or 8. </a:t>
            </a:r>
            <a:endParaRPr/>
          </a:p>
          <a:p>
            <a:pPr indent="-342900" lvl="0" marL="457200" rtl="0" algn="l">
              <a:lnSpc>
                <a:spcPct val="150000"/>
              </a:lnSpc>
              <a:spcBef>
                <a:spcPts val="0"/>
              </a:spcBef>
              <a:spcAft>
                <a:spcPts val="0"/>
              </a:spcAft>
              <a:buSzPts val="1800"/>
              <a:buNone/>
            </a:pPr>
            <a:r>
              <a:rPr lang="en-US" sz="1400">
                <a:solidFill>
                  <a:schemeClr val="dk1"/>
                </a:solidFill>
              </a:rPr>
              <a:t>Hence, Option (d) is correct.</a:t>
            </a:r>
            <a:endParaRPr/>
          </a:p>
          <a:p>
            <a:pPr indent="-228600" lvl="0" marL="457200" rtl="0" algn="l">
              <a:lnSpc>
                <a:spcPct val="150000"/>
              </a:lnSpc>
              <a:spcBef>
                <a:spcPts val="0"/>
              </a:spcBef>
              <a:spcAft>
                <a:spcPts val="0"/>
              </a:spcAft>
              <a:buSzPts val="1800"/>
              <a:buNone/>
            </a:pPr>
            <a:r>
              <a:t/>
            </a:r>
            <a:endParaRPr>
              <a:solidFill>
                <a:schemeClr val="dk1"/>
              </a:solidFill>
            </a:endParaRPr>
          </a:p>
          <a:p>
            <a:pPr indent="-228600" lvl="0" marL="457200" rtl="0" algn="l">
              <a:lnSpc>
                <a:spcPct val="150000"/>
              </a:lnSpc>
              <a:spcBef>
                <a:spcPts val="0"/>
              </a:spcBef>
              <a:spcAft>
                <a:spcPts val="0"/>
              </a:spcAft>
              <a:buSzPts val="1800"/>
              <a:buNone/>
            </a:pPr>
            <a:r>
              <a:t/>
            </a:r>
            <a:endParaRPr>
              <a:solidFill>
                <a:schemeClr val="dk1"/>
              </a:solidFill>
            </a:endParaRPr>
          </a:p>
          <a:p>
            <a:pPr indent="0" lvl="0" marL="114300" rtl="0" algn="l">
              <a:lnSpc>
                <a:spcPct val="150000"/>
              </a:lnSpc>
              <a:spcBef>
                <a:spcPts val="0"/>
              </a:spcBef>
              <a:spcAft>
                <a:spcPts val="0"/>
              </a:spcAft>
              <a:buSzPts val="1800"/>
              <a:buNone/>
            </a:pPr>
            <a:r>
              <a:t/>
            </a:r>
            <a:endParaRPr>
              <a:solidFill>
                <a:schemeClr val="dk1"/>
              </a:solidFill>
              <a:latin typeface="Roboto"/>
              <a:ea typeface="Roboto"/>
              <a:cs typeface="Roboto"/>
              <a:sym typeface="Roboto"/>
            </a:endParaRPr>
          </a:p>
        </p:txBody>
      </p:sp>
      <p:sp>
        <p:nvSpPr>
          <p:cNvPr id="173" name="Google Shape;173;p20"/>
          <p:cNvSpPr txBox="1"/>
          <p:nvPr/>
        </p:nvSpPr>
        <p:spPr>
          <a:xfrm>
            <a:off x="893200"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07</a:t>
            </a:r>
            <a:endParaRPr b="1" sz="2000">
              <a:solidFill>
                <a:srgbClr val="8182E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idx="1" type="body"/>
          </p:nvPr>
        </p:nvSpPr>
        <p:spPr>
          <a:xfrm>
            <a:off x="722376" y="1435601"/>
            <a:ext cx="8006400" cy="303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US" sz="1600">
                <a:solidFill>
                  <a:schemeClr val="dk1"/>
                </a:solidFill>
              </a:rPr>
              <a:t>Find the positive integral value of x that satisfies the equation x</a:t>
            </a:r>
            <a:r>
              <a:rPr baseline="30000" lang="en-US" sz="1600">
                <a:solidFill>
                  <a:schemeClr val="dk1"/>
                </a:solidFill>
              </a:rPr>
              <a:t>3</a:t>
            </a:r>
            <a:r>
              <a:rPr lang="en-US" sz="1600">
                <a:solidFill>
                  <a:schemeClr val="dk1"/>
                </a:solidFill>
              </a:rPr>
              <a:t> – 32x – 5x</a:t>
            </a:r>
            <a:r>
              <a:rPr baseline="30000" lang="en-US" sz="1600">
                <a:solidFill>
                  <a:schemeClr val="dk1"/>
                </a:solidFill>
              </a:rPr>
              <a:t>2</a:t>
            </a:r>
            <a:r>
              <a:rPr lang="en-US" sz="1600">
                <a:solidFill>
                  <a:schemeClr val="dk1"/>
                </a:solidFill>
              </a:rPr>
              <a:t> + 64 = 0. </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5 </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6</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7 </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8</a:t>
            </a:r>
            <a:endParaRPr sz="1600"/>
          </a:p>
          <a:p>
            <a:pPr indent="-342900" lvl="0" marL="457200" rtl="0" algn="l">
              <a:lnSpc>
                <a:spcPct val="150000"/>
              </a:lnSpc>
              <a:spcBef>
                <a:spcPts val="0"/>
              </a:spcBef>
              <a:spcAft>
                <a:spcPts val="0"/>
              </a:spcAft>
              <a:buSzPts val="1800"/>
              <a:buNone/>
            </a:pPr>
            <a:r>
              <a:rPr lang="en-US" sz="1400">
                <a:solidFill>
                  <a:schemeClr val="dk1"/>
                </a:solidFill>
              </a:rPr>
              <a:t> </a:t>
            </a:r>
            <a:endParaRPr/>
          </a:p>
          <a:p>
            <a:pPr indent="-342900" lvl="0" marL="457200" rtl="0" algn="l">
              <a:lnSpc>
                <a:spcPct val="150000"/>
              </a:lnSpc>
              <a:spcBef>
                <a:spcPts val="0"/>
              </a:spcBef>
              <a:spcAft>
                <a:spcPts val="0"/>
              </a:spcAft>
              <a:buSzPts val="1800"/>
              <a:buNone/>
            </a:pPr>
            <a:r>
              <a:rPr lang="en-US">
                <a:solidFill>
                  <a:schemeClr val="dk1"/>
                </a:solidFill>
              </a:rPr>
              <a:t>								</a:t>
            </a:r>
            <a:r>
              <a:rPr b="1" lang="en-US">
                <a:solidFill>
                  <a:schemeClr val="dk1"/>
                </a:solidFill>
              </a:rPr>
              <a:t>Answer: D</a:t>
            </a:r>
            <a:endParaRPr b="1">
              <a:solidFill>
                <a:schemeClr val="dk1"/>
              </a:solidFill>
            </a:endParaRPr>
          </a:p>
          <a:p>
            <a:pPr indent="-228600" lvl="0" marL="457200" rtl="0" algn="l">
              <a:lnSpc>
                <a:spcPct val="150000"/>
              </a:lnSpc>
              <a:spcBef>
                <a:spcPts val="0"/>
              </a:spcBef>
              <a:spcAft>
                <a:spcPts val="0"/>
              </a:spcAft>
              <a:buSzPts val="1800"/>
              <a:buNone/>
            </a:pPr>
            <a:r>
              <a:t/>
            </a:r>
            <a:endParaRPr>
              <a:solidFill>
                <a:schemeClr val="dk1"/>
              </a:solidFill>
            </a:endParaRPr>
          </a:p>
          <a:p>
            <a:pPr indent="-228600" lvl="0" marL="457200" rtl="0" algn="l">
              <a:lnSpc>
                <a:spcPct val="150000"/>
              </a:lnSpc>
              <a:spcBef>
                <a:spcPts val="0"/>
              </a:spcBef>
              <a:spcAft>
                <a:spcPts val="0"/>
              </a:spcAft>
              <a:buSzPts val="1800"/>
              <a:buNone/>
            </a:pPr>
            <a:r>
              <a:t/>
            </a:r>
            <a:endParaRPr>
              <a:solidFill>
                <a:schemeClr val="dk1"/>
              </a:solidFill>
            </a:endParaRPr>
          </a:p>
          <a:p>
            <a:pPr indent="-342900" lvl="0" marL="457200" rtl="0" algn="l">
              <a:lnSpc>
                <a:spcPct val="150000"/>
              </a:lnSpc>
              <a:spcBef>
                <a:spcPts val="0"/>
              </a:spcBef>
              <a:spcAft>
                <a:spcPts val="0"/>
              </a:spcAft>
              <a:buClr>
                <a:schemeClr val="dk1"/>
              </a:buClr>
              <a:buSzPts val="1800"/>
              <a:buNone/>
            </a:pPr>
            <a:r>
              <a:t/>
            </a:r>
            <a:endParaRPr>
              <a:solidFill>
                <a:schemeClr val="dk1"/>
              </a:solidFill>
              <a:latin typeface="Roboto"/>
              <a:ea typeface="Roboto"/>
              <a:cs typeface="Roboto"/>
              <a:sym typeface="Roboto"/>
            </a:endParaRPr>
          </a:p>
        </p:txBody>
      </p:sp>
      <p:sp>
        <p:nvSpPr>
          <p:cNvPr id="179" name="Google Shape;179;p21"/>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08</a:t>
            </a:r>
            <a:endParaRPr b="0" i="0" sz="2000" u="none" cap="none" strike="noStrike">
              <a:solidFill>
                <a:schemeClr val="lt1"/>
              </a:solidFill>
              <a:latin typeface="Roboto"/>
              <a:ea typeface="Roboto"/>
              <a:cs typeface="Roboto"/>
              <a:sym typeface="Roboto"/>
            </a:endParaRPr>
          </a:p>
        </p:txBody>
      </p:sp>
      <p:sp>
        <p:nvSpPr>
          <p:cNvPr id="180" name="Google Shape;180;p21"/>
          <p:cNvSpPr txBox="1"/>
          <p:nvPr/>
        </p:nvSpPr>
        <p:spPr>
          <a:xfrm>
            <a:off x="722375"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08</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2000"/>
                                        <p:tgtEl>
                                          <p:spTgt spid="1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2000"/>
                                        <p:tgtEl>
                                          <p:spTgt spid="1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2000"/>
                                        <p:tgtEl>
                                          <p:spTgt spid="1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Effect filter="fade" transition="in">
                                      <p:cBhvr>
                                        <p:cTn dur="2000"/>
                                        <p:tgtEl>
                                          <p:spTgt spid="1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animEffect filter="fade" transition="in">
                                      <p:cBhvr>
                                        <p:cTn dur="2000"/>
                                        <p:tgtEl>
                                          <p:spTgt spid="1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animEffect filter="fade" transition="in">
                                      <p:cBhvr>
                                        <p:cTn dur="2000"/>
                                        <p:tgtEl>
                                          <p:spTgt spid="1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6" st="6"/>
                                            </p:txEl>
                                          </p:spTgt>
                                        </p:tgtEl>
                                        <p:attrNameLst>
                                          <p:attrName>style.visibility</p:attrName>
                                        </p:attrNameLst>
                                      </p:cBhvr>
                                      <p:to>
                                        <p:strVal val="visible"/>
                                      </p:to>
                                    </p:set>
                                    <p:animEffect filter="fade" transition="in">
                                      <p:cBhvr>
                                        <p:cTn dur="2000"/>
                                        <p:tgtEl>
                                          <p:spTgt spid="1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7" st="7"/>
                                            </p:txEl>
                                          </p:spTgt>
                                        </p:tgtEl>
                                        <p:attrNameLst>
                                          <p:attrName>style.visibility</p:attrName>
                                        </p:attrNameLst>
                                      </p:cBhvr>
                                      <p:to>
                                        <p:strVal val="visible"/>
                                      </p:to>
                                    </p:set>
                                    <p:animEffect filter="fade" transition="in">
                                      <p:cBhvr>
                                        <p:cTn dur="2000"/>
                                        <p:tgtEl>
                                          <p:spTgt spid="17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8" st="8"/>
                                            </p:txEl>
                                          </p:spTgt>
                                        </p:tgtEl>
                                        <p:attrNameLst>
                                          <p:attrName>style.visibility</p:attrName>
                                        </p:attrNameLst>
                                      </p:cBhvr>
                                      <p:to>
                                        <p:strVal val="visible"/>
                                      </p:to>
                                    </p:set>
                                    <p:animEffect filter="fade" transition="in">
                                      <p:cBhvr>
                                        <p:cTn dur="2000"/>
                                        <p:tgtEl>
                                          <p:spTgt spid="17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9" st="9"/>
                                            </p:txEl>
                                          </p:spTgt>
                                        </p:tgtEl>
                                        <p:attrNameLst>
                                          <p:attrName>style.visibility</p:attrName>
                                        </p:attrNameLst>
                                      </p:cBhvr>
                                      <p:to>
                                        <p:strVal val="visible"/>
                                      </p:to>
                                    </p:set>
                                    <p:animEffect filter="fade" transition="in">
                                      <p:cBhvr>
                                        <p:cTn dur="2000"/>
                                        <p:tgtEl>
                                          <p:spTgt spid="17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4" name="Shape 184"/>
        <p:cNvGrpSpPr/>
        <p:nvPr/>
      </p:nvGrpSpPr>
      <p:grpSpPr>
        <a:xfrm>
          <a:off x="0" y="0"/>
          <a:ext cx="0" cy="0"/>
          <a:chOff x="0" y="0"/>
          <a:chExt cx="0" cy="0"/>
        </a:xfrm>
      </p:grpSpPr>
      <p:sp>
        <p:nvSpPr>
          <p:cNvPr id="185" name="Google Shape;185;p22"/>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08</a:t>
            </a:r>
            <a:endParaRPr b="0" i="0" sz="2000" u="none" cap="none" strike="noStrike">
              <a:solidFill>
                <a:schemeClr val="lt1"/>
              </a:solidFill>
              <a:latin typeface="Roboto"/>
              <a:ea typeface="Roboto"/>
              <a:cs typeface="Roboto"/>
              <a:sym typeface="Roboto"/>
            </a:endParaRPr>
          </a:p>
        </p:txBody>
      </p:sp>
      <p:sp>
        <p:nvSpPr>
          <p:cNvPr id="186" name="Google Shape;186;p22"/>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None/>
            </a:pPr>
            <a:r>
              <a:rPr lang="en-US" sz="1400">
                <a:solidFill>
                  <a:schemeClr val="dk1"/>
                </a:solidFill>
              </a:rPr>
              <a:t>Find the positive integral value of x that satisfies the equation x</a:t>
            </a:r>
            <a:r>
              <a:rPr baseline="30000" lang="en-US" sz="1400">
                <a:solidFill>
                  <a:schemeClr val="dk1"/>
                </a:solidFill>
              </a:rPr>
              <a:t>3</a:t>
            </a:r>
            <a:r>
              <a:rPr lang="en-US" sz="1400">
                <a:solidFill>
                  <a:schemeClr val="dk1"/>
                </a:solidFill>
              </a:rPr>
              <a:t> – 32x – 5x</a:t>
            </a:r>
            <a:r>
              <a:rPr baseline="30000" lang="en-US" sz="1400">
                <a:solidFill>
                  <a:schemeClr val="dk1"/>
                </a:solidFill>
              </a:rPr>
              <a:t>2</a:t>
            </a:r>
            <a:r>
              <a:rPr lang="en-US" sz="1400">
                <a:solidFill>
                  <a:schemeClr val="dk1"/>
                </a:solidFill>
              </a:rPr>
              <a:t> + 64= 0. </a:t>
            </a:r>
            <a:endParaRPr/>
          </a:p>
          <a:p>
            <a:pPr indent="-342900" lvl="0" marL="457200" rtl="0" algn="l">
              <a:lnSpc>
                <a:spcPct val="150000"/>
              </a:lnSpc>
              <a:spcBef>
                <a:spcPts val="0"/>
              </a:spcBef>
              <a:spcAft>
                <a:spcPts val="0"/>
              </a:spcAft>
              <a:buSzPts val="1800"/>
              <a:buNone/>
            </a:pPr>
            <a:r>
              <a:rPr lang="en-US" sz="1400">
                <a:solidFill>
                  <a:schemeClr val="dk1"/>
                </a:solidFill>
              </a:rPr>
              <a:t>Explanation:</a:t>
            </a:r>
            <a:endParaRPr/>
          </a:p>
          <a:p>
            <a:pPr indent="-342900" lvl="0" marL="457200" rtl="0" algn="l">
              <a:lnSpc>
                <a:spcPct val="150000"/>
              </a:lnSpc>
              <a:spcBef>
                <a:spcPts val="0"/>
              </a:spcBef>
              <a:spcAft>
                <a:spcPts val="0"/>
              </a:spcAft>
              <a:buSzPts val="1800"/>
              <a:buNone/>
            </a:pPr>
            <a:r>
              <a:rPr lang="en-US" sz="1400">
                <a:solidFill>
                  <a:schemeClr val="dk1"/>
                </a:solidFill>
              </a:rPr>
              <a:t>The value of the LHS would become 512 – 256 – 320 + 64 = 0 when x = 8.</a:t>
            </a:r>
            <a:endParaRPr/>
          </a:p>
          <a:p>
            <a:pPr indent="-342900" lvl="0" marL="457200" rtl="0" algn="l">
              <a:lnSpc>
                <a:spcPct val="150000"/>
              </a:lnSpc>
              <a:spcBef>
                <a:spcPts val="0"/>
              </a:spcBef>
              <a:spcAft>
                <a:spcPts val="0"/>
              </a:spcAft>
              <a:buSzPts val="1800"/>
              <a:buNone/>
            </a:pPr>
            <a:r>
              <a:t/>
            </a:r>
            <a:endParaRPr>
              <a:solidFill>
                <a:schemeClr val="dk1"/>
              </a:solidFill>
            </a:endParaRPr>
          </a:p>
          <a:p>
            <a:pPr indent="-228600" lvl="0" marL="457200" rtl="0" algn="l">
              <a:lnSpc>
                <a:spcPct val="150000"/>
              </a:lnSpc>
              <a:spcBef>
                <a:spcPts val="0"/>
              </a:spcBef>
              <a:spcAft>
                <a:spcPts val="0"/>
              </a:spcAft>
              <a:buSzPts val="1800"/>
              <a:buNone/>
            </a:pPr>
            <a:r>
              <a:t/>
            </a:r>
            <a:endParaRPr>
              <a:solidFill>
                <a:schemeClr val="dk1"/>
              </a:solidFill>
            </a:endParaRPr>
          </a:p>
          <a:p>
            <a:pPr indent="0" lvl="0" marL="114300" rtl="0" algn="l">
              <a:lnSpc>
                <a:spcPct val="150000"/>
              </a:lnSpc>
              <a:spcBef>
                <a:spcPts val="0"/>
              </a:spcBef>
              <a:spcAft>
                <a:spcPts val="0"/>
              </a:spcAft>
              <a:buSzPts val="1800"/>
              <a:buNone/>
            </a:pPr>
            <a:r>
              <a:t/>
            </a:r>
            <a:endParaRPr>
              <a:solidFill>
                <a:schemeClr val="dk1"/>
              </a:solidFill>
              <a:latin typeface="Roboto"/>
              <a:ea typeface="Roboto"/>
              <a:cs typeface="Roboto"/>
              <a:sym typeface="Roboto"/>
            </a:endParaRPr>
          </a:p>
        </p:txBody>
      </p:sp>
      <p:sp>
        <p:nvSpPr>
          <p:cNvPr id="187" name="Google Shape;187;p22"/>
          <p:cNvSpPr txBox="1"/>
          <p:nvPr/>
        </p:nvSpPr>
        <p:spPr>
          <a:xfrm>
            <a:off x="893200"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08</a:t>
            </a:r>
            <a:endParaRPr b="1" sz="2000">
              <a:solidFill>
                <a:srgbClr val="8182E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US" sz="1600">
                <a:solidFill>
                  <a:schemeClr val="dk1"/>
                </a:solidFill>
              </a:rPr>
              <a:t>For what value of b and c would the equation x</a:t>
            </a:r>
            <a:r>
              <a:rPr baseline="30000" lang="en-US" sz="1600">
                <a:solidFill>
                  <a:schemeClr val="dk1"/>
                </a:solidFill>
              </a:rPr>
              <a:t>2</a:t>
            </a:r>
            <a:r>
              <a:rPr lang="en-US" sz="1600">
                <a:solidFill>
                  <a:schemeClr val="dk1"/>
                </a:solidFill>
              </a:rPr>
              <a:t> + bx + c = 0 have roots equal to</a:t>
            </a:r>
            <a:endParaRPr sz="1600"/>
          </a:p>
          <a:p>
            <a:pPr indent="0" lvl="0" marL="0" rtl="0" algn="l">
              <a:lnSpc>
                <a:spcPct val="150000"/>
              </a:lnSpc>
              <a:spcBef>
                <a:spcPts val="0"/>
              </a:spcBef>
              <a:spcAft>
                <a:spcPts val="0"/>
              </a:spcAft>
              <a:buSzPts val="1800"/>
              <a:buNone/>
            </a:pPr>
            <a:r>
              <a:rPr lang="en-US" sz="1600">
                <a:solidFill>
                  <a:schemeClr val="dk1"/>
                </a:solidFill>
              </a:rPr>
              <a:t>b and c. </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(0, 0) </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(1, –2) </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(1, 2) </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Both (a) and (b)</a:t>
            </a:r>
            <a:endParaRPr sz="1600"/>
          </a:p>
          <a:p>
            <a:pPr indent="-228600" lvl="0" marL="457200" rtl="0" algn="l">
              <a:lnSpc>
                <a:spcPct val="150000"/>
              </a:lnSpc>
              <a:spcBef>
                <a:spcPts val="0"/>
              </a:spcBef>
              <a:spcAft>
                <a:spcPts val="0"/>
              </a:spcAft>
              <a:buSzPts val="1800"/>
              <a:buNone/>
            </a:pPr>
            <a:r>
              <a:t/>
            </a:r>
            <a:endParaRPr>
              <a:solidFill>
                <a:schemeClr val="dk1"/>
              </a:solidFill>
            </a:endParaRPr>
          </a:p>
          <a:p>
            <a:pPr indent="-342900" lvl="0" marL="457200" rtl="0" algn="l">
              <a:lnSpc>
                <a:spcPct val="150000"/>
              </a:lnSpc>
              <a:spcBef>
                <a:spcPts val="0"/>
              </a:spcBef>
              <a:spcAft>
                <a:spcPts val="0"/>
              </a:spcAft>
              <a:buSzPts val="1800"/>
              <a:buNone/>
            </a:pPr>
            <a:r>
              <a:rPr lang="en-US">
                <a:solidFill>
                  <a:schemeClr val="dk1"/>
                </a:solidFill>
              </a:rPr>
              <a:t>								</a:t>
            </a:r>
            <a:r>
              <a:rPr b="1" lang="en-US">
                <a:solidFill>
                  <a:schemeClr val="dk1"/>
                </a:solidFill>
              </a:rPr>
              <a:t>Answer: B</a:t>
            </a:r>
            <a:endParaRPr b="1">
              <a:solidFill>
                <a:schemeClr val="dk1"/>
              </a:solidFill>
            </a:endParaRPr>
          </a:p>
          <a:p>
            <a:pPr indent="-228600" lvl="0" marL="457200" rtl="0" algn="l">
              <a:lnSpc>
                <a:spcPct val="150000"/>
              </a:lnSpc>
              <a:spcBef>
                <a:spcPts val="0"/>
              </a:spcBef>
              <a:spcAft>
                <a:spcPts val="0"/>
              </a:spcAft>
              <a:buSzPts val="1800"/>
              <a:buNone/>
            </a:pPr>
            <a:r>
              <a:t/>
            </a:r>
            <a:endParaRPr>
              <a:solidFill>
                <a:schemeClr val="dk1"/>
              </a:solidFill>
            </a:endParaRPr>
          </a:p>
          <a:p>
            <a:pPr indent="-342900" lvl="0" marL="457200" rtl="0" algn="l">
              <a:lnSpc>
                <a:spcPct val="150000"/>
              </a:lnSpc>
              <a:spcBef>
                <a:spcPts val="0"/>
              </a:spcBef>
              <a:spcAft>
                <a:spcPts val="0"/>
              </a:spcAft>
              <a:buClr>
                <a:schemeClr val="dk1"/>
              </a:buClr>
              <a:buSzPts val="1800"/>
              <a:buNone/>
            </a:pPr>
            <a:r>
              <a:t/>
            </a:r>
            <a:endParaRPr>
              <a:solidFill>
                <a:schemeClr val="dk1"/>
              </a:solidFill>
              <a:latin typeface="Roboto"/>
              <a:ea typeface="Roboto"/>
              <a:cs typeface="Roboto"/>
              <a:sym typeface="Roboto"/>
            </a:endParaRPr>
          </a:p>
        </p:txBody>
      </p:sp>
      <p:sp>
        <p:nvSpPr>
          <p:cNvPr id="193" name="Google Shape;193;p23"/>
          <p:cNvSpPr txBox="1"/>
          <p:nvPr/>
        </p:nvSpPr>
        <p:spPr>
          <a:xfrm>
            <a:off x="722375"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09</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5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500"/>
                                        <p:tgtEl>
                                          <p:spTgt spid="1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500"/>
                                        <p:tgtEl>
                                          <p:spTgt spid="1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Effect filter="fade" transition="in">
                                      <p:cBhvr>
                                        <p:cTn dur="500"/>
                                        <p:tgtEl>
                                          <p:spTgt spid="1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Effect filter="fade" transition="in">
                                      <p:cBhvr>
                                        <p:cTn dur="500"/>
                                        <p:tgtEl>
                                          <p:spTgt spid="1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animEffect filter="fade" transition="in">
                                      <p:cBhvr>
                                        <p:cTn dur="500"/>
                                        <p:tgtEl>
                                          <p:spTgt spid="1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6" st="6"/>
                                            </p:txEl>
                                          </p:spTgt>
                                        </p:tgtEl>
                                        <p:attrNameLst>
                                          <p:attrName>style.visibility</p:attrName>
                                        </p:attrNameLst>
                                      </p:cBhvr>
                                      <p:to>
                                        <p:strVal val="visible"/>
                                      </p:to>
                                    </p:set>
                                    <p:animEffect filter="fade" transition="in">
                                      <p:cBhvr>
                                        <p:cTn dur="500"/>
                                        <p:tgtEl>
                                          <p:spTgt spid="1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7" st="7"/>
                                            </p:txEl>
                                          </p:spTgt>
                                        </p:tgtEl>
                                        <p:attrNameLst>
                                          <p:attrName>style.visibility</p:attrName>
                                        </p:attrNameLst>
                                      </p:cBhvr>
                                      <p:to>
                                        <p:strVal val="visible"/>
                                      </p:to>
                                    </p:set>
                                    <p:animEffect filter="fade" transition="in">
                                      <p:cBhvr>
                                        <p:cTn dur="500"/>
                                        <p:tgtEl>
                                          <p:spTgt spid="19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8" st="8"/>
                                            </p:txEl>
                                          </p:spTgt>
                                        </p:tgtEl>
                                        <p:attrNameLst>
                                          <p:attrName>style.visibility</p:attrName>
                                        </p:attrNameLst>
                                      </p:cBhvr>
                                      <p:to>
                                        <p:strVal val="visible"/>
                                      </p:to>
                                    </p:set>
                                    <p:animEffect filter="fade" transition="in">
                                      <p:cBhvr>
                                        <p:cTn dur="500"/>
                                        <p:tgtEl>
                                          <p:spTgt spid="19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9" st="9"/>
                                            </p:txEl>
                                          </p:spTgt>
                                        </p:tgtEl>
                                        <p:attrNameLst>
                                          <p:attrName>style.visibility</p:attrName>
                                        </p:attrNameLst>
                                      </p:cBhvr>
                                      <p:to>
                                        <p:strVal val="visible"/>
                                      </p:to>
                                    </p:set>
                                    <p:animEffect filter="fade" transition="in">
                                      <p:cBhvr>
                                        <p:cTn dur="500"/>
                                        <p:tgtEl>
                                          <p:spTgt spid="192">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7" name="Shape 197"/>
        <p:cNvGrpSpPr/>
        <p:nvPr/>
      </p:nvGrpSpPr>
      <p:grpSpPr>
        <a:xfrm>
          <a:off x="0" y="0"/>
          <a:ext cx="0" cy="0"/>
          <a:chOff x="0" y="0"/>
          <a:chExt cx="0" cy="0"/>
        </a:xfrm>
      </p:grpSpPr>
      <p:sp>
        <p:nvSpPr>
          <p:cNvPr id="198" name="Google Shape;198;p24"/>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None/>
            </a:pPr>
            <a:r>
              <a:rPr lang="en-US" sz="1400">
                <a:solidFill>
                  <a:schemeClr val="dk1"/>
                </a:solidFill>
              </a:rPr>
              <a:t>For what value of b and c would the equation x</a:t>
            </a:r>
            <a:r>
              <a:rPr baseline="30000" lang="en-US" sz="1400">
                <a:solidFill>
                  <a:schemeClr val="dk1"/>
                </a:solidFill>
              </a:rPr>
              <a:t>2</a:t>
            </a:r>
            <a:r>
              <a:rPr lang="en-US" sz="1400">
                <a:solidFill>
                  <a:schemeClr val="dk1"/>
                </a:solidFill>
              </a:rPr>
              <a:t> + bx + c = 0 have roots equal to</a:t>
            </a:r>
            <a:endParaRPr/>
          </a:p>
          <a:p>
            <a:pPr indent="-342900" lvl="0" marL="457200" rtl="0" algn="l">
              <a:lnSpc>
                <a:spcPct val="150000"/>
              </a:lnSpc>
              <a:spcBef>
                <a:spcPts val="0"/>
              </a:spcBef>
              <a:spcAft>
                <a:spcPts val="0"/>
              </a:spcAft>
              <a:buSzPts val="1800"/>
              <a:buNone/>
            </a:pPr>
            <a:r>
              <a:rPr lang="en-US" sz="1400">
                <a:solidFill>
                  <a:schemeClr val="dk1"/>
                </a:solidFill>
              </a:rPr>
              <a:t>b and c. </a:t>
            </a:r>
            <a:endParaRPr/>
          </a:p>
          <a:p>
            <a:pPr indent="-342900" lvl="0" marL="457200" rtl="0" algn="l">
              <a:lnSpc>
                <a:spcPct val="150000"/>
              </a:lnSpc>
              <a:spcBef>
                <a:spcPts val="0"/>
              </a:spcBef>
              <a:spcAft>
                <a:spcPts val="0"/>
              </a:spcAft>
              <a:buSzPts val="1800"/>
              <a:buNone/>
            </a:pPr>
            <a:r>
              <a:rPr lang="en-US" sz="1400">
                <a:solidFill>
                  <a:schemeClr val="dk1"/>
                </a:solidFill>
              </a:rPr>
              <a:t>Explanation:</a:t>
            </a:r>
            <a:endParaRPr/>
          </a:p>
          <a:p>
            <a:pPr indent="-342900" lvl="0" marL="457200" rtl="0" algn="l">
              <a:lnSpc>
                <a:spcPct val="150000"/>
              </a:lnSpc>
              <a:spcBef>
                <a:spcPts val="0"/>
              </a:spcBef>
              <a:spcAft>
                <a:spcPts val="0"/>
              </a:spcAft>
              <a:buSzPts val="1800"/>
              <a:buNone/>
            </a:pPr>
            <a:r>
              <a:rPr lang="en-US" sz="1400">
                <a:solidFill>
                  <a:schemeClr val="dk1"/>
                </a:solidFill>
              </a:rPr>
              <a:t>Solve using options. </a:t>
            </a:r>
            <a:endParaRPr/>
          </a:p>
          <a:p>
            <a:pPr indent="-342900" lvl="0" marL="457200" rtl="0" algn="l">
              <a:lnSpc>
                <a:spcPct val="150000"/>
              </a:lnSpc>
              <a:spcBef>
                <a:spcPts val="0"/>
              </a:spcBef>
              <a:spcAft>
                <a:spcPts val="0"/>
              </a:spcAft>
              <a:buSzPts val="1800"/>
              <a:buNone/>
            </a:pPr>
            <a:r>
              <a:rPr lang="en-US" sz="1400">
                <a:solidFill>
                  <a:schemeClr val="dk1"/>
                </a:solidFill>
              </a:rPr>
              <a:t>It can be seen that at b = 0 and c = 0 the condition is satisfied. </a:t>
            </a:r>
            <a:endParaRPr/>
          </a:p>
          <a:p>
            <a:pPr indent="-342900" lvl="0" marL="457200" rtl="0" algn="l">
              <a:lnSpc>
                <a:spcPct val="150000"/>
              </a:lnSpc>
              <a:spcBef>
                <a:spcPts val="0"/>
              </a:spcBef>
              <a:spcAft>
                <a:spcPts val="0"/>
              </a:spcAft>
              <a:buSzPts val="1800"/>
              <a:buNone/>
            </a:pPr>
            <a:r>
              <a:rPr lang="en-US" sz="1400">
                <a:solidFill>
                  <a:schemeClr val="dk1"/>
                </a:solidFill>
              </a:rPr>
              <a:t>It is also satisfied at b = 1 and c = –2.</a:t>
            </a:r>
            <a:endParaRPr/>
          </a:p>
          <a:p>
            <a:pPr indent="-228600" lvl="0" marL="457200" rtl="0" algn="l">
              <a:lnSpc>
                <a:spcPct val="150000"/>
              </a:lnSpc>
              <a:spcBef>
                <a:spcPts val="0"/>
              </a:spcBef>
              <a:spcAft>
                <a:spcPts val="0"/>
              </a:spcAft>
              <a:buSzPts val="1800"/>
              <a:buNone/>
            </a:pPr>
            <a:r>
              <a:t/>
            </a:r>
            <a:endParaRPr>
              <a:solidFill>
                <a:schemeClr val="dk1"/>
              </a:solidFill>
            </a:endParaRPr>
          </a:p>
          <a:p>
            <a:pPr indent="-228600" lvl="0" marL="457200" rtl="0" algn="l">
              <a:lnSpc>
                <a:spcPct val="150000"/>
              </a:lnSpc>
              <a:spcBef>
                <a:spcPts val="0"/>
              </a:spcBef>
              <a:spcAft>
                <a:spcPts val="0"/>
              </a:spcAft>
              <a:buSzPts val="1800"/>
              <a:buNone/>
            </a:pPr>
            <a:r>
              <a:t/>
            </a:r>
            <a:endParaRPr>
              <a:solidFill>
                <a:schemeClr val="dk1"/>
              </a:solidFill>
            </a:endParaRPr>
          </a:p>
        </p:txBody>
      </p:sp>
      <p:sp>
        <p:nvSpPr>
          <p:cNvPr id="199" name="Google Shape;199;p24"/>
          <p:cNvSpPr txBox="1"/>
          <p:nvPr/>
        </p:nvSpPr>
        <p:spPr>
          <a:xfrm>
            <a:off x="893200"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09</a:t>
            </a:r>
            <a:endParaRPr b="1" sz="2000">
              <a:solidFill>
                <a:srgbClr val="8182E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10</a:t>
            </a:r>
            <a:endParaRPr b="0" i="0" sz="2000" u="none" cap="none" strike="noStrike">
              <a:solidFill>
                <a:schemeClr val="lt1"/>
              </a:solidFill>
              <a:latin typeface="Roboto"/>
              <a:ea typeface="Roboto"/>
              <a:cs typeface="Roboto"/>
              <a:sym typeface="Roboto"/>
            </a:endParaRPr>
          </a:p>
        </p:txBody>
      </p:sp>
      <p:sp>
        <p:nvSpPr>
          <p:cNvPr id="205" name="Google Shape;205;p25"/>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US" sz="1600">
                <a:solidFill>
                  <a:schemeClr val="dk1"/>
                </a:solidFill>
              </a:rPr>
              <a:t>The sum of a fraction and its reciprocal equals 85/ 18. Find the fraction.</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2/6</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2/3</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2/9</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4/9</a:t>
            </a:r>
            <a:endParaRPr sz="1600"/>
          </a:p>
          <a:p>
            <a:pPr indent="-228600" lvl="0" marL="457200" rtl="0" algn="l">
              <a:lnSpc>
                <a:spcPct val="150000"/>
              </a:lnSpc>
              <a:spcBef>
                <a:spcPts val="0"/>
              </a:spcBef>
              <a:spcAft>
                <a:spcPts val="0"/>
              </a:spcAft>
              <a:buSzPts val="1800"/>
              <a:buNone/>
            </a:pPr>
            <a:r>
              <a:t/>
            </a:r>
            <a:endParaRPr>
              <a:solidFill>
                <a:schemeClr val="dk1"/>
              </a:solidFill>
            </a:endParaRPr>
          </a:p>
          <a:p>
            <a:pPr indent="-342900" lvl="0" marL="457200" rtl="0" algn="l">
              <a:lnSpc>
                <a:spcPct val="150000"/>
              </a:lnSpc>
              <a:spcBef>
                <a:spcPts val="0"/>
              </a:spcBef>
              <a:spcAft>
                <a:spcPts val="0"/>
              </a:spcAft>
              <a:buSzPts val="1800"/>
              <a:buNone/>
            </a:pPr>
            <a:r>
              <a:rPr lang="en-US">
                <a:solidFill>
                  <a:schemeClr val="dk1"/>
                </a:solidFill>
              </a:rPr>
              <a:t>								</a:t>
            </a:r>
            <a:endParaRPr/>
          </a:p>
          <a:p>
            <a:pPr indent="-342900" lvl="0" marL="457200" rtl="0" algn="l">
              <a:lnSpc>
                <a:spcPct val="150000"/>
              </a:lnSpc>
              <a:spcBef>
                <a:spcPts val="0"/>
              </a:spcBef>
              <a:spcAft>
                <a:spcPts val="0"/>
              </a:spcAft>
              <a:buSzPts val="1800"/>
              <a:buNone/>
            </a:pPr>
            <a:r>
              <a:rPr lang="en-US">
                <a:solidFill>
                  <a:schemeClr val="dk1"/>
                </a:solidFill>
              </a:rPr>
              <a:t>								    </a:t>
            </a:r>
            <a:r>
              <a:rPr b="1" lang="en-US">
                <a:solidFill>
                  <a:schemeClr val="dk1"/>
                </a:solidFill>
              </a:rPr>
              <a:t>Answer: C</a:t>
            </a:r>
            <a:endParaRPr b="1">
              <a:solidFill>
                <a:schemeClr val="dk1"/>
              </a:solidFill>
            </a:endParaRPr>
          </a:p>
          <a:p>
            <a:pPr indent="-228600" lvl="0" marL="457200" rtl="0" algn="l">
              <a:lnSpc>
                <a:spcPct val="150000"/>
              </a:lnSpc>
              <a:spcBef>
                <a:spcPts val="0"/>
              </a:spcBef>
              <a:spcAft>
                <a:spcPts val="0"/>
              </a:spcAft>
              <a:buSzPts val="1800"/>
              <a:buNone/>
            </a:pPr>
            <a:r>
              <a:t/>
            </a:r>
            <a:endParaRPr>
              <a:solidFill>
                <a:schemeClr val="dk1"/>
              </a:solidFill>
            </a:endParaRPr>
          </a:p>
          <a:p>
            <a:pPr indent="-228600" lvl="0" marL="457200" rtl="0" algn="l">
              <a:lnSpc>
                <a:spcPct val="150000"/>
              </a:lnSpc>
              <a:spcBef>
                <a:spcPts val="0"/>
              </a:spcBef>
              <a:spcAft>
                <a:spcPts val="0"/>
              </a:spcAft>
              <a:buSzPts val="1800"/>
              <a:buNone/>
            </a:pPr>
            <a:r>
              <a:t/>
            </a:r>
            <a:endParaRPr>
              <a:solidFill>
                <a:schemeClr val="dk1"/>
              </a:solidFill>
            </a:endParaRPr>
          </a:p>
          <a:p>
            <a:pPr indent="-342900" lvl="0" marL="457200" rtl="0" algn="l">
              <a:lnSpc>
                <a:spcPct val="150000"/>
              </a:lnSpc>
              <a:spcBef>
                <a:spcPts val="0"/>
              </a:spcBef>
              <a:spcAft>
                <a:spcPts val="0"/>
              </a:spcAft>
              <a:buClr>
                <a:schemeClr val="dk1"/>
              </a:buClr>
              <a:buSzPts val="1800"/>
              <a:buNone/>
            </a:pPr>
            <a:r>
              <a:t/>
            </a:r>
            <a:endParaRPr>
              <a:solidFill>
                <a:schemeClr val="dk1"/>
              </a:solidFill>
            </a:endParaRPr>
          </a:p>
        </p:txBody>
      </p:sp>
      <p:sp>
        <p:nvSpPr>
          <p:cNvPr id="206" name="Google Shape;206;p25"/>
          <p:cNvSpPr txBox="1"/>
          <p:nvPr/>
        </p:nvSpPr>
        <p:spPr>
          <a:xfrm>
            <a:off x="722375"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10</a:t>
            </a:r>
            <a:endParaRPr b="1" sz="2000">
              <a:solidFill>
                <a:srgbClr val="8182EF"/>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0" name="Shape 210"/>
        <p:cNvGrpSpPr/>
        <p:nvPr/>
      </p:nvGrpSpPr>
      <p:grpSpPr>
        <a:xfrm>
          <a:off x="0" y="0"/>
          <a:ext cx="0" cy="0"/>
          <a:chOff x="0" y="0"/>
          <a:chExt cx="0" cy="0"/>
        </a:xfrm>
      </p:grpSpPr>
      <p:sp>
        <p:nvSpPr>
          <p:cNvPr id="211" name="Google Shape;211;p26"/>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None/>
            </a:pPr>
            <a:r>
              <a:rPr lang="en-US" sz="1600">
                <a:solidFill>
                  <a:schemeClr val="dk1"/>
                </a:solidFill>
              </a:rPr>
              <a:t>The sum of a fraction and its reciprocal equals 85/ 18. Find the fraction.</a:t>
            </a:r>
            <a:endParaRPr/>
          </a:p>
          <a:p>
            <a:pPr indent="-342900" lvl="0" marL="457200" rtl="0" algn="l">
              <a:lnSpc>
                <a:spcPct val="150000"/>
              </a:lnSpc>
              <a:spcBef>
                <a:spcPts val="0"/>
              </a:spcBef>
              <a:spcAft>
                <a:spcPts val="0"/>
              </a:spcAft>
              <a:buSzPts val="1800"/>
              <a:buNone/>
            </a:pPr>
            <a:r>
              <a:rPr lang="en-US" sz="1600">
                <a:solidFill>
                  <a:schemeClr val="dk1"/>
                </a:solidFill>
              </a:rPr>
              <a:t>Explanation:</a:t>
            </a:r>
            <a:endParaRPr/>
          </a:p>
          <a:p>
            <a:pPr indent="-342900" lvl="0" marL="457200" rtl="0" algn="l">
              <a:lnSpc>
                <a:spcPct val="150000"/>
              </a:lnSpc>
              <a:spcBef>
                <a:spcPts val="0"/>
              </a:spcBef>
              <a:spcAft>
                <a:spcPts val="0"/>
              </a:spcAft>
              <a:buSzPts val="1800"/>
              <a:buNone/>
            </a:pPr>
            <a:r>
              <a:rPr lang="en-US" sz="1600">
                <a:solidFill>
                  <a:schemeClr val="dk1"/>
                </a:solidFill>
              </a:rPr>
              <a:t>2/ 9 + 9/ 2 = 85/ 18.</a:t>
            </a:r>
            <a:endParaRPr/>
          </a:p>
          <a:p>
            <a:pPr indent="-228600" lvl="0" marL="457200" rtl="0" algn="l">
              <a:lnSpc>
                <a:spcPct val="150000"/>
              </a:lnSpc>
              <a:spcBef>
                <a:spcPts val="0"/>
              </a:spcBef>
              <a:spcAft>
                <a:spcPts val="0"/>
              </a:spcAft>
              <a:buSzPts val="1800"/>
              <a:buNone/>
            </a:pPr>
            <a:r>
              <a:t/>
            </a:r>
            <a:endParaRPr>
              <a:solidFill>
                <a:schemeClr val="dk1"/>
              </a:solidFill>
            </a:endParaRPr>
          </a:p>
          <a:p>
            <a:pPr indent="-228600" lvl="0" marL="457200" rtl="0" algn="l">
              <a:lnSpc>
                <a:spcPct val="150000"/>
              </a:lnSpc>
              <a:spcBef>
                <a:spcPts val="0"/>
              </a:spcBef>
              <a:spcAft>
                <a:spcPts val="0"/>
              </a:spcAft>
              <a:buSzPts val="1800"/>
              <a:buNone/>
            </a:pPr>
            <a:r>
              <a:t/>
            </a:r>
            <a:endParaRPr>
              <a:solidFill>
                <a:schemeClr val="dk1"/>
              </a:solidFill>
            </a:endParaRPr>
          </a:p>
          <a:p>
            <a:pPr indent="-342900" lvl="0" marL="457200" rtl="0" algn="l">
              <a:lnSpc>
                <a:spcPct val="150000"/>
              </a:lnSpc>
              <a:spcBef>
                <a:spcPts val="0"/>
              </a:spcBef>
              <a:spcAft>
                <a:spcPts val="0"/>
              </a:spcAft>
              <a:buClr>
                <a:schemeClr val="dk1"/>
              </a:buClr>
              <a:buSzPts val="1800"/>
              <a:buNone/>
            </a:pPr>
            <a:r>
              <a:t/>
            </a:r>
            <a:endParaRPr>
              <a:solidFill>
                <a:schemeClr val="dk1"/>
              </a:solidFill>
              <a:latin typeface="Roboto"/>
              <a:ea typeface="Roboto"/>
              <a:cs typeface="Roboto"/>
              <a:sym typeface="Roboto"/>
            </a:endParaRPr>
          </a:p>
        </p:txBody>
      </p:sp>
      <p:sp>
        <p:nvSpPr>
          <p:cNvPr id="212" name="Google Shape;212;p26"/>
          <p:cNvSpPr txBox="1"/>
          <p:nvPr/>
        </p:nvSpPr>
        <p:spPr>
          <a:xfrm>
            <a:off x="893200"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10</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500"/>
                                        <p:tgtEl>
                                          <p:spTgt spid="2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animEffect filter="fade" transition="in">
                                      <p:cBhvr>
                                        <p:cTn dur="500"/>
                                        <p:tgtEl>
                                          <p:spTgt spid="2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animEffect filter="fade" transition="in">
                                      <p:cBhvr>
                                        <p:cTn dur="500"/>
                                        <p:tgtEl>
                                          <p:spTgt spid="2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animEffect filter="fade" transition="in">
                                      <p:cBhvr>
                                        <p:cTn dur="500"/>
                                        <p:tgtEl>
                                          <p:spTgt spid="2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4" st="4"/>
                                            </p:txEl>
                                          </p:spTgt>
                                        </p:tgtEl>
                                        <p:attrNameLst>
                                          <p:attrName>style.visibility</p:attrName>
                                        </p:attrNameLst>
                                      </p:cBhvr>
                                      <p:to>
                                        <p:strVal val="visible"/>
                                      </p:to>
                                    </p:set>
                                    <p:animEffect filter="fade" transition="in">
                                      <p:cBhvr>
                                        <p:cTn dur="500"/>
                                        <p:tgtEl>
                                          <p:spTgt spid="2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5" st="5"/>
                                            </p:txEl>
                                          </p:spTgt>
                                        </p:tgtEl>
                                        <p:attrNameLst>
                                          <p:attrName>style.visibility</p:attrName>
                                        </p:attrNameLst>
                                      </p:cBhvr>
                                      <p:to>
                                        <p:strVal val="visible"/>
                                      </p:to>
                                    </p:set>
                                    <p:animEffect filter="fade" transition="in">
                                      <p:cBhvr>
                                        <p:cTn dur="500"/>
                                        <p:tgtEl>
                                          <p:spTgt spid="21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600">
                <a:solidFill>
                  <a:schemeClr val="dk1"/>
                </a:solidFill>
              </a:rPr>
              <a:t>If the common factor of (ax</a:t>
            </a:r>
            <a:r>
              <a:rPr baseline="30000" lang="en-US" sz="1600">
                <a:solidFill>
                  <a:schemeClr val="dk1"/>
                </a:solidFill>
              </a:rPr>
              <a:t>2</a:t>
            </a:r>
            <a:r>
              <a:rPr lang="en-US" sz="1600">
                <a:solidFill>
                  <a:schemeClr val="dk1"/>
                </a:solidFill>
              </a:rPr>
              <a:t> + bx + c) and (bx</a:t>
            </a:r>
            <a:r>
              <a:rPr baseline="30000" lang="en-US" sz="1600">
                <a:solidFill>
                  <a:schemeClr val="dk1"/>
                </a:solidFill>
              </a:rPr>
              <a:t>2</a:t>
            </a:r>
            <a:r>
              <a:rPr lang="en-US" sz="1600">
                <a:solidFill>
                  <a:schemeClr val="dk1"/>
                </a:solidFill>
              </a:rPr>
              <a:t> + ax + c) is (x + 2) then </a:t>
            </a:r>
            <a:endParaRPr sz="1600"/>
          </a:p>
          <a:p>
            <a:pPr indent="-330200" lvl="0" marL="457200" rtl="0" algn="l">
              <a:lnSpc>
                <a:spcPct val="115000"/>
              </a:lnSpc>
              <a:spcBef>
                <a:spcPts val="0"/>
              </a:spcBef>
              <a:spcAft>
                <a:spcPts val="0"/>
              </a:spcAft>
              <a:buClr>
                <a:schemeClr val="dk1"/>
              </a:buClr>
              <a:buSzPts val="1600"/>
              <a:buFont typeface="Roboto"/>
              <a:buAutoNum type="alphaUcPeriod"/>
            </a:pPr>
            <a:r>
              <a:rPr lang="en-US" sz="1600">
                <a:solidFill>
                  <a:schemeClr val="dk1"/>
                </a:solidFill>
              </a:rPr>
              <a:t>a = b, or a + b + c = 0 </a:t>
            </a:r>
            <a:endParaRPr sz="1600"/>
          </a:p>
          <a:p>
            <a:pPr indent="-330200" lvl="0" marL="457200" rtl="0" algn="l">
              <a:lnSpc>
                <a:spcPct val="115000"/>
              </a:lnSpc>
              <a:spcBef>
                <a:spcPts val="0"/>
              </a:spcBef>
              <a:spcAft>
                <a:spcPts val="0"/>
              </a:spcAft>
              <a:buClr>
                <a:schemeClr val="dk1"/>
              </a:buClr>
              <a:buSzPts val="1600"/>
              <a:buFont typeface="Roboto"/>
              <a:buAutoNum type="alphaUcPeriod"/>
            </a:pPr>
            <a:r>
              <a:rPr lang="en-US" sz="1600">
                <a:solidFill>
                  <a:schemeClr val="dk1"/>
                </a:solidFill>
              </a:rPr>
              <a:t>a = c, or a + b + c = 0 </a:t>
            </a:r>
            <a:endParaRPr sz="1600"/>
          </a:p>
          <a:p>
            <a:pPr indent="-330200" lvl="0" marL="457200" rtl="0" algn="l">
              <a:lnSpc>
                <a:spcPct val="115000"/>
              </a:lnSpc>
              <a:spcBef>
                <a:spcPts val="0"/>
              </a:spcBef>
              <a:spcAft>
                <a:spcPts val="0"/>
              </a:spcAft>
              <a:buClr>
                <a:schemeClr val="dk1"/>
              </a:buClr>
              <a:buSzPts val="1600"/>
              <a:buFont typeface="Roboto"/>
              <a:buAutoNum type="alphaUcPeriod"/>
            </a:pPr>
            <a:r>
              <a:rPr lang="en-US" sz="1600">
                <a:solidFill>
                  <a:schemeClr val="dk1"/>
                </a:solidFill>
              </a:rPr>
              <a:t>a = b = c </a:t>
            </a:r>
            <a:endParaRPr sz="1600"/>
          </a:p>
          <a:p>
            <a:pPr indent="-330200" lvl="0" marL="457200" rtl="0" algn="l">
              <a:lnSpc>
                <a:spcPct val="115000"/>
              </a:lnSpc>
              <a:spcBef>
                <a:spcPts val="0"/>
              </a:spcBef>
              <a:spcAft>
                <a:spcPts val="0"/>
              </a:spcAft>
              <a:buClr>
                <a:schemeClr val="dk1"/>
              </a:buClr>
              <a:buSzPts val="1600"/>
              <a:buFont typeface="Roboto"/>
              <a:buAutoNum type="alphaUcPeriod"/>
            </a:pPr>
            <a:r>
              <a:rPr lang="en-US" sz="1600">
                <a:solidFill>
                  <a:schemeClr val="dk1"/>
                </a:solidFill>
              </a:rPr>
              <a:t>b = c, a + b + c = 0</a:t>
            </a:r>
            <a:endParaRPr sz="1600"/>
          </a:p>
          <a:p>
            <a:pPr indent="-342900" lvl="0" marL="457200" rtl="0" algn="l">
              <a:lnSpc>
                <a:spcPct val="115000"/>
              </a:lnSpc>
              <a:spcBef>
                <a:spcPts val="0"/>
              </a:spcBef>
              <a:spcAft>
                <a:spcPts val="0"/>
              </a:spcAft>
              <a:buSzPts val="1800"/>
              <a:buNone/>
            </a:pPr>
            <a:r>
              <a:t/>
            </a:r>
            <a:endParaRPr>
              <a:solidFill>
                <a:schemeClr val="dk1"/>
              </a:solidFill>
            </a:endParaRPr>
          </a:p>
          <a:p>
            <a:pPr indent="-342900" lvl="0" marL="457200" rtl="0" algn="l">
              <a:lnSpc>
                <a:spcPct val="115000"/>
              </a:lnSpc>
              <a:spcBef>
                <a:spcPts val="0"/>
              </a:spcBef>
              <a:spcAft>
                <a:spcPts val="0"/>
              </a:spcAft>
              <a:buSzPts val="1800"/>
              <a:buNone/>
            </a:pPr>
            <a:r>
              <a:rPr lang="en-US">
                <a:solidFill>
                  <a:schemeClr val="dk1"/>
                </a:solidFill>
              </a:rPr>
              <a:t>								</a:t>
            </a:r>
            <a:endParaRPr/>
          </a:p>
          <a:p>
            <a:pPr indent="-342900" lvl="0" marL="457200" rtl="0" algn="l">
              <a:lnSpc>
                <a:spcPct val="115000"/>
              </a:lnSpc>
              <a:spcBef>
                <a:spcPts val="0"/>
              </a:spcBef>
              <a:spcAft>
                <a:spcPts val="0"/>
              </a:spcAft>
              <a:buSzPts val="1800"/>
              <a:buNone/>
            </a:pPr>
            <a:r>
              <a:t/>
            </a:r>
            <a:endParaRPr>
              <a:solidFill>
                <a:schemeClr val="dk1"/>
              </a:solidFill>
            </a:endParaRPr>
          </a:p>
          <a:p>
            <a:pPr indent="-342900" lvl="0" marL="457200" rtl="0" algn="l">
              <a:lnSpc>
                <a:spcPct val="115000"/>
              </a:lnSpc>
              <a:spcBef>
                <a:spcPts val="0"/>
              </a:spcBef>
              <a:spcAft>
                <a:spcPts val="0"/>
              </a:spcAft>
              <a:buSzPts val="1800"/>
              <a:buNone/>
            </a:pPr>
            <a:r>
              <a:t/>
            </a:r>
            <a:endParaRPr>
              <a:solidFill>
                <a:schemeClr val="dk1"/>
              </a:solidFill>
            </a:endParaRPr>
          </a:p>
          <a:p>
            <a:pPr indent="-342900" lvl="0" marL="457200" rtl="0" algn="l">
              <a:lnSpc>
                <a:spcPct val="115000"/>
              </a:lnSpc>
              <a:spcBef>
                <a:spcPts val="0"/>
              </a:spcBef>
              <a:spcAft>
                <a:spcPts val="0"/>
              </a:spcAft>
              <a:buSzPts val="1800"/>
              <a:buNone/>
            </a:pPr>
            <a:r>
              <a:rPr lang="en-US">
                <a:solidFill>
                  <a:schemeClr val="dk1"/>
                </a:solidFill>
              </a:rPr>
              <a:t>								</a:t>
            </a:r>
            <a:r>
              <a:rPr b="1" lang="en-US">
                <a:solidFill>
                  <a:schemeClr val="dk1"/>
                </a:solidFill>
              </a:rPr>
              <a:t>    Answer: A</a:t>
            </a:r>
            <a:endParaRPr b="1">
              <a:solidFill>
                <a:schemeClr val="dk1"/>
              </a:solidFill>
            </a:endParaRPr>
          </a:p>
          <a:p>
            <a:pPr indent="-228600" lvl="0" marL="457200" rtl="0" algn="l">
              <a:lnSpc>
                <a:spcPct val="115000"/>
              </a:lnSpc>
              <a:spcBef>
                <a:spcPts val="0"/>
              </a:spcBef>
              <a:spcAft>
                <a:spcPts val="0"/>
              </a:spcAft>
              <a:buSzPts val="1800"/>
              <a:buNone/>
            </a:pPr>
            <a:r>
              <a:t/>
            </a:r>
            <a:endParaRPr>
              <a:solidFill>
                <a:schemeClr val="dk1"/>
              </a:solidFill>
            </a:endParaRPr>
          </a:p>
          <a:p>
            <a:pPr indent="-228600" lvl="0" marL="457200" rtl="0" algn="l">
              <a:lnSpc>
                <a:spcPct val="115000"/>
              </a:lnSpc>
              <a:spcBef>
                <a:spcPts val="0"/>
              </a:spcBef>
              <a:spcAft>
                <a:spcPts val="0"/>
              </a:spcAft>
              <a:buSzPts val="1800"/>
              <a:buNone/>
            </a:pPr>
            <a:r>
              <a:t/>
            </a:r>
            <a:endParaRPr>
              <a:solidFill>
                <a:schemeClr val="dk1"/>
              </a:solidFill>
            </a:endParaRPr>
          </a:p>
          <a:p>
            <a:pPr indent="-342900" lvl="0" marL="457200" rtl="0" algn="l">
              <a:lnSpc>
                <a:spcPct val="150000"/>
              </a:lnSpc>
              <a:spcBef>
                <a:spcPts val="0"/>
              </a:spcBef>
              <a:spcAft>
                <a:spcPts val="0"/>
              </a:spcAft>
              <a:buClr>
                <a:schemeClr val="dk1"/>
              </a:buClr>
              <a:buSzPts val="1800"/>
              <a:buNone/>
            </a:pPr>
            <a:r>
              <a:t/>
            </a:r>
            <a:endParaRPr>
              <a:solidFill>
                <a:schemeClr val="dk1"/>
              </a:solidFill>
              <a:latin typeface="Roboto"/>
              <a:ea typeface="Roboto"/>
              <a:cs typeface="Roboto"/>
              <a:sym typeface="Roboto"/>
            </a:endParaRPr>
          </a:p>
        </p:txBody>
      </p:sp>
      <p:sp>
        <p:nvSpPr>
          <p:cNvPr id="218" name="Google Shape;218;p27"/>
          <p:cNvSpPr txBox="1"/>
          <p:nvPr/>
        </p:nvSpPr>
        <p:spPr>
          <a:xfrm>
            <a:off x="722375"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11</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500"/>
                                        <p:tgtEl>
                                          <p:spTgt spid="2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500"/>
                                        <p:tgtEl>
                                          <p:spTgt spid="2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Effect filter="fade" transition="in">
                                      <p:cBhvr>
                                        <p:cTn dur="500"/>
                                        <p:tgtEl>
                                          <p:spTgt spid="2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Effect filter="fade" transition="in">
                                      <p:cBhvr>
                                        <p:cTn dur="500"/>
                                        <p:tgtEl>
                                          <p:spTgt spid="2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animEffect filter="fade" transition="in">
                                      <p:cBhvr>
                                        <p:cTn dur="500"/>
                                        <p:tgtEl>
                                          <p:spTgt spid="2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animEffect filter="fade" transition="in">
                                      <p:cBhvr>
                                        <p:cTn dur="500"/>
                                        <p:tgtEl>
                                          <p:spTgt spid="2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animEffect filter="fade" transition="in">
                                      <p:cBhvr>
                                        <p:cTn dur="500"/>
                                        <p:tgtEl>
                                          <p:spTgt spid="2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7" st="7"/>
                                            </p:txEl>
                                          </p:spTgt>
                                        </p:tgtEl>
                                        <p:attrNameLst>
                                          <p:attrName>style.visibility</p:attrName>
                                        </p:attrNameLst>
                                      </p:cBhvr>
                                      <p:to>
                                        <p:strVal val="visible"/>
                                      </p:to>
                                    </p:set>
                                    <p:animEffect filter="fade" transition="in">
                                      <p:cBhvr>
                                        <p:cTn dur="500"/>
                                        <p:tgtEl>
                                          <p:spTgt spid="2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8" st="8"/>
                                            </p:txEl>
                                          </p:spTgt>
                                        </p:tgtEl>
                                        <p:attrNameLst>
                                          <p:attrName>style.visibility</p:attrName>
                                        </p:attrNameLst>
                                      </p:cBhvr>
                                      <p:to>
                                        <p:strVal val="visible"/>
                                      </p:to>
                                    </p:set>
                                    <p:animEffect filter="fade" transition="in">
                                      <p:cBhvr>
                                        <p:cTn dur="500"/>
                                        <p:tgtEl>
                                          <p:spTgt spid="2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9" st="9"/>
                                            </p:txEl>
                                          </p:spTgt>
                                        </p:tgtEl>
                                        <p:attrNameLst>
                                          <p:attrName>style.visibility</p:attrName>
                                        </p:attrNameLst>
                                      </p:cBhvr>
                                      <p:to>
                                        <p:strVal val="visible"/>
                                      </p:to>
                                    </p:set>
                                    <p:animEffect filter="fade" transition="in">
                                      <p:cBhvr>
                                        <p:cTn dur="500"/>
                                        <p:tgtEl>
                                          <p:spTgt spid="21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0" st="10"/>
                                            </p:txEl>
                                          </p:spTgt>
                                        </p:tgtEl>
                                        <p:attrNameLst>
                                          <p:attrName>style.visibility</p:attrName>
                                        </p:attrNameLst>
                                      </p:cBhvr>
                                      <p:to>
                                        <p:strVal val="visible"/>
                                      </p:to>
                                    </p:set>
                                    <p:animEffect filter="fade" transition="in">
                                      <p:cBhvr>
                                        <p:cTn dur="500"/>
                                        <p:tgtEl>
                                          <p:spTgt spid="217">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1" st="11"/>
                                            </p:txEl>
                                          </p:spTgt>
                                        </p:tgtEl>
                                        <p:attrNameLst>
                                          <p:attrName>style.visibility</p:attrName>
                                        </p:attrNameLst>
                                      </p:cBhvr>
                                      <p:to>
                                        <p:strVal val="visible"/>
                                      </p:to>
                                    </p:set>
                                    <p:animEffect filter="fade" transition="in">
                                      <p:cBhvr>
                                        <p:cTn dur="500"/>
                                        <p:tgtEl>
                                          <p:spTgt spid="217">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2" st="12"/>
                                            </p:txEl>
                                          </p:spTgt>
                                        </p:tgtEl>
                                        <p:attrNameLst>
                                          <p:attrName>style.visibility</p:attrName>
                                        </p:attrNameLst>
                                      </p:cBhvr>
                                      <p:to>
                                        <p:strVal val="visible"/>
                                      </p:to>
                                    </p:set>
                                    <p:animEffect filter="fade" transition="in">
                                      <p:cBhvr>
                                        <p:cTn dur="500"/>
                                        <p:tgtEl>
                                          <p:spTgt spid="217">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2" name="Shape 222"/>
        <p:cNvGrpSpPr/>
        <p:nvPr/>
      </p:nvGrpSpPr>
      <p:grpSpPr>
        <a:xfrm>
          <a:off x="0" y="0"/>
          <a:ext cx="0" cy="0"/>
          <a:chOff x="0" y="0"/>
          <a:chExt cx="0" cy="0"/>
        </a:xfrm>
      </p:grpSpPr>
      <p:sp>
        <p:nvSpPr>
          <p:cNvPr id="223" name="Google Shape;223;p28"/>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11</a:t>
            </a:r>
            <a:endParaRPr b="0" i="0" sz="2000" u="none" cap="none" strike="noStrike">
              <a:solidFill>
                <a:schemeClr val="lt1"/>
              </a:solidFill>
              <a:latin typeface="Roboto"/>
              <a:ea typeface="Roboto"/>
              <a:cs typeface="Roboto"/>
              <a:sym typeface="Roboto"/>
            </a:endParaRPr>
          </a:p>
        </p:txBody>
      </p:sp>
      <p:sp>
        <p:nvSpPr>
          <p:cNvPr id="224" name="Google Shape;224;p28"/>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None/>
            </a:pPr>
            <a:r>
              <a:rPr lang="en-US" sz="1400">
                <a:solidFill>
                  <a:schemeClr val="dk1"/>
                </a:solidFill>
              </a:rPr>
              <a:t>If the common factor of (ax</a:t>
            </a:r>
            <a:r>
              <a:rPr baseline="30000" lang="en-US" sz="1400">
                <a:solidFill>
                  <a:schemeClr val="dk1"/>
                </a:solidFill>
              </a:rPr>
              <a:t>2</a:t>
            </a:r>
            <a:r>
              <a:rPr lang="en-US" sz="1400">
                <a:solidFill>
                  <a:schemeClr val="dk1"/>
                </a:solidFill>
              </a:rPr>
              <a:t> + bx + c) and (bx</a:t>
            </a:r>
            <a:r>
              <a:rPr baseline="30000" lang="en-US" sz="1400">
                <a:solidFill>
                  <a:schemeClr val="dk1"/>
                </a:solidFill>
              </a:rPr>
              <a:t>2</a:t>
            </a:r>
            <a:r>
              <a:rPr lang="en-US" sz="1400">
                <a:solidFill>
                  <a:schemeClr val="dk1"/>
                </a:solidFill>
              </a:rPr>
              <a:t> + ax + c) is (x + 2) then </a:t>
            </a:r>
            <a:endParaRPr/>
          </a:p>
          <a:p>
            <a:pPr indent="-342900" lvl="0" marL="457200" rtl="0" algn="l">
              <a:lnSpc>
                <a:spcPct val="150000"/>
              </a:lnSpc>
              <a:spcBef>
                <a:spcPts val="0"/>
              </a:spcBef>
              <a:spcAft>
                <a:spcPts val="0"/>
              </a:spcAft>
              <a:buSzPts val="1800"/>
              <a:buNone/>
            </a:pPr>
            <a:r>
              <a:rPr lang="en-US" sz="1400">
                <a:solidFill>
                  <a:schemeClr val="dk1"/>
                </a:solidFill>
              </a:rPr>
              <a:t>Explanation:</a:t>
            </a:r>
            <a:endParaRPr/>
          </a:p>
          <a:p>
            <a:pPr indent="-342900" lvl="0" marL="457200" rtl="0" algn="l">
              <a:lnSpc>
                <a:spcPct val="150000"/>
              </a:lnSpc>
              <a:spcBef>
                <a:spcPts val="0"/>
              </a:spcBef>
              <a:spcAft>
                <a:spcPts val="0"/>
              </a:spcAft>
              <a:buSzPts val="1800"/>
              <a:buNone/>
            </a:pPr>
            <a:r>
              <a:rPr lang="en-US" sz="1400">
                <a:solidFill>
                  <a:schemeClr val="dk1"/>
                </a:solidFill>
              </a:rPr>
              <a:t>Using x = –2, </a:t>
            </a:r>
            <a:endParaRPr/>
          </a:p>
          <a:p>
            <a:pPr indent="-342900" lvl="0" marL="457200" rtl="0" algn="l">
              <a:lnSpc>
                <a:spcPct val="150000"/>
              </a:lnSpc>
              <a:spcBef>
                <a:spcPts val="0"/>
              </a:spcBef>
              <a:spcAft>
                <a:spcPts val="0"/>
              </a:spcAft>
              <a:buSzPts val="1800"/>
              <a:buNone/>
            </a:pPr>
            <a:r>
              <a:rPr lang="en-US" sz="1400">
                <a:solidFill>
                  <a:schemeClr val="dk1"/>
                </a:solidFill>
              </a:rPr>
              <a:t>we get 4a – 2 b + c = 4 b – 2a + c = 0. </a:t>
            </a:r>
            <a:endParaRPr/>
          </a:p>
          <a:p>
            <a:pPr indent="-342900" lvl="0" marL="457200" rtl="0" algn="l">
              <a:lnSpc>
                <a:spcPct val="150000"/>
              </a:lnSpc>
              <a:spcBef>
                <a:spcPts val="0"/>
              </a:spcBef>
              <a:spcAft>
                <a:spcPts val="0"/>
              </a:spcAft>
              <a:buSzPts val="1800"/>
              <a:buNone/>
            </a:pPr>
            <a:r>
              <a:rPr lang="en-US" sz="1400">
                <a:solidFill>
                  <a:schemeClr val="dk1"/>
                </a:solidFill>
              </a:rPr>
              <a:t>Thus, a = b and a + b + c = 0.</a:t>
            </a:r>
            <a:endParaRPr/>
          </a:p>
          <a:p>
            <a:pPr indent="-228600" lvl="0" marL="457200" rtl="0" algn="l">
              <a:lnSpc>
                <a:spcPct val="150000"/>
              </a:lnSpc>
              <a:spcBef>
                <a:spcPts val="0"/>
              </a:spcBef>
              <a:spcAft>
                <a:spcPts val="0"/>
              </a:spcAft>
              <a:buSzPts val="1800"/>
              <a:buNone/>
            </a:pPr>
            <a:r>
              <a:t/>
            </a:r>
            <a:endParaRPr>
              <a:solidFill>
                <a:schemeClr val="dk1"/>
              </a:solidFill>
            </a:endParaRPr>
          </a:p>
          <a:p>
            <a:pPr indent="-342900" lvl="0" marL="457200" rtl="0" algn="l">
              <a:lnSpc>
                <a:spcPct val="150000"/>
              </a:lnSpc>
              <a:spcBef>
                <a:spcPts val="0"/>
              </a:spcBef>
              <a:spcAft>
                <a:spcPts val="0"/>
              </a:spcAft>
              <a:buSzPts val="1800"/>
              <a:buNone/>
            </a:pPr>
            <a:r>
              <a:t/>
            </a:r>
            <a:endParaRPr>
              <a:solidFill>
                <a:schemeClr val="dk1"/>
              </a:solidFill>
            </a:endParaRPr>
          </a:p>
          <a:p>
            <a:pPr indent="-228600" lvl="0" marL="457200" rtl="0" algn="l">
              <a:lnSpc>
                <a:spcPct val="150000"/>
              </a:lnSpc>
              <a:spcBef>
                <a:spcPts val="0"/>
              </a:spcBef>
              <a:spcAft>
                <a:spcPts val="0"/>
              </a:spcAft>
              <a:buSzPts val="1800"/>
              <a:buNone/>
            </a:pPr>
            <a:r>
              <a:t/>
            </a:r>
            <a:endParaRPr>
              <a:solidFill>
                <a:schemeClr val="dk1"/>
              </a:solidFill>
            </a:endParaRPr>
          </a:p>
          <a:p>
            <a:pPr indent="-342900" lvl="0" marL="457200" rtl="0" algn="l">
              <a:lnSpc>
                <a:spcPct val="150000"/>
              </a:lnSpc>
              <a:spcBef>
                <a:spcPts val="0"/>
              </a:spcBef>
              <a:spcAft>
                <a:spcPts val="0"/>
              </a:spcAft>
              <a:buClr>
                <a:schemeClr val="dk1"/>
              </a:buClr>
              <a:buSzPts val="1800"/>
              <a:buNone/>
            </a:pPr>
            <a:r>
              <a:t/>
            </a:r>
            <a:endParaRPr>
              <a:solidFill>
                <a:schemeClr val="dk1"/>
              </a:solidFill>
              <a:latin typeface="Roboto"/>
              <a:ea typeface="Roboto"/>
              <a:cs typeface="Roboto"/>
              <a:sym typeface="Roboto"/>
            </a:endParaRPr>
          </a:p>
        </p:txBody>
      </p:sp>
      <p:sp>
        <p:nvSpPr>
          <p:cNvPr id="225" name="Google Shape;225;p28"/>
          <p:cNvSpPr txBox="1"/>
          <p:nvPr/>
        </p:nvSpPr>
        <p:spPr>
          <a:xfrm>
            <a:off x="893200"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11</a:t>
            </a:r>
            <a:endParaRPr b="1" sz="2000">
              <a:solidFill>
                <a:srgbClr val="8182E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2"/>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55" name="Google Shape;55;p2"/>
          <p:cNvSpPr txBox="1"/>
          <p:nvPr/>
        </p:nvSpPr>
        <p:spPr>
          <a:xfrm>
            <a:off x="526426" y="2158682"/>
            <a:ext cx="46908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2800"/>
              <a:buFont typeface="Arial"/>
              <a:buNone/>
            </a:pPr>
            <a:r>
              <a:rPr b="1" i="0" lang="en-US" sz="3000" u="none" cap="none" strike="noStrike">
                <a:solidFill>
                  <a:schemeClr val="lt1"/>
                </a:solidFill>
                <a:latin typeface="Roboto"/>
                <a:ea typeface="Roboto"/>
                <a:cs typeface="Roboto"/>
                <a:sym typeface="Roboto"/>
              </a:rPr>
              <a:t>QUADRATIC EQUATION</a:t>
            </a:r>
            <a:endParaRPr sz="3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12</a:t>
            </a:r>
            <a:endParaRPr b="0" i="0" sz="2000" u="none" cap="none" strike="noStrike">
              <a:solidFill>
                <a:schemeClr val="lt1"/>
              </a:solidFill>
              <a:latin typeface="Roboto"/>
              <a:ea typeface="Roboto"/>
              <a:cs typeface="Roboto"/>
              <a:sym typeface="Roboto"/>
            </a:endParaRPr>
          </a:p>
        </p:txBody>
      </p:sp>
      <p:sp>
        <p:nvSpPr>
          <p:cNvPr id="231" name="Google Shape;231;p29"/>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US" sz="1600">
                <a:solidFill>
                  <a:schemeClr val="dk1"/>
                </a:solidFill>
              </a:rPr>
              <a:t>If f(x) = x</a:t>
            </a:r>
            <a:r>
              <a:rPr baseline="30000" lang="en-US" sz="1600">
                <a:solidFill>
                  <a:schemeClr val="dk1"/>
                </a:solidFill>
              </a:rPr>
              <a:t>2</a:t>
            </a:r>
            <a:r>
              <a:rPr lang="en-US" sz="1600">
                <a:solidFill>
                  <a:schemeClr val="dk1"/>
                </a:solidFill>
              </a:rPr>
              <a:t> + 2x – 5 and g( x) = 5x + 30, then the roots of the quadratic equation</a:t>
            </a:r>
            <a:endParaRPr sz="1600"/>
          </a:p>
          <a:p>
            <a:pPr indent="0" lvl="0" marL="0" rtl="0" algn="l">
              <a:lnSpc>
                <a:spcPct val="150000"/>
              </a:lnSpc>
              <a:spcBef>
                <a:spcPts val="0"/>
              </a:spcBef>
              <a:spcAft>
                <a:spcPts val="0"/>
              </a:spcAft>
              <a:buSzPts val="1800"/>
              <a:buNone/>
            </a:pPr>
            <a:r>
              <a:rPr lang="en-US" sz="1600">
                <a:solidFill>
                  <a:schemeClr val="dk1"/>
                </a:solidFill>
              </a:rPr>
              <a:t>g[f(x)] will be</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 – 1, –1 </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2, –1 </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 –1 + √2  , –1 – √2 </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1, 2</a:t>
            </a:r>
            <a:endParaRPr sz="1600"/>
          </a:p>
          <a:p>
            <a:pPr indent="-228600" lvl="0" marL="457200" rtl="0" algn="l">
              <a:lnSpc>
                <a:spcPct val="150000"/>
              </a:lnSpc>
              <a:spcBef>
                <a:spcPts val="0"/>
              </a:spcBef>
              <a:spcAft>
                <a:spcPts val="0"/>
              </a:spcAft>
              <a:buSzPts val="1800"/>
              <a:buNone/>
            </a:pPr>
            <a:r>
              <a:t/>
            </a:r>
            <a:endParaRPr>
              <a:solidFill>
                <a:schemeClr val="dk1"/>
              </a:solidFill>
            </a:endParaRPr>
          </a:p>
          <a:p>
            <a:pPr indent="-342900" lvl="0" marL="457200" rtl="0" algn="l">
              <a:lnSpc>
                <a:spcPct val="150000"/>
              </a:lnSpc>
              <a:spcBef>
                <a:spcPts val="0"/>
              </a:spcBef>
              <a:spcAft>
                <a:spcPts val="0"/>
              </a:spcAft>
              <a:buSzPts val="1800"/>
              <a:buNone/>
            </a:pPr>
            <a:r>
              <a:rPr lang="en-US">
                <a:solidFill>
                  <a:schemeClr val="dk1"/>
                </a:solidFill>
              </a:rPr>
              <a:t>								</a:t>
            </a:r>
            <a:r>
              <a:rPr b="1" lang="en-US">
                <a:solidFill>
                  <a:schemeClr val="dk1"/>
                </a:solidFill>
              </a:rPr>
              <a:t>Answer: A</a:t>
            </a:r>
            <a:endParaRPr b="1">
              <a:solidFill>
                <a:schemeClr val="dk1"/>
              </a:solidFill>
            </a:endParaRPr>
          </a:p>
          <a:p>
            <a:pPr indent="-228600" lvl="0" marL="457200" rtl="0" algn="l">
              <a:lnSpc>
                <a:spcPct val="150000"/>
              </a:lnSpc>
              <a:spcBef>
                <a:spcPts val="0"/>
              </a:spcBef>
              <a:spcAft>
                <a:spcPts val="0"/>
              </a:spcAft>
              <a:buSzPts val="1800"/>
              <a:buNone/>
            </a:pPr>
            <a:r>
              <a:t/>
            </a:r>
            <a:endParaRPr>
              <a:solidFill>
                <a:schemeClr val="dk1"/>
              </a:solidFill>
            </a:endParaRPr>
          </a:p>
          <a:p>
            <a:pPr indent="-228600" lvl="0" marL="457200" rtl="0" algn="l">
              <a:lnSpc>
                <a:spcPct val="150000"/>
              </a:lnSpc>
              <a:spcBef>
                <a:spcPts val="0"/>
              </a:spcBef>
              <a:spcAft>
                <a:spcPts val="0"/>
              </a:spcAft>
              <a:buSzPts val="1800"/>
              <a:buNone/>
            </a:pPr>
            <a:r>
              <a:t/>
            </a:r>
            <a:endParaRPr>
              <a:solidFill>
                <a:schemeClr val="dk1"/>
              </a:solidFill>
            </a:endParaRPr>
          </a:p>
          <a:p>
            <a:pPr indent="-342900" lvl="0" marL="457200" rtl="0" algn="l">
              <a:lnSpc>
                <a:spcPct val="150000"/>
              </a:lnSpc>
              <a:spcBef>
                <a:spcPts val="0"/>
              </a:spcBef>
              <a:spcAft>
                <a:spcPts val="0"/>
              </a:spcAft>
              <a:buClr>
                <a:schemeClr val="dk1"/>
              </a:buClr>
              <a:buSzPts val="1800"/>
              <a:buNone/>
            </a:pPr>
            <a:r>
              <a:t/>
            </a:r>
            <a:endParaRPr>
              <a:solidFill>
                <a:schemeClr val="dk1"/>
              </a:solidFill>
              <a:latin typeface="Roboto"/>
              <a:ea typeface="Roboto"/>
              <a:cs typeface="Roboto"/>
              <a:sym typeface="Roboto"/>
            </a:endParaRPr>
          </a:p>
        </p:txBody>
      </p:sp>
      <p:sp>
        <p:nvSpPr>
          <p:cNvPr id="232" name="Google Shape;232;p29"/>
          <p:cNvSpPr txBox="1"/>
          <p:nvPr/>
        </p:nvSpPr>
        <p:spPr>
          <a:xfrm>
            <a:off x="722375"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12</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500"/>
                                        <p:tgtEl>
                                          <p:spTgt spid="2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Effect filter="fade" transition="in">
                                      <p:cBhvr>
                                        <p:cTn dur="500"/>
                                        <p:tgtEl>
                                          <p:spTgt spid="2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animEffect filter="fade" transition="in">
                                      <p:cBhvr>
                                        <p:cTn dur="500"/>
                                        <p:tgtEl>
                                          <p:spTgt spid="2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animEffect filter="fade" transition="in">
                                      <p:cBhvr>
                                        <p:cTn dur="500"/>
                                        <p:tgtEl>
                                          <p:spTgt spid="2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4" st="4"/>
                                            </p:txEl>
                                          </p:spTgt>
                                        </p:tgtEl>
                                        <p:attrNameLst>
                                          <p:attrName>style.visibility</p:attrName>
                                        </p:attrNameLst>
                                      </p:cBhvr>
                                      <p:to>
                                        <p:strVal val="visible"/>
                                      </p:to>
                                    </p:set>
                                    <p:animEffect filter="fade" transition="in">
                                      <p:cBhvr>
                                        <p:cTn dur="500"/>
                                        <p:tgtEl>
                                          <p:spTgt spid="2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5" st="5"/>
                                            </p:txEl>
                                          </p:spTgt>
                                        </p:tgtEl>
                                        <p:attrNameLst>
                                          <p:attrName>style.visibility</p:attrName>
                                        </p:attrNameLst>
                                      </p:cBhvr>
                                      <p:to>
                                        <p:strVal val="visible"/>
                                      </p:to>
                                    </p:set>
                                    <p:animEffect filter="fade" transition="in">
                                      <p:cBhvr>
                                        <p:cTn dur="500"/>
                                        <p:tgtEl>
                                          <p:spTgt spid="23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6" st="6"/>
                                            </p:txEl>
                                          </p:spTgt>
                                        </p:tgtEl>
                                        <p:attrNameLst>
                                          <p:attrName>style.visibility</p:attrName>
                                        </p:attrNameLst>
                                      </p:cBhvr>
                                      <p:to>
                                        <p:strVal val="visible"/>
                                      </p:to>
                                    </p:set>
                                    <p:animEffect filter="fade" transition="in">
                                      <p:cBhvr>
                                        <p:cTn dur="500"/>
                                        <p:tgtEl>
                                          <p:spTgt spid="23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7" st="7"/>
                                            </p:txEl>
                                          </p:spTgt>
                                        </p:tgtEl>
                                        <p:attrNameLst>
                                          <p:attrName>style.visibility</p:attrName>
                                        </p:attrNameLst>
                                      </p:cBhvr>
                                      <p:to>
                                        <p:strVal val="visible"/>
                                      </p:to>
                                    </p:set>
                                    <p:animEffect filter="fade" transition="in">
                                      <p:cBhvr>
                                        <p:cTn dur="500"/>
                                        <p:tgtEl>
                                          <p:spTgt spid="23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8" st="8"/>
                                            </p:txEl>
                                          </p:spTgt>
                                        </p:tgtEl>
                                        <p:attrNameLst>
                                          <p:attrName>style.visibility</p:attrName>
                                        </p:attrNameLst>
                                      </p:cBhvr>
                                      <p:to>
                                        <p:strVal val="visible"/>
                                      </p:to>
                                    </p:set>
                                    <p:animEffect filter="fade" transition="in">
                                      <p:cBhvr>
                                        <p:cTn dur="500"/>
                                        <p:tgtEl>
                                          <p:spTgt spid="23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9" st="9"/>
                                            </p:txEl>
                                          </p:spTgt>
                                        </p:tgtEl>
                                        <p:attrNameLst>
                                          <p:attrName>style.visibility</p:attrName>
                                        </p:attrNameLst>
                                      </p:cBhvr>
                                      <p:to>
                                        <p:strVal val="visible"/>
                                      </p:to>
                                    </p:set>
                                    <p:animEffect filter="fade" transition="in">
                                      <p:cBhvr>
                                        <p:cTn dur="500"/>
                                        <p:tgtEl>
                                          <p:spTgt spid="23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0" st="10"/>
                                            </p:txEl>
                                          </p:spTgt>
                                        </p:tgtEl>
                                        <p:attrNameLst>
                                          <p:attrName>style.visibility</p:attrName>
                                        </p:attrNameLst>
                                      </p:cBhvr>
                                      <p:to>
                                        <p:strVal val="visible"/>
                                      </p:to>
                                    </p:set>
                                    <p:animEffect filter="fade" transition="in">
                                      <p:cBhvr>
                                        <p:cTn dur="500"/>
                                        <p:tgtEl>
                                          <p:spTgt spid="231">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6" name="Shape 236"/>
        <p:cNvGrpSpPr/>
        <p:nvPr/>
      </p:nvGrpSpPr>
      <p:grpSpPr>
        <a:xfrm>
          <a:off x="0" y="0"/>
          <a:ext cx="0" cy="0"/>
          <a:chOff x="0" y="0"/>
          <a:chExt cx="0" cy="0"/>
        </a:xfrm>
      </p:grpSpPr>
      <p:sp>
        <p:nvSpPr>
          <p:cNvPr id="237" name="Google Shape;237;p30"/>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12</a:t>
            </a:r>
            <a:endParaRPr b="0" i="0" sz="2000" u="none" cap="none" strike="noStrike">
              <a:solidFill>
                <a:schemeClr val="lt1"/>
              </a:solidFill>
              <a:latin typeface="Roboto"/>
              <a:ea typeface="Roboto"/>
              <a:cs typeface="Roboto"/>
              <a:sym typeface="Roboto"/>
            </a:endParaRPr>
          </a:p>
        </p:txBody>
      </p:sp>
      <p:sp>
        <p:nvSpPr>
          <p:cNvPr id="238" name="Google Shape;238;p30"/>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None/>
            </a:pPr>
            <a:r>
              <a:rPr lang="en-US" sz="1400">
                <a:solidFill>
                  <a:schemeClr val="dk1"/>
                </a:solidFill>
              </a:rPr>
              <a:t>If f( x) = x</a:t>
            </a:r>
            <a:r>
              <a:rPr baseline="30000" lang="en-US" sz="1400">
                <a:solidFill>
                  <a:schemeClr val="dk1"/>
                </a:solidFill>
              </a:rPr>
              <a:t>2</a:t>
            </a:r>
            <a:r>
              <a:rPr lang="en-US" sz="1400">
                <a:solidFill>
                  <a:schemeClr val="dk1"/>
                </a:solidFill>
              </a:rPr>
              <a:t> + 2x – 5 and g(x) = 5x + 30, then the roots of the quadratic equation</a:t>
            </a:r>
            <a:endParaRPr/>
          </a:p>
          <a:p>
            <a:pPr indent="-342900" lvl="0" marL="457200" rtl="0" algn="l">
              <a:lnSpc>
                <a:spcPct val="150000"/>
              </a:lnSpc>
              <a:spcBef>
                <a:spcPts val="0"/>
              </a:spcBef>
              <a:spcAft>
                <a:spcPts val="0"/>
              </a:spcAft>
              <a:buSzPts val="1800"/>
              <a:buNone/>
            </a:pPr>
            <a:r>
              <a:rPr lang="en-US" sz="1400">
                <a:solidFill>
                  <a:schemeClr val="dk1"/>
                </a:solidFill>
              </a:rPr>
              <a:t>g[f (x)] will be</a:t>
            </a:r>
            <a:endParaRPr/>
          </a:p>
          <a:p>
            <a:pPr indent="-342900" lvl="0" marL="457200" rtl="0" algn="l">
              <a:lnSpc>
                <a:spcPct val="150000"/>
              </a:lnSpc>
              <a:spcBef>
                <a:spcPts val="0"/>
              </a:spcBef>
              <a:spcAft>
                <a:spcPts val="0"/>
              </a:spcAft>
              <a:buSzPts val="1800"/>
              <a:buNone/>
            </a:pPr>
            <a:r>
              <a:rPr lang="en-US" sz="1400">
                <a:solidFill>
                  <a:schemeClr val="dk1"/>
                </a:solidFill>
              </a:rPr>
              <a:t>Explanation:</a:t>
            </a:r>
            <a:endParaRPr/>
          </a:p>
          <a:p>
            <a:pPr indent="-342900" lvl="0" marL="457200" rtl="0" algn="l">
              <a:lnSpc>
                <a:spcPct val="150000"/>
              </a:lnSpc>
              <a:spcBef>
                <a:spcPts val="0"/>
              </a:spcBef>
              <a:spcAft>
                <a:spcPts val="0"/>
              </a:spcAft>
              <a:buSzPts val="1800"/>
              <a:buNone/>
            </a:pPr>
            <a:r>
              <a:rPr lang="en-US" sz="1400">
                <a:solidFill>
                  <a:schemeClr val="dk1"/>
                </a:solidFill>
              </a:rPr>
              <a:t>g(f((x) = 5x</a:t>
            </a:r>
            <a:r>
              <a:rPr baseline="30000" lang="en-US" sz="1400">
                <a:solidFill>
                  <a:schemeClr val="dk1"/>
                </a:solidFill>
              </a:rPr>
              <a:t>2</a:t>
            </a:r>
            <a:r>
              <a:rPr lang="en-US" sz="1400">
                <a:solidFill>
                  <a:schemeClr val="dk1"/>
                </a:solidFill>
              </a:rPr>
              <a:t> + 10 x + 5 </a:t>
            </a:r>
            <a:endParaRPr/>
          </a:p>
          <a:p>
            <a:pPr indent="-342900" lvl="0" marL="457200" rtl="0" algn="l">
              <a:lnSpc>
                <a:spcPct val="150000"/>
              </a:lnSpc>
              <a:spcBef>
                <a:spcPts val="0"/>
              </a:spcBef>
              <a:spcAft>
                <a:spcPts val="0"/>
              </a:spcAft>
              <a:buSzPts val="1800"/>
              <a:buNone/>
            </a:pPr>
            <a:r>
              <a:rPr lang="en-US" sz="1400">
                <a:solidFill>
                  <a:schemeClr val="dk1"/>
                </a:solidFill>
              </a:rPr>
              <a:t>Roots are – 1 and –1.</a:t>
            </a:r>
            <a:endParaRPr/>
          </a:p>
          <a:p>
            <a:pPr indent="-228600" lvl="0" marL="457200" rtl="0" algn="l">
              <a:lnSpc>
                <a:spcPct val="150000"/>
              </a:lnSpc>
              <a:spcBef>
                <a:spcPts val="0"/>
              </a:spcBef>
              <a:spcAft>
                <a:spcPts val="0"/>
              </a:spcAft>
              <a:buSzPts val="1800"/>
              <a:buNone/>
            </a:pPr>
            <a:r>
              <a:t/>
            </a:r>
            <a:endParaRPr>
              <a:solidFill>
                <a:schemeClr val="dk1"/>
              </a:solidFill>
            </a:endParaRPr>
          </a:p>
          <a:p>
            <a:pPr indent="-228600" lvl="0" marL="457200" rtl="0" algn="l">
              <a:lnSpc>
                <a:spcPct val="150000"/>
              </a:lnSpc>
              <a:spcBef>
                <a:spcPts val="0"/>
              </a:spcBef>
              <a:spcAft>
                <a:spcPts val="0"/>
              </a:spcAft>
              <a:buSzPts val="1800"/>
              <a:buNone/>
            </a:pPr>
            <a:r>
              <a:t/>
            </a:r>
            <a:endParaRPr>
              <a:solidFill>
                <a:schemeClr val="dk1"/>
              </a:solidFill>
            </a:endParaRPr>
          </a:p>
          <a:p>
            <a:pPr indent="-342900" lvl="0" marL="457200" rtl="0" algn="l">
              <a:lnSpc>
                <a:spcPct val="150000"/>
              </a:lnSpc>
              <a:spcBef>
                <a:spcPts val="0"/>
              </a:spcBef>
              <a:spcAft>
                <a:spcPts val="0"/>
              </a:spcAft>
              <a:buClr>
                <a:schemeClr val="dk1"/>
              </a:buClr>
              <a:buSzPts val="1800"/>
              <a:buNone/>
            </a:pPr>
            <a:r>
              <a:t/>
            </a:r>
            <a:endParaRPr>
              <a:solidFill>
                <a:schemeClr val="dk1"/>
              </a:solidFill>
              <a:latin typeface="Roboto"/>
              <a:ea typeface="Roboto"/>
              <a:cs typeface="Roboto"/>
              <a:sym typeface="Roboto"/>
            </a:endParaRPr>
          </a:p>
        </p:txBody>
      </p:sp>
      <p:sp>
        <p:nvSpPr>
          <p:cNvPr id="239" name="Google Shape;239;p30"/>
          <p:cNvSpPr txBox="1"/>
          <p:nvPr/>
        </p:nvSpPr>
        <p:spPr>
          <a:xfrm>
            <a:off x="893200"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12</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500"/>
                                        <p:tgtEl>
                                          <p:spTgt spid="2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Effect filter="fade" transition="in">
                                      <p:cBhvr>
                                        <p:cTn dur="500"/>
                                        <p:tgtEl>
                                          <p:spTgt spid="2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Effect filter="fade" transition="in">
                                      <p:cBhvr>
                                        <p:cTn dur="500"/>
                                        <p:tgtEl>
                                          <p:spTgt spid="2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animEffect filter="fade" transition="in">
                                      <p:cBhvr>
                                        <p:cTn dur="500"/>
                                        <p:tgtEl>
                                          <p:spTgt spid="2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animEffect filter="fade" transition="in">
                                      <p:cBhvr>
                                        <p:cTn dur="500"/>
                                        <p:tgtEl>
                                          <p:spTgt spid="2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5" st="5"/>
                                            </p:txEl>
                                          </p:spTgt>
                                        </p:tgtEl>
                                        <p:attrNameLst>
                                          <p:attrName>style.visibility</p:attrName>
                                        </p:attrNameLst>
                                      </p:cBhvr>
                                      <p:to>
                                        <p:strVal val="visible"/>
                                      </p:to>
                                    </p:set>
                                    <p:animEffect filter="fade" transition="in">
                                      <p:cBhvr>
                                        <p:cTn dur="500"/>
                                        <p:tgtEl>
                                          <p:spTgt spid="2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6" st="6"/>
                                            </p:txEl>
                                          </p:spTgt>
                                        </p:tgtEl>
                                        <p:attrNameLst>
                                          <p:attrName>style.visibility</p:attrName>
                                        </p:attrNameLst>
                                      </p:cBhvr>
                                      <p:to>
                                        <p:strVal val="visible"/>
                                      </p:to>
                                    </p:set>
                                    <p:animEffect filter="fade" transition="in">
                                      <p:cBhvr>
                                        <p:cTn dur="500"/>
                                        <p:tgtEl>
                                          <p:spTgt spid="2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7" st="7"/>
                                            </p:txEl>
                                          </p:spTgt>
                                        </p:tgtEl>
                                        <p:attrNameLst>
                                          <p:attrName>style.visibility</p:attrName>
                                        </p:attrNameLst>
                                      </p:cBhvr>
                                      <p:to>
                                        <p:strVal val="visible"/>
                                      </p:to>
                                    </p:set>
                                    <p:animEffect filter="fade" transition="in">
                                      <p:cBhvr>
                                        <p:cTn dur="500"/>
                                        <p:tgtEl>
                                          <p:spTgt spid="23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13</a:t>
            </a:r>
            <a:endParaRPr b="0" i="0" sz="2000" u="none" cap="none" strike="noStrike">
              <a:solidFill>
                <a:schemeClr val="lt1"/>
              </a:solidFill>
              <a:latin typeface="Roboto"/>
              <a:ea typeface="Roboto"/>
              <a:cs typeface="Roboto"/>
              <a:sym typeface="Roboto"/>
            </a:endParaRPr>
          </a:p>
        </p:txBody>
      </p:sp>
      <p:sp>
        <p:nvSpPr>
          <p:cNvPr id="245" name="Google Shape;245;p31"/>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US" sz="1600">
                <a:solidFill>
                  <a:schemeClr val="dk1"/>
                </a:solidFill>
              </a:rPr>
              <a:t>Value of the expression (x</a:t>
            </a:r>
            <a:r>
              <a:rPr baseline="30000" lang="en-US" sz="1600">
                <a:solidFill>
                  <a:schemeClr val="dk1"/>
                </a:solidFill>
              </a:rPr>
              <a:t>2</a:t>
            </a:r>
            <a:r>
              <a:rPr lang="en-US" sz="1600">
                <a:solidFill>
                  <a:schemeClr val="dk1"/>
                </a:solidFill>
              </a:rPr>
              <a:t> – x + 1)/( x – 1) cannot lie between </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1, 3 </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–1, –3 </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1, –3 </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–1, 2</a:t>
            </a:r>
            <a:endParaRPr sz="1600"/>
          </a:p>
          <a:p>
            <a:pPr indent="-228600" lvl="0" marL="457200" rtl="0" algn="l">
              <a:lnSpc>
                <a:spcPct val="150000"/>
              </a:lnSpc>
              <a:spcBef>
                <a:spcPts val="0"/>
              </a:spcBef>
              <a:spcAft>
                <a:spcPts val="0"/>
              </a:spcAft>
              <a:buSzPts val="1800"/>
              <a:buNone/>
            </a:pPr>
            <a:r>
              <a:t/>
            </a:r>
            <a:endParaRPr sz="1400">
              <a:solidFill>
                <a:schemeClr val="dk1"/>
              </a:solidFill>
            </a:endParaRPr>
          </a:p>
          <a:p>
            <a:pPr indent="-342900" lvl="0" marL="457200" rtl="0" algn="l">
              <a:lnSpc>
                <a:spcPct val="150000"/>
              </a:lnSpc>
              <a:spcBef>
                <a:spcPts val="0"/>
              </a:spcBef>
              <a:spcAft>
                <a:spcPts val="0"/>
              </a:spcAft>
              <a:buSzPts val="1800"/>
              <a:buNone/>
            </a:pPr>
            <a:r>
              <a:rPr lang="en-US" sz="1400">
                <a:solidFill>
                  <a:schemeClr val="dk1"/>
                </a:solidFill>
              </a:rPr>
              <a:t>							 </a:t>
            </a:r>
            <a:endParaRPr/>
          </a:p>
          <a:p>
            <a:pPr indent="-342900" lvl="0" marL="457200" rtl="0" algn="l">
              <a:lnSpc>
                <a:spcPct val="150000"/>
              </a:lnSpc>
              <a:spcBef>
                <a:spcPts val="0"/>
              </a:spcBef>
              <a:spcAft>
                <a:spcPts val="0"/>
              </a:spcAft>
              <a:buSzPts val="1800"/>
              <a:buNone/>
            </a:pPr>
            <a:r>
              <a:rPr lang="en-US" sz="1400">
                <a:solidFill>
                  <a:schemeClr val="dk1"/>
                </a:solidFill>
              </a:rPr>
              <a:t>								  </a:t>
            </a:r>
            <a:r>
              <a:rPr b="1" lang="en-US" sz="1400">
                <a:solidFill>
                  <a:schemeClr val="dk1"/>
                </a:solidFill>
              </a:rPr>
              <a:t>Answer: D</a:t>
            </a:r>
            <a:endParaRPr b="1" sz="1400">
              <a:solidFill>
                <a:schemeClr val="dk1"/>
              </a:solidFill>
            </a:endParaRPr>
          </a:p>
          <a:p>
            <a:pPr indent="-228600" lvl="0" marL="457200" rtl="0" algn="l">
              <a:lnSpc>
                <a:spcPct val="150000"/>
              </a:lnSpc>
              <a:spcBef>
                <a:spcPts val="0"/>
              </a:spcBef>
              <a:spcAft>
                <a:spcPts val="0"/>
              </a:spcAft>
              <a:buSzPts val="1800"/>
              <a:buNone/>
            </a:pPr>
            <a:r>
              <a:t/>
            </a:r>
            <a:endParaRPr sz="1400">
              <a:solidFill>
                <a:schemeClr val="dk1"/>
              </a:solidFill>
            </a:endParaRPr>
          </a:p>
          <a:p>
            <a:pPr indent="-228600" lvl="0" marL="457200" rtl="0" algn="l">
              <a:lnSpc>
                <a:spcPct val="150000"/>
              </a:lnSpc>
              <a:spcBef>
                <a:spcPts val="0"/>
              </a:spcBef>
              <a:spcAft>
                <a:spcPts val="0"/>
              </a:spcAft>
              <a:buSzPts val="1800"/>
              <a:buNone/>
            </a:pPr>
            <a:r>
              <a:t/>
            </a:r>
            <a:endParaRPr sz="1400">
              <a:solidFill>
                <a:schemeClr val="dk1"/>
              </a:solidFill>
            </a:endParaRPr>
          </a:p>
          <a:p>
            <a:pPr indent="-342900" lvl="0" marL="457200" rtl="0" algn="l">
              <a:lnSpc>
                <a:spcPct val="150000"/>
              </a:lnSpc>
              <a:spcBef>
                <a:spcPts val="0"/>
              </a:spcBef>
              <a:spcAft>
                <a:spcPts val="0"/>
              </a:spcAft>
              <a:buClr>
                <a:schemeClr val="dk1"/>
              </a:buClr>
              <a:buSzPts val="1800"/>
              <a:buNone/>
            </a:pPr>
            <a:r>
              <a:t/>
            </a:r>
            <a:endParaRPr sz="1400">
              <a:solidFill>
                <a:schemeClr val="dk1"/>
              </a:solidFill>
            </a:endParaRPr>
          </a:p>
        </p:txBody>
      </p:sp>
      <p:sp>
        <p:nvSpPr>
          <p:cNvPr id="246" name="Google Shape;246;p31"/>
          <p:cNvSpPr txBox="1"/>
          <p:nvPr/>
        </p:nvSpPr>
        <p:spPr>
          <a:xfrm>
            <a:off x="722375"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13</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Effect filter="fade" transition="in">
                                      <p:cBhvr>
                                        <p:cTn dur="500"/>
                                        <p:tgtEl>
                                          <p:spTgt spid="2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Effect filter="fade" transition="in">
                                      <p:cBhvr>
                                        <p:cTn dur="500"/>
                                        <p:tgtEl>
                                          <p:spTgt spid="2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Effect filter="fade" transition="in">
                                      <p:cBhvr>
                                        <p:cTn dur="500"/>
                                        <p:tgtEl>
                                          <p:spTgt spid="2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animEffect filter="fade" transition="in">
                                      <p:cBhvr>
                                        <p:cTn dur="500"/>
                                        <p:tgtEl>
                                          <p:spTgt spid="24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4" st="4"/>
                                            </p:txEl>
                                          </p:spTgt>
                                        </p:tgtEl>
                                        <p:attrNameLst>
                                          <p:attrName>style.visibility</p:attrName>
                                        </p:attrNameLst>
                                      </p:cBhvr>
                                      <p:to>
                                        <p:strVal val="visible"/>
                                      </p:to>
                                    </p:set>
                                    <p:animEffect filter="fade" transition="in">
                                      <p:cBhvr>
                                        <p:cTn dur="500"/>
                                        <p:tgtEl>
                                          <p:spTgt spid="24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5" st="5"/>
                                            </p:txEl>
                                          </p:spTgt>
                                        </p:tgtEl>
                                        <p:attrNameLst>
                                          <p:attrName>style.visibility</p:attrName>
                                        </p:attrNameLst>
                                      </p:cBhvr>
                                      <p:to>
                                        <p:strVal val="visible"/>
                                      </p:to>
                                    </p:set>
                                    <p:animEffect filter="fade" transition="in">
                                      <p:cBhvr>
                                        <p:cTn dur="500"/>
                                        <p:tgtEl>
                                          <p:spTgt spid="24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6" st="6"/>
                                            </p:txEl>
                                          </p:spTgt>
                                        </p:tgtEl>
                                        <p:attrNameLst>
                                          <p:attrName>style.visibility</p:attrName>
                                        </p:attrNameLst>
                                      </p:cBhvr>
                                      <p:to>
                                        <p:strVal val="visible"/>
                                      </p:to>
                                    </p:set>
                                    <p:animEffect filter="fade" transition="in">
                                      <p:cBhvr>
                                        <p:cTn dur="500"/>
                                        <p:tgtEl>
                                          <p:spTgt spid="24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7" st="7"/>
                                            </p:txEl>
                                          </p:spTgt>
                                        </p:tgtEl>
                                        <p:attrNameLst>
                                          <p:attrName>style.visibility</p:attrName>
                                        </p:attrNameLst>
                                      </p:cBhvr>
                                      <p:to>
                                        <p:strVal val="visible"/>
                                      </p:to>
                                    </p:set>
                                    <p:animEffect filter="fade" transition="in">
                                      <p:cBhvr>
                                        <p:cTn dur="500"/>
                                        <p:tgtEl>
                                          <p:spTgt spid="24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8" st="8"/>
                                            </p:txEl>
                                          </p:spTgt>
                                        </p:tgtEl>
                                        <p:attrNameLst>
                                          <p:attrName>style.visibility</p:attrName>
                                        </p:attrNameLst>
                                      </p:cBhvr>
                                      <p:to>
                                        <p:strVal val="visible"/>
                                      </p:to>
                                    </p:set>
                                    <p:animEffect filter="fade" transition="in">
                                      <p:cBhvr>
                                        <p:cTn dur="500"/>
                                        <p:tgtEl>
                                          <p:spTgt spid="24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9" st="9"/>
                                            </p:txEl>
                                          </p:spTgt>
                                        </p:tgtEl>
                                        <p:attrNameLst>
                                          <p:attrName>style.visibility</p:attrName>
                                        </p:attrNameLst>
                                      </p:cBhvr>
                                      <p:to>
                                        <p:strVal val="visible"/>
                                      </p:to>
                                    </p:set>
                                    <p:animEffect filter="fade" transition="in">
                                      <p:cBhvr>
                                        <p:cTn dur="500"/>
                                        <p:tgtEl>
                                          <p:spTgt spid="24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xEl>
                                              <p:pRg end="10" st="10"/>
                                            </p:txEl>
                                          </p:spTgt>
                                        </p:tgtEl>
                                        <p:attrNameLst>
                                          <p:attrName>style.visibility</p:attrName>
                                        </p:attrNameLst>
                                      </p:cBhvr>
                                      <p:to>
                                        <p:strVal val="visible"/>
                                      </p:to>
                                    </p:set>
                                    <p:animEffect filter="fade" transition="in">
                                      <p:cBhvr>
                                        <p:cTn dur="500"/>
                                        <p:tgtEl>
                                          <p:spTgt spid="24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0" name="Shape 250"/>
        <p:cNvGrpSpPr/>
        <p:nvPr/>
      </p:nvGrpSpPr>
      <p:grpSpPr>
        <a:xfrm>
          <a:off x="0" y="0"/>
          <a:ext cx="0" cy="0"/>
          <a:chOff x="0" y="0"/>
          <a:chExt cx="0" cy="0"/>
        </a:xfrm>
      </p:grpSpPr>
      <p:sp>
        <p:nvSpPr>
          <p:cNvPr id="251" name="Google Shape;251;p32"/>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13</a:t>
            </a:r>
            <a:endParaRPr b="0" i="0" sz="2000" u="none" cap="none" strike="noStrike">
              <a:solidFill>
                <a:schemeClr val="lt1"/>
              </a:solidFill>
              <a:latin typeface="Roboto"/>
              <a:ea typeface="Roboto"/>
              <a:cs typeface="Roboto"/>
              <a:sym typeface="Roboto"/>
            </a:endParaRPr>
          </a:p>
        </p:txBody>
      </p:sp>
      <p:sp>
        <p:nvSpPr>
          <p:cNvPr id="252" name="Google Shape;252;p32"/>
          <p:cNvSpPr txBox="1"/>
          <p:nvPr>
            <p:ph idx="1" type="body"/>
          </p:nvPr>
        </p:nvSpPr>
        <p:spPr>
          <a:xfrm>
            <a:off x="722375" y="1435601"/>
            <a:ext cx="7995600" cy="2747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None/>
            </a:pPr>
            <a:r>
              <a:rPr lang="en-US" sz="1400">
                <a:solidFill>
                  <a:schemeClr val="dk1"/>
                </a:solidFill>
                <a:latin typeface="Roboto"/>
                <a:ea typeface="Roboto"/>
                <a:cs typeface="Roboto"/>
                <a:sym typeface="Roboto"/>
              </a:rPr>
              <a:t>If base is not mentioned, then always remember to take it as 10.</a:t>
            </a:r>
            <a:endParaRPr/>
          </a:p>
          <a:p>
            <a:pPr indent="-342900" lvl="0" marL="457200" rtl="0" algn="l">
              <a:lnSpc>
                <a:spcPct val="150000"/>
              </a:lnSpc>
              <a:spcBef>
                <a:spcPts val="0"/>
              </a:spcBef>
              <a:spcAft>
                <a:spcPts val="0"/>
              </a:spcAft>
              <a:buClr>
                <a:schemeClr val="dk1"/>
              </a:buClr>
              <a:buSzPts val="1800"/>
              <a:buNone/>
            </a:pPr>
            <a:r>
              <a:rPr lang="en-US" sz="1400">
                <a:solidFill>
                  <a:schemeClr val="dk1"/>
                </a:solidFill>
                <a:latin typeface="Roboto"/>
                <a:ea typeface="Roboto"/>
                <a:cs typeface="Roboto"/>
                <a:sym typeface="Roboto"/>
              </a:rPr>
              <a:t>Hence, in the given expression, assume base as 10</a:t>
            </a:r>
            <a:endParaRPr/>
          </a:p>
          <a:p>
            <a:pPr indent="-342900" lvl="0" marL="457200" rtl="0" algn="l">
              <a:lnSpc>
                <a:spcPct val="150000"/>
              </a:lnSpc>
              <a:spcBef>
                <a:spcPts val="0"/>
              </a:spcBef>
              <a:spcAft>
                <a:spcPts val="0"/>
              </a:spcAft>
              <a:buClr>
                <a:schemeClr val="dk1"/>
              </a:buClr>
              <a:buSzPts val="1800"/>
              <a:buNone/>
            </a:pPr>
            <a:r>
              <a:rPr lang="en-US" sz="1400">
                <a:solidFill>
                  <a:schemeClr val="dk1"/>
                </a:solidFill>
                <a:latin typeface="Roboto"/>
                <a:ea typeface="Roboto"/>
                <a:cs typeface="Roboto"/>
                <a:sym typeface="Roboto"/>
              </a:rPr>
              <a:t>We are given, [log</a:t>
            </a:r>
            <a:r>
              <a:rPr baseline="-25000" lang="en-US" sz="1400">
                <a:solidFill>
                  <a:schemeClr val="dk1"/>
                </a:solidFill>
                <a:latin typeface="Roboto"/>
                <a:ea typeface="Roboto"/>
                <a:cs typeface="Roboto"/>
                <a:sym typeface="Roboto"/>
              </a:rPr>
              <a:t>10</a:t>
            </a:r>
            <a:r>
              <a:rPr lang="en-US" sz="1400">
                <a:solidFill>
                  <a:schemeClr val="dk1"/>
                </a:solidFill>
                <a:latin typeface="Roboto"/>
                <a:ea typeface="Roboto"/>
                <a:cs typeface="Roboto"/>
                <a:sym typeface="Roboto"/>
              </a:rPr>
              <a:t> 2 + log</a:t>
            </a:r>
            <a:r>
              <a:rPr baseline="-25000" lang="en-US" sz="1400">
                <a:solidFill>
                  <a:schemeClr val="dk1"/>
                </a:solidFill>
                <a:latin typeface="Roboto"/>
                <a:ea typeface="Roboto"/>
                <a:cs typeface="Roboto"/>
                <a:sym typeface="Roboto"/>
              </a:rPr>
              <a:t>10</a:t>
            </a:r>
            <a:r>
              <a:rPr lang="en-US" sz="1400">
                <a:solidFill>
                  <a:schemeClr val="dk1"/>
                </a:solidFill>
                <a:latin typeface="Roboto"/>
                <a:ea typeface="Roboto"/>
                <a:cs typeface="Roboto"/>
                <a:sym typeface="Roboto"/>
              </a:rPr>
              <a:t> (4x + 1) = log</a:t>
            </a:r>
            <a:r>
              <a:rPr baseline="-25000" lang="en-US" sz="1400">
                <a:solidFill>
                  <a:schemeClr val="dk1"/>
                </a:solidFill>
                <a:latin typeface="Roboto"/>
                <a:ea typeface="Roboto"/>
                <a:cs typeface="Roboto"/>
                <a:sym typeface="Roboto"/>
              </a:rPr>
              <a:t>10</a:t>
            </a:r>
            <a:r>
              <a:rPr lang="en-US" sz="1400">
                <a:solidFill>
                  <a:schemeClr val="dk1"/>
                </a:solidFill>
                <a:latin typeface="Roboto"/>
                <a:ea typeface="Roboto"/>
                <a:cs typeface="Roboto"/>
                <a:sym typeface="Roboto"/>
              </a:rPr>
              <a:t> (x + 2) + 1]</a:t>
            </a:r>
            <a:endParaRPr/>
          </a:p>
          <a:p>
            <a:pPr indent="-342900" lvl="0" marL="457200" rtl="0" algn="l">
              <a:lnSpc>
                <a:spcPct val="150000"/>
              </a:lnSpc>
              <a:spcBef>
                <a:spcPts val="0"/>
              </a:spcBef>
              <a:spcAft>
                <a:spcPts val="0"/>
              </a:spcAft>
              <a:buClr>
                <a:schemeClr val="dk1"/>
              </a:buClr>
              <a:buSzPts val="1800"/>
              <a:buNone/>
            </a:pPr>
            <a:r>
              <a:rPr lang="en-US" sz="1400">
                <a:solidFill>
                  <a:schemeClr val="dk1"/>
                </a:solidFill>
                <a:latin typeface="Roboto"/>
                <a:ea typeface="Roboto"/>
                <a:cs typeface="Roboto"/>
                <a:sym typeface="Roboto"/>
              </a:rPr>
              <a:t>[log</a:t>
            </a:r>
            <a:r>
              <a:rPr baseline="-25000" lang="en-US" sz="1400">
                <a:solidFill>
                  <a:schemeClr val="dk1"/>
                </a:solidFill>
                <a:latin typeface="Roboto"/>
                <a:ea typeface="Roboto"/>
                <a:cs typeface="Roboto"/>
                <a:sym typeface="Roboto"/>
              </a:rPr>
              <a:t>10</a:t>
            </a:r>
            <a:r>
              <a:rPr lang="en-US" sz="1400">
                <a:solidFill>
                  <a:schemeClr val="dk1"/>
                </a:solidFill>
                <a:latin typeface="Roboto"/>
                <a:ea typeface="Roboto"/>
                <a:cs typeface="Roboto"/>
                <a:sym typeface="Roboto"/>
              </a:rPr>
              <a:t> 2 + log</a:t>
            </a:r>
            <a:r>
              <a:rPr baseline="-25000" lang="en-US" sz="1400">
                <a:solidFill>
                  <a:schemeClr val="dk1"/>
                </a:solidFill>
                <a:latin typeface="Roboto"/>
                <a:ea typeface="Roboto"/>
                <a:cs typeface="Roboto"/>
                <a:sym typeface="Roboto"/>
              </a:rPr>
              <a:t>10</a:t>
            </a:r>
            <a:r>
              <a:rPr lang="en-US" sz="1400">
                <a:solidFill>
                  <a:schemeClr val="dk1"/>
                </a:solidFill>
                <a:latin typeface="Roboto"/>
                <a:ea typeface="Roboto"/>
                <a:cs typeface="Roboto"/>
                <a:sym typeface="Roboto"/>
              </a:rPr>
              <a:t> (4x + 1) = log</a:t>
            </a:r>
            <a:r>
              <a:rPr baseline="-25000" lang="en-US" sz="1400">
                <a:solidFill>
                  <a:schemeClr val="dk1"/>
                </a:solidFill>
                <a:latin typeface="Roboto"/>
                <a:ea typeface="Roboto"/>
                <a:cs typeface="Roboto"/>
                <a:sym typeface="Roboto"/>
              </a:rPr>
              <a:t>10</a:t>
            </a:r>
            <a:r>
              <a:rPr lang="en-US" sz="1400">
                <a:solidFill>
                  <a:schemeClr val="dk1"/>
                </a:solidFill>
                <a:latin typeface="Roboto"/>
                <a:ea typeface="Roboto"/>
                <a:cs typeface="Roboto"/>
                <a:sym typeface="Roboto"/>
              </a:rPr>
              <a:t> (x + 2) + 1]</a:t>
            </a:r>
            <a:endParaRPr/>
          </a:p>
          <a:p>
            <a:pPr indent="-342900" lvl="0" marL="457200" rtl="0" algn="l">
              <a:lnSpc>
                <a:spcPct val="150000"/>
              </a:lnSpc>
              <a:spcBef>
                <a:spcPts val="0"/>
              </a:spcBef>
              <a:spcAft>
                <a:spcPts val="0"/>
              </a:spcAft>
              <a:buClr>
                <a:schemeClr val="dk1"/>
              </a:buClr>
              <a:buSzPts val="1800"/>
              <a:buNone/>
            </a:pPr>
            <a:r>
              <a:rPr lang="en-US" sz="1400">
                <a:solidFill>
                  <a:schemeClr val="dk1"/>
                </a:solidFill>
                <a:latin typeface="Roboto"/>
                <a:ea typeface="Roboto"/>
                <a:cs typeface="Roboto"/>
                <a:sym typeface="Roboto"/>
              </a:rPr>
              <a:t>[log</a:t>
            </a:r>
            <a:r>
              <a:rPr baseline="-25000" lang="en-US" sz="1400">
                <a:solidFill>
                  <a:schemeClr val="dk1"/>
                </a:solidFill>
                <a:latin typeface="Roboto"/>
                <a:ea typeface="Roboto"/>
                <a:cs typeface="Roboto"/>
                <a:sym typeface="Roboto"/>
              </a:rPr>
              <a:t>10</a:t>
            </a:r>
            <a:r>
              <a:rPr lang="en-US" sz="1400">
                <a:solidFill>
                  <a:schemeClr val="dk1"/>
                </a:solidFill>
                <a:latin typeface="Roboto"/>
                <a:ea typeface="Roboto"/>
                <a:cs typeface="Roboto"/>
                <a:sym typeface="Roboto"/>
              </a:rPr>
              <a:t> 2 + log</a:t>
            </a:r>
            <a:r>
              <a:rPr baseline="-25000" lang="en-US" sz="1400">
                <a:solidFill>
                  <a:schemeClr val="dk1"/>
                </a:solidFill>
                <a:latin typeface="Roboto"/>
                <a:ea typeface="Roboto"/>
                <a:cs typeface="Roboto"/>
                <a:sym typeface="Roboto"/>
              </a:rPr>
              <a:t>10</a:t>
            </a:r>
            <a:r>
              <a:rPr lang="en-US" sz="1400">
                <a:solidFill>
                  <a:schemeClr val="dk1"/>
                </a:solidFill>
                <a:latin typeface="Roboto"/>
                <a:ea typeface="Roboto"/>
                <a:cs typeface="Roboto"/>
                <a:sym typeface="Roboto"/>
              </a:rPr>
              <a:t> (4x + 1) = log</a:t>
            </a:r>
            <a:r>
              <a:rPr baseline="-25000" lang="en-US" sz="1400">
                <a:solidFill>
                  <a:schemeClr val="dk1"/>
                </a:solidFill>
                <a:latin typeface="Roboto"/>
                <a:ea typeface="Roboto"/>
                <a:cs typeface="Roboto"/>
                <a:sym typeface="Roboto"/>
              </a:rPr>
              <a:t>10</a:t>
            </a:r>
            <a:r>
              <a:rPr lang="en-US" sz="1400">
                <a:solidFill>
                  <a:schemeClr val="dk1"/>
                </a:solidFill>
                <a:latin typeface="Roboto"/>
                <a:ea typeface="Roboto"/>
                <a:cs typeface="Roboto"/>
                <a:sym typeface="Roboto"/>
              </a:rPr>
              <a:t> (x + 2) + log</a:t>
            </a:r>
            <a:r>
              <a:rPr baseline="-25000" lang="en-US" sz="1400">
                <a:solidFill>
                  <a:schemeClr val="dk1"/>
                </a:solidFill>
                <a:latin typeface="Roboto"/>
                <a:ea typeface="Roboto"/>
                <a:cs typeface="Roboto"/>
                <a:sym typeface="Roboto"/>
              </a:rPr>
              <a:t>10</a:t>
            </a:r>
            <a:r>
              <a:rPr lang="en-US" sz="1400">
                <a:solidFill>
                  <a:schemeClr val="dk1"/>
                </a:solidFill>
                <a:latin typeface="Roboto"/>
                <a:ea typeface="Roboto"/>
                <a:cs typeface="Roboto"/>
                <a:sym typeface="Roboto"/>
              </a:rPr>
              <a:t>10]</a:t>
            </a:r>
            <a:endParaRPr/>
          </a:p>
          <a:p>
            <a:pPr indent="-342900" lvl="0" marL="457200" rtl="0" algn="l">
              <a:lnSpc>
                <a:spcPct val="150000"/>
              </a:lnSpc>
              <a:spcBef>
                <a:spcPts val="0"/>
              </a:spcBef>
              <a:spcAft>
                <a:spcPts val="0"/>
              </a:spcAft>
              <a:buClr>
                <a:schemeClr val="dk1"/>
              </a:buClr>
              <a:buSzPts val="1800"/>
              <a:buNone/>
            </a:pPr>
            <a:r>
              <a:rPr lang="en-US" sz="1400">
                <a:solidFill>
                  <a:schemeClr val="dk1"/>
                </a:solidFill>
                <a:latin typeface="Roboto"/>
                <a:ea typeface="Roboto"/>
                <a:cs typeface="Roboto"/>
                <a:sym typeface="Roboto"/>
              </a:rPr>
              <a:t>Now, Use the product rule: log</a:t>
            </a:r>
            <a:r>
              <a:rPr baseline="-25000" lang="en-US" sz="1400">
                <a:solidFill>
                  <a:schemeClr val="dk1"/>
                </a:solidFill>
                <a:latin typeface="Roboto"/>
                <a:ea typeface="Roboto"/>
                <a:cs typeface="Roboto"/>
                <a:sym typeface="Roboto"/>
              </a:rPr>
              <a:t>a</a:t>
            </a:r>
            <a:r>
              <a:rPr lang="en-US" sz="1400">
                <a:solidFill>
                  <a:schemeClr val="dk1"/>
                </a:solidFill>
                <a:latin typeface="Roboto"/>
                <a:ea typeface="Roboto"/>
                <a:cs typeface="Roboto"/>
                <a:sym typeface="Roboto"/>
              </a:rPr>
              <a:t>(xy) = log</a:t>
            </a:r>
            <a:r>
              <a:rPr baseline="-25000" lang="en-US" sz="1400">
                <a:solidFill>
                  <a:schemeClr val="dk1"/>
                </a:solidFill>
                <a:latin typeface="Roboto"/>
                <a:ea typeface="Roboto"/>
                <a:cs typeface="Roboto"/>
                <a:sym typeface="Roboto"/>
              </a:rPr>
              <a:t>a</a:t>
            </a:r>
            <a:r>
              <a:rPr lang="en-US" sz="1400">
                <a:solidFill>
                  <a:schemeClr val="dk1"/>
                </a:solidFill>
                <a:latin typeface="Roboto"/>
                <a:ea typeface="Roboto"/>
                <a:cs typeface="Roboto"/>
                <a:sym typeface="Roboto"/>
              </a:rPr>
              <a:t>x + log</a:t>
            </a:r>
            <a:r>
              <a:rPr baseline="-25000" lang="en-US" sz="1400">
                <a:solidFill>
                  <a:schemeClr val="dk1"/>
                </a:solidFill>
                <a:latin typeface="Roboto"/>
                <a:ea typeface="Roboto"/>
                <a:cs typeface="Roboto"/>
                <a:sym typeface="Roboto"/>
              </a:rPr>
              <a:t>a</a:t>
            </a:r>
            <a:r>
              <a:rPr lang="en-US" sz="1400">
                <a:solidFill>
                  <a:schemeClr val="dk1"/>
                </a:solidFill>
                <a:latin typeface="Roboto"/>
                <a:ea typeface="Roboto"/>
                <a:cs typeface="Roboto"/>
                <a:sym typeface="Roboto"/>
              </a:rPr>
              <a:t>y</a:t>
            </a:r>
            <a:endParaRPr sz="1400">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None/>
            </a:pPr>
            <a:r>
              <a:rPr lang="en-US" sz="1400">
                <a:solidFill>
                  <a:schemeClr val="dk1"/>
                </a:solidFill>
                <a:latin typeface="Roboto"/>
                <a:ea typeface="Roboto"/>
                <a:cs typeface="Roboto"/>
                <a:sym typeface="Roboto"/>
              </a:rPr>
              <a:t>[log</a:t>
            </a:r>
            <a:r>
              <a:rPr baseline="-25000" lang="en-US" sz="1400">
                <a:solidFill>
                  <a:schemeClr val="dk1"/>
                </a:solidFill>
                <a:latin typeface="Roboto"/>
                <a:ea typeface="Roboto"/>
                <a:cs typeface="Roboto"/>
                <a:sym typeface="Roboto"/>
              </a:rPr>
              <a:t>10</a:t>
            </a:r>
            <a:r>
              <a:rPr lang="en-US" sz="1400">
                <a:solidFill>
                  <a:schemeClr val="dk1"/>
                </a:solidFill>
                <a:latin typeface="Roboto"/>
                <a:ea typeface="Roboto"/>
                <a:cs typeface="Roboto"/>
                <a:sym typeface="Roboto"/>
              </a:rPr>
              <a:t> 2 (4x + 1)] = [log</a:t>
            </a:r>
            <a:r>
              <a:rPr baseline="-25000" lang="en-US" sz="1400">
                <a:solidFill>
                  <a:schemeClr val="dk1"/>
                </a:solidFill>
                <a:latin typeface="Roboto"/>
                <a:ea typeface="Roboto"/>
                <a:cs typeface="Roboto"/>
                <a:sym typeface="Roboto"/>
              </a:rPr>
              <a:t>10</a:t>
            </a:r>
            <a:r>
              <a:rPr lang="en-US" sz="1400">
                <a:solidFill>
                  <a:schemeClr val="dk1"/>
                </a:solidFill>
                <a:latin typeface="Roboto"/>
                <a:ea typeface="Roboto"/>
                <a:cs typeface="Roboto"/>
                <a:sym typeface="Roboto"/>
              </a:rPr>
              <a:t> 10(x + 2)]</a:t>
            </a:r>
            <a:endParaRPr/>
          </a:p>
          <a:p>
            <a:pPr indent="-342900" lvl="0" marL="457200" rtl="0" algn="l">
              <a:lnSpc>
                <a:spcPct val="150000"/>
              </a:lnSpc>
              <a:spcBef>
                <a:spcPts val="0"/>
              </a:spcBef>
              <a:spcAft>
                <a:spcPts val="0"/>
              </a:spcAft>
              <a:buClr>
                <a:schemeClr val="dk1"/>
              </a:buClr>
              <a:buSzPts val="1800"/>
              <a:buNone/>
            </a:pPr>
            <a:r>
              <a:rPr lang="en-US" sz="1400">
                <a:solidFill>
                  <a:schemeClr val="dk1"/>
                </a:solidFill>
                <a:latin typeface="Roboto"/>
                <a:ea typeface="Roboto"/>
                <a:cs typeface="Roboto"/>
                <a:sym typeface="Roboto"/>
              </a:rPr>
              <a:t>(4x + 1) = (5x + 10)</a:t>
            </a:r>
            <a:endParaRPr/>
          </a:p>
          <a:p>
            <a:pPr indent="-342900" lvl="0" marL="457200" rtl="0" algn="l">
              <a:lnSpc>
                <a:spcPct val="150000"/>
              </a:lnSpc>
              <a:spcBef>
                <a:spcPts val="0"/>
              </a:spcBef>
              <a:spcAft>
                <a:spcPts val="0"/>
              </a:spcAft>
              <a:buClr>
                <a:schemeClr val="dk1"/>
              </a:buClr>
              <a:buSzPts val="1800"/>
              <a:buNone/>
            </a:pPr>
            <a:r>
              <a:rPr lang="en-US" sz="1400">
                <a:solidFill>
                  <a:schemeClr val="dk1"/>
                </a:solidFill>
                <a:latin typeface="Roboto"/>
                <a:ea typeface="Roboto"/>
                <a:cs typeface="Roboto"/>
                <a:sym typeface="Roboto"/>
              </a:rPr>
              <a:t>4x + 1 = 5x + 10=-9</a:t>
            </a:r>
            <a:endParaRPr sz="1400">
              <a:solidFill>
                <a:schemeClr val="dk1"/>
              </a:solidFill>
              <a:latin typeface="Roboto"/>
              <a:ea typeface="Roboto"/>
              <a:cs typeface="Roboto"/>
              <a:sym typeface="Roboto"/>
            </a:endParaRPr>
          </a:p>
        </p:txBody>
      </p:sp>
      <p:sp>
        <p:nvSpPr>
          <p:cNvPr id="253" name="Google Shape;253;p32"/>
          <p:cNvSpPr txBox="1"/>
          <p:nvPr/>
        </p:nvSpPr>
        <p:spPr>
          <a:xfrm>
            <a:off x="893200"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13</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animEffect filter="fade" transition="in">
                                      <p:cBhvr>
                                        <p:cTn dur="2000"/>
                                        <p:tgtEl>
                                          <p:spTgt spid="2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animEffect filter="fade" transition="in">
                                      <p:cBhvr>
                                        <p:cTn dur="2000"/>
                                        <p:tgtEl>
                                          <p:spTgt spid="2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animEffect filter="fade" transition="in">
                                      <p:cBhvr>
                                        <p:cTn dur="2000"/>
                                        <p:tgtEl>
                                          <p:spTgt spid="2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3" st="3"/>
                                            </p:txEl>
                                          </p:spTgt>
                                        </p:tgtEl>
                                        <p:attrNameLst>
                                          <p:attrName>style.visibility</p:attrName>
                                        </p:attrNameLst>
                                      </p:cBhvr>
                                      <p:to>
                                        <p:strVal val="visible"/>
                                      </p:to>
                                    </p:set>
                                    <p:animEffect filter="fade" transition="in">
                                      <p:cBhvr>
                                        <p:cTn dur="2000"/>
                                        <p:tgtEl>
                                          <p:spTgt spid="2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4" st="4"/>
                                            </p:txEl>
                                          </p:spTgt>
                                        </p:tgtEl>
                                        <p:attrNameLst>
                                          <p:attrName>style.visibility</p:attrName>
                                        </p:attrNameLst>
                                      </p:cBhvr>
                                      <p:to>
                                        <p:strVal val="visible"/>
                                      </p:to>
                                    </p:set>
                                    <p:animEffect filter="fade" transition="in">
                                      <p:cBhvr>
                                        <p:cTn dur="2000"/>
                                        <p:tgtEl>
                                          <p:spTgt spid="2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5" st="5"/>
                                            </p:txEl>
                                          </p:spTgt>
                                        </p:tgtEl>
                                        <p:attrNameLst>
                                          <p:attrName>style.visibility</p:attrName>
                                        </p:attrNameLst>
                                      </p:cBhvr>
                                      <p:to>
                                        <p:strVal val="visible"/>
                                      </p:to>
                                    </p:set>
                                    <p:animEffect filter="fade" transition="in">
                                      <p:cBhvr>
                                        <p:cTn dur="2000"/>
                                        <p:tgtEl>
                                          <p:spTgt spid="2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6" st="6"/>
                                            </p:txEl>
                                          </p:spTgt>
                                        </p:tgtEl>
                                        <p:attrNameLst>
                                          <p:attrName>style.visibility</p:attrName>
                                        </p:attrNameLst>
                                      </p:cBhvr>
                                      <p:to>
                                        <p:strVal val="visible"/>
                                      </p:to>
                                    </p:set>
                                    <p:animEffect filter="fade" transition="in">
                                      <p:cBhvr>
                                        <p:cTn dur="2000"/>
                                        <p:tgtEl>
                                          <p:spTgt spid="2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7" st="7"/>
                                            </p:txEl>
                                          </p:spTgt>
                                        </p:tgtEl>
                                        <p:attrNameLst>
                                          <p:attrName>style.visibility</p:attrName>
                                        </p:attrNameLst>
                                      </p:cBhvr>
                                      <p:to>
                                        <p:strVal val="visible"/>
                                      </p:to>
                                    </p:set>
                                    <p:animEffect filter="fade" transition="in">
                                      <p:cBhvr>
                                        <p:cTn dur="2000"/>
                                        <p:tgtEl>
                                          <p:spTgt spid="2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8" st="8"/>
                                            </p:txEl>
                                          </p:spTgt>
                                        </p:tgtEl>
                                        <p:attrNameLst>
                                          <p:attrName>style.visibility</p:attrName>
                                        </p:attrNameLst>
                                      </p:cBhvr>
                                      <p:to>
                                        <p:strVal val="visible"/>
                                      </p:to>
                                    </p:set>
                                    <p:animEffect filter="fade" transition="in">
                                      <p:cBhvr>
                                        <p:cTn dur="2000"/>
                                        <p:tgtEl>
                                          <p:spTgt spid="2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14</a:t>
            </a:r>
            <a:endParaRPr b="0" i="0" sz="2000" u="none" cap="none" strike="noStrike">
              <a:solidFill>
                <a:schemeClr val="lt1"/>
              </a:solidFill>
              <a:latin typeface="Roboto"/>
              <a:ea typeface="Roboto"/>
              <a:cs typeface="Roboto"/>
              <a:sym typeface="Roboto"/>
            </a:endParaRPr>
          </a:p>
        </p:txBody>
      </p:sp>
      <p:sp>
        <p:nvSpPr>
          <p:cNvPr id="259" name="Google Shape;259;p33"/>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US" sz="1600">
                <a:solidFill>
                  <a:schemeClr val="dk1"/>
                </a:solidFill>
              </a:rPr>
              <a:t>If the product of roots of the equation x</a:t>
            </a:r>
            <a:r>
              <a:rPr baseline="30000" lang="en-US" sz="1600">
                <a:solidFill>
                  <a:schemeClr val="dk1"/>
                </a:solidFill>
              </a:rPr>
              <a:t>2</a:t>
            </a:r>
            <a:r>
              <a:rPr lang="en-US" sz="1600">
                <a:solidFill>
                  <a:schemeClr val="dk1"/>
                </a:solidFill>
              </a:rPr>
              <a:t>– 3(2a + 4)x + a</a:t>
            </a:r>
            <a:r>
              <a:rPr baseline="30000" lang="en-US" sz="1600">
                <a:solidFill>
                  <a:schemeClr val="dk1"/>
                </a:solidFill>
              </a:rPr>
              <a:t>2</a:t>
            </a:r>
            <a:r>
              <a:rPr lang="en-US" sz="1600">
                <a:solidFill>
                  <a:schemeClr val="dk1"/>
                </a:solidFill>
              </a:rPr>
              <a:t> + 18a + 81 = 0 is unity,</a:t>
            </a:r>
            <a:endParaRPr sz="1600"/>
          </a:p>
          <a:p>
            <a:pPr indent="0" lvl="0" marL="0" rtl="0" algn="l">
              <a:lnSpc>
                <a:spcPct val="150000"/>
              </a:lnSpc>
              <a:spcBef>
                <a:spcPts val="0"/>
              </a:spcBef>
              <a:spcAft>
                <a:spcPts val="0"/>
              </a:spcAft>
              <a:buSzPts val="1800"/>
              <a:buNone/>
            </a:pPr>
            <a:r>
              <a:rPr lang="en-US" sz="1600">
                <a:solidFill>
                  <a:schemeClr val="dk1"/>
                </a:solidFill>
              </a:rPr>
              <a:t>then a can take the values as</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3, – 6 </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10, – 8</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–10, –8 </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–10, – 6</a:t>
            </a:r>
            <a:endParaRPr sz="1600"/>
          </a:p>
          <a:p>
            <a:pPr indent="-228600" lvl="0" marL="457200" rtl="0" algn="l">
              <a:lnSpc>
                <a:spcPct val="150000"/>
              </a:lnSpc>
              <a:spcBef>
                <a:spcPts val="0"/>
              </a:spcBef>
              <a:spcAft>
                <a:spcPts val="0"/>
              </a:spcAft>
              <a:buSzPts val="1800"/>
              <a:buNone/>
            </a:pPr>
            <a:r>
              <a:t/>
            </a:r>
            <a:endParaRPr sz="1400">
              <a:solidFill>
                <a:schemeClr val="dk1"/>
              </a:solidFill>
            </a:endParaRPr>
          </a:p>
          <a:p>
            <a:pPr indent="-342900" lvl="0" marL="457200" rtl="0" algn="l">
              <a:lnSpc>
                <a:spcPct val="150000"/>
              </a:lnSpc>
              <a:spcBef>
                <a:spcPts val="0"/>
              </a:spcBef>
              <a:spcAft>
                <a:spcPts val="0"/>
              </a:spcAft>
              <a:buSzPts val="1800"/>
              <a:buNone/>
            </a:pPr>
            <a:r>
              <a:rPr lang="en-US" sz="1400">
                <a:solidFill>
                  <a:schemeClr val="dk1"/>
                </a:solidFill>
              </a:rPr>
              <a:t>								    </a:t>
            </a:r>
            <a:r>
              <a:rPr b="1" lang="en-US" sz="1400">
                <a:solidFill>
                  <a:schemeClr val="dk1"/>
                </a:solidFill>
              </a:rPr>
              <a:t>Answer:  B</a:t>
            </a:r>
            <a:endParaRPr b="1" sz="1400">
              <a:solidFill>
                <a:schemeClr val="dk1"/>
              </a:solidFill>
            </a:endParaRPr>
          </a:p>
          <a:p>
            <a:pPr indent="-342900" lvl="0" marL="457200" rtl="0" algn="l">
              <a:lnSpc>
                <a:spcPct val="150000"/>
              </a:lnSpc>
              <a:spcBef>
                <a:spcPts val="0"/>
              </a:spcBef>
              <a:spcAft>
                <a:spcPts val="0"/>
              </a:spcAft>
              <a:buClr>
                <a:schemeClr val="dk1"/>
              </a:buClr>
              <a:buSzPts val="1800"/>
              <a:buNone/>
            </a:pPr>
            <a:r>
              <a:t/>
            </a:r>
            <a:endParaRPr sz="1400">
              <a:solidFill>
                <a:schemeClr val="dk1"/>
              </a:solidFill>
            </a:endParaRPr>
          </a:p>
        </p:txBody>
      </p:sp>
      <p:sp>
        <p:nvSpPr>
          <p:cNvPr id="260" name="Google Shape;260;p33"/>
          <p:cNvSpPr txBox="1"/>
          <p:nvPr/>
        </p:nvSpPr>
        <p:spPr>
          <a:xfrm>
            <a:off x="722375"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14</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5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5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5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500"/>
                                        <p:tgtEl>
                                          <p:spTgt spid="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500"/>
                                        <p:tgtEl>
                                          <p:spTgt spid="2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animEffect filter="fade" transition="in">
                                      <p:cBhvr>
                                        <p:cTn dur="500"/>
                                        <p:tgtEl>
                                          <p:spTgt spid="25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6" st="6"/>
                                            </p:txEl>
                                          </p:spTgt>
                                        </p:tgtEl>
                                        <p:attrNameLst>
                                          <p:attrName>style.visibility</p:attrName>
                                        </p:attrNameLst>
                                      </p:cBhvr>
                                      <p:to>
                                        <p:strVal val="visible"/>
                                      </p:to>
                                    </p:set>
                                    <p:animEffect filter="fade" transition="in">
                                      <p:cBhvr>
                                        <p:cTn dur="500"/>
                                        <p:tgtEl>
                                          <p:spTgt spid="25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7" st="7"/>
                                            </p:txEl>
                                          </p:spTgt>
                                        </p:tgtEl>
                                        <p:attrNameLst>
                                          <p:attrName>style.visibility</p:attrName>
                                        </p:attrNameLst>
                                      </p:cBhvr>
                                      <p:to>
                                        <p:strVal val="visible"/>
                                      </p:to>
                                    </p:set>
                                    <p:animEffect filter="fade" transition="in">
                                      <p:cBhvr>
                                        <p:cTn dur="500"/>
                                        <p:tgtEl>
                                          <p:spTgt spid="25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8" st="8"/>
                                            </p:txEl>
                                          </p:spTgt>
                                        </p:tgtEl>
                                        <p:attrNameLst>
                                          <p:attrName>style.visibility</p:attrName>
                                        </p:attrNameLst>
                                      </p:cBhvr>
                                      <p:to>
                                        <p:strVal val="visible"/>
                                      </p:to>
                                    </p:set>
                                    <p:animEffect filter="fade" transition="in">
                                      <p:cBhvr>
                                        <p:cTn dur="500"/>
                                        <p:tgtEl>
                                          <p:spTgt spid="25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4" name="Shape 264"/>
        <p:cNvGrpSpPr/>
        <p:nvPr/>
      </p:nvGrpSpPr>
      <p:grpSpPr>
        <a:xfrm>
          <a:off x="0" y="0"/>
          <a:ext cx="0" cy="0"/>
          <a:chOff x="0" y="0"/>
          <a:chExt cx="0" cy="0"/>
        </a:xfrm>
      </p:grpSpPr>
      <p:sp>
        <p:nvSpPr>
          <p:cNvPr id="265" name="Google Shape;265;p34"/>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14</a:t>
            </a:r>
            <a:endParaRPr b="0" i="0" sz="2000" u="none" cap="none" strike="noStrike">
              <a:solidFill>
                <a:schemeClr val="lt1"/>
              </a:solidFill>
              <a:latin typeface="Roboto"/>
              <a:ea typeface="Roboto"/>
              <a:cs typeface="Roboto"/>
              <a:sym typeface="Roboto"/>
            </a:endParaRPr>
          </a:p>
        </p:txBody>
      </p:sp>
      <p:sp>
        <p:nvSpPr>
          <p:cNvPr id="266" name="Google Shape;266;p34"/>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None/>
            </a:pPr>
            <a:r>
              <a:rPr lang="en-US" sz="1400">
                <a:solidFill>
                  <a:schemeClr val="dk1"/>
                </a:solidFill>
              </a:rPr>
              <a:t>If the product of roots of the equation x</a:t>
            </a:r>
            <a:r>
              <a:rPr baseline="30000" lang="en-US" sz="1400">
                <a:solidFill>
                  <a:schemeClr val="dk1"/>
                </a:solidFill>
              </a:rPr>
              <a:t>2</a:t>
            </a:r>
            <a:r>
              <a:rPr lang="en-US" sz="1400">
                <a:solidFill>
                  <a:schemeClr val="dk1"/>
                </a:solidFill>
              </a:rPr>
              <a:t> – 3(2a + 4)x + a</a:t>
            </a:r>
            <a:r>
              <a:rPr baseline="30000" lang="en-US" sz="1400">
                <a:solidFill>
                  <a:schemeClr val="dk1"/>
                </a:solidFill>
              </a:rPr>
              <a:t>2</a:t>
            </a:r>
            <a:r>
              <a:rPr lang="en-US" sz="1400">
                <a:solidFill>
                  <a:schemeClr val="dk1"/>
                </a:solidFill>
              </a:rPr>
              <a:t> + 18a + 81 = 0 isunity,</a:t>
            </a:r>
            <a:endParaRPr/>
          </a:p>
          <a:p>
            <a:pPr indent="-342900" lvl="0" marL="457200" rtl="0" algn="l">
              <a:lnSpc>
                <a:spcPct val="150000"/>
              </a:lnSpc>
              <a:spcBef>
                <a:spcPts val="0"/>
              </a:spcBef>
              <a:spcAft>
                <a:spcPts val="0"/>
              </a:spcAft>
              <a:buSzPts val="1800"/>
              <a:buNone/>
            </a:pPr>
            <a:r>
              <a:rPr lang="en-US" sz="1400">
                <a:solidFill>
                  <a:schemeClr val="dk1"/>
                </a:solidFill>
              </a:rPr>
              <a:t>then a can take the values as</a:t>
            </a:r>
            <a:endParaRPr/>
          </a:p>
          <a:p>
            <a:pPr indent="-342900" lvl="0" marL="342900" rtl="0" algn="l">
              <a:lnSpc>
                <a:spcPct val="150000"/>
              </a:lnSpc>
              <a:spcBef>
                <a:spcPts val="0"/>
              </a:spcBef>
              <a:spcAft>
                <a:spcPts val="0"/>
              </a:spcAft>
              <a:buSzPts val="1800"/>
              <a:buNone/>
            </a:pPr>
            <a:r>
              <a:rPr lang="en-US" sz="1400">
                <a:solidFill>
                  <a:schemeClr val="dk1"/>
                </a:solidFill>
              </a:rPr>
              <a:t>  Explanation:</a:t>
            </a:r>
            <a:endParaRPr/>
          </a:p>
          <a:p>
            <a:pPr indent="-342900" lvl="0" marL="342900" rtl="0" algn="l">
              <a:lnSpc>
                <a:spcPct val="150000"/>
              </a:lnSpc>
              <a:spcBef>
                <a:spcPts val="0"/>
              </a:spcBef>
              <a:spcAft>
                <a:spcPts val="0"/>
              </a:spcAft>
              <a:buSzPts val="1800"/>
              <a:buNone/>
            </a:pPr>
            <a:r>
              <a:rPr lang="en-US" sz="1400">
                <a:solidFill>
                  <a:schemeClr val="dk1"/>
                </a:solidFill>
              </a:rPr>
              <a:t>  The product of the roots is given by: </a:t>
            </a:r>
            <a:endParaRPr/>
          </a:p>
          <a:p>
            <a:pPr indent="-342900" lvl="0" marL="342900" rtl="0" algn="l">
              <a:lnSpc>
                <a:spcPct val="150000"/>
              </a:lnSpc>
              <a:spcBef>
                <a:spcPts val="0"/>
              </a:spcBef>
              <a:spcAft>
                <a:spcPts val="0"/>
              </a:spcAft>
              <a:buSzPts val="1800"/>
              <a:buNone/>
            </a:pPr>
            <a:r>
              <a:rPr lang="en-US" sz="1400">
                <a:solidFill>
                  <a:schemeClr val="dk1"/>
                </a:solidFill>
              </a:rPr>
              <a:t>  (a</a:t>
            </a:r>
            <a:r>
              <a:rPr baseline="30000" lang="en-US" sz="1400">
                <a:solidFill>
                  <a:schemeClr val="dk1"/>
                </a:solidFill>
              </a:rPr>
              <a:t>2</a:t>
            </a:r>
            <a:r>
              <a:rPr lang="en-US" sz="1400">
                <a:solidFill>
                  <a:schemeClr val="dk1"/>
                </a:solidFill>
              </a:rPr>
              <a:t> + 18a + 81)/ 1. </a:t>
            </a:r>
            <a:endParaRPr/>
          </a:p>
          <a:p>
            <a:pPr indent="-342900" lvl="0" marL="342900" rtl="0" algn="l">
              <a:lnSpc>
                <a:spcPct val="150000"/>
              </a:lnSpc>
              <a:spcBef>
                <a:spcPts val="0"/>
              </a:spcBef>
              <a:spcAft>
                <a:spcPts val="0"/>
              </a:spcAft>
              <a:buSzPts val="1800"/>
              <a:buNone/>
            </a:pPr>
            <a:r>
              <a:rPr lang="en-US" sz="1400">
                <a:solidFill>
                  <a:schemeClr val="dk1"/>
                </a:solidFill>
              </a:rPr>
              <a:t>  Since product is unity we get: a</a:t>
            </a:r>
            <a:r>
              <a:rPr baseline="30000" lang="en-US" sz="1400">
                <a:solidFill>
                  <a:schemeClr val="dk1"/>
                </a:solidFill>
              </a:rPr>
              <a:t>2</a:t>
            </a:r>
            <a:r>
              <a:rPr lang="en-US" sz="1400">
                <a:solidFill>
                  <a:schemeClr val="dk1"/>
                </a:solidFill>
              </a:rPr>
              <a:t> + 18a + 81 = 1 </a:t>
            </a:r>
            <a:endParaRPr/>
          </a:p>
          <a:p>
            <a:pPr indent="-342900" lvl="0" marL="342900" rtl="0" algn="l">
              <a:lnSpc>
                <a:spcPct val="150000"/>
              </a:lnSpc>
              <a:spcBef>
                <a:spcPts val="0"/>
              </a:spcBef>
              <a:spcAft>
                <a:spcPts val="0"/>
              </a:spcAft>
              <a:buSzPts val="1800"/>
              <a:buNone/>
            </a:pPr>
            <a:r>
              <a:rPr lang="en-US" sz="1400">
                <a:solidFill>
                  <a:schemeClr val="dk1"/>
                </a:solidFill>
              </a:rPr>
              <a:t>  Thus, a</a:t>
            </a:r>
            <a:r>
              <a:rPr baseline="30000" lang="en-US" sz="1400">
                <a:solidFill>
                  <a:schemeClr val="dk1"/>
                </a:solidFill>
              </a:rPr>
              <a:t>2</a:t>
            </a:r>
            <a:r>
              <a:rPr lang="en-US" sz="1400">
                <a:solidFill>
                  <a:schemeClr val="dk1"/>
                </a:solidFill>
              </a:rPr>
              <a:t> + 18a + 80 = 0 </a:t>
            </a:r>
            <a:endParaRPr/>
          </a:p>
          <a:p>
            <a:pPr indent="-342900" lvl="0" marL="342900" rtl="0" algn="l">
              <a:lnSpc>
                <a:spcPct val="150000"/>
              </a:lnSpc>
              <a:spcBef>
                <a:spcPts val="0"/>
              </a:spcBef>
              <a:spcAft>
                <a:spcPts val="0"/>
              </a:spcAft>
              <a:buSzPts val="1800"/>
              <a:buNone/>
            </a:pPr>
            <a:r>
              <a:rPr lang="en-US" sz="1400">
                <a:solidFill>
                  <a:schemeClr val="dk1"/>
                </a:solidFill>
              </a:rPr>
              <a:t>  Solving, we get: a = –10 and a = – 8.</a:t>
            </a:r>
            <a:endParaRPr/>
          </a:p>
          <a:p>
            <a:pPr indent="-342900" lvl="0" marL="342900" rtl="0" algn="l">
              <a:lnSpc>
                <a:spcPct val="150000"/>
              </a:lnSpc>
              <a:spcBef>
                <a:spcPts val="0"/>
              </a:spcBef>
              <a:spcAft>
                <a:spcPts val="0"/>
              </a:spcAft>
              <a:buSzPts val="1800"/>
              <a:buNone/>
            </a:pPr>
            <a:r>
              <a:rPr lang="en-US" sz="1400">
                <a:solidFill>
                  <a:schemeClr val="dk1"/>
                </a:solidFill>
              </a:rPr>
              <a:t>.</a:t>
            </a:r>
            <a:endParaRPr/>
          </a:p>
          <a:p>
            <a:pPr indent="-342900" lvl="0" marL="457200" rtl="0" algn="l">
              <a:lnSpc>
                <a:spcPct val="150000"/>
              </a:lnSpc>
              <a:spcBef>
                <a:spcPts val="0"/>
              </a:spcBef>
              <a:spcAft>
                <a:spcPts val="0"/>
              </a:spcAft>
              <a:buSzPts val="1800"/>
              <a:buNone/>
            </a:pPr>
            <a:r>
              <a:t/>
            </a:r>
            <a:endParaRPr sz="1400">
              <a:solidFill>
                <a:schemeClr val="dk1"/>
              </a:solidFill>
            </a:endParaRPr>
          </a:p>
          <a:p>
            <a:pPr indent="-342900" lvl="0" marL="457200" rtl="0" algn="l">
              <a:lnSpc>
                <a:spcPct val="150000"/>
              </a:lnSpc>
              <a:spcBef>
                <a:spcPts val="0"/>
              </a:spcBef>
              <a:spcAft>
                <a:spcPts val="0"/>
              </a:spcAft>
              <a:buClr>
                <a:schemeClr val="dk1"/>
              </a:buClr>
              <a:buSzPts val="1800"/>
              <a:buNone/>
            </a:pPr>
            <a:r>
              <a:t/>
            </a:r>
            <a:endParaRPr sz="1400">
              <a:solidFill>
                <a:schemeClr val="dk1"/>
              </a:solidFill>
              <a:latin typeface="Roboto"/>
              <a:ea typeface="Roboto"/>
              <a:cs typeface="Roboto"/>
              <a:sym typeface="Roboto"/>
            </a:endParaRPr>
          </a:p>
        </p:txBody>
      </p:sp>
      <p:sp>
        <p:nvSpPr>
          <p:cNvPr id="267" name="Google Shape;267;p34"/>
          <p:cNvSpPr txBox="1"/>
          <p:nvPr/>
        </p:nvSpPr>
        <p:spPr>
          <a:xfrm>
            <a:off x="893200"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14</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500"/>
                                        <p:tgtEl>
                                          <p:spTgt spid="2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500"/>
                                        <p:tgtEl>
                                          <p:spTgt spid="2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animEffect filter="fade" transition="in">
                                      <p:cBhvr>
                                        <p:cTn dur="500"/>
                                        <p:tgtEl>
                                          <p:spTgt spid="2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3" st="3"/>
                                            </p:txEl>
                                          </p:spTgt>
                                        </p:tgtEl>
                                        <p:attrNameLst>
                                          <p:attrName>style.visibility</p:attrName>
                                        </p:attrNameLst>
                                      </p:cBhvr>
                                      <p:to>
                                        <p:strVal val="visible"/>
                                      </p:to>
                                    </p:set>
                                    <p:animEffect filter="fade" transition="in">
                                      <p:cBhvr>
                                        <p:cTn dur="500"/>
                                        <p:tgtEl>
                                          <p:spTgt spid="2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4" st="4"/>
                                            </p:txEl>
                                          </p:spTgt>
                                        </p:tgtEl>
                                        <p:attrNameLst>
                                          <p:attrName>style.visibility</p:attrName>
                                        </p:attrNameLst>
                                      </p:cBhvr>
                                      <p:to>
                                        <p:strVal val="visible"/>
                                      </p:to>
                                    </p:set>
                                    <p:animEffect filter="fade" transition="in">
                                      <p:cBhvr>
                                        <p:cTn dur="500"/>
                                        <p:tgtEl>
                                          <p:spTgt spid="2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5" st="5"/>
                                            </p:txEl>
                                          </p:spTgt>
                                        </p:tgtEl>
                                        <p:attrNameLst>
                                          <p:attrName>style.visibility</p:attrName>
                                        </p:attrNameLst>
                                      </p:cBhvr>
                                      <p:to>
                                        <p:strVal val="visible"/>
                                      </p:to>
                                    </p:set>
                                    <p:animEffect filter="fade" transition="in">
                                      <p:cBhvr>
                                        <p:cTn dur="500"/>
                                        <p:tgtEl>
                                          <p:spTgt spid="2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6" st="6"/>
                                            </p:txEl>
                                          </p:spTgt>
                                        </p:tgtEl>
                                        <p:attrNameLst>
                                          <p:attrName>style.visibility</p:attrName>
                                        </p:attrNameLst>
                                      </p:cBhvr>
                                      <p:to>
                                        <p:strVal val="visible"/>
                                      </p:to>
                                    </p:set>
                                    <p:animEffect filter="fade" transition="in">
                                      <p:cBhvr>
                                        <p:cTn dur="500"/>
                                        <p:tgtEl>
                                          <p:spTgt spid="2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7" st="7"/>
                                            </p:txEl>
                                          </p:spTgt>
                                        </p:tgtEl>
                                        <p:attrNameLst>
                                          <p:attrName>style.visibility</p:attrName>
                                        </p:attrNameLst>
                                      </p:cBhvr>
                                      <p:to>
                                        <p:strVal val="visible"/>
                                      </p:to>
                                    </p:set>
                                    <p:animEffect filter="fade" transition="in">
                                      <p:cBhvr>
                                        <p:cTn dur="500"/>
                                        <p:tgtEl>
                                          <p:spTgt spid="26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8" st="8"/>
                                            </p:txEl>
                                          </p:spTgt>
                                        </p:tgtEl>
                                        <p:attrNameLst>
                                          <p:attrName>style.visibility</p:attrName>
                                        </p:attrNameLst>
                                      </p:cBhvr>
                                      <p:to>
                                        <p:strVal val="visible"/>
                                      </p:to>
                                    </p:set>
                                    <p:animEffect filter="fade" transition="in">
                                      <p:cBhvr>
                                        <p:cTn dur="500"/>
                                        <p:tgtEl>
                                          <p:spTgt spid="26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9" st="9"/>
                                            </p:txEl>
                                          </p:spTgt>
                                        </p:tgtEl>
                                        <p:attrNameLst>
                                          <p:attrName>style.visibility</p:attrName>
                                        </p:attrNameLst>
                                      </p:cBhvr>
                                      <p:to>
                                        <p:strVal val="visible"/>
                                      </p:to>
                                    </p:set>
                                    <p:animEffect filter="fade" transition="in">
                                      <p:cBhvr>
                                        <p:cTn dur="500"/>
                                        <p:tgtEl>
                                          <p:spTgt spid="26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xEl>
                                              <p:pRg end="10" st="10"/>
                                            </p:txEl>
                                          </p:spTgt>
                                        </p:tgtEl>
                                        <p:attrNameLst>
                                          <p:attrName>style.visibility</p:attrName>
                                        </p:attrNameLst>
                                      </p:cBhvr>
                                      <p:to>
                                        <p:strVal val="visible"/>
                                      </p:to>
                                    </p:set>
                                    <p:animEffect filter="fade" transition="in">
                                      <p:cBhvr>
                                        <p:cTn dur="500"/>
                                        <p:tgtEl>
                                          <p:spTgt spid="266">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800"/>
              <a:buNone/>
            </a:pPr>
            <a:r>
              <a:rPr lang="en-US" sz="1600">
                <a:solidFill>
                  <a:schemeClr val="dk1"/>
                </a:solidFill>
              </a:rPr>
              <a:t>Find value of √6+(√6+(√6...</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3</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4</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5</a:t>
            </a:r>
            <a:endParaRPr sz="1600"/>
          </a:p>
          <a:p>
            <a:pPr indent="-330200" lvl="0" marL="457200" rtl="0" algn="l">
              <a:lnSpc>
                <a:spcPct val="150000"/>
              </a:lnSpc>
              <a:spcBef>
                <a:spcPts val="0"/>
              </a:spcBef>
              <a:spcAft>
                <a:spcPts val="0"/>
              </a:spcAft>
              <a:buClr>
                <a:schemeClr val="dk1"/>
              </a:buClr>
              <a:buSzPts val="1600"/>
              <a:buAutoNum type="alphaUcPeriod"/>
            </a:pPr>
            <a:r>
              <a:rPr lang="en-US" sz="1600">
                <a:solidFill>
                  <a:schemeClr val="dk1"/>
                </a:solidFill>
              </a:rPr>
              <a:t>6</a:t>
            </a:r>
            <a:endParaRPr sz="1600"/>
          </a:p>
          <a:p>
            <a:pPr indent="-342900" lvl="0" marL="457200" rtl="0" algn="l">
              <a:lnSpc>
                <a:spcPct val="150000"/>
              </a:lnSpc>
              <a:spcBef>
                <a:spcPts val="0"/>
              </a:spcBef>
              <a:spcAft>
                <a:spcPts val="0"/>
              </a:spcAft>
              <a:buClr>
                <a:schemeClr val="dk1"/>
              </a:buClr>
              <a:buSzPts val="1800"/>
              <a:buNone/>
            </a:pPr>
            <a:r>
              <a:rPr lang="en-US" sz="1400">
                <a:solidFill>
                  <a:schemeClr val="dk1"/>
                </a:solidFill>
              </a:rPr>
              <a:t>                            					</a:t>
            </a:r>
            <a:endParaRPr/>
          </a:p>
          <a:p>
            <a:pPr indent="-342900" lvl="0" marL="457200" rtl="0" algn="l">
              <a:lnSpc>
                <a:spcPct val="150000"/>
              </a:lnSpc>
              <a:spcBef>
                <a:spcPts val="0"/>
              </a:spcBef>
              <a:spcAft>
                <a:spcPts val="0"/>
              </a:spcAft>
              <a:buClr>
                <a:schemeClr val="dk1"/>
              </a:buClr>
              <a:buSzPts val="1800"/>
              <a:buNone/>
            </a:pPr>
            <a:r>
              <a:t/>
            </a:r>
            <a:endParaRPr sz="1400">
              <a:solidFill>
                <a:schemeClr val="dk1"/>
              </a:solidFill>
            </a:endParaRPr>
          </a:p>
          <a:p>
            <a:pPr indent="-342900" lvl="0" marL="457200" rtl="0" algn="l">
              <a:lnSpc>
                <a:spcPct val="150000"/>
              </a:lnSpc>
              <a:spcBef>
                <a:spcPts val="0"/>
              </a:spcBef>
              <a:spcAft>
                <a:spcPts val="0"/>
              </a:spcAft>
              <a:buClr>
                <a:schemeClr val="dk1"/>
              </a:buClr>
              <a:buSzPts val="1800"/>
              <a:buNone/>
            </a:pPr>
            <a:r>
              <a:rPr lang="en-US" sz="1400">
                <a:solidFill>
                  <a:schemeClr val="dk1"/>
                </a:solidFill>
              </a:rPr>
              <a:t>								    </a:t>
            </a:r>
            <a:r>
              <a:rPr b="1" lang="en-US" sz="1400">
                <a:solidFill>
                  <a:schemeClr val="dk1"/>
                </a:solidFill>
              </a:rPr>
              <a:t>Answer: A</a:t>
            </a:r>
            <a:br>
              <a:rPr lang="en-US" sz="1400">
                <a:solidFill>
                  <a:schemeClr val="dk1"/>
                </a:solidFill>
              </a:rPr>
            </a:br>
            <a:endParaRPr sz="1400">
              <a:solidFill>
                <a:schemeClr val="dk1"/>
              </a:solidFill>
              <a:latin typeface="Roboto"/>
              <a:ea typeface="Roboto"/>
              <a:cs typeface="Roboto"/>
              <a:sym typeface="Roboto"/>
            </a:endParaRPr>
          </a:p>
        </p:txBody>
      </p:sp>
      <p:sp>
        <p:nvSpPr>
          <p:cNvPr id="273" name="Google Shape;273;p35"/>
          <p:cNvSpPr txBox="1"/>
          <p:nvPr/>
        </p:nvSpPr>
        <p:spPr>
          <a:xfrm>
            <a:off x="722375"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15</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5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5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500"/>
                                        <p:tgtEl>
                                          <p:spTgt spid="2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500"/>
                                        <p:tgtEl>
                                          <p:spTgt spid="2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Effect filter="fade" transition="in">
                                      <p:cBhvr>
                                        <p:cTn dur="500"/>
                                        <p:tgtEl>
                                          <p:spTgt spid="2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Effect filter="fade" transition="in">
                                      <p:cBhvr>
                                        <p:cTn dur="500"/>
                                        <p:tgtEl>
                                          <p:spTgt spid="2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Effect filter="fade" transition="in">
                                      <p:cBhvr>
                                        <p:cTn dur="500"/>
                                        <p:tgtEl>
                                          <p:spTgt spid="2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animEffect filter="fade" transition="in">
                                      <p:cBhvr>
                                        <p:cTn dur="500"/>
                                        <p:tgtEl>
                                          <p:spTgt spid="27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7" name="Shape 277"/>
        <p:cNvGrpSpPr/>
        <p:nvPr/>
      </p:nvGrpSpPr>
      <p:grpSpPr>
        <a:xfrm>
          <a:off x="0" y="0"/>
          <a:ext cx="0" cy="0"/>
          <a:chOff x="0" y="0"/>
          <a:chExt cx="0" cy="0"/>
        </a:xfrm>
      </p:grpSpPr>
      <p:sp>
        <p:nvSpPr>
          <p:cNvPr id="278" name="Google Shape;278;p36"/>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15</a:t>
            </a:r>
            <a:endParaRPr b="0" i="0" sz="2000" u="none" cap="none" strike="noStrike">
              <a:solidFill>
                <a:schemeClr val="lt1"/>
              </a:solidFill>
              <a:latin typeface="Roboto"/>
              <a:ea typeface="Roboto"/>
              <a:cs typeface="Roboto"/>
              <a:sym typeface="Roboto"/>
            </a:endParaRPr>
          </a:p>
        </p:txBody>
      </p:sp>
      <p:sp>
        <p:nvSpPr>
          <p:cNvPr id="279" name="Google Shape;279;p36"/>
          <p:cNvSpPr txBox="1"/>
          <p:nvPr>
            <p:ph idx="1" type="body"/>
          </p:nvPr>
        </p:nvSpPr>
        <p:spPr>
          <a:xfrm>
            <a:off x="722375" y="1506125"/>
            <a:ext cx="7995600" cy="2676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None/>
            </a:pPr>
            <a:r>
              <a:rPr lang="en-US" sz="1400"/>
              <a:t>Let x be √6+(√6+(√6...</a:t>
            </a:r>
            <a:endParaRPr/>
          </a:p>
          <a:p>
            <a:pPr indent="-342900" lvl="0" marL="457200" rtl="0" algn="l">
              <a:lnSpc>
                <a:spcPct val="150000"/>
              </a:lnSpc>
              <a:spcBef>
                <a:spcPts val="0"/>
              </a:spcBef>
              <a:spcAft>
                <a:spcPts val="0"/>
              </a:spcAft>
              <a:buClr>
                <a:schemeClr val="dk1"/>
              </a:buClr>
              <a:buSzPts val="1800"/>
              <a:buNone/>
            </a:pPr>
            <a:r>
              <a:rPr lang="en-US" sz="1400"/>
              <a:t>x = √6+(√6+(√6...</a:t>
            </a:r>
            <a:endParaRPr/>
          </a:p>
          <a:p>
            <a:pPr indent="-342900" lvl="0" marL="457200" rtl="0" algn="l">
              <a:lnSpc>
                <a:spcPct val="150000"/>
              </a:lnSpc>
              <a:spcBef>
                <a:spcPts val="0"/>
              </a:spcBef>
              <a:spcAft>
                <a:spcPts val="0"/>
              </a:spcAft>
              <a:buClr>
                <a:schemeClr val="dk1"/>
              </a:buClr>
              <a:buSzPts val="1800"/>
              <a:buNone/>
            </a:pPr>
            <a:r>
              <a:rPr lang="en-US" sz="1400"/>
              <a:t>X2  = 6+ √6+(√6+(√6...</a:t>
            </a:r>
            <a:endParaRPr/>
          </a:p>
          <a:p>
            <a:pPr indent="-342900" lvl="0" marL="457200" rtl="0" algn="l">
              <a:lnSpc>
                <a:spcPct val="150000"/>
              </a:lnSpc>
              <a:spcBef>
                <a:spcPts val="0"/>
              </a:spcBef>
              <a:spcAft>
                <a:spcPts val="0"/>
              </a:spcAft>
              <a:buClr>
                <a:schemeClr val="dk1"/>
              </a:buClr>
              <a:buSzPts val="1800"/>
              <a:buNone/>
            </a:pPr>
            <a:r>
              <a:rPr lang="en-US" sz="1400"/>
              <a:t>x2=6+x</a:t>
            </a:r>
            <a:endParaRPr/>
          </a:p>
          <a:p>
            <a:pPr indent="-342900" lvl="0" marL="457200" rtl="0" algn="l">
              <a:lnSpc>
                <a:spcPct val="150000"/>
              </a:lnSpc>
              <a:spcBef>
                <a:spcPts val="0"/>
              </a:spcBef>
              <a:spcAft>
                <a:spcPts val="0"/>
              </a:spcAft>
              <a:buClr>
                <a:schemeClr val="dk1"/>
              </a:buClr>
              <a:buSzPts val="1800"/>
              <a:buNone/>
            </a:pPr>
            <a:r>
              <a:rPr lang="en-US" sz="1400"/>
              <a:t>x2−x−6=0</a:t>
            </a:r>
            <a:endParaRPr/>
          </a:p>
          <a:p>
            <a:pPr indent="-342900" lvl="0" marL="457200" rtl="0" algn="l">
              <a:lnSpc>
                <a:spcPct val="150000"/>
              </a:lnSpc>
              <a:spcBef>
                <a:spcPts val="0"/>
              </a:spcBef>
              <a:spcAft>
                <a:spcPts val="0"/>
              </a:spcAft>
              <a:buClr>
                <a:schemeClr val="dk1"/>
              </a:buClr>
              <a:buSzPts val="1800"/>
              <a:buNone/>
            </a:pPr>
            <a:r>
              <a:rPr lang="en-US" sz="1400"/>
              <a:t>(x+2)(x−3)=0</a:t>
            </a:r>
            <a:endParaRPr/>
          </a:p>
          <a:p>
            <a:pPr indent="-342900" lvl="0" marL="457200" rtl="0" algn="l">
              <a:lnSpc>
                <a:spcPct val="150000"/>
              </a:lnSpc>
              <a:spcBef>
                <a:spcPts val="0"/>
              </a:spcBef>
              <a:spcAft>
                <a:spcPts val="0"/>
              </a:spcAft>
              <a:buClr>
                <a:schemeClr val="dk1"/>
              </a:buClr>
              <a:buSzPts val="1800"/>
              <a:buNone/>
            </a:pPr>
            <a:r>
              <a:rPr lang="en-US" sz="1400"/>
              <a:t>So  x=-2 or x=3</a:t>
            </a:r>
            <a:endParaRPr/>
          </a:p>
          <a:p>
            <a:pPr indent="-342900" lvl="0" marL="457200" rtl="0" algn="l">
              <a:lnSpc>
                <a:spcPct val="150000"/>
              </a:lnSpc>
              <a:spcBef>
                <a:spcPts val="0"/>
              </a:spcBef>
              <a:spcAft>
                <a:spcPts val="0"/>
              </a:spcAft>
              <a:buClr>
                <a:schemeClr val="dk1"/>
              </a:buClr>
              <a:buSzPts val="1800"/>
              <a:buNone/>
            </a:pPr>
            <a:r>
              <a:rPr lang="en-US" sz="1400"/>
              <a:t>X must be greater than 0, so √6+(√6+(√6...=3 </a:t>
            </a:r>
            <a:endParaRPr sz="1400"/>
          </a:p>
        </p:txBody>
      </p:sp>
      <p:sp>
        <p:nvSpPr>
          <p:cNvPr id="280" name="Google Shape;280;p36"/>
          <p:cNvSpPr txBox="1"/>
          <p:nvPr/>
        </p:nvSpPr>
        <p:spPr>
          <a:xfrm>
            <a:off x="893200"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 15</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animEffect filter="fade" transition="in">
                                      <p:cBhvr>
                                        <p:cTn dur="500"/>
                                        <p:tgtEl>
                                          <p:spTgt spid="2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animEffect filter="fade" transition="in">
                                      <p:cBhvr>
                                        <p:cTn dur="500"/>
                                        <p:tgtEl>
                                          <p:spTgt spid="2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animEffect filter="fade" transition="in">
                                      <p:cBhvr>
                                        <p:cTn dur="500"/>
                                        <p:tgtEl>
                                          <p:spTgt spid="2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3" st="3"/>
                                            </p:txEl>
                                          </p:spTgt>
                                        </p:tgtEl>
                                        <p:attrNameLst>
                                          <p:attrName>style.visibility</p:attrName>
                                        </p:attrNameLst>
                                      </p:cBhvr>
                                      <p:to>
                                        <p:strVal val="visible"/>
                                      </p:to>
                                    </p:set>
                                    <p:animEffect filter="fade" transition="in">
                                      <p:cBhvr>
                                        <p:cTn dur="500"/>
                                        <p:tgtEl>
                                          <p:spTgt spid="2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4" st="4"/>
                                            </p:txEl>
                                          </p:spTgt>
                                        </p:tgtEl>
                                        <p:attrNameLst>
                                          <p:attrName>style.visibility</p:attrName>
                                        </p:attrNameLst>
                                      </p:cBhvr>
                                      <p:to>
                                        <p:strVal val="visible"/>
                                      </p:to>
                                    </p:set>
                                    <p:animEffect filter="fade" transition="in">
                                      <p:cBhvr>
                                        <p:cTn dur="500"/>
                                        <p:tgtEl>
                                          <p:spTgt spid="2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5" st="5"/>
                                            </p:txEl>
                                          </p:spTgt>
                                        </p:tgtEl>
                                        <p:attrNameLst>
                                          <p:attrName>style.visibility</p:attrName>
                                        </p:attrNameLst>
                                      </p:cBhvr>
                                      <p:to>
                                        <p:strVal val="visible"/>
                                      </p:to>
                                    </p:set>
                                    <p:animEffect filter="fade" transition="in">
                                      <p:cBhvr>
                                        <p:cTn dur="500"/>
                                        <p:tgtEl>
                                          <p:spTgt spid="2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6" st="6"/>
                                            </p:txEl>
                                          </p:spTgt>
                                        </p:tgtEl>
                                        <p:attrNameLst>
                                          <p:attrName>style.visibility</p:attrName>
                                        </p:attrNameLst>
                                      </p:cBhvr>
                                      <p:to>
                                        <p:strVal val="visible"/>
                                      </p:to>
                                    </p:set>
                                    <p:animEffect filter="fade" transition="in">
                                      <p:cBhvr>
                                        <p:cTn dur="500"/>
                                        <p:tgtEl>
                                          <p:spTgt spid="27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7" st="7"/>
                                            </p:txEl>
                                          </p:spTgt>
                                        </p:tgtEl>
                                        <p:attrNameLst>
                                          <p:attrName>style.visibility</p:attrName>
                                        </p:attrNameLst>
                                      </p:cBhvr>
                                      <p:to>
                                        <p:strVal val="visible"/>
                                      </p:to>
                                    </p:set>
                                    <p:animEffect filter="fade" transition="in">
                                      <p:cBhvr>
                                        <p:cTn dur="500"/>
                                        <p:tgtEl>
                                          <p:spTgt spid="27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pic>
        <p:nvPicPr>
          <p:cNvPr id="286" name="Google Shape;286;p37"/>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287" name="Google Shape;287;p37"/>
          <p:cNvSpPr/>
          <p:nvPr/>
        </p:nvSpPr>
        <p:spPr>
          <a:xfrm>
            <a:off x="1634729" y="4055269"/>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8"/>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93" name="Google Shape;293;p38"/>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294" name="Google Shape;294;p38"/>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95" name="Google Shape;295;p38"/>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96" name="Google Shape;296;p38"/>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297" name="Google Shape;297;p38"/>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98" name="Google Shape;298;p38"/>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299" name="Google Shape;299;p38"/>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300" name="Google Shape;300;p38"/>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301" name="Google Shape;301;p38"/>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0" lvl="0" marL="114300" rtl="0" algn="l">
              <a:lnSpc>
                <a:spcPct val="150000"/>
              </a:lnSpc>
              <a:spcBef>
                <a:spcPts val="0"/>
              </a:spcBef>
              <a:spcAft>
                <a:spcPts val="0"/>
              </a:spcAft>
              <a:buClr>
                <a:schemeClr val="dk1"/>
              </a:buClr>
              <a:buSzPts val="1800"/>
              <a:buNone/>
            </a:pPr>
            <a:r>
              <a:rPr lang="en-US" sz="1400">
                <a:solidFill>
                  <a:schemeClr val="dk1"/>
                </a:solidFill>
              </a:rPr>
              <a:t>An </a:t>
            </a:r>
            <a:r>
              <a:rPr b="1" lang="en-US" sz="1400">
                <a:solidFill>
                  <a:schemeClr val="dk1"/>
                </a:solidFill>
              </a:rPr>
              <a:t>equation</a:t>
            </a:r>
            <a:r>
              <a:rPr lang="en-US" sz="1400">
                <a:solidFill>
                  <a:schemeClr val="dk1"/>
                </a:solidFill>
              </a:rPr>
              <a:t> of the form ax</a:t>
            </a:r>
            <a:r>
              <a:rPr baseline="30000" lang="en-US" sz="1400">
                <a:solidFill>
                  <a:schemeClr val="dk1"/>
                </a:solidFill>
              </a:rPr>
              <a:t>2</a:t>
            </a:r>
            <a:r>
              <a:rPr lang="en-US" sz="1400">
                <a:solidFill>
                  <a:schemeClr val="dk1"/>
                </a:solidFill>
              </a:rPr>
              <a:t> + bx + c = 0, where a &gt; 0 and a, b, c are real numbers, is called a </a:t>
            </a:r>
            <a:r>
              <a:rPr b="1" lang="en-US" sz="1400">
                <a:solidFill>
                  <a:schemeClr val="dk1"/>
                </a:solidFill>
              </a:rPr>
              <a:t>quadratic equation</a:t>
            </a:r>
            <a:r>
              <a:rPr lang="en-US" sz="1400">
                <a:solidFill>
                  <a:schemeClr val="dk1"/>
                </a:solidFill>
              </a:rPr>
              <a:t>. </a:t>
            </a:r>
            <a:endParaRPr/>
          </a:p>
          <a:p>
            <a:pPr indent="0" lvl="0" marL="114300" rtl="0" algn="l">
              <a:lnSpc>
                <a:spcPct val="150000"/>
              </a:lnSpc>
              <a:spcBef>
                <a:spcPts val="0"/>
              </a:spcBef>
              <a:spcAft>
                <a:spcPts val="0"/>
              </a:spcAft>
              <a:buClr>
                <a:schemeClr val="dk1"/>
              </a:buClr>
              <a:buSzPts val="1800"/>
              <a:buNone/>
            </a:pPr>
            <a:r>
              <a:rPr lang="en-US" sz="1400">
                <a:solidFill>
                  <a:schemeClr val="dk1"/>
                </a:solidFill>
              </a:rPr>
              <a:t>The numbers a, b, c are called the coefficients of the </a:t>
            </a:r>
            <a:r>
              <a:rPr b="1" lang="en-US" sz="1400">
                <a:solidFill>
                  <a:schemeClr val="dk1"/>
                </a:solidFill>
              </a:rPr>
              <a:t>quadratic equation</a:t>
            </a:r>
            <a:r>
              <a:rPr lang="en-US" sz="1400">
                <a:solidFill>
                  <a:schemeClr val="dk1"/>
                </a:solidFill>
              </a:rPr>
              <a:t>. </a:t>
            </a:r>
            <a:endParaRPr/>
          </a:p>
          <a:p>
            <a:pPr indent="0" lvl="0" marL="114300" rtl="0" algn="l">
              <a:lnSpc>
                <a:spcPct val="150000"/>
              </a:lnSpc>
              <a:spcBef>
                <a:spcPts val="0"/>
              </a:spcBef>
              <a:spcAft>
                <a:spcPts val="0"/>
              </a:spcAft>
              <a:buClr>
                <a:schemeClr val="dk1"/>
              </a:buClr>
              <a:buSzPts val="1800"/>
              <a:buNone/>
            </a:pPr>
            <a:r>
              <a:rPr lang="en-US" sz="1400">
                <a:solidFill>
                  <a:schemeClr val="dk1"/>
                </a:solidFill>
              </a:rPr>
              <a:t>A root of the </a:t>
            </a:r>
            <a:r>
              <a:rPr b="1" lang="en-US" sz="1400">
                <a:solidFill>
                  <a:schemeClr val="dk1"/>
                </a:solidFill>
              </a:rPr>
              <a:t>quadratic equation</a:t>
            </a:r>
            <a:r>
              <a:rPr lang="en-US" sz="1400">
                <a:solidFill>
                  <a:schemeClr val="dk1"/>
                </a:solidFill>
              </a:rPr>
              <a:t> is a number a (real or complex) such that aa</a:t>
            </a:r>
            <a:r>
              <a:rPr baseline="30000" lang="en-US" sz="1400">
                <a:solidFill>
                  <a:schemeClr val="dk1"/>
                </a:solidFill>
              </a:rPr>
              <a:t>2</a:t>
            </a:r>
            <a:r>
              <a:rPr lang="en-US" sz="1400">
                <a:solidFill>
                  <a:schemeClr val="dk1"/>
                </a:solidFill>
              </a:rPr>
              <a:t> + ba + c = 0</a:t>
            </a:r>
            <a:endParaRPr/>
          </a:p>
          <a:p>
            <a:pPr indent="0" lvl="0" marL="114300" rtl="0" algn="l">
              <a:lnSpc>
                <a:spcPct val="150000"/>
              </a:lnSpc>
              <a:spcBef>
                <a:spcPts val="0"/>
              </a:spcBef>
              <a:spcAft>
                <a:spcPts val="0"/>
              </a:spcAft>
              <a:buClr>
                <a:schemeClr val="dk1"/>
              </a:buClr>
              <a:buSzPts val="1800"/>
              <a:buNone/>
            </a:pPr>
            <a:r>
              <a:t/>
            </a:r>
            <a:endParaRPr>
              <a:solidFill>
                <a:schemeClr val="dk1"/>
              </a:solidFill>
              <a:latin typeface="Roboto"/>
              <a:ea typeface="Roboto"/>
              <a:cs typeface="Roboto"/>
              <a:sym typeface="Roboto"/>
            </a:endParaRPr>
          </a:p>
        </p:txBody>
      </p:sp>
      <p:pic>
        <p:nvPicPr>
          <p:cNvPr descr="QD1.PNG" id="61" name="Google Shape;61;p3"/>
          <p:cNvPicPr preferRelativeResize="0"/>
          <p:nvPr/>
        </p:nvPicPr>
        <p:blipFill rotWithShape="1">
          <a:blip r:embed="rId3">
            <a:alphaModFix/>
          </a:blip>
          <a:srcRect b="0" l="0" r="0" t="0"/>
          <a:stretch/>
        </p:blipFill>
        <p:spPr>
          <a:xfrm>
            <a:off x="5051593" y="3030350"/>
            <a:ext cx="3315163" cy="1343213"/>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0" st="0"/>
                                            </p:txEl>
                                          </p:spTgt>
                                        </p:tgtEl>
                                        <p:attrNameLst>
                                          <p:attrName>style.visibility</p:attrName>
                                        </p:attrNameLst>
                                      </p:cBhvr>
                                      <p:to>
                                        <p:strVal val="visible"/>
                                      </p:to>
                                    </p:set>
                                    <p:animEffect filter="fade" transition="in">
                                      <p:cBhvr>
                                        <p:cTn dur="2000"/>
                                        <p:tgtEl>
                                          <p:spTgt spid="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1" st="1"/>
                                            </p:txEl>
                                          </p:spTgt>
                                        </p:tgtEl>
                                        <p:attrNameLst>
                                          <p:attrName>style.visibility</p:attrName>
                                        </p:attrNameLst>
                                      </p:cBhvr>
                                      <p:to>
                                        <p:strVal val="visible"/>
                                      </p:to>
                                    </p:set>
                                    <p:animEffect filter="fade" transition="in">
                                      <p:cBhvr>
                                        <p:cTn dur="2000"/>
                                        <p:tgtEl>
                                          <p:spTgt spid="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2" st="2"/>
                                            </p:txEl>
                                          </p:spTgt>
                                        </p:tgtEl>
                                        <p:attrNameLst>
                                          <p:attrName>style.visibility</p:attrName>
                                        </p:attrNameLst>
                                      </p:cBhvr>
                                      <p:to>
                                        <p:strVal val="visible"/>
                                      </p:to>
                                    </p:set>
                                    <p:animEffect filter="fade" transition="in">
                                      <p:cBhvr>
                                        <p:cTn dur="2000"/>
                                        <p:tgtEl>
                                          <p:spTgt spid="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xEl>
                                              <p:pRg end="3" st="3"/>
                                            </p:txEl>
                                          </p:spTgt>
                                        </p:tgtEl>
                                        <p:attrNameLst>
                                          <p:attrName>style.visibility</p:attrName>
                                        </p:attrNameLst>
                                      </p:cBhvr>
                                      <p:to>
                                        <p:strVal val="visible"/>
                                      </p:to>
                                    </p:set>
                                    <p:animEffect filter="fade" transition="in">
                                      <p:cBhvr>
                                        <p:cTn dur="2000"/>
                                        <p:tgtEl>
                                          <p:spTgt spid="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200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4"/>
          <p:cNvSpPr txBox="1"/>
          <p:nvPr>
            <p:ph idx="1" type="body"/>
          </p:nvPr>
        </p:nvSpPr>
        <p:spPr>
          <a:xfrm>
            <a:off x="722375" y="1435601"/>
            <a:ext cx="7995600" cy="2609100"/>
          </a:xfrm>
          <a:prstGeom prst="rect">
            <a:avLst/>
          </a:prstGeom>
          <a:noFill/>
          <a:ln>
            <a:noFill/>
          </a:ln>
        </p:spPr>
        <p:txBody>
          <a:bodyPr anchorCtr="0" anchor="t" bIns="91425" lIns="91425" spcFirstLastPara="1" rIns="91425" wrap="square" tIns="91425">
            <a:noAutofit/>
          </a:bodyPr>
          <a:lstStyle/>
          <a:p>
            <a:pPr indent="0" lvl="0" marL="114300" rtl="0" algn="l">
              <a:lnSpc>
                <a:spcPct val="150000"/>
              </a:lnSpc>
              <a:spcBef>
                <a:spcPts val="0"/>
              </a:spcBef>
              <a:spcAft>
                <a:spcPts val="0"/>
              </a:spcAft>
              <a:buSzPts val="1800"/>
              <a:buNone/>
            </a:pPr>
            <a:r>
              <a:rPr lang="en-US" sz="1400">
                <a:solidFill>
                  <a:schemeClr val="dk1"/>
                </a:solidFill>
              </a:rPr>
              <a:t>To solve a quadratic equation you can use two methods:</a:t>
            </a:r>
            <a:endParaRPr/>
          </a:p>
          <a:p>
            <a:pPr indent="0" lvl="0" marL="114300" rtl="0" algn="l">
              <a:lnSpc>
                <a:spcPct val="150000"/>
              </a:lnSpc>
              <a:spcBef>
                <a:spcPts val="0"/>
              </a:spcBef>
              <a:spcAft>
                <a:spcPts val="0"/>
              </a:spcAft>
              <a:buSzPts val="1800"/>
              <a:buNone/>
            </a:pPr>
            <a:r>
              <a:rPr lang="en-US" sz="1400">
                <a:solidFill>
                  <a:schemeClr val="dk1"/>
                </a:solidFill>
              </a:rPr>
              <a:t>1. Using a standard formula</a:t>
            </a:r>
            <a:br>
              <a:rPr lang="en-US" sz="1400">
                <a:solidFill>
                  <a:schemeClr val="dk1"/>
                </a:solidFill>
              </a:rPr>
            </a:br>
            <a:r>
              <a:rPr lang="en-US" sz="1400">
                <a:solidFill>
                  <a:schemeClr val="dk1"/>
                </a:solidFill>
              </a:rPr>
              <a:t>2. Factorization method</a:t>
            </a:r>
            <a:endParaRPr/>
          </a:p>
          <a:p>
            <a:pPr indent="-342900" lvl="0" marL="457200" rtl="0" algn="l">
              <a:lnSpc>
                <a:spcPct val="150000"/>
              </a:lnSpc>
              <a:spcBef>
                <a:spcPts val="0"/>
              </a:spcBef>
              <a:spcAft>
                <a:spcPts val="0"/>
              </a:spcAft>
              <a:buSzPts val="1800"/>
              <a:buNone/>
            </a:pPr>
            <a:r>
              <a:rPr lang="en-US" sz="1400">
                <a:solidFill>
                  <a:schemeClr val="dk1"/>
                </a:solidFill>
              </a:rPr>
              <a:t>1. Using a Standard Formula</a:t>
            </a:r>
            <a:endParaRPr/>
          </a:p>
          <a:p>
            <a:pPr indent="-342900" lvl="0" marL="457200" rtl="0" algn="l">
              <a:lnSpc>
                <a:spcPct val="150000"/>
              </a:lnSpc>
              <a:spcBef>
                <a:spcPts val="0"/>
              </a:spcBef>
              <a:spcAft>
                <a:spcPts val="0"/>
              </a:spcAft>
              <a:buSzPts val="1800"/>
              <a:buNone/>
            </a:pPr>
            <a:r>
              <a:rPr lang="en-US" sz="1400">
                <a:solidFill>
                  <a:schemeClr val="dk1"/>
                </a:solidFill>
              </a:rPr>
              <a:t>Any quadratic equation can be solved easily and quickly by using this method. If</a:t>
            </a:r>
            <a:endParaRPr/>
          </a:p>
          <a:p>
            <a:pPr indent="-342900" lvl="0" marL="457200" rtl="0" algn="l">
              <a:lnSpc>
                <a:spcPct val="150000"/>
              </a:lnSpc>
              <a:spcBef>
                <a:spcPts val="0"/>
              </a:spcBef>
              <a:spcAft>
                <a:spcPts val="0"/>
              </a:spcAft>
              <a:buSzPts val="1800"/>
              <a:buNone/>
            </a:pPr>
            <a:r>
              <a:rPr lang="en-US" sz="1400">
                <a:solidFill>
                  <a:schemeClr val="dk1"/>
                </a:solidFill>
              </a:rPr>
              <a:t>the quadratic equation is of the type ax² + bx + c = 0, then the solution will be</a:t>
            </a:r>
            <a:endParaRPr/>
          </a:p>
          <a:p>
            <a:pPr indent="-342900" lvl="0" marL="457200" rtl="0" algn="l">
              <a:lnSpc>
                <a:spcPct val="150000"/>
              </a:lnSpc>
              <a:spcBef>
                <a:spcPts val="0"/>
              </a:spcBef>
              <a:spcAft>
                <a:spcPts val="0"/>
              </a:spcAft>
              <a:buSzPts val="1800"/>
              <a:buNone/>
            </a:pPr>
            <a:r>
              <a:rPr lang="en-US" sz="1400">
                <a:solidFill>
                  <a:schemeClr val="dk1"/>
                </a:solidFill>
              </a:rPr>
              <a:t>x = -b ± √(b² -4ac)/2a.</a:t>
            </a:r>
            <a:endParaRPr/>
          </a:p>
          <a:p>
            <a:pPr indent="-342900" lvl="0" marL="457200" rtl="0" algn="l">
              <a:lnSpc>
                <a:spcPct val="150000"/>
              </a:lnSpc>
              <a:spcBef>
                <a:spcPts val="0"/>
              </a:spcBef>
              <a:spcAft>
                <a:spcPts val="0"/>
              </a:spcAft>
              <a:buSzPts val="1800"/>
              <a:buNone/>
            </a:pPr>
            <a:r>
              <a:t/>
            </a:r>
            <a:endParaRPr>
              <a:solidFill>
                <a:schemeClr val="dk1"/>
              </a:solidFill>
            </a:endParaRPr>
          </a:p>
          <a:p>
            <a:pPr indent="0" lvl="0" marL="114300" rtl="0" algn="l">
              <a:lnSpc>
                <a:spcPct val="150000"/>
              </a:lnSpc>
              <a:spcBef>
                <a:spcPts val="0"/>
              </a:spcBef>
              <a:spcAft>
                <a:spcPts val="0"/>
              </a:spcAft>
              <a:buSzPts val="1800"/>
              <a:buNone/>
            </a:pPr>
            <a:r>
              <a:t/>
            </a:r>
            <a:endParaRPr>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animEffect filter="fade" transition="in">
                                      <p:cBhvr>
                                        <p:cTn dur="500"/>
                                        <p:tgtEl>
                                          <p:spTgt spid="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animEffect filter="fade" transition="in">
                                      <p:cBhvr>
                                        <p:cTn dur="500"/>
                                        <p:tgtEl>
                                          <p:spTgt spid="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animEffect filter="fade" transition="in">
                                      <p:cBhvr>
                                        <p:cTn dur="500"/>
                                        <p:tgtEl>
                                          <p:spTgt spid="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3" st="3"/>
                                            </p:txEl>
                                          </p:spTgt>
                                        </p:tgtEl>
                                        <p:attrNameLst>
                                          <p:attrName>style.visibility</p:attrName>
                                        </p:attrNameLst>
                                      </p:cBhvr>
                                      <p:to>
                                        <p:strVal val="visible"/>
                                      </p:to>
                                    </p:set>
                                    <p:animEffect filter="fade" transition="in">
                                      <p:cBhvr>
                                        <p:cTn dur="500"/>
                                        <p:tgtEl>
                                          <p:spTgt spid="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4" st="4"/>
                                            </p:txEl>
                                          </p:spTgt>
                                        </p:tgtEl>
                                        <p:attrNameLst>
                                          <p:attrName>style.visibility</p:attrName>
                                        </p:attrNameLst>
                                      </p:cBhvr>
                                      <p:to>
                                        <p:strVal val="visible"/>
                                      </p:to>
                                    </p:set>
                                    <p:animEffect filter="fade" transition="in">
                                      <p:cBhvr>
                                        <p:cTn dur="500"/>
                                        <p:tgtEl>
                                          <p:spTgt spid="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5" st="5"/>
                                            </p:txEl>
                                          </p:spTgt>
                                        </p:tgtEl>
                                        <p:attrNameLst>
                                          <p:attrName>style.visibility</p:attrName>
                                        </p:attrNameLst>
                                      </p:cBhvr>
                                      <p:to>
                                        <p:strVal val="visible"/>
                                      </p:to>
                                    </p:set>
                                    <p:animEffect filter="fade" transition="in">
                                      <p:cBhvr>
                                        <p:cTn dur="500"/>
                                        <p:tgtEl>
                                          <p:spTgt spid="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6" st="6"/>
                                            </p:txEl>
                                          </p:spTgt>
                                        </p:tgtEl>
                                        <p:attrNameLst>
                                          <p:attrName>style.visibility</p:attrName>
                                        </p:attrNameLst>
                                      </p:cBhvr>
                                      <p:to>
                                        <p:strVal val="visible"/>
                                      </p:to>
                                    </p:set>
                                    <p:animEffect filter="fade" transition="in">
                                      <p:cBhvr>
                                        <p:cTn dur="500"/>
                                        <p:tgtEl>
                                          <p:spTgt spid="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7" st="7"/>
                                            </p:txEl>
                                          </p:spTgt>
                                        </p:tgtEl>
                                        <p:attrNameLst>
                                          <p:attrName>style.visibility</p:attrName>
                                        </p:attrNameLst>
                                      </p:cBhvr>
                                      <p:to>
                                        <p:strVal val="visible"/>
                                      </p:to>
                                    </p:set>
                                    <p:animEffect filter="fade" transition="in">
                                      <p:cBhvr>
                                        <p:cTn dur="500"/>
                                        <p:tgtEl>
                                          <p:spTgt spid="6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5"/>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600" u="none" cap="none" strike="noStrike">
              <a:solidFill>
                <a:schemeClr val="lt1"/>
              </a:solidFill>
              <a:latin typeface="Roboto"/>
              <a:ea typeface="Roboto"/>
              <a:cs typeface="Roboto"/>
              <a:sym typeface="Roboto"/>
            </a:endParaRPr>
          </a:p>
        </p:txBody>
      </p:sp>
      <p:sp>
        <p:nvSpPr>
          <p:cNvPr id="72" name="Google Shape;72;p5"/>
          <p:cNvSpPr txBox="1"/>
          <p:nvPr>
            <p:ph idx="1" type="body"/>
          </p:nvPr>
        </p:nvSpPr>
        <p:spPr>
          <a:xfrm>
            <a:off x="722375" y="1435602"/>
            <a:ext cx="7995600" cy="2853600"/>
          </a:xfrm>
          <a:prstGeom prst="rect">
            <a:avLst/>
          </a:prstGeom>
          <a:noFill/>
          <a:ln>
            <a:noFill/>
          </a:ln>
        </p:spPr>
        <p:txBody>
          <a:bodyPr anchorCtr="0" anchor="t" bIns="91425" lIns="91425" spcFirstLastPara="1" rIns="91425" wrap="square" tIns="91425">
            <a:noAutofit/>
          </a:bodyPr>
          <a:lstStyle/>
          <a:p>
            <a:pPr indent="0" lvl="0" marL="114300" rtl="0" algn="l">
              <a:lnSpc>
                <a:spcPct val="150000"/>
              </a:lnSpc>
              <a:spcBef>
                <a:spcPts val="0"/>
              </a:spcBef>
              <a:spcAft>
                <a:spcPts val="0"/>
              </a:spcAft>
              <a:buSzPts val="1800"/>
              <a:buNone/>
            </a:pPr>
            <a:r>
              <a:rPr lang="en-US" sz="1400">
                <a:solidFill>
                  <a:schemeClr val="dk1"/>
                </a:solidFill>
              </a:rPr>
              <a:t>2. Factorization Method</a:t>
            </a:r>
            <a:endParaRPr/>
          </a:p>
          <a:p>
            <a:pPr indent="0" lvl="0" marL="114300" rtl="0" algn="l">
              <a:lnSpc>
                <a:spcPct val="150000"/>
              </a:lnSpc>
              <a:spcBef>
                <a:spcPts val="0"/>
              </a:spcBef>
              <a:spcAft>
                <a:spcPts val="0"/>
              </a:spcAft>
              <a:buSzPts val="1800"/>
              <a:buNone/>
            </a:pPr>
            <a:r>
              <a:rPr lang="en-US" sz="1400">
                <a:solidFill>
                  <a:schemeClr val="dk1"/>
                </a:solidFill>
              </a:rPr>
              <a:t>In factorization, you need to find the factors of the given terms. </a:t>
            </a:r>
            <a:endParaRPr/>
          </a:p>
          <a:p>
            <a:pPr indent="0" lvl="0" marL="114300" rtl="0" algn="l">
              <a:lnSpc>
                <a:spcPct val="150000"/>
              </a:lnSpc>
              <a:spcBef>
                <a:spcPts val="0"/>
              </a:spcBef>
              <a:spcAft>
                <a:spcPts val="0"/>
              </a:spcAft>
              <a:buSzPts val="1800"/>
              <a:buNone/>
            </a:pPr>
            <a:r>
              <a:rPr lang="en-US" sz="1400">
                <a:solidFill>
                  <a:schemeClr val="dk1"/>
                </a:solidFill>
              </a:rPr>
              <a:t>For example, factors of 8 are 1, 2, 4, and 8 Similarly factors of 12 are 1, 2, 3, 4, 6, and 12. Thus you can use this method only when the terms given to you can be factorized. This method is usually quicker than the other method.</a:t>
            </a:r>
            <a:endParaRPr/>
          </a:p>
          <a:p>
            <a:pPr indent="-342900" lvl="0" marL="457200" rtl="0" algn="l">
              <a:lnSpc>
                <a:spcPct val="150000"/>
              </a:lnSpc>
              <a:spcBef>
                <a:spcPts val="0"/>
              </a:spcBef>
              <a:spcAft>
                <a:spcPts val="0"/>
              </a:spcAft>
              <a:buSzPts val="1800"/>
              <a:buNone/>
            </a:pPr>
            <a:r>
              <a:rPr lang="en-US" sz="1400">
                <a:solidFill>
                  <a:schemeClr val="dk1"/>
                </a:solidFill>
              </a:rPr>
              <a:t>The other basic concepts you need to remember while solving quadratic</a:t>
            </a:r>
            <a:endParaRPr/>
          </a:p>
          <a:p>
            <a:pPr indent="-342900" lvl="0" marL="457200" rtl="0" algn="l">
              <a:lnSpc>
                <a:spcPct val="150000"/>
              </a:lnSpc>
              <a:spcBef>
                <a:spcPts val="0"/>
              </a:spcBef>
              <a:spcAft>
                <a:spcPts val="0"/>
              </a:spcAft>
              <a:buSzPts val="1800"/>
              <a:buNone/>
            </a:pPr>
            <a:r>
              <a:rPr lang="en-US" sz="1400">
                <a:solidFill>
                  <a:schemeClr val="dk1"/>
                </a:solidFill>
              </a:rPr>
              <a:t>equations are:</a:t>
            </a:r>
            <a:endParaRPr/>
          </a:p>
          <a:p>
            <a:pPr indent="-342900" lvl="0" marL="457200" rtl="0" algn="l">
              <a:lnSpc>
                <a:spcPct val="150000"/>
              </a:lnSpc>
              <a:spcBef>
                <a:spcPts val="0"/>
              </a:spcBef>
              <a:spcAft>
                <a:spcPts val="0"/>
              </a:spcAft>
              <a:buSzPts val="1800"/>
              <a:buNone/>
            </a:pPr>
            <a:r>
              <a:rPr lang="en-US" sz="1400">
                <a:solidFill>
                  <a:schemeClr val="dk1"/>
                </a:solidFill>
              </a:rPr>
              <a:t>	    			 1. Nature of roots</a:t>
            </a:r>
            <a:br>
              <a:rPr lang="en-US" sz="1400">
                <a:solidFill>
                  <a:schemeClr val="dk1"/>
                </a:solidFill>
              </a:rPr>
            </a:br>
            <a:r>
              <a:rPr lang="en-US" sz="1400">
                <a:solidFill>
                  <a:schemeClr val="dk1"/>
                </a:solidFill>
              </a:rPr>
              <a:t>    			 2. Sum and product of the roots</a:t>
            </a:r>
            <a:br>
              <a:rPr lang="en-US" sz="1400">
                <a:solidFill>
                  <a:schemeClr val="dk1"/>
                </a:solidFill>
              </a:rPr>
            </a:br>
            <a:r>
              <a:rPr lang="en-US" sz="1400">
                <a:solidFill>
                  <a:schemeClr val="dk1"/>
                </a:solidFill>
              </a:rPr>
              <a:t>			 3. Forming a quadratic equation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animEffect filter="fade" transition="in">
                                      <p:cBhvr>
                                        <p:cTn dur="2000"/>
                                        <p:tgtEl>
                                          <p:spTgt spid="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animEffect filter="fade" transition="in">
                                      <p:cBhvr>
                                        <p:cTn dur="2000"/>
                                        <p:tgtEl>
                                          <p:spTgt spid="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animEffect filter="fade" transition="in">
                                      <p:cBhvr>
                                        <p:cTn dur="2000"/>
                                        <p:tgtEl>
                                          <p:spTgt spid="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animEffect filter="fade" transition="in">
                                      <p:cBhvr>
                                        <p:cTn dur="2000"/>
                                        <p:tgtEl>
                                          <p:spTgt spid="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animEffect filter="fade" transition="in">
                                      <p:cBhvr>
                                        <p:cTn dur="2000"/>
                                        <p:tgtEl>
                                          <p:spTgt spid="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xEl>
                                              <p:pRg end="5" st="5"/>
                                            </p:txEl>
                                          </p:spTgt>
                                        </p:tgtEl>
                                        <p:attrNameLst>
                                          <p:attrName>style.visibility</p:attrName>
                                        </p:attrNameLst>
                                      </p:cBhvr>
                                      <p:to>
                                        <p:strVal val="visible"/>
                                      </p:to>
                                    </p:set>
                                    <p:animEffect filter="fade" transition="in">
                                      <p:cBhvr>
                                        <p:cTn dur="2000"/>
                                        <p:tgtEl>
                                          <p:spTgt spid="7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6"/>
          <p:cNvSpPr txBox="1"/>
          <p:nvPr>
            <p:ph idx="1" type="body"/>
          </p:nvPr>
        </p:nvSpPr>
        <p:spPr>
          <a:xfrm>
            <a:off x="722375" y="1435600"/>
            <a:ext cx="7995600" cy="3210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None/>
            </a:pPr>
            <a:r>
              <a:rPr lang="en-US" sz="1400">
                <a:solidFill>
                  <a:schemeClr val="dk1"/>
                </a:solidFill>
              </a:rPr>
              <a:t>If the product of roots of the equation x</a:t>
            </a:r>
            <a:r>
              <a:rPr baseline="30000" lang="en-US" sz="1400">
                <a:solidFill>
                  <a:schemeClr val="dk1"/>
                </a:solidFill>
              </a:rPr>
              <a:t>2</a:t>
            </a:r>
            <a:r>
              <a:rPr lang="en-US" sz="1400">
                <a:solidFill>
                  <a:schemeClr val="dk1"/>
                </a:solidFill>
              </a:rPr>
              <a:t> – 3(2a + 4)x + a</a:t>
            </a:r>
            <a:r>
              <a:rPr baseline="30000" lang="en-US" sz="1400">
                <a:solidFill>
                  <a:schemeClr val="dk1"/>
                </a:solidFill>
              </a:rPr>
              <a:t>2</a:t>
            </a:r>
            <a:r>
              <a:rPr lang="en-US" sz="1400">
                <a:solidFill>
                  <a:schemeClr val="dk1"/>
                </a:solidFill>
              </a:rPr>
              <a:t> + 18a + 81 = 0 isunity,</a:t>
            </a:r>
            <a:endParaRPr/>
          </a:p>
          <a:p>
            <a:pPr indent="-342900" lvl="0" marL="457200" rtl="0" algn="l">
              <a:lnSpc>
                <a:spcPct val="150000"/>
              </a:lnSpc>
              <a:spcBef>
                <a:spcPts val="0"/>
              </a:spcBef>
              <a:spcAft>
                <a:spcPts val="0"/>
              </a:spcAft>
              <a:buSzPts val="1800"/>
              <a:buNone/>
            </a:pPr>
            <a:r>
              <a:rPr lang="en-US" sz="1400">
                <a:solidFill>
                  <a:schemeClr val="dk1"/>
                </a:solidFill>
              </a:rPr>
              <a:t>then a can take the values as</a:t>
            </a:r>
            <a:endParaRPr/>
          </a:p>
          <a:p>
            <a:pPr indent="-342900" lvl="0" marL="342900" rtl="0" algn="l">
              <a:lnSpc>
                <a:spcPct val="150000"/>
              </a:lnSpc>
              <a:spcBef>
                <a:spcPts val="0"/>
              </a:spcBef>
              <a:spcAft>
                <a:spcPts val="0"/>
              </a:spcAft>
              <a:buSzPts val="1800"/>
              <a:buNone/>
            </a:pPr>
            <a:r>
              <a:rPr lang="en-US" sz="1400">
                <a:solidFill>
                  <a:schemeClr val="dk1"/>
                </a:solidFill>
              </a:rPr>
              <a:t>  Explanation:</a:t>
            </a:r>
            <a:endParaRPr/>
          </a:p>
          <a:p>
            <a:pPr indent="-342900" lvl="0" marL="342900" rtl="0" algn="l">
              <a:lnSpc>
                <a:spcPct val="150000"/>
              </a:lnSpc>
              <a:spcBef>
                <a:spcPts val="0"/>
              </a:spcBef>
              <a:spcAft>
                <a:spcPts val="0"/>
              </a:spcAft>
              <a:buSzPts val="1800"/>
              <a:buNone/>
            </a:pPr>
            <a:r>
              <a:rPr lang="en-US" sz="1400">
                <a:solidFill>
                  <a:schemeClr val="dk1"/>
                </a:solidFill>
              </a:rPr>
              <a:t>  The product of the roots is given by: </a:t>
            </a:r>
            <a:endParaRPr/>
          </a:p>
          <a:p>
            <a:pPr indent="-342900" lvl="0" marL="342900" rtl="0" algn="l">
              <a:lnSpc>
                <a:spcPct val="150000"/>
              </a:lnSpc>
              <a:spcBef>
                <a:spcPts val="0"/>
              </a:spcBef>
              <a:spcAft>
                <a:spcPts val="0"/>
              </a:spcAft>
              <a:buSzPts val="1800"/>
              <a:buNone/>
            </a:pPr>
            <a:r>
              <a:rPr lang="en-US" sz="1400">
                <a:solidFill>
                  <a:schemeClr val="dk1"/>
                </a:solidFill>
              </a:rPr>
              <a:t>  (a</a:t>
            </a:r>
            <a:r>
              <a:rPr baseline="30000" lang="en-US" sz="1400">
                <a:solidFill>
                  <a:schemeClr val="dk1"/>
                </a:solidFill>
              </a:rPr>
              <a:t>2</a:t>
            </a:r>
            <a:r>
              <a:rPr lang="en-US" sz="1400">
                <a:solidFill>
                  <a:schemeClr val="dk1"/>
                </a:solidFill>
              </a:rPr>
              <a:t> + 18a + 81)/ 1. </a:t>
            </a:r>
            <a:endParaRPr/>
          </a:p>
          <a:p>
            <a:pPr indent="-342900" lvl="0" marL="342900" rtl="0" algn="l">
              <a:lnSpc>
                <a:spcPct val="150000"/>
              </a:lnSpc>
              <a:spcBef>
                <a:spcPts val="0"/>
              </a:spcBef>
              <a:spcAft>
                <a:spcPts val="0"/>
              </a:spcAft>
              <a:buSzPts val="1800"/>
              <a:buNone/>
            </a:pPr>
            <a:r>
              <a:rPr lang="en-US" sz="1400">
                <a:solidFill>
                  <a:schemeClr val="dk1"/>
                </a:solidFill>
              </a:rPr>
              <a:t>  Since product is unity we get: a</a:t>
            </a:r>
            <a:r>
              <a:rPr baseline="30000" lang="en-US" sz="1400">
                <a:solidFill>
                  <a:schemeClr val="dk1"/>
                </a:solidFill>
              </a:rPr>
              <a:t>2</a:t>
            </a:r>
            <a:r>
              <a:rPr lang="en-US" sz="1400">
                <a:solidFill>
                  <a:schemeClr val="dk1"/>
                </a:solidFill>
              </a:rPr>
              <a:t> + 18a + 81 = 1 </a:t>
            </a:r>
            <a:endParaRPr/>
          </a:p>
          <a:p>
            <a:pPr indent="-342900" lvl="0" marL="342900" rtl="0" algn="l">
              <a:lnSpc>
                <a:spcPct val="150000"/>
              </a:lnSpc>
              <a:spcBef>
                <a:spcPts val="0"/>
              </a:spcBef>
              <a:spcAft>
                <a:spcPts val="0"/>
              </a:spcAft>
              <a:buSzPts val="1800"/>
              <a:buNone/>
            </a:pPr>
            <a:r>
              <a:rPr lang="en-US" sz="1400">
                <a:solidFill>
                  <a:schemeClr val="dk1"/>
                </a:solidFill>
              </a:rPr>
              <a:t>  Thus, a</a:t>
            </a:r>
            <a:r>
              <a:rPr baseline="30000" lang="en-US" sz="1400">
                <a:solidFill>
                  <a:schemeClr val="dk1"/>
                </a:solidFill>
              </a:rPr>
              <a:t>2</a:t>
            </a:r>
            <a:r>
              <a:rPr lang="en-US" sz="1400">
                <a:solidFill>
                  <a:schemeClr val="dk1"/>
                </a:solidFill>
              </a:rPr>
              <a:t> + 18a + 80 = 0 </a:t>
            </a:r>
            <a:endParaRPr/>
          </a:p>
          <a:p>
            <a:pPr indent="-342900" lvl="0" marL="342900" rtl="0" algn="l">
              <a:lnSpc>
                <a:spcPct val="150000"/>
              </a:lnSpc>
              <a:spcBef>
                <a:spcPts val="0"/>
              </a:spcBef>
              <a:spcAft>
                <a:spcPts val="0"/>
              </a:spcAft>
              <a:buSzPts val="1800"/>
              <a:buNone/>
            </a:pPr>
            <a:r>
              <a:rPr lang="en-US" sz="1400">
                <a:solidFill>
                  <a:schemeClr val="dk1"/>
                </a:solidFill>
              </a:rPr>
              <a:t>  Solving, we get: a = –10 and a = – 8.</a:t>
            </a:r>
            <a:endParaRPr/>
          </a:p>
          <a:p>
            <a:pPr indent="-342900" lvl="0" marL="342900" rtl="0" algn="l">
              <a:lnSpc>
                <a:spcPct val="150000"/>
              </a:lnSpc>
              <a:spcBef>
                <a:spcPts val="0"/>
              </a:spcBef>
              <a:spcAft>
                <a:spcPts val="0"/>
              </a:spcAft>
              <a:buSzPts val="1800"/>
              <a:buNone/>
            </a:pPr>
            <a:r>
              <a:rPr lang="en-US">
                <a:solidFill>
                  <a:schemeClr val="dk1"/>
                </a:solidFil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500"/>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500"/>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500"/>
                                        <p:tgtEl>
                                          <p:spTgt spid="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animEffect filter="fade" transition="in">
                                      <p:cBhvr>
                                        <p:cTn dur="500"/>
                                        <p:tgtEl>
                                          <p:spTgt spid="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animEffect filter="fade" transition="in">
                                      <p:cBhvr>
                                        <p:cTn dur="500"/>
                                        <p:tgtEl>
                                          <p:spTgt spid="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animEffect filter="fade" transition="in">
                                      <p:cBhvr>
                                        <p:cTn dur="500"/>
                                        <p:tgtEl>
                                          <p:spTgt spid="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6" st="6"/>
                                            </p:txEl>
                                          </p:spTgt>
                                        </p:tgtEl>
                                        <p:attrNameLst>
                                          <p:attrName>style.visibility</p:attrName>
                                        </p:attrNameLst>
                                      </p:cBhvr>
                                      <p:to>
                                        <p:strVal val="visible"/>
                                      </p:to>
                                    </p:set>
                                    <p:animEffect filter="fade" transition="in">
                                      <p:cBhvr>
                                        <p:cTn dur="500"/>
                                        <p:tgtEl>
                                          <p:spTgt spid="7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7" st="7"/>
                                            </p:txEl>
                                          </p:spTgt>
                                        </p:tgtEl>
                                        <p:attrNameLst>
                                          <p:attrName>style.visibility</p:attrName>
                                        </p:attrNameLst>
                                      </p:cBhvr>
                                      <p:to>
                                        <p:strVal val="visible"/>
                                      </p:to>
                                    </p:set>
                                    <p:animEffect filter="fade" transition="in">
                                      <p:cBhvr>
                                        <p:cTn dur="500"/>
                                        <p:tgtEl>
                                          <p:spTgt spid="7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8" st="8"/>
                                            </p:txEl>
                                          </p:spTgt>
                                        </p:tgtEl>
                                        <p:attrNameLst>
                                          <p:attrName>style.visibility</p:attrName>
                                        </p:attrNameLst>
                                      </p:cBhvr>
                                      <p:to>
                                        <p:strVal val="visible"/>
                                      </p:to>
                                    </p:set>
                                    <p:animEffect filter="fade" transition="in">
                                      <p:cBhvr>
                                        <p:cTn dur="500"/>
                                        <p:tgtEl>
                                          <p:spTgt spid="7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7"/>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US" sz="1600">
                <a:solidFill>
                  <a:schemeClr val="dk1"/>
                </a:solidFill>
              </a:rPr>
              <a:t>For what value of c the quadratic equation x</a:t>
            </a:r>
            <a:r>
              <a:rPr baseline="30000" lang="en-US" sz="1600">
                <a:solidFill>
                  <a:schemeClr val="dk1"/>
                </a:solidFill>
              </a:rPr>
              <a:t>2</a:t>
            </a:r>
            <a:r>
              <a:rPr lang="en-US" sz="1600">
                <a:solidFill>
                  <a:schemeClr val="dk1"/>
                </a:solidFill>
              </a:rPr>
              <a:t> – (c + 6)x + 2(2c – 1) = 0 has sum</a:t>
            </a:r>
            <a:endParaRPr sz="1600"/>
          </a:p>
          <a:p>
            <a:pPr indent="0" lvl="0" marL="0" rtl="0" algn="l">
              <a:lnSpc>
                <a:spcPct val="150000"/>
              </a:lnSpc>
              <a:spcBef>
                <a:spcPts val="0"/>
              </a:spcBef>
              <a:spcAft>
                <a:spcPts val="0"/>
              </a:spcAft>
              <a:buSzPts val="1800"/>
              <a:buNone/>
            </a:pPr>
            <a:r>
              <a:rPr lang="en-US" sz="1600">
                <a:solidFill>
                  <a:schemeClr val="dk1"/>
                </a:solidFill>
              </a:rPr>
              <a:t>of the roots as half of their product?</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5 </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–4 </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7 </a:t>
            </a:r>
            <a:endParaRPr sz="1600"/>
          </a:p>
          <a:p>
            <a:pPr indent="-330200" lvl="0" marL="457200" rtl="0" algn="l">
              <a:lnSpc>
                <a:spcPct val="150000"/>
              </a:lnSpc>
              <a:spcBef>
                <a:spcPts val="0"/>
              </a:spcBef>
              <a:spcAft>
                <a:spcPts val="0"/>
              </a:spcAft>
              <a:buClr>
                <a:schemeClr val="dk1"/>
              </a:buClr>
              <a:buSzPts val="1600"/>
              <a:buFont typeface="Roboto"/>
              <a:buAutoNum type="alphaUcPeriod"/>
            </a:pPr>
            <a:r>
              <a:rPr lang="en-US" sz="1600">
                <a:solidFill>
                  <a:schemeClr val="dk1"/>
                </a:solidFill>
              </a:rPr>
              <a:t>3</a:t>
            </a:r>
            <a:endParaRPr sz="1600"/>
          </a:p>
          <a:p>
            <a:pPr indent="-228600" lvl="0" marL="457200" rtl="0" algn="l">
              <a:lnSpc>
                <a:spcPct val="150000"/>
              </a:lnSpc>
              <a:spcBef>
                <a:spcPts val="0"/>
              </a:spcBef>
              <a:spcAft>
                <a:spcPts val="0"/>
              </a:spcAft>
              <a:buSzPts val="1800"/>
              <a:buNone/>
            </a:pPr>
            <a:r>
              <a:t/>
            </a:r>
            <a:endParaRPr>
              <a:solidFill>
                <a:schemeClr val="dk1"/>
              </a:solidFill>
            </a:endParaRPr>
          </a:p>
          <a:p>
            <a:pPr indent="-342900" lvl="0" marL="457200" rtl="0" algn="l">
              <a:lnSpc>
                <a:spcPct val="150000"/>
              </a:lnSpc>
              <a:spcBef>
                <a:spcPts val="0"/>
              </a:spcBef>
              <a:spcAft>
                <a:spcPts val="0"/>
              </a:spcAft>
              <a:buSzPts val="1800"/>
              <a:buNone/>
            </a:pPr>
            <a:r>
              <a:rPr lang="en-US">
                <a:solidFill>
                  <a:schemeClr val="dk1"/>
                </a:solidFill>
              </a:rPr>
              <a:t>								</a:t>
            </a:r>
            <a:r>
              <a:rPr b="1" lang="en-US">
                <a:solidFill>
                  <a:schemeClr val="dk1"/>
                </a:solidFill>
              </a:rPr>
              <a:t>Answer: C</a:t>
            </a:r>
            <a:endParaRPr b="1">
              <a:solidFill>
                <a:schemeClr val="dk1"/>
              </a:solidFill>
            </a:endParaRPr>
          </a:p>
          <a:p>
            <a:pPr indent="-342900" lvl="0" marL="457200" rtl="0" algn="l">
              <a:lnSpc>
                <a:spcPct val="150000"/>
              </a:lnSpc>
              <a:spcBef>
                <a:spcPts val="0"/>
              </a:spcBef>
              <a:spcAft>
                <a:spcPts val="0"/>
              </a:spcAft>
              <a:buSzPts val="1800"/>
              <a:buNone/>
            </a:pPr>
            <a:r>
              <a:t/>
            </a:r>
            <a:endParaRPr>
              <a:solidFill>
                <a:schemeClr val="dk1"/>
              </a:solidFill>
              <a:latin typeface="Roboto"/>
              <a:ea typeface="Roboto"/>
              <a:cs typeface="Roboto"/>
              <a:sym typeface="Roboto"/>
            </a:endParaRPr>
          </a:p>
        </p:txBody>
      </p:sp>
      <p:sp>
        <p:nvSpPr>
          <p:cNvPr id="83" name="Google Shape;83;p7"/>
          <p:cNvSpPr txBox="1"/>
          <p:nvPr/>
        </p:nvSpPr>
        <p:spPr>
          <a:xfrm>
            <a:off x="722375"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Question: 01</a:t>
            </a:r>
            <a:endParaRPr b="1" sz="2000">
              <a:solidFill>
                <a:srgbClr val="8182EF"/>
              </a:solidFill>
              <a:latin typeface="Roboto"/>
              <a:ea typeface="Roboto"/>
              <a:cs typeface="Roboto"/>
              <a:sym typeface="Roboto"/>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500"/>
                                        <p:tgtEl>
                                          <p:spTgt spid="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500"/>
                                        <p:tgtEl>
                                          <p:spTgt spid="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500"/>
                                        <p:tgtEl>
                                          <p:spTgt spid="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500"/>
                                        <p:tgtEl>
                                          <p:spTgt spid="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animEffect filter="fade" transition="in">
                                      <p:cBhvr>
                                        <p:cTn dur="500"/>
                                        <p:tgtEl>
                                          <p:spTgt spid="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5" st="5"/>
                                            </p:txEl>
                                          </p:spTgt>
                                        </p:tgtEl>
                                        <p:attrNameLst>
                                          <p:attrName>style.visibility</p:attrName>
                                        </p:attrNameLst>
                                      </p:cBhvr>
                                      <p:to>
                                        <p:strVal val="visible"/>
                                      </p:to>
                                    </p:set>
                                    <p:animEffect filter="fade" transition="in">
                                      <p:cBhvr>
                                        <p:cTn dur="500"/>
                                        <p:tgtEl>
                                          <p:spTgt spid="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6" st="6"/>
                                            </p:txEl>
                                          </p:spTgt>
                                        </p:tgtEl>
                                        <p:attrNameLst>
                                          <p:attrName>style.visibility</p:attrName>
                                        </p:attrNameLst>
                                      </p:cBhvr>
                                      <p:to>
                                        <p:strVal val="visible"/>
                                      </p:to>
                                    </p:set>
                                    <p:animEffect filter="fade" transition="in">
                                      <p:cBhvr>
                                        <p:cTn dur="500"/>
                                        <p:tgtEl>
                                          <p:spTgt spid="8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7" st="7"/>
                                            </p:txEl>
                                          </p:spTgt>
                                        </p:tgtEl>
                                        <p:attrNameLst>
                                          <p:attrName>style.visibility</p:attrName>
                                        </p:attrNameLst>
                                      </p:cBhvr>
                                      <p:to>
                                        <p:strVal val="visible"/>
                                      </p:to>
                                    </p:set>
                                    <p:animEffect filter="fade" transition="in">
                                      <p:cBhvr>
                                        <p:cTn dur="500"/>
                                        <p:tgtEl>
                                          <p:spTgt spid="8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8" st="8"/>
                                            </p:txEl>
                                          </p:spTgt>
                                        </p:tgtEl>
                                        <p:attrNameLst>
                                          <p:attrName>style.visibility</p:attrName>
                                        </p:attrNameLst>
                                      </p:cBhvr>
                                      <p:to>
                                        <p:strVal val="visible"/>
                                      </p:to>
                                    </p:set>
                                    <p:animEffect filter="fade" transition="in">
                                      <p:cBhvr>
                                        <p:cTn dur="500"/>
                                        <p:tgtEl>
                                          <p:spTgt spid="8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 name="Shape 87"/>
        <p:cNvGrpSpPr/>
        <p:nvPr/>
      </p:nvGrpSpPr>
      <p:grpSpPr>
        <a:xfrm>
          <a:off x="0" y="0"/>
          <a:ext cx="0" cy="0"/>
          <a:chOff x="0" y="0"/>
          <a:chExt cx="0" cy="0"/>
        </a:xfrm>
      </p:grpSpPr>
      <p:sp>
        <p:nvSpPr>
          <p:cNvPr id="88" name="Google Shape;88;p8"/>
          <p:cNvSpPr txBox="1"/>
          <p:nvPr/>
        </p:nvSpPr>
        <p:spPr>
          <a:xfrm>
            <a:off x="317872" y="233550"/>
            <a:ext cx="3575327"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89" name="Google Shape;89;p8"/>
          <p:cNvSpPr txBox="1"/>
          <p:nvPr>
            <p:ph idx="1" type="body"/>
          </p:nvPr>
        </p:nvSpPr>
        <p:spPr>
          <a:xfrm>
            <a:off x="722375" y="1435600"/>
            <a:ext cx="7995600" cy="2747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None/>
            </a:pPr>
            <a:r>
              <a:rPr lang="en-US" sz="1400">
                <a:solidFill>
                  <a:schemeClr val="dk1"/>
                </a:solidFill>
              </a:rPr>
              <a:t>For what value of c the quadratic equation x</a:t>
            </a:r>
            <a:r>
              <a:rPr baseline="30000" lang="en-US" sz="1400">
                <a:solidFill>
                  <a:schemeClr val="dk1"/>
                </a:solidFill>
              </a:rPr>
              <a:t>2</a:t>
            </a:r>
            <a:r>
              <a:rPr lang="en-US" sz="1400">
                <a:solidFill>
                  <a:schemeClr val="dk1"/>
                </a:solidFill>
              </a:rPr>
              <a:t>– (c + 6) x + 2( 2c – 1) = 0 has sum</a:t>
            </a:r>
            <a:endParaRPr/>
          </a:p>
          <a:p>
            <a:pPr indent="-342900" lvl="0" marL="457200" rtl="0" algn="l">
              <a:lnSpc>
                <a:spcPct val="150000"/>
              </a:lnSpc>
              <a:spcBef>
                <a:spcPts val="0"/>
              </a:spcBef>
              <a:spcAft>
                <a:spcPts val="0"/>
              </a:spcAft>
              <a:buSzPts val="1800"/>
              <a:buNone/>
            </a:pPr>
            <a:r>
              <a:rPr lang="en-US" sz="1400">
                <a:solidFill>
                  <a:schemeClr val="dk1"/>
                </a:solidFill>
              </a:rPr>
              <a:t>of the roots as half of their product?</a:t>
            </a:r>
            <a:endParaRPr/>
          </a:p>
          <a:p>
            <a:pPr indent="-342900" lvl="0" marL="457200" rtl="0" algn="l">
              <a:lnSpc>
                <a:spcPct val="150000"/>
              </a:lnSpc>
              <a:spcBef>
                <a:spcPts val="0"/>
              </a:spcBef>
              <a:spcAft>
                <a:spcPts val="0"/>
              </a:spcAft>
              <a:buSzPts val="1800"/>
              <a:buNone/>
            </a:pPr>
            <a:r>
              <a:rPr lang="en-US" sz="1400">
                <a:solidFill>
                  <a:schemeClr val="dk1"/>
                </a:solidFill>
              </a:rPr>
              <a:t>Explanation:</a:t>
            </a:r>
            <a:endParaRPr/>
          </a:p>
          <a:p>
            <a:pPr indent="-342900" lvl="0" marL="457200" rtl="0" algn="l">
              <a:lnSpc>
                <a:spcPct val="150000"/>
              </a:lnSpc>
              <a:spcBef>
                <a:spcPts val="0"/>
              </a:spcBef>
              <a:spcAft>
                <a:spcPts val="0"/>
              </a:spcAft>
              <a:buSzPts val="1800"/>
              <a:buNone/>
            </a:pPr>
            <a:r>
              <a:rPr lang="en-US" sz="1400">
                <a:solidFill>
                  <a:schemeClr val="dk1"/>
                </a:solidFill>
              </a:rPr>
              <a:t>(c + 6) = 1/ 2 × 2( 2c – 1) fi c + 6 = 2c – 1 fi c = 7</a:t>
            </a:r>
            <a:endParaRPr/>
          </a:p>
          <a:p>
            <a:pPr indent="-342900" lvl="0" marL="457200" rtl="0" algn="l">
              <a:lnSpc>
                <a:spcPct val="150000"/>
              </a:lnSpc>
              <a:spcBef>
                <a:spcPts val="0"/>
              </a:spcBef>
              <a:spcAft>
                <a:spcPts val="0"/>
              </a:spcAft>
              <a:buSzPts val="1800"/>
              <a:buNone/>
            </a:pPr>
            <a:r>
              <a:t/>
            </a:r>
            <a:endParaRPr>
              <a:solidFill>
                <a:schemeClr val="dk1"/>
              </a:solidFill>
            </a:endParaRPr>
          </a:p>
          <a:p>
            <a:pPr indent="0" lvl="0" marL="114300" rtl="0" algn="l">
              <a:lnSpc>
                <a:spcPct val="150000"/>
              </a:lnSpc>
              <a:spcBef>
                <a:spcPts val="0"/>
              </a:spcBef>
              <a:spcAft>
                <a:spcPts val="0"/>
              </a:spcAft>
              <a:buSzPts val="1800"/>
              <a:buNone/>
            </a:pPr>
            <a:r>
              <a:t/>
            </a:r>
            <a:endParaRPr>
              <a:solidFill>
                <a:schemeClr val="dk1"/>
              </a:solidFill>
              <a:latin typeface="Roboto"/>
              <a:ea typeface="Roboto"/>
              <a:cs typeface="Roboto"/>
              <a:sym typeface="Roboto"/>
            </a:endParaRPr>
          </a:p>
        </p:txBody>
      </p:sp>
      <p:sp>
        <p:nvSpPr>
          <p:cNvPr id="90" name="Google Shape;90;p8"/>
          <p:cNvSpPr txBox="1"/>
          <p:nvPr/>
        </p:nvSpPr>
        <p:spPr>
          <a:xfrm>
            <a:off x="893200" y="6309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Explanation</a:t>
            </a:r>
            <a:r>
              <a:rPr b="1" lang="en-US" sz="2000">
                <a:solidFill>
                  <a:srgbClr val="8182EF"/>
                </a:solidFill>
                <a:latin typeface="Roboto"/>
                <a:ea typeface="Roboto"/>
                <a:cs typeface="Roboto"/>
                <a:sym typeface="Roboto"/>
              </a:rPr>
              <a:t>: 01</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2000"/>
                                        <p:tgtEl>
                                          <p:spTgt spid="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2000"/>
                                        <p:tgtEl>
                                          <p:spTgt spid="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2000"/>
                                        <p:tgtEl>
                                          <p:spTgt spid="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animEffect filter="fade" transition="in">
                                      <p:cBhvr>
                                        <p:cTn dur="2000"/>
                                        <p:tgtEl>
                                          <p:spTgt spid="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animEffect filter="fade" transition="in">
                                      <p:cBhvr>
                                        <p:cTn dur="2000"/>
                                        <p:tgtEl>
                                          <p:spTgt spid="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5" st="5"/>
                                            </p:txEl>
                                          </p:spTgt>
                                        </p:tgtEl>
                                        <p:attrNameLst>
                                          <p:attrName>style.visibility</p:attrName>
                                        </p:attrNameLst>
                                      </p:cBhvr>
                                      <p:to>
                                        <p:strVal val="visible"/>
                                      </p:to>
                                    </p:set>
                                    <p:animEffect filter="fade" transition="in">
                                      <p:cBhvr>
                                        <p:cTn dur="2000"/>
                                        <p:tgtEl>
                                          <p:spTgt spid="8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sushmitha</dc:creator>
</cp:coreProperties>
</file>