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78" r:id="rId3"/>
    <p:sldId id="280" r:id="rId4"/>
    <p:sldId id="264" r:id="rId5"/>
    <p:sldId id="281" r:id="rId6"/>
    <p:sldId id="265" r:id="rId7"/>
    <p:sldId id="282" r:id="rId8"/>
    <p:sldId id="300" r:id="rId9"/>
    <p:sldId id="266" r:id="rId10"/>
    <p:sldId id="301" r:id="rId11"/>
    <p:sldId id="267" r:id="rId12"/>
    <p:sldId id="284" r:id="rId13"/>
    <p:sldId id="268" r:id="rId14"/>
    <p:sldId id="302" r:id="rId15"/>
    <p:sldId id="269" r:id="rId16"/>
    <p:sldId id="303" r:id="rId17"/>
    <p:sldId id="270" r:id="rId18"/>
    <p:sldId id="287" r:id="rId19"/>
    <p:sldId id="271" r:id="rId20"/>
    <p:sldId id="304" r:id="rId21"/>
    <p:sldId id="272" r:id="rId22"/>
    <p:sldId id="289" r:id="rId23"/>
    <p:sldId id="273" r:id="rId24"/>
    <p:sldId id="290" r:id="rId25"/>
    <p:sldId id="279" r:id="rId26"/>
    <p:sldId id="291" r:id="rId27"/>
    <p:sldId id="275" r:id="rId28"/>
    <p:sldId id="292" r:id="rId29"/>
    <p:sldId id="305" r:id="rId30"/>
    <p:sldId id="276" r:id="rId31"/>
    <p:sldId id="293" r:id="rId32"/>
    <p:sldId id="277" r:id="rId33"/>
    <p:sldId id="296"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1B81"/>
    <a:srgbClr val="FF0000"/>
    <a:srgbClr val="00FF00"/>
    <a:srgbClr val="FFFFFF"/>
    <a:srgbClr val="000000"/>
    <a:srgbClr val="CFB5F2"/>
    <a:srgbClr val="610B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907" autoAdjust="0"/>
  </p:normalViewPr>
  <p:slideViewPr>
    <p:cSldViewPr snapToGrid="0">
      <p:cViewPr varScale="1">
        <p:scale>
          <a:sx n="56" d="100"/>
          <a:sy n="56" d="100"/>
        </p:scale>
        <p:origin x="84" y="33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DCA69C-DD03-425E-AFC2-BFEE179D6745}" type="datetimeFigureOut">
              <a:rPr lang="en-IN" smtClean="0"/>
              <a:t>31-08-2018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6606FC-2E86-49C6-85C5-40228B5A29E0}" type="slidenum">
              <a:rPr lang="en-IN" smtClean="0"/>
              <a:t>‹#›</a:t>
            </a:fld>
            <a:endParaRPr lang="en-IN"/>
          </a:p>
        </p:txBody>
      </p:sp>
    </p:spTree>
    <p:extLst>
      <p:ext uri="{BB962C8B-B14F-4D97-AF65-F5344CB8AC3E}">
        <p14:creationId xmlns:p14="http://schemas.microsoft.com/office/powerpoint/2010/main" val="3885038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152BFFB-D196-42F4-AC79-34CD6131BEC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59387" b="28295"/>
          <a:stretch/>
        </p:blipFill>
        <p:spPr>
          <a:xfrm>
            <a:off x="0" y="6224399"/>
            <a:ext cx="9144000" cy="633601"/>
          </a:xfrm>
          <a:prstGeom prst="rect">
            <a:avLst/>
          </a:prstGeom>
        </p:spPr>
      </p:pic>
      <p:pic>
        <p:nvPicPr>
          <p:cNvPr id="15" name="Picture 14">
            <a:extLst>
              <a:ext uri="{FF2B5EF4-FFF2-40B4-BE49-F238E27FC236}">
                <a16:creationId xmlns:a16="http://schemas.microsoft.com/office/drawing/2014/main" id="{FE9E4003-6AF3-49ED-A8A0-966F525605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79376" y="1185333"/>
            <a:ext cx="2785247" cy="3381604"/>
          </a:xfrm>
          <a:prstGeom prst="rect">
            <a:avLst/>
          </a:prstGeom>
        </p:spPr>
      </p:pic>
      <p:sp>
        <p:nvSpPr>
          <p:cNvPr id="17" name="TextBox 16">
            <a:extLst>
              <a:ext uri="{FF2B5EF4-FFF2-40B4-BE49-F238E27FC236}">
                <a16:creationId xmlns:a16="http://schemas.microsoft.com/office/drawing/2014/main" id="{378D4AAA-3CDD-4D54-BE36-01F929F1EC5C}"/>
              </a:ext>
            </a:extLst>
          </p:cNvPr>
          <p:cNvSpPr txBox="1"/>
          <p:nvPr userDrawn="1"/>
        </p:nvSpPr>
        <p:spPr>
          <a:xfrm>
            <a:off x="1674763" y="5118669"/>
            <a:ext cx="5945154" cy="553998"/>
          </a:xfrm>
          <a:prstGeom prst="rect">
            <a:avLst/>
          </a:prstGeom>
          <a:noFill/>
        </p:spPr>
        <p:txBody>
          <a:bodyPr wrap="none" rtlCol="0">
            <a:spAutoFit/>
          </a:bodyPr>
          <a:lstStyle/>
          <a:p>
            <a:r>
              <a:rPr lang="en-US" sz="3000" dirty="0">
                <a:solidFill>
                  <a:srgbClr val="D91B81"/>
                </a:solidFill>
              </a:rPr>
              <a:t>Ethnus Consultancy Services Pvt. Ltd.</a:t>
            </a:r>
          </a:p>
        </p:txBody>
      </p:sp>
    </p:spTree>
    <p:extLst>
      <p:ext uri="{BB962C8B-B14F-4D97-AF65-F5344CB8AC3E}">
        <p14:creationId xmlns:p14="http://schemas.microsoft.com/office/powerpoint/2010/main" val="620895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formation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C267A47-9896-4939-B103-295AF495D0DC}"/>
              </a:ext>
            </a:extLst>
          </p:cNvPr>
          <p:cNvSpPr>
            <a:spLocks noGrp="1"/>
          </p:cNvSpPr>
          <p:nvPr>
            <p:ph type="pic" sz="quarter" idx="10"/>
          </p:nvPr>
        </p:nvSpPr>
        <p:spPr>
          <a:xfrm>
            <a:off x="1732788" y="1323215"/>
            <a:ext cx="5678424" cy="4270248"/>
          </a:xfrm>
        </p:spPr>
        <p:txBody>
          <a:bodyPr/>
          <a:lstStyle/>
          <a:p>
            <a:endParaRPr lang="en-IN" dirty="0"/>
          </a:p>
        </p:txBody>
      </p:sp>
      <p:pic>
        <p:nvPicPr>
          <p:cNvPr id="8" name="Picture 7">
            <a:extLst>
              <a:ext uri="{FF2B5EF4-FFF2-40B4-BE49-F238E27FC236}">
                <a16:creationId xmlns:a16="http://schemas.microsoft.com/office/drawing/2014/main" id="{B152BFFB-D196-42F4-AC79-34CD6131BEC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59387" b="28295"/>
          <a:stretch/>
        </p:blipFill>
        <p:spPr>
          <a:xfrm flipH="1" flipV="1">
            <a:off x="0" y="6224399"/>
            <a:ext cx="9144000" cy="633601"/>
          </a:xfrm>
          <a:prstGeom prst="rect">
            <a:avLst/>
          </a:prstGeom>
        </p:spPr>
      </p:pic>
      <p:pic>
        <p:nvPicPr>
          <p:cNvPr id="9" name="Picture 8">
            <a:extLst>
              <a:ext uri="{FF2B5EF4-FFF2-40B4-BE49-F238E27FC236}">
                <a16:creationId xmlns:a16="http://schemas.microsoft.com/office/drawing/2014/main" id="{6A92AEBE-4A7A-4B35-88F3-7E0A566AE05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25369" y="244800"/>
            <a:ext cx="1073831" cy="1303752"/>
          </a:xfrm>
          <a:prstGeom prst="rect">
            <a:avLst/>
          </a:prstGeom>
        </p:spPr>
      </p:pic>
      <p:sp>
        <p:nvSpPr>
          <p:cNvPr id="11" name="Text Placeholder 10">
            <a:extLst>
              <a:ext uri="{FF2B5EF4-FFF2-40B4-BE49-F238E27FC236}">
                <a16:creationId xmlns:a16="http://schemas.microsoft.com/office/drawing/2014/main" id="{615BBCD2-DC7A-4D6D-977F-B2BD76977B77}"/>
              </a:ext>
            </a:extLst>
          </p:cNvPr>
          <p:cNvSpPr>
            <a:spLocks noGrp="1"/>
          </p:cNvSpPr>
          <p:nvPr>
            <p:ph type="body" sz="quarter" idx="11" hasCustomPrompt="1"/>
          </p:nvPr>
        </p:nvSpPr>
        <p:spPr>
          <a:xfrm>
            <a:off x="2363724" y="692279"/>
            <a:ext cx="5047488" cy="630936"/>
          </a:xfrm>
          <a:solidFill>
            <a:schemeClr val="bg1">
              <a:lumMod val="75000"/>
              <a:alpha val="34118"/>
            </a:schemeClr>
          </a:solidFill>
          <a:ln>
            <a:noFill/>
          </a:ln>
        </p:spPr>
        <p:txBody>
          <a:bodyPr anchor="ctr">
            <a:normAutofit/>
          </a:bodyPr>
          <a:lstStyle>
            <a:lvl1pPr marL="0" indent="0">
              <a:buNone/>
              <a:defRPr sz="2000" cap="all" baseline="0">
                <a:solidFill>
                  <a:schemeClr val="tx1"/>
                </a:solidFill>
              </a:defRPr>
            </a:lvl1pPr>
          </a:lstStyle>
          <a:p>
            <a:pPr lvl="0"/>
            <a:r>
              <a:rPr lang="en-US" dirty="0"/>
              <a:t>Picture Title</a:t>
            </a:r>
            <a:endParaRPr lang="en-IN" dirty="0"/>
          </a:p>
        </p:txBody>
      </p:sp>
      <p:sp>
        <p:nvSpPr>
          <p:cNvPr id="15" name="Rectangle 14">
            <a:extLst>
              <a:ext uri="{FF2B5EF4-FFF2-40B4-BE49-F238E27FC236}">
                <a16:creationId xmlns:a16="http://schemas.microsoft.com/office/drawing/2014/main" id="{BE94FF22-ABDE-4A53-81AF-1F415AB055FA}"/>
              </a:ext>
            </a:extLst>
          </p:cNvPr>
          <p:cNvSpPr/>
          <p:nvPr userDrawn="1"/>
        </p:nvSpPr>
        <p:spPr>
          <a:xfrm>
            <a:off x="1732788" y="692279"/>
            <a:ext cx="630936" cy="630936"/>
          </a:xfrm>
          <a:prstGeom prst="rect">
            <a:avLst/>
          </a:prstGeom>
          <a:solidFill>
            <a:schemeClr val="bg1">
              <a:lumMod val="65000"/>
              <a:alpha val="6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7" name="Graphic 16" descr="Brain in head">
            <a:extLst>
              <a:ext uri="{FF2B5EF4-FFF2-40B4-BE49-F238E27FC236}">
                <a16:creationId xmlns:a16="http://schemas.microsoft.com/office/drawing/2014/main" id="{2A698E03-86C0-40CC-8DE4-C762BD70201D}"/>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51660" y="811151"/>
            <a:ext cx="393192" cy="393192"/>
          </a:xfrm>
          <a:prstGeom prst="rect">
            <a:avLst/>
          </a:prstGeom>
        </p:spPr>
      </p:pic>
    </p:spTree>
    <p:extLst>
      <p:ext uri="{BB962C8B-B14F-4D97-AF65-F5344CB8AC3E}">
        <p14:creationId xmlns:p14="http://schemas.microsoft.com/office/powerpoint/2010/main" val="1730261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p">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C267A47-9896-4939-B103-295AF495D0DC}"/>
              </a:ext>
            </a:extLst>
          </p:cNvPr>
          <p:cNvSpPr>
            <a:spLocks noGrp="1"/>
          </p:cNvSpPr>
          <p:nvPr>
            <p:ph type="pic" sz="quarter" idx="10"/>
          </p:nvPr>
        </p:nvSpPr>
        <p:spPr>
          <a:xfrm>
            <a:off x="1732788" y="1323215"/>
            <a:ext cx="5678424" cy="4270248"/>
          </a:xfrm>
        </p:spPr>
        <p:txBody>
          <a:bodyPr/>
          <a:lstStyle/>
          <a:p>
            <a:endParaRPr lang="en-IN" dirty="0"/>
          </a:p>
        </p:txBody>
      </p:sp>
      <p:pic>
        <p:nvPicPr>
          <p:cNvPr id="8" name="Picture 7">
            <a:extLst>
              <a:ext uri="{FF2B5EF4-FFF2-40B4-BE49-F238E27FC236}">
                <a16:creationId xmlns:a16="http://schemas.microsoft.com/office/drawing/2014/main" id="{B152BFFB-D196-42F4-AC79-34CD6131BEC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59387" b="28295"/>
          <a:stretch/>
        </p:blipFill>
        <p:spPr>
          <a:xfrm flipH="1" flipV="1">
            <a:off x="0" y="6224399"/>
            <a:ext cx="9144000" cy="633601"/>
          </a:xfrm>
          <a:prstGeom prst="rect">
            <a:avLst/>
          </a:prstGeom>
        </p:spPr>
      </p:pic>
      <p:pic>
        <p:nvPicPr>
          <p:cNvPr id="9" name="Picture 8">
            <a:extLst>
              <a:ext uri="{FF2B5EF4-FFF2-40B4-BE49-F238E27FC236}">
                <a16:creationId xmlns:a16="http://schemas.microsoft.com/office/drawing/2014/main" id="{6A92AEBE-4A7A-4B35-88F3-7E0A566AE05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25369" y="244800"/>
            <a:ext cx="1073831" cy="1303752"/>
          </a:xfrm>
          <a:prstGeom prst="rect">
            <a:avLst/>
          </a:prstGeom>
        </p:spPr>
      </p:pic>
      <p:sp>
        <p:nvSpPr>
          <p:cNvPr id="11" name="Text Placeholder 10">
            <a:extLst>
              <a:ext uri="{FF2B5EF4-FFF2-40B4-BE49-F238E27FC236}">
                <a16:creationId xmlns:a16="http://schemas.microsoft.com/office/drawing/2014/main" id="{615BBCD2-DC7A-4D6D-977F-B2BD76977B77}"/>
              </a:ext>
            </a:extLst>
          </p:cNvPr>
          <p:cNvSpPr>
            <a:spLocks noGrp="1"/>
          </p:cNvSpPr>
          <p:nvPr>
            <p:ph type="body" sz="quarter" idx="11" hasCustomPrompt="1"/>
          </p:nvPr>
        </p:nvSpPr>
        <p:spPr>
          <a:xfrm>
            <a:off x="2363724" y="692279"/>
            <a:ext cx="5047488" cy="630936"/>
          </a:xfrm>
          <a:solidFill>
            <a:schemeClr val="bg1">
              <a:lumMod val="75000"/>
              <a:alpha val="34118"/>
            </a:schemeClr>
          </a:solidFill>
          <a:ln>
            <a:noFill/>
          </a:ln>
        </p:spPr>
        <p:txBody>
          <a:bodyPr anchor="ctr">
            <a:normAutofit/>
          </a:bodyPr>
          <a:lstStyle>
            <a:lvl1pPr marL="0" indent="0">
              <a:buNone/>
              <a:defRPr sz="2000" cap="all" baseline="0">
                <a:solidFill>
                  <a:schemeClr val="tx1"/>
                </a:solidFill>
              </a:defRPr>
            </a:lvl1pPr>
          </a:lstStyle>
          <a:p>
            <a:pPr lvl="0"/>
            <a:r>
              <a:rPr lang="en-US" dirty="0"/>
              <a:t>Picture Title</a:t>
            </a:r>
            <a:endParaRPr lang="en-IN" dirty="0"/>
          </a:p>
        </p:txBody>
      </p:sp>
      <p:sp>
        <p:nvSpPr>
          <p:cNvPr id="15" name="Rectangle 14">
            <a:extLst>
              <a:ext uri="{FF2B5EF4-FFF2-40B4-BE49-F238E27FC236}">
                <a16:creationId xmlns:a16="http://schemas.microsoft.com/office/drawing/2014/main" id="{BE94FF22-ABDE-4A53-81AF-1F415AB055FA}"/>
              </a:ext>
            </a:extLst>
          </p:cNvPr>
          <p:cNvSpPr/>
          <p:nvPr userDrawn="1"/>
        </p:nvSpPr>
        <p:spPr>
          <a:xfrm>
            <a:off x="1732788" y="692279"/>
            <a:ext cx="630936" cy="630936"/>
          </a:xfrm>
          <a:prstGeom prst="rect">
            <a:avLst/>
          </a:prstGeom>
          <a:solidFill>
            <a:schemeClr val="bg1">
              <a:lumMod val="65000"/>
              <a:alpha val="6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Graphic 2" descr="Lightbulb">
            <a:extLst>
              <a:ext uri="{FF2B5EF4-FFF2-40B4-BE49-F238E27FC236}">
                <a16:creationId xmlns:a16="http://schemas.microsoft.com/office/drawing/2014/main" id="{1D52ED94-A21B-44F6-B189-C0B472981137}"/>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51660" y="811151"/>
            <a:ext cx="393192" cy="393192"/>
          </a:xfrm>
          <a:prstGeom prst="rect">
            <a:avLst/>
          </a:prstGeom>
        </p:spPr>
      </p:pic>
    </p:spTree>
    <p:extLst>
      <p:ext uri="{BB962C8B-B14F-4D97-AF65-F5344CB8AC3E}">
        <p14:creationId xmlns:p14="http://schemas.microsoft.com/office/powerpoint/2010/main" val="2937726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ctivity - Intro">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C267A47-9896-4939-B103-295AF495D0DC}"/>
              </a:ext>
            </a:extLst>
          </p:cNvPr>
          <p:cNvSpPr>
            <a:spLocks noGrp="1"/>
          </p:cNvSpPr>
          <p:nvPr>
            <p:ph type="pic" sz="quarter" idx="10"/>
          </p:nvPr>
        </p:nvSpPr>
        <p:spPr>
          <a:xfrm>
            <a:off x="1732788" y="1323215"/>
            <a:ext cx="5678424" cy="4270248"/>
          </a:xfrm>
        </p:spPr>
        <p:txBody>
          <a:bodyPr/>
          <a:lstStyle/>
          <a:p>
            <a:endParaRPr lang="en-IN" dirty="0"/>
          </a:p>
        </p:txBody>
      </p:sp>
      <p:pic>
        <p:nvPicPr>
          <p:cNvPr id="8" name="Picture 7">
            <a:extLst>
              <a:ext uri="{FF2B5EF4-FFF2-40B4-BE49-F238E27FC236}">
                <a16:creationId xmlns:a16="http://schemas.microsoft.com/office/drawing/2014/main" id="{B152BFFB-D196-42F4-AC79-34CD6131BEC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59387" b="28295"/>
          <a:stretch/>
        </p:blipFill>
        <p:spPr>
          <a:xfrm flipH="1" flipV="1">
            <a:off x="0" y="6224399"/>
            <a:ext cx="9144000" cy="633601"/>
          </a:xfrm>
          <a:prstGeom prst="rect">
            <a:avLst/>
          </a:prstGeom>
        </p:spPr>
      </p:pic>
      <p:pic>
        <p:nvPicPr>
          <p:cNvPr id="9" name="Picture 8">
            <a:extLst>
              <a:ext uri="{FF2B5EF4-FFF2-40B4-BE49-F238E27FC236}">
                <a16:creationId xmlns:a16="http://schemas.microsoft.com/office/drawing/2014/main" id="{6A92AEBE-4A7A-4B35-88F3-7E0A566AE05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25369" y="244800"/>
            <a:ext cx="1073831" cy="1303752"/>
          </a:xfrm>
          <a:prstGeom prst="rect">
            <a:avLst/>
          </a:prstGeom>
        </p:spPr>
      </p:pic>
      <p:sp>
        <p:nvSpPr>
          <p:cNvPr id="11" name="Text Placeholder 10">
            <a:extLst>
              <a:ext uri="{FF2B5EF4-FFF2-40B4-BE49-F238E27FC236}">
                <a16:creationId xmlns:a16="http://schemas.microsoft.com/office/drawing/2014/main" id="{615BBCD2-DC7A-4D6D-977F-B2BD76977B77}"/>
              </a:ext>
            </a:extLst>
          </p:cNvPr>
          <p:cNvSpPr>
            <a:spLocks noGrp="1"/>
          </p:cNvSpPr>
          <p:nvPr>
            <p:ph type="body" sz="quarter" idx="11" hasCustomPrompt="1"/>
          </p:nvPr>
        </p:nvSpPr>
        <p:spPr>
          <a:xfrm>
            <a:off x="2363724" y="692279"/>
            <a:ext cx="5047488" cy="630936"/>
          </a:xfrm>
          <a:solidFill>
            <a:schemeClr val="bg1">
              <a:lumMod val="75000"/>
              <a:alpha val="34118"/>
            </a:schemeClr>
          </a:solidFill>
          <a:ln>
            <a:noFill/>
          </a:ln>
        </p:spPr>
        <p:txBody>
          <a:bodyPr anchor="ctr">
            <a:normAutofit/>
          </a:bodyPr>
          <a:lstStyle>
            <a:lvl1pPr marL="0" indent="0">
              <a:buNone/>
              <a:defRPr sz="2000" cap="all" baseline="0">
                <a:solidFill>
                  <a:schemeClr val="tx1"/>
                </a:solidFill>
              </a:defRPr>
            </a:lvl1pPr>
          </a:lstStyle>
          <a:p>
            <a:pPr lvl="0"/>
            <a:r>
              <a:rPr lang="en-US" dirty="0"/>
              <a:t>Picture Title</a:t>
            </a:r>
            <a:endParaRPr lang="en-IN" dirty="0"/>
          </a:p>
        </p:txBody>
      </p:sp>
      <p:sp>
        <p:nvSpPr>
          <p:cNvPr id="15" name="Rectangle 14">
            <a:extLst>
              <a:ext uri="{FF2B5EF4-FFF2-40B4-BE49-F238E27FC236}">
                <a16:creationId xmlns:a16="http://schemas.microsoft.com/office/drawing/2014/main" id="{BE94FF22-ABDE-4A53-81AF-1F415AB055FA}"/>
              </a:ext>
            </a:extLst>
          </p:cNvPr>
          <p:cNvSpPr/>
          <p:nvPr userDrawn="1"/>
        </p:nvSpPr>
        <p:spPr>
          <a:xfrm>
            <a:off x="1732788" y="692279"/>
            <a:ext cx="630936" cy="630936"/>
          </a:xfrm>
          <a:prstGeom prst="rect">
            <a:avLst/>
          </a:prstGeom>
          <a:solidFill>
            <a:schemeClr val="bg1">
              <a:lumMod val="65000"/>
              <a:alpha val="6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Graphic 6" descr="Game controller">
            <a:extLst>
              <a:ext uri="{FF2B5EF4-FFF2-40B4-BE49-F238E27FC236}">
                <a16:creationId xmlns:a16="http://schemas.microsoft.com/office/drawing/2014/main" id="{23948ED8-3679-476D-8E3C-294A6D67FE77}"/>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51660" y="811151"/>
            <a:ext cx="393192" cy="393192"/>
          </a:xfrm>
          <a:prstGeom prst="rect">
            <a:avLst/>
          </a:prstGeom>
        </p:spPr>
      </p:pic>
    </p:spTree>
    <p:extLst>
      <p:ext uri="{BB962C8B-B14F-4D97-AF65-F5344CB8AC3E}">
        <p14:creationId xmlns:p14="http://schemas.microsoft.com/office/powerpoint/2010/main" val="2745036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ctivity - Rules">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152BFFB-D196-42F4-AC79-34CD6131BEC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59387" b="28295"/>
          <a:stretch/>
        </p:blipFill>
        <p:spPr>
          <a:xfrm flipH="1" flipV="1">
            <a:off x="0" y="6224399"/>
            <a:ext cx="9144000" cy="633601"/>
          </a:xfrm>
          <a:prstGeom prst="rect">
            <a:avLst/>
          </a:prstGeom>
        </p:spPr>
      </p:pic>
      <p:pic>
        <p:nvPicPr>
          <p:cNvPr id="9" name="Picture 8">
            <a:extLst>
              <a:ext uri="{FF2B5EF4-FFF2-40B4-BE49-F238E27FC236}">
                <a16:creationId xmlns:a16="http://schemas.microsoft.com/office/drawing/2014/main" id="{6A92AEBE-4A7A-4B35-88F3-7E0A566AE05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25369" y="244800"/>
            <a:ext cx="1073831" cy="1303752"/>
          </a:xfrm>
          <a:prstGeom prst="rect">
            <a:avLst/>
          </a:prstGeom>
        </p:spPr>
      </p:pic>
      <p:sp>
        <p:nvSpPr>
          <p:cNvPr id="11" name="Text Placeholder 10">
            <a:extLst>
              <a:ext uri="{FF2B5EF4-FFF2-40B4-BE49-F238E27FC236}">
                <a16:creationId xmlns:a16="http://schemas.microsoft.com/office/drawing/2014/main" id="{615BBCD2-DC7A-4D6D-977F-B2BD76977B77}"/>
              </a:ext>
            </a:extLst>
          </p:cNvPr>
          <p:cNvSpPr>
            <a:spLocks noGrp="1"/>
          </p:cNvSpPr>
          <p:nvPr>
            <p:ph type="body" sz="quarter" idx="11" hasCustomPrompt="1"/>
          </p:nvPr>
        </p:nvSpPr>
        <p:spPr>
          <a:xfrm>
            <a:off x="2363724" y="692279"/>
            <a:ext cx="5047488" cy="630936"/>
          </a:xfrm>
          <a:solidFill>
            <a:schemeClr val="bg1">
              <a:lumMod val="75000"/>
              <a:alpha val="34118"/>
            </a:schemeClr>
          </a:solidFill>
          <a:ln>
            <a:noFill/>
          </a:ln>
        </p:spPr>
        <p:txBody>
          <a:bodyPr anchor="ctr">
            <a:normAutofit/>
          </a:bodyPr>
          <a:lstStyle>
            <a:lvl1pPr marL="0" indent="0">
              <a:buNone/>
              <a:defRPr sz="2000" cap="all" baseline="0">
                <a:solidFill>
                  <a:schemeClr val="tx1"/>
                </a:solidFill>
              </a:defRPr>
            </a:lvl1pPr>
          </a:lstStyle>
          <a:p>
            <a:pPr lvl="0"/>
            <a:r>
              <a:rPr lang="en-US" dirty="0"/>
              <a:t>Picture Title</a:t>
            </a:r>
            <a:endParaRPr lang="en-IN" dirty="0"/>
          </a:p>
        </p:txBody>
      </p:sp>
      <p:sp>
        <p:nvSpPr>
          <p:cNvPr id="15" name="Rectangle 14">
            <a:extLst>
              <a:ext uri="{FF2B5EF4-FFF2-40B4-BE49-F238E27FC236}">
                <a16:creationId xmlns:a16="http://schemas.microsoft.com/office/drawing/2014/main" id="{BE94FF22-ABDE-4A53-81AF-1F415AB055FA}"/>
              </a:ext>
            </a:extLst>
          </p:cNvPr>
          <p:cNvSpPr/>
          <p:nvPr userDrawn="1"/>
        </p:nvSpPr>
        <p:spPr>
          <a:xfrm>
            <a:off x="1732788" y="692279"/>
            <a:ext cx="630936" cy="630936"/>
          </a:xfrm>
          <a:prstGeom prst="rect">
            <a:avLst/>
          </a:prstGeom>
          <a:solidFill>
            <a:schemeClr val="bg1">
              <a:lumMod val="65000"/>
              <a:alpha val="6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Graphic 6" descr="Game controller">
            <a:extLst>
              <a:ext uri="{FF2B5EF4-FFF2-40B4-BE49-F238E27FC236}">
                <a16:creationId xmlns:a16="http://schemas.microsoft.com/office/drawing/2014/main" id="{23948ED8-3679-476D-8E3C-294A6D67FE77}"/>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51660" y="811151"/>
            <a:ext cx="393192" cy="393192"/>
          </a:xfrm>
          <a:prstGeom prst="rect">
            <a:avLst/>
          </a:prstGeom>
        </p:spPr>
      </p:pic>
      <p:sp>
        <p:nvSpPr>
          <p:cNvPr id="10" name="Text Placeholder 6">
            <a:extLst>
              <a:ext uri="{FF2B5EF4-FFF2-40B4-BE49-F238E27FC236}">
                <a16:creationId xmlns:a16="http://schemas.microsoft.com/office/drawing/2014/main" id="{45C2ADA3-D191-43C5-83A1-F77D26F7D789}"/>
              </a:ext>
            </a:extLst>
          </p:cNvPr>
          <p:cNvSpPr>
            <a:spLocks noGrp="1"/>
          </p:cNvSpPr>
          <p:nvPr>
            <p:ph type="body" sz="quarter" idx="12"/>
          </p:nvPr>
        </p:nvSpPr>
        <p:spPr>
          <a:xfrm>
            <a:off x="1732788" y="1323215"/>
            <a:ext cx="5678424" cy="427024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90134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tmplLst>
          <p:tmpl lvl="1">
            <p:tnLst>
              <p:par>
                <p:cTn presetID="1"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otes">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152BFFB-D196-42F4-AC79-34CD6131BEC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59387" b="28295"/>
          <a:stretch/>
        </p:blipFill>
        <p:spPr>
          <a:xfrm flipH="1" flipV="1">
            <a:off x="0" y="6224399"/>
            <a:ext cx="9144000" cy="633601"/>
          </a:xfrm>
          <a:prstGeom prst="rect">
            <a:avLst/>
          </a:prstGeom>
        </p:spPr>
      </p:pic>
      <p:pic>
        <p:nvPicPr>
          <p:cNvPr id="9" name="Picture 8">
            <a:extLst>
              <a:ext uri="{FF2B5EF4-FFF2-40B4-BE49-F238E27FC236}">
                <a16:creationId xmlns:a16="http://schemas.microsoft.com/office/drawing/2014/main" id="{6A92AEBE-4A7A-4B35-88F3-7E0A566AE05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25369" y="244800"/>
            <a:ext cx="1073831" cy="1303752"/>
          </a:xfrm>
          <a:prstGeom prst="rect">
            <a:avLst/>
          </a:prstGeom>
        </p:spPr>
      </p:pic>
      <p:sp>
        <p:nvSpPr>
          <p:cNvPr id="11" name="Text Placeholder 10">
            <a:extLst>
              <a:ext uri="{FF2B5EF4-FFF2-40B4-BE49-F238E27FC236}">
                <a16:creationId xmlns:a16="http://schemas.microsoft.com/office/drawing/2014/main" id="{615BBCD2-DC7A-4D6D-977F-B2BD76977B77}"/>
              </a:ext>
            </a:extLst>
          </p:cNvPr>
          <p:cNvSpPr>
            <a:spLocks noGrp="1"/>
          </p:cNvSpPr>
          <p:nvPr>
            <p:ph type="body" sz="quarter" idx="11" hasCustomPrompt="1"/>
          </p:nvPr>
        </p:nvSpPr>
        <p:spPr>
          <a:xfrm>
            <a:off x="2363724" y="692279"/>
            <a:ext cx="5047488" cy="630936"/>
          </a:xfrm>
          <a:solidFill>
            <a:schemeClr val="bg1">
              <a:lumMod val="75000"/>
              <a:alpha val="34118"/>
            </a:schemeClr>
          </a:solidFill>
          <a:ln>
            <a:noFill/>
          </a:ln>
        </p:spPr>
        <p:txBody>
          <a:bodyPr anchor="ctr">
            <a:normAutofit/>
          </a:bodyPr>
          <a:lstStyle>
            <a:lvl1pPr marL="0" indent="0">
              <a:buNone/>
              <a:defRPr sz="2000" cap="all" baseline="0">
                <a:solidFill>
                  <a:schemeClr val="tx1"/>
                </a:solidFill>
              </a:defRPr>
            </a:lvl1pPr>
          </a:lstStyle>
          <a:p>
            <a:pPr lvl="0"/>
            <a:r>
              <a:rPr lang="en-US" dirty="0"/>
              <a:t>Picture Title</a:t>
            </a:r>
            <a:endParaRPr lang="en-IN" dirty="0"/>
          </a:p>
        </p:txBody>
      </p:sp>
      <p:sp>
        <p:nvSpPr>
          <p:cNvPr id="15" name="Rectangle 14">
            <a:extLst>
              <a:ext uri="{FF2B5EF4-FFF2-40B4-BE49-F238E27FC236}">
                <a16:creationId xmlns:a16="http://schemas.microsoft.com/office/drawing/2014/main" id="{BE94FF22-ABDE-4A53-81AF-1F415AB055FA}"/>
              </a:ext>
            </a:extLst>
          </p:cNvPr>
          <p:cNvSpPr/>
          <p:nvPr userDrawn="1"/>
        </p:nvSpPr>
        <p:spPr>
          <a:xfrm>
            <a:off x="1732788" y="692279"/>
            <a:ext cx="630936" cy="630936"/>
          </a:xfrm>
          <a:prstGeom prst="rect">
            <a:avLst/>
          </a:prstGeom>
          <a:solidFill>
            <a:schemeClr val="bg1">
              <a:lumMod val="65000"/>
              <a:alpha val="6705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Graphic 3" descr="Pencil">
            <a:extLst>
              <a:ext uri="{FF2B5EF4-FFF2-40B4-BE49-F238E27FC236}">
                <a16:creationId xmlns:a16="http://schemas.microsoft.com/office/drawing/2014/main" id="{33C17763-7A82-42B3-8938-B301C2B1BA70}"/>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51660" y="811151"/>
            <a:ext cx="393192" cy="393192"/>
          </a:xfrm>
          <a:prstGeom prst="rect">
            <a:avLst/>
          </a:prstGeom>
        </p:spPr>
      </p:pic>
      <p:sp>
        <p:nvSpPr>
          <p:cNvPr id="7" name="Text Placeholder 6">
            <a:extLst>
              <a:ext uri="{FF2B5EF4-FFF2-40B4-BE49-F238E27FC236}">
                <a16:creationId xmlns:a16="http://schemas.microsoft.com/office/drawing/2014/main" id="{C5C80C31-52AB-46E9-A791-2FDDFEB0048B}"/>
              </a:ext>
            </a:extLst>
          </p:cNvPr>
          <p:cNvSpPr>
            <a:spLocks noGrp="1"/>
          </p:cNvSpPr>
          <p:nvPr>
            <p:ph type="body" sz="quarter" idx="12"/>
          </p:nvPr>
        </p:nvSpPr>
        <p:spPr>
          <a:xfrm>
            <a:off x="1732788" y="1323215"/>
            <a:ext cx="5678424" cy="427024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94918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tmplLst>
          <p:tmpl lvl="1">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152BFFB-D196-42F4-AC79-34CD6131BEC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59387" b="28295"/>
          <a:stretch/>
        </p:blipFill>
        <p:spPr>
          <a:xfrm flipH="1" flipV="1">
            <a:off x="0" y="6224399"/>
            <a:ext cx="9144000" cy="633601"/>
          </a:xfrm>
          <a:prstGeom prst="rect">
            <a:avLst/>
          </a:prstGeom>
        </p:spPr>
      </p:pic>
      <p:pic>
        <p:nvPicPr>
          <p:cNvPr id="9" name="Picture 8">
            <a:extLst>
              <a:ext uri="{FF2B5EF4-FFF2-40B4-BE49-F238E27FC236}">
                <a16:creationId xmlns:a16="http://schemas.microsoft.com/office/drawing/2014/main" id="{6A92AEBE-4A7A-4B35-88F3-7E0A566AE05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25369" y="244800"/>
            <a:ext cx="1073831" cy="1303752"/>
          </a:xfrm>
          <a:prstGeom prst="rect">
            <a:avLst/>
          </a:prstGeom>
        </p:spPr>
      </p:pic>
    </p:spTree>
    <p:extLst>
      <p:ext uri="{BB962C8B-B14F-4D97-AF65-F5344CB8AC3E}">
        <p14:creationId xmlns:p14="http://schemas.microsoft.com/office/powerpoint/2010/main" val="1216014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152BFFB-D196-42F4-AC79-34CD6131BEC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59387" b="28295"/>
          <a:stretch/>
        </p:blipFill>
        <p:spPr>
          <a:xfrm flipH="1">
            <a:off x="0" y="6224399"/>
            <a:ext cx="9144000" cy="633601"/>
          </a:xfrm>
          <a:prstGeom prst="rect">
            <a:avLst/>
          </a:prstGeom>
        </p:spPr>
      </p:pic>
      <p:pic>
        <p:nvPicPr>
          <p:cNvPr id="9" name="Picture 8">
            <a:extLst>
              <a:ext uri="{FF2B5EF4-FFF2-40B4-BE49-F238E27FC236}">
                <a16:creationId xmlns:a16="http://schemas.microsoft.com/office/drawing/2014/main" id="{6A92AEBE-4A7A-4B35-88F3-7E0A566AE05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825369" y="244800"/>
            <a:ext cx="1073831" cy="1303752"/>
          </a:xfrm>
          <a:prstGeom prst="rect">
            <a:avLst/>
          </a:prstGeom>
        </p:spPr>
      </p:pic>
      <p:sp>
        <p:nvSpPr>
          <p:cNvPr id="2" name="Arrow: Pentagon 1">
            <a:extLst>
              <a:ext uri="{FF2B5EF4-FFF2-40B4-BE49-F238E27FC236}">
                <a16:creationId xmlns:a16="http://schemas.microsoft.com/office/drawing/2014/main" id="{730322F6-8E74-4B84-85CA-B1C793CD80DD}"/>
              </a:ext>
            </a:extLst>
          </p:cNvPr>
          <p:cNvSpPr/>
          <p:nvPr userDrawn="1"/>
        </p:nvSpPr>
        <p:spPr>
          <a:xfrm>
            <a:off x="0" y="698676"/>
            <a:ext cx="2196000" cy="396000"/>
          </a:xfrm>
          <a:prstGeom prst="homePlate">
            <a:avLst/>
          </a:prstGeom>
          <a:solidFill>
            <a:srgbClr val="610B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4" name="Text Placeholder 3">
            <a:extLst>
              <a:ext uri="{FF2B5EF4-FFF2-40B4-BE49-F238E27FC236}">
                <a16:creationId xmlns:a16="http://schemas.microsoft.com/office/drawing/2014/main" id="{BB488EB6-5ADF-4CAA-8823-321EFD6B34E1}"/>
              </a:ext>
            </a:extLst>
          </p:cNvPr>
          <p:cNvSpPr>
            <a:spLocks noGrp="1"/>
          </p:cNvSpPr>
          <p:nvPr>
            <p:ph type="body" sz="quarter" idx="10" hasCustomPrompt="1"/>
          </p:nvPr>
        </p:nvSpPr>
        <p:spPr>
          <a:xfrm>
            <a:off x="0" y="698676"/>
            <a:ext cx="1973943" cy="378276"/>
          </a:xfrm>
        </p:spPr>
        <p:txBody>
          <a:bodyPr wrap="none" anchor="ctr">
            <a:noAutofit/>
          </a:bodyPr>
          <a:lstStyle>
            <a:lvl1pPr marL="0" indent="0" algn="l">
              <a:buNone/>
              <a:defRPr sz="1800">
                <a:solidFill>
                  <a:schemeClr val="bg1"/>
                </a:solidFill>
              </a:defRPr>
            </a:lvl1pPr>
          </a:lstStyle>
          <a:p>
            <a:pPr lvl="0"/>
            <a:r>
              <a:rPr lang="en-US" dirty="0"/>
              <a:t>#100</a:t>
            </a:r>
          </a:p>
        </p:txBody>
      </p:sp>
      <p:sp>
        <p:nvSpPr>
          <p:cNvPr id="135" name="Text Placeholder 134">
            <a:extLst>
              <a:ext uri="{FF2B5EF4-FFF2-40B4-BE49-F238E27FC236}">
                <a16:creationId xmlns:a16="http://schemas.microsoft.com/office/drawing/2014/main" id="{21A51C03-CBA4-406F-B72A-D8D73B2C85EF}"/>
              </a:ext>
            </a:extLst>
          </p:cNvPr>
          <p:cNvSpPr>
            <a:spLocks noGrp="1"/>
          </p:cNvSpPr>
          <p:nvPr>
            <p:ph type="body" sz="quarter" idx="11" hasCustomPrompt="1"/>
          </p:nvPr>
        </p:nvSpPr>
        <p:spPr>
          <a:xfrm>
            <a:off x="0" y="1789886"/>
            <a:ext cx="9144000" cy="2649600"/>
          </a:xfrm>
        </p:spPr>
        <p:txBody>
          <a:bodyPr lIns="126000" tIns="151200" rIns="126000" bIns="151200">
            <a:noAutofit/>
          </a:bodyPr>
          <a:lstStyle>
            <a:lvl1pPr marL="0" indent="0">
              <a:lnSpc>
                <a:spcPct val="100000"/>
              </a:lnSpc>
              <a:spcBef>
                <a:spcPts val="0"/>
              </a:spcBef>
              <a:buNone/>
              <a:defRPr sz="1800" baseline="0"/>
            </a:lvl1pPr>
          </a:lstStyle>
          <a:p>
            <a:pPr lvl="0"/>
            <a:r>
              <a:rPr lang="en-US" dirty="0"/>
              <a:t>Enter the question here, along with the options.</a:t>
            </a:r>
          </a:p>
        </p:txBody>
      </p:sp>
    </p:spTree>
    <p:extLst>
      <p:ext uri="{BB962C8B-B14F-4D97-AF65-F5344CB8AC3E}">
        <p14:creationId xmlns:p14="http://schemas.microsoft.com/office/powerpoint/2010/main" val="53618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build="p">
        <p:tmplLst>
          <p:tmpl lvl="1">
            <p:tnLst>
              <p:par>
                <p:cTn presetID="1" presetClass="entr" presetSubtype="0" fill="hold" nodeType="clickEffect">
                  <p:stCondLst>
                    <p:cond delay="0"/>
                  </p:stCondLst>
                  <p:childTnLst>
                    <p:set>
                      <p:cBhvr>
                        <p:cTn dur="1" fill="hold">
                          <p:stCondLst>
                            <p:cond delay="0"/>
                          </p:stCondLst>
                        </p:cTn>
                        <p:tgtEl>
                          <p:spTgt spid="135"/>
                        </p:tgtEl>
                        <p:attrNameLst>
                          <p:attrName>style.visibility</p:attrName>
                        </p:attrNameLst>
                      </p:cBhvr>
                      <p:to>
                        <p:strVal val="visible"/>
                      </p:to>
                    </p:se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A6FE37-C6B6-448D-B3C0-CCD7DF28B1A2}" type="datetimeFigureOut">
              <a:rPr lang="en-US" smtClean="0"/>
              <a:t>8/31/2018</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9557A4-498D-4727-800D-A3EC1616A9D4}" type="slidenum">
              <a:rPr lang="en-US" smtClean="0"/>
              <a:t>‹#›</a:t>
            </a:fld>
            <a:endParaRPr lang="en-US" dirty="0"/>
          </a:p>
        </p:txBody>
      </p:sp>
    </p:spTree>
    <p:extLst>
      <p:ext uri="{BB962C8B-B14F-4D97-AF65-F5344CB8AC3E}">
        <p14:creationId xmlns:p14="http://schemas.microsoft.com/office/powerpoint/2010/main" val="23258634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5" r:id="rId3"/>
    <p:sldLayoutId id="2147483667" r:id="rId4"/>
    <p:sldLayoutId id="2147483668" r:id="rId5"/>
    <p:sldLayoutId id="2147483666" r:id="rId6"/>
    <p:sldLayoutId id="2147483664" r:id="rId7"/>
    <p:sldLayoutId id="2147483663"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7554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4</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GB" dirty="0"/>
              <a:t>Solve this again using slack thinking by using the following thought process: 97 students are counted 47 + 53 + 72 = 172 times— which means that there is an extra count of 75 students (172 – 97 = 75). Now, since there are 15 students who are playing all the three games, they would be counted 45 times— hence they take care of an extra count of 15 × 2 = 30.</a:t>
            </a:r>
          </a:p>
          <a:p>
            <a:endParaRPr lang="en-GB" dirty="0"/>
          </a:p>
          <a:p>
            <a:r>
              <a:rPr lang="en-GB" dirty="0"/>
              <a:t>(Note: in a 3 circle </a:t>
            </a:r>
            <a:r>
              <a:rPr lang="en-GB" dirty="0" err="1"/>
              <a:t>venn</a:t>
            </a:r>
            <a:r>
              <a:rPr lang="en-GB" dirty="0"/>
              <a:t> diagram situation, any person placed in the all three areas is counted thrice— hence he/ she is counted two extra times). This leaves us with an extra count of 45 to be managed— and the only way to do so is to place people in the exactly two areas. A person placed in the ‘exactly two games area’ would be counted once extra. </a:t>
            </a:r>
          </a:p>
          <a:p>
            <a:r>
              <a:rPr lang="en-GB" dirty="0"/>
              <a:t>Hence, with each student who goes into the ‘exactly two games’ areas it would be counted once extra. </a:t>
            </a:r>
          </a:p>
          <a:p>
            <a:r>
              <a:rPr lang="en-GB" dirty="0"/>
              <a:t>Thus, to manage an extra count of 45, we need to put 45 people in the ‘exactly two’ area. Option (d) is correct.</a:t>
            </a:r>
          </a:p>
        </p:txBody>
      </p:sp>
    </p:spTree>
    <p:extLst>
      <p:ext uri="{BB962C8B-B14F-4D97-AF65-F5344CB8AC3E}">
        <p14:creationId xmlns:p14="http://schemas.microsoft.com/office/powerpoint/2010/main" val="3480986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5</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a:xfrm>
            <a:off x="0" y="1789886"/>
            <a:ext cx="9144000" cy="2649600"/>
          </a:xfrm>
        </p:spPr>
        <p:txBody>
          <a:bodyPr/>
          <a:lstStyle/>
          <a:p>
            <a:r>
              <a:rPr lang="en-GB" dirty="0"/>
              <a:t>In a certain class of students, the number of students who drink only tea, only coffee, both tea and coffee and neither tea nor coffee are x, 2x, 57/x and 57/3x  respectively. The number of people who drink coffee can be </a:t>
            </a:r>
          </a:p>
          <a:p>
            <a:pPr marL="342900" indent="-342900">
              <a:buAutoNum type="alphaLcParenBoth"/>
            </a:pPr>
            <a:r>
              <a:rPr lang="en-GB" dirty="0"/>
              <a:t>41</a:t>
            </a:r>
          </a:p>
          <a:p>
            <a:pPr marL="342900" indent="-342900">
              <a:buAutoNum type="alphaLcParenBoth"/>
            </a:pPr>
            <a:r>
              <a:rPr lang="en-GB" dirty="0"/>
              <a:t>40</a:t>
            </a:r>
          </a:p>
          <a:p>
            <a:pPr marL="342900" indent="-342900">
              <a:buAutoNum type="alphaLcParenBoth"/>
            </a:pPr>
            <a:r>
              <a:rPr lang="en-GB" dirty="0"/>
              <a:t>59</a:t>
            </a:r>
          </a:p>
          <a:p>
            <a:pPr marL="342900" indent="-342900">
              <a:buAutoNum type="alphaLcParenBoth"/>
            </a:pPr>
            <a:r>
              <a:rPr lang="en-GB" dirty="0"/>
              <a:t>Both a and c.</a:t>
            </a:r>
          </a:p>
          <a:p>
            <a:pPr marL="342900" indent="-342900">
              <a:buAutoNum type="alphaLcParenBoth"/>
            </a:pPr>
            <a:endParaRPr lang="en-GB" dirty="0"/>
          </a:p>
          <a:p>
            <a:r>
              <a:rPr lang="en-US" dirty="0"/>
              <a:t>Answer: D</a:t>
            </a:r>
            <a:endParaRPr lang="en-IN" dirty="0"/>
          </a:p>
          <a:p>
            <a:endParaRPr lang="en-GB" dirty="0"/>
          </a:p>
        </p:txBody>
      </p:sp>
    </p:spTree>
    <p:extLst>
      <p:ext uri="{BB962C8B-B14F-4D97-AF65-F5344CB8AC3E}">
        <p14:creationId xmlns:p14="http://schemas.microsoft.com/office/powerpoint/2010/main" val="3584047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5</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a:xfrm>
            <a:off x="0" y="1789886"/>
            <a:ext cx="9144000" cy="2649600"/>
          </a:xfrm>
        </p:spPr>
        <p:txBody>
          <a:bodyPr/>
          <a:lstStyle/>
          <a:p>
            <a:r>
              <a:rPr lang="en-GB" dirty="0"/>
              <a:t>The number of people cannot be a fraction in any situation. We can deduce that the values of x and 3x have to be factors of 57. This gives us that the values of x can only be either 1 or 19 (for both x and 3x to be a factor of 57). </a:t>
            </a:r>
          </a:p>
          <a:p>
            <a:r>
              <a:rPr lang="en-GB" dirty="0"/>
              <a:t>So, the number of people who drink tea is equal to 2x + 57/ x which can be 59 (if x = 1) or 41 (if x = 19). </a:t>
            </a:r>
          </a:p>
          <a:p>
            <a:endParaRPr lang="en-GB" dirty="0"/>
          </a:p>
          <a:p>
            <a:r>
              <a:rPr lang="en-GB" dirty="0"/>
              <a:t>Hence, Option (d) is correct.</a:t>
            </a:r>
          </a:p>
        </p:txBody>
      </p:sp>
    </p:spTree>
    <p:extLst>
      <p:ext uri="{BB962C8B-B14F-4D97-AF65-F5344CB8AC3E}">
        <p14:creationId xmlns:p14="http://schemas.microsoft.com/office/powerpoint/2010/main" val="1921346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6</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a:xfrm>
            <a:off x="0" y="1393070"/>
            <a:ext cx="9144000" cy="2649600"/>
          </a:xfrm>
        </p:spPr>
        <p:txBody>
          <a:bodyPr/>
          <a:lstStyle/>
          <a:p>
            <a:r>
              <a:rPr lang="en-GB" dirty="0"/>
              <a:t>In the </a:t>
            </a:r>
            <a:r>
              <a:rPr lang="en-GB" dirty="0" err="1"/>
              <a:t>Pattbhiraman</a:t>
            </a:r>
            <a:r>
              <a:rPr lang="en-GB" dirty="0"/>
              <a:t> family, a clan of 192 individuals, each person has at least one of the three </a:t>
            </a:r>
            <a:r>
              <a:rPr lang="en-GB" dirty="0" err="1"/>
              <a:t>Pattabhiraman</a:t>
            </a:r>
            <a:r>
              <a:rPr lang="en-GB" dirty="0"/>
              <a:t> characteristics— Blue eyes, Blonde hair, and sharp mind. It is also known that: </a:t>
            </a:r>
          </a:p>
          <a:p>
            <a:pPr marL="400050" indent="-400050">
              <a:buAutoNum type="romanLcParenBoth"/>
            </a:pPr>
            <a:r>
              <a:rPr lang="en-GB" dirty="0"/>
              <a:t>The number of family members who have only blue eyes is equal to the number of family members who have only sharp minds and this number is also equal to twice the number of family members who have blue eyes and sharp minds but not blonde hair.</a:t>
            </a:r>
          </a:p>
          <a:p>
            <a:pPr marL="400050" indent="-400050">
              <a:buAutoNum type="romanLcParenBoth"/>
            </a:pPr>
            <a:r>
              <a:rPr lang="en-GB" dirty="0"/>
              <a:t>The number of family members who have exactly two of the three features is 50.</a:t>
            </a:r>
          </a:p>
          <a:p>
            <a:pPr marL="400050" indent="-400050">
              <a:buAutoNum type="romanLcParenBoth"/>
            </a:pPr>
            <a:r>
              <a:rPr lang="en-GB" dirty="0"/>
              <a:t>The number of family members who have blonde hair is 62.</a:t>
            </a:r>
          </a:p>
          <a:p>
            <a:pPr marL="400050" indent="-400050">
              <a:buAutoNum type="romanLcParenBoth"/>
            </a:pPr>
            <a:r>
              <a:rPr lang="en-GB" dirty="0"/>
              <a:t>Among those who have blonde hair, 26 family members have at least two of the three characteristics.</a:t>
            </a:r>
          </a:p>
          <a:p>
            <a:r>
              <a:rPr lang="en-GB" dirty="0"/>
              <a:t>If the number of family members who have blue eyes is the maximum amongst the three characteristics, then what is the maximum possible number of family members who have both sharp minds and blonde hair but do not have blue eyes? </a:t>
            </a:r>
          </a:p>
          <a:p>
            <a:pPr marL="342900" indent="-342900">
              <a:buAutoNum type="alphaLcParenBoth"/>
            </a:pPr>
            <a:r>
              <a:rPr lang="en-GB" dirty="0"/>
              <a:t>11</a:t>
            </a:r>
          </a:p>
          <a:p>
            <a:pPr marL="342900" indent="-342900">
              <a:buAutoNum type="alphaLcParenBoth"/>
            </a:pPr>
            <a:r>
              <a:rPr lang="en-GB" dirty="0"/>
              <a:t>10</a:t>
            </a:r>
          </a:p>
          <a:p>
            <a:pPr marL="342900" indent="-342900">
              <a:buAutoNum type="alphaLcParenBoth"/>
            </a:pPr>
            <a:r>
              <a:rPr lang="en-GB" dirty="0"/>
              <a:t>12</a:t>
            </a:r>
          </a:p>
          <a:p>
            <a:pPr marL="342900" indent="-342900">
              <a:buAutoNum type="alphaLcParenBoth"/>
            </a:pPr>
            <a:r>
              <a:rPr lang="en-GB" dirty="0"/>
              <a:t>Cannot be determined</a:t>
            </a:r>
          </a:p>
          <a:p>
            <a:r>
              <a:rPr lang="en-US" dirty="0"/>
              <a:t>Answer: A</a:t>
            </a:r>
            <a:endParaRPr lang="en-GB" dirty="0"/>
          </a:p>
          <a:p>
            <a:endParaRPr lang="en-IN" dirty="0"/>
          </a:p>
        </p:txBody>
      </p:sp>
    </p:spTree>
    <p:extLst>
      <p:ext uri="{BB962C8B-B14F-4D97-AF65-F5344CB8AC3E}">
        <p14:creationId xmlns:p14="http://schemas.microsoft.com/office/powerpoint/2010/main" val="2948397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6</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a:xfrm>
            <a:off x="0" y="1393070"/>
            <a:ext cx="9144000" cy="2649600"/>
          </a:xfrm>
        </p:spPr>
        <p:txBody>
          <a:bodyPr/>
          <a:lstStyle/>
          <a:p>
            <a:r>
              <a:rPr lang="en-GB" dirty="0"/>
              <a:t>The starting figure based on the information given in the question would look something as below:</a:t>
            </a:r>
          </a:p>
          <a:p>
            <a:endParaRPr lang="en-GB" dirty="0"/>
          </a:p>
        </p:txBody>
      </p:sp>
      <p:pic>
        <p:nvPicPr>
          <p:cNvPr id="4" name="Picture 3">
            <a:extLst>
              <a:ext uri="{FF2B5EF4-FFF2-40B4-BE49-F238E27FC236}">
                <a16:creationId xmlns:a16="http://schemas.microsoft.com/office/drawing/2014/main" id="{B155A3F9-76C1-41CB-9AF1-7CE7788C86C4}"/>
              </a:ext>
            </a:extLst>
          </p:cNvPr>
          <p:cNvPicPr>
            <a:picLocks noChangeAspect="1"/>
          </p:cNvPicPr>
          <p:nvPr/>
        </p:nvPicPr>
        <p:blipFill>
          <a:blip r:embed="rId2"/>
          <a:stretch>
            <a:fillRect/>
          </a:stretch>
        </p:blipFill>
        <p:spPr>
          <a:xfrm>
            <a:off x="5458250" y="2114549"/>
            <a:ext cx="2598057" cy="1698325"/>
          </a:xfrm>
          <a:prstGeom prst="rect">
            <a:avLst/>
          </a:prstGeom>
        </p:spPr>
      </p:pic>
      <p:sp>
        <p:nvSpPr>
          <p:cNvPr id="5" name="Rectangle 4">
            <a:extLst>
              <a:ext uri="{FF2B5EF4-FFF2-40B4-BE49-F238E27FC236}">
                <a16:creationId xmlns:a16="http://schemas.microsoft.com/office/drawing/2014/main" id="{A3E8B601-1296-4923-B8B7-62C16D1B9455}"/>
              </a:ext>
            </a:extLst>
          </p:cNvPr>
          <p:cNvSpPr/>
          <p:nvPr/>
        </p:nvSpPr>
        <p:spPr>
          <a:xfrm>
            <a:off x="0" y="2963711"/>
            <a:ext cx="4572000" cy="3416320"/>
          </a:xfrm>
          <a:prstGeom prst="rect">
            <a:avLst/>
          </a:prstGeom>
        </p:spPr>
        <p:txBody>
          <a:bodyPr>
            <a:spAutoFit/>
          </a:bodyPr>
          <a:lstStyle/>
          <a:p>
            <a:r>
              <a:rPr lang="en-GB" dirty="0"/>
              <a:t>From this figure we see a few equations: x + y + z = 50; a + y + z = 26 Æ x – 24 = a. Also, since, 5x + 62 = 192, we get the value of x as 26. The figure would evolve as follows.</a:t>
            </a:r>
          </a:p>
          <a:p>
            <a:r>
              <a:rPr lang="en-GB" dirty="0"/>
              <a:t>For the number of family members with blue eyes to be maximum, the family members with both sharp minds and blonde hair, but not blue eyes (represented by ‘y’ in the figure), would be at maximum 11 because we would need to keep z &gt; y. Hence, Option (a) is the correct answer.</a:t>
            </a:r>
          </a:p>
          <a:p>
            <a:endParaRPr lang="en-GB" dirty="0"/>
          </a:p>
        </p:txBody>
      </p:sp>
      <p:pic>
        <p:nvPicPr>
          <p:cNvPr id="6" name="Picture 5">
            <a:extLst>
              <a:ext uri="{FF2B5EF4-FFF2-40B4-BE49-F238E27FC236}">
                <a16:creationId xmlns:a16="http://schemas.microsoft.com/office/drawing/2014/main" id="{152DCB0C-04DA-41E5-A645-003F26C41944}"/>
              </a:ext>
            </a:extLst>
          </p:cNvPr>
          <p:cNvPicPr>
            <a:picLocks noChangeAspect="1"/>
          </p:cNvPicPr>
          <p:nvPr/>
        </p:nvPicPr>
        <p:blipFill>
          <a:blip r:embed="rId3"/>
          <a:stretch>
            <a:fillRect/>
          </a:stretch>
        </p:blipFill>
        <p:spPr>
          <a:xfrm>
            <a:off x="5659692" y="4358788"/>
            <a:ext cx="2396615" cy="1698325"/>
          </a:xfrm>
          <a:prstGeom prst="rect">
            <a:avLst/>
          </a:prstGeom>
        </p:spPr>
      </p:pic>
    </p:spTree>
    <p:extLst>
      <p:ext uri="{BB962C8B-B14F-4D97-AF65-F5344CB8AC3E}">
        <p14:creationId xmlns:p14="http://schemas.microsoft.com/office/powerpoint/2010/main" val="3745143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7</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a:xfrm>
            <a:off x="0" y="1393070"/>
            <a:ext cx="9385539" cy="2649600"/>
          </a:xfrm>
        </p:spPr>
        <p:txBody>
          <a:bodyPr/>
          <a:lstStyle/>
          <a:p>
            <a:r>
              <a:rPr lang="en-GB" dirty="0"/>
              <a:t>In the </a:t>
            </a:r>
            <a:r>
              <a:rPr lang="en-GB" dirty="0" err="1"/>
              <a:t>Pattbhiraman</a:t>
            </a:r>
            <a:r>
              <a:rPr lang="en-GB" dirty="0"/>
              <a:t> family, a clan of 192 individuals, each person has at least one of the three </a:t>
            </a:r>
            <a:r>
              <a:rPr lang="en-GB" dirty="0" err="1"/>
              <a:t>Pattabhiraman</a:t>
            </a:r>
            <a:r>
              <a:rPr lang="en-GB" dirty="0"/>
              <a:t> characteristics— Blue eyes, Blonde hair, and sharp mind. It is also known that: </a:t>
            </a:r>
          </a:p>
          <a:p>
            <a:pPr marL="400050" indent="-400050">
              <a:buAutoNum type="romanLcParenBoth"/>
            </a:pPr>
            <a:r>
              <a:rPr lang="en-GB" dirty="0"/>
              <a:t>The number of family members who have only blue eyes is equal to the number of family members who have only sharp minds and this number is also equal to twice the number of family members who have blue eyes and sharp minds but not blonde hair.</a:t>
            </a:r>
          </a:p>
          <a:p>
            <a:pPr marL="400050" indent="-400050">
              <a:buAutoNum type="romanLcParenBoth"/>
            </a:pPr>
            <a:r>
              <a:rPr lang="en-GB" dirty="0"/>
              <a:t>The number of family members who have exactly two of the three features is 50.</a:t>
            </a:r>
          </a:p>
          <a:p>
            <a:pPr marL="400050" indent="-400050">
              <a:buAutoNum type="romanLcParenBoth"/>
            </a:pPr>
            <a:r>
              <a:rPr lang="en-GB" dirty="0"/>
              <a:t>The number of family members who have blonde hair is 62.</a:t>
            </a:r>
          </a:p>
          <a:p>
            <a:pPr marL="400050" indent="-400050">
              <a:buAutoNum type="romanLcParenBoth"/>
            </a:pPr>
            <a:r>
              <a:rPr lang="en-GB" dirty="0"/>
              <a:t>Among those who have blonde hair, 26 family members have at least two of the three characteristics.</a:t>
            </a:r>
          </a:p>
          <a:p>
            <a:r>
              <a:rPr lang="en-GB" dirty="0"/>
              <a:t>Which additional piece of information is required to find the exact number of family members who have blonde hair and blue eyes but not sharp minds?</a:t>
            </a:r>
          </a:p>
          <a:p>
            <a:pPr marL="342900" indent="-342900">
              <a:buAutoNum type="alphaLcParenBoth"/>
            </a:pPr>
            <a:r>
              <a:rPr lang="en-GB" dirty="0"/>
              <a:t>The number of family members who have exactly one of the three characteristics is 140.</a:t>
            </a:r>
          </a:p>
          <a:p>
            <a:pPr marL="342900" indent="-342900">
              <a:buAutoNum type="alphaLcParenBoth"/>
            </a:pPr>
            <a:r>
              <a:rPr lang="en-GB" dirty="0"/>
              <a:t>Only two family members have all three characteristics.</a:t>
            </a:r>
          </a:p>
          <a:p>
            <a:pPr marL="342900" indent="-342900">
              <a:buAutoNum type="alphaLcParenBoth"/>
            </a:pPr>
            <a:r>
              <a:rPr lang="en-GB" dirty="0"/>
              <a:t>The number of family members who have sharp minds is 89.</a:t>
            </a:r>
          </a:p>
          <a:p>
            <a:pPr marL="342900" indent="-342900">
              <a:buAutoNum type="alphaLcParenBoth"/>
            </a:pPr>
            <a:r>
              <a:rPr lang="en-GB" dirty="0"/>
              <a:t>The number of family members who have only sharp minds is 52.</a:t>
            </a:r>
          </a:p>
          <a:p>
            <a:r>
              <a:rPr lang="en-US" dirty="0"/>
              <a:t>Answer: C</a:t>
            </a:r>
            <a:endParaRPr lang="en-IN" dirty="0"/>
          </a:p>
          <a:p>
            <a:endParaRPr lang="en-GB" dirty="0"/>
          </a:p>
          <a:p>
            <a:endParaRPr lang="en-IN" dirty="0"/>
          </a:p>
        </p:txBody>
      </p:sp>
    </p:spTree>
    <p:extLst>
      <p:ext uri="{BB962C8B-B14F-4D97-AF65-F5344CB8AC3E}">
        <p14:creationId xmlns:p14="http://schemas.microsoft.com/office/powerpoint/2010/main" val="200293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7</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a:xfrm>
            <a:off x="0" y="1393070"/>
            <a:ext cx="9144000" cy="2649600"/>
          </a:xfrm>
        </p:spPr>
        <p:txBody>
          <a:bodyPr/>
          <a:lstStyle/>
          <a:p>
            <a:r>
              <a:rPr lang="en-GB" dirty="0"/>
              <a:t>The starting figure based on the information given in the question would look something as below:</a:t>
            </a:r>
          </a:p>
          <a:p>
            <a:endParaRPr lang="en-GB" dirty="0"/>
          </a:p>
        </p:txBody>
      </p:sp>
      <p:pic>
        <p:nvPicPr>
          <p:cNvPr id="4" name="Picture 3">
            <a:extLst>
              <a:ext uri="{FF2B5EF4-FFF2-40B4-BE49-F238E27FC236}">
                <a16:creationId xmlns:a16="http://schemas.microsoft.com/office/drawing/2014/main" id="{B155A3F9-76C1-41CB-9AF1-7CE7788C86C4}"/>
              </a:ext>
            </a:extLst>
          </p:cNvPr>
          <p:cNvPicPr>
            <a:picLocks noChangeAspect="1"/>
          </p:cNvPicPr>
          <p:nvPr/>
        </p:nvPicPr>
        <p:blipFill>
          <a:blip r:embed="rId2"/>
          <a:stretch>
            <a:fillRect/>
          </a:stretch>
        </p:blipFill>
        <p:spPr>
          <a:xfrm>
            <a:off x="5458250" y="2114549"/>
            <a:ext cx="2598057" cy="1698325"/>
          </a:xfrm>
          <a:prstGeom prst="rect">
            <a:avLst/>
          </a:prstGeom>
        </p:spPr>
      </p:pic>
      <p:sp>
        <p:nvSpPr>
          <p:cNvPr id="5" name="Rectangle 4">
            <a:extLst>
              <a:ext uri="{FF2B5EF4-FFF2-40B4-BE49-F238E27FC236}">
                <a16:creationId xmlns:a16="http://schemas.microsoft.com/office/drawing/2014/main" id="{A3E8B601-1296-4923-B8B7-62C16D1B9455}"/>
              </a:ext>
            </a:extLst>
          </p:cNvPr>
          <p:cNvSpPr/>
          <p:nvPr/>
        </p:nvSpPr>
        <p:spPr>
          <a:xfrm>
            <a:off x="0" y="2532390"/>
            <a:ext cx="4572000" cy="3970318"/>
          </a:xfrm>
          <a:prstGeom prst="rect">
            <a:avLst/>
          </a:prstGeom>
        </p:spPr>
        <p:txBody>
          <a:bodyPr>
            <a:spAutoFit/>
          </a:bodyPr>
          <a:lstStyle/>
          <a:p>
            <a:r>
              <a:rPr lang="en-GB" dirty="0"/>
              <a:t>From this figure we see a few equations: x + y + z = 50; a + y + z = 26 Æ x – 24 = a. Also, since, 5x + 62 = 192, we get the value of x as 26. The figure would evolve as follows.</a:t>
            </a:r>
          </a:p>
          <a:p>
            <a:r>
              <a:rPr lang="en-GB" dirty="0"/>
              <a:t>If we are given the information in Option (c) we know the value of y would be 9 and hence, the value of z would be determined as 15. Hence, Option (c) provides us the information to determine the exact number of family members who have blonde hair and blue eyes but not sharp minds. Notice here that the information in each of the other options is already known to us.</a:t>
            </a:r>
          </a:p>
          <a:p>
            <a:endParaRPr lang="en-GB" dirty="0"/>
          </a:p>
        </p:txBody>
      </p:sp>
      <p:pic>
        <p:nvPicPr>
          <p:cNvPr id="6" name="Picture 5">
            <a:extLst>
              <a:ext uri="{FF2B5EF4-FFF2-40B4-BE49-F238E27FC236}">
                <a16:creationId xmlns:a16="http://schemas.microsoft.com/office/drawing/2014/main" id="{152DCB0C-04DA-41E5-A645-003F26C41944}"/>
              </a:ext>
            </a:extLst>
          </p:cNvPr>
          <p:cNvPicPr>
            <a:picLocks noChangeAspect="1"/>
          </p:cNvPicPr>
          <p:nvPr/>
        </p:nvPicPr>
        <p:blipFill>
          <a:blip r:embed="rId3"/>
          <a:stretch>
            <a:fillRect/>
          </a:stretch>
        </p:blipFill>
        <p:spPr>
          <a:xfrm>
            <a:off x="5659692" y="4358788"/>
            <a:ext cx="2396615" cy="1698325"/>
          </a:xfrm>
          <a:prstGeom prst="rect">
            <a:avLst/>
          </a:prstGeom>
        </p:spPr>
      </p:pic>
    </p:spTree>
    <p:extLst>
      <p:ext uri="{BB962C8B-B14F-4D97-AF65-F5344CB8AC3E}">
        <p14:creationId xmlns:p14="http://schemas.microsoft.com/office/powerpoint/2010/main" val="162762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8</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GB" dirty="0"/>
              <a:t>In a college of 300 students, every student reads 5 newspaper and every newspaper is read by 60 students. The no. of newspaper is</a:t>
            </a:r>
          </a:p>
          <a:p>
            <a:pPr marL="342900" indent="-342900" algn="just">
              <a:buAutoNum type="alphaLcParenBoth"/>
            </a:pPr>
            <a:r>
              <a:rPr lang="en-GB" dirty="0"/>
              <a:t>At least 30</a:t>
            </a:r>
          </a:p>
          <a:p>
            <a:pPr marL="342900" indent="-342900" algn="just">
              <a:buAutoNum type="alphaLcParenBoth"/>
            </a:pPr>
            <a:r>
              <a:rPr lang="en-GB" dirty="0"/>
              <a:t>At most 20</a:t>
            </a:r>
          </a:p>
          <a:p>
            <a:pPr marL="342900" indent="-342900" algn="just">
              <a:buAutoNum type="alphaLcParenBoth"/>
            </a:pPr>
            <a:r>
              <a:rPr lang="en-GB" dirty="0"/>
              <a:t>Exactly 25</a:t>
            </a:r>
          </a:p>
          <a:p>
            <a:pPr marL="342900" indent="-342900" algn="just">
              <a:buAutoNum type="alphaLcParenBoth"/>
            </a:pPr>
            <a:r>
              <a:rPr lang="en-GB" dirty="0"/>
              <a:t>At least 25</a:t>
            </a:r>
          </a:p>
          <a:p>
            <a:endParaRPr lang="en-US" dirty="0"/>
          </a:p>
          <a:p>
            <a:r>
              <a:rPr lang="en-US" dirty="0"/>
              <a:t>Answer: C</a:t>
            </a:r>
            <a:endParaRPr lang="en-IN" dirty="0"/>
          </a:p>
          <a:p>
            <a:endParaRPr lang="en-GB" dirty="0"/>
          </a:p>
          <a:p>
            <a:endParaRPr lang="en-IN" dirty="0"/>
          </a:p>
        </p:txBody>
      </p:sp>
    </p:spTree>
    <p:extLst>
      <p:ext uri="{BB962C8B-B14F-4D97-AF65-F5344CB8AC3E}">
        <p14:creationId xmlns:p14="http://schemas.microsoft.com/office/powerpoint/2010/main" val="8712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8</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GB" dirty="0"/>
              <a:t>Let number of newspapers be x. If every students reads one newspaper, the number of students would be x(60) = 60x. Since, every student reads 5 newspapers</a:t>
            </a:r>
          </a:p>
          <a:p>
            <a:r>
              <a:rPr lang="en-GB" dirty="0"/>
              <a:t>Number of students = </a:t>
            </a:r>
          </a:p>
          <a:p>
            <a:endParaRPr lang="en-GB" dirty="0"/>
          </a:p>
          <a:p>
            <a:endParaRPr lang="en-GB" dirty="0"/>
          </a:p>
          <a:p>
            <a:r>
              <a:rPr lang="en-GB" dirty="0"/>
              <a:t>Therefore, x = 25</a:t>
            </a:r>
          </a:p>
        </p:txBody>
      </p:sp>
      <p:pic>
        <p:nvPicPr>
          <p:cNvPr id="5" name="Picture 4">
            <a:extLst>
              <a:ext uri="{FF2B5EF4-FFF2-40B4-BE49-F238E27FC236}">
                <a16:creationId xmlns:a16="http://schemas.microsoft.com/office/drawing/2014/main" id="{F754E355-6C07-40DB-B172-A0B9ADB2028C}"/>
              </a:ext>
            </a:extLst>
          </p:cNvPr>
          <p:cNvPicPr>
            <a:picLocks noChangeAspect="1"/>
          </p:cNvPicPr>
          <p:nvPr/>
        </p:nvPicPr>
        <p:blipFill>
          <a:blip r:embed="rId2"/>
          <a:stretch>
            <a:fillRect/>
          </a:stretch>
        </p:blipFill>
        <p:spPr>
          <a:xfrm>
            <a:off x="2524305" y="2554868"/>
            <a:ext cx="1714500" cy="676275"/>
          </a:xfrm>
          <a:prstGeom prst="rect">
            <a:avLst/>
          </a:prstGeom>
        </p:spPr>
      </p:pic>
    </p:spTree>
    <p:extLst>
      <p:ext uri="{BB962C8B-B14F-4D97-AF65-F5344CB8AC3E}">
        <p14:creationId xmlns:p14="http://schemas.microsoft.com/office/powerpoint/2010/main" val="4008418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9</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GB" dirty="0"/>
              <a:t>In the Indian athletic squad sent to the Olympics, 21 athletes were in the triathlon team; 26 were in the pentathlon team; and 29 were in the marathon team. 14 athletes can take part in triathlon and pentathlon; 12 can take part in marathon and triathlon; 15 can take part in pentathlon and marathon; and 8 can take part in all the three games.</a:t>
            </a:r>
          </a:p>
          <a:p>
            <a:r>
              <a:rPr lang="en-GB" dirty="0"/>
              <a:t>How many players are there in all? </a:t>
            </a:r>
          </a:p>
          <a:p>
            <a:pPr marL="342900" indent="-342900">
              <a:buAutoNum type="alphaLcParenBoth"/>
            </a:pPr>
            <a:r>
              <a:rPr lang="en-GB" dirty="0"/>
              <a:t>35</a:t>
            </a:r>
          </a:p>
          <a:p>
            <a:pPr marL="342900" indent="-342900">
              <a:buAutoNum type="alphaLcParenBoth"/>
            </a:pPr>
            <a:r>
              <a:rPr lang="en-GB" dirty="0"/>
              <a:t>43</a:t>
            </a:r>
          </a:p>
          <a:p>
            <a:pPr marL="342900" indent="-342900">
              <a:buAutoNum type="alphaLcParenBoth"/>
            </a:pPr>
            <a:r>
              <a:rPr lang="en-GB" dirty="0"/>
              <a:t>49</a:t>
            </a:r>
          </a:p>
          <a:p>
            <a:pPr marL="342900" indent="-342900">
              <a:buAutoNum type="alphaLcParenBoth"/>
            </a:pPr>
            <a:r>
              <a:rPr lang="en-GB" dirty="0"/>
              <a:t>45</a:t>
            </a:r>
          </a:p>
          <a:p>
            <a:pPr marL="342900" indent="-342900">
              <a:buAutoNum type="alphaLcParenBoth"/>
            </a:pPr>
            <a:endParaRPr lang="en-GB" dirty="0"/>
          </a:p>
          <a:p>
            <a:r>
              <a:rPr lang="en-US" dirty="0"/>
              <a:t>Answer: B</a:t>
            </a:r>
            <a:endParaRPr lang="en-GB" dirty="0"/>
          </a:p>
          <a:p>
            <a:endParaRPr lang="en-IN" dirty="0"/>
          </a:p>
        </p:txBody>
      </p:sp>
    </p:spTree>
    <p:extLst>
      <p:ext uri="{BB962C8B-B14F-4D97-AF65-F5344CB8AC3E}">
        <p14:creationId xmlns:p14="http://schemas.microsoft.com/office/powerpoint/2010/main" val="28450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1</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GB" dirty="0"/>
              <a:t>A group of 78 people watch Zee TV, Star Plus or Sony. Of these, 36 watch Zee TV, 48 watch Star Plus and 32 watch Sony. If 14 people watch both Zee TV and Star Plus, 20 people watch both Star Plus and Sony, and 12 people watch both Sony and Zee TV find the ratio of the number of people who watch only Zee TV to the number of people who watch only Sony. </a:t>
            </a:r>
          </a:p>
          <a:p>
            <a:pPr marL="342900" indent="-342900">
              <a:buAutoNum type="alphaLcParenBoth"/>
            </a:pPr>
            <a:r>
              <a:rPr lang="en-GB" dirty="0"/>
              <a:t>9: 4 </a:t>
            </a:r>
          </a:p>
          <a:p>
            <a:pPr marL="342900" indent="-342900">
              <a:buAutoNum type="alphaLcParenBoth"/>
            </a:pPr>
            <a:r>
              <a:rPr lang="en-GB" dirty="0"/>
              <a:t>3: 2</a:t>
            </a:r>
          </a:p>
          <a:p>
            <a:pPr marL="342900" indent="-342900">
              <a:buAutoNum type="alphaLcParenBoth"/>
            </a:pPr>
            <a:r>
              <a:rPr lang="en-GB" dirty="0"/>
              <a:t>5: 3</a:t>
            </a:r>
          </a:p>
          <a:p>
            <a:pPr marL="342900" indent="-342900">
              <a:buAutoNum type="alphaLcParenBoth"/>
            </a:pPr>
            <a:r>
              <a:rPr lang="en-GB" dirty="0"/>
              <a:t>7: 4</a:t>
            </a:r>
          </a:p>
          <a:p>
            <a:endParaRPr lang="en-US" dirty="0"/>
          </a:p>
          <a:p>
            <a:r>
              <a:rPr lang="en-US" dirty="0"/>
              <a:t>Answer: A</a:t>
            </a:r>
            <a:endParaRPr lang="en-IN" dirty="0"/>
          </a:p>
        </p:txBody>
      </p:sp>
    </p:spTree>
    <p:extLst>
      <p:ext uri="{BB962C8B-B14F-4D97-AF65-F5344CB8AC3E}">
        <p14:creationId xmlns:p14="http://schemas.microsoft.com/office/powerpoint/2010/main" val="3754702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9</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a:xfrm>
            <a:off x="138023" y="1703622"/>
            <a:ext cx="9144000" cy="2649600"/>
          </a:xfrm>
        </p:spPr>
        <p:txBody>
          <a:bodyPr/>
          <a:lstStyle/>
          <a:p>
            <a:r>
              <a:rPr lang="en-GB" dirty="0"/>
              <a:t>Since there are 14 players who are in triathlon and pentathlon, and there are 8 who take part in all three games, there will be 6 who take part in only triathlon and pentathlon. Similarly, Only triathlon and marathon = 12 – 8 = 4 &amp; Only Pentathlon and Marathon = 15 – 8 = 7. The figure above can be completed with values for each sport (only) plugged in: The answer would be: 3 + 6 + 8 + 4 + 5 + 7 + 10 = 43</a:t>
            </a:r>
          </a:p>
          <a:p>
            <a:r>
              <a:rPr lang="en-GB" dirty="0"/>
              <a:t>Option (b) is correct.</a:t>
            </a:r>
          </a:p>
        </p:txBody>
      </p:sp>
      <p:pic>
        <p:nvPicPr>
          <p:cNvPr id="4" name="Picture 3">
            <a:extLst>
              <a:ext uri="{FF2B5EF4-FFF2-40B4-BE49-F238E27FC236}">
                <a16:creationId xmlns:a16="http://schemas.microsoft.com/office/drawing/2014/main" id="{6D734FB7-9D1B-4221-9516-02731DB5CAB4}"/>
              </a:ext>
            </a:extLst>
          </p:cNvPr>
          <p:cNvPicPr>
            <a:picLocks noChangeAspect="1"/>
          </p:cNvPicPr>
          <p:nvPr/>
        </p:nvPicPr>
        <p:blipFill>
          <a:blip r:embed="rId2"/>
          <a:stretch>
            <a:fillRect/>
          </a:stretch>
        </p:blipFill>
        <p:spPr>
          <a:xfrm>
            <a:off x="1552755" y="3588589"/>
            <a:ext cx="3950898" cy="2415396"/>
          </a:xfrm>
          <a:prstGeom prst="rect">
            <a:avLst/>
          </a:prstGeom>
        </p:spPr>
      </p:pic>
    </p:spTree>
    <p:extLst>
      <p:ext uri="{BB962C8B-B14F-4D97-AF65-F5344CB8AC3E}">
        <p14:creationId xmlns:p14="http://schemas.microsoft.com/office/powerpoint/2010/main" val="1549072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10</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GB" dirty="0"/>
              <a:t>In a test in which 120 students appeared, 90 passed in History, 65 passed in Sociology and 75 passed in Political Science. 30 students passed in only one subject and 55 students in only two. 5 students passed no subjects. 3. How many students passed in all the three subjects? </a:t>
            </a:r>
          </a:p>
          <a:p>
            <a:pPr marL="342900" indent="-342900">
              <a:buAutoNum type="alphaLcParenBoth"/>
            </a:pPr>
            <a:r>
              <a:rPr lang="en-GB" dirty="0"/>
              <a:t>25</a:t>
            </a:r>
          </a:p>
          <a:p>
            <a:pPr marL="342900" indent="-342900">
              <a:buAutoNum type="alphaLcParenBoth"/>
            </a:pPr>
            <a:r>
              <a:rPr lang="en-GB" dirty="0"/>
              <a:t>30</a:t>
            </a:r>
          </a:p>
          <a:p>
            <a:pPr marL="342900" indent="-342900">
              <a:buAutoNum type="alphaLcParenBoth"/>
            </a:pPr>
            <a:r>
              <a:rPr lang="en-GB" dirty="0"/>
              <a:t>35</a:t>
            </a:r>
          </a:p>
          <a:p>
            <a:pPr marL="342900" indent="-342900">
              <a:buAutoNum type="alphaLcParenBoth"/>
            </a:pPr>
            <a:r>
              <a:rPr lang="en-GB" dirty="0"/>
              <a:t>Data insufficient</a:t>
            </a:r>
          </a:p>
          <a:p>
            <a:endParaRPr lang="en-US" dirty="0"/>
          </a:p>
          <a:p>
            <a:r>
              <a:rPr lang="en-US" dirty="0"/>
              <a:t>Answer: B</a:t>
            </a:r>
            <a:endParaRPr lang="en-IN" dirty="0"/>
          </a:p>
          <a:p>
            <a:endParaRPr lang="en-GB" dirty="0"/>
          </a:p>
          <a:p>
            <a:endParaRPr lang="en-IN" dirty="0"/>
          </a:p>
        </p:txBody>
      </p:sp>
    </p:spTree>
    <p:extLst>
      <p:ext uri="{BB962C8B-B14F-4D97-AF65-F5344CB8AC3E}">
        <p14:creationId xmlns:p14="http://schemas.microsoft.com/office/powerpoint/2010/main" val="445948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10</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endParaRPr lang="en-GB" dirty="0"/>
          </a:p>
          <a:p>
            <a:endParaRPr lang="en-IN" dirty="0"/>
          </a:p>
        </p:txBody>
      </p:sp>
      <p:sp>
        <p:nvSpPr>
          <p:cNvPr id="4" name="Rectangle 3">
            <a:extLst>
              <a:ext uri="{FF2B5EF4-FFF2-40B4-BE49-F238E27FC236}">
                <a16:creationId xmlns:a16="http://schemas.microsoft.com/office/drawing/2014/main" id="{E270DD06-CD5F-4A49-AD3F-7D3F8C648012}"/>
              </a:ext>
            </a:extLst>
          </p:cNvPr>
          <p:cNvSpPr/>
          <p:nvPr/>
        </p:nvSpPr>
        <p:spPr>
          <a:xfrm>
            <a:off x="0" y="1446702"/>
            <a:ext cx="8738559" cy="3693319"/>
          </a:xfrm>
          <a:prstGeom prst="rect">
            <a:avLst/>
          </a:prstGeom>
        </p:spPr>
        <p:txBody>
          <a:bodyPr wrap="square">
            <a:spAutoFit/>
          </a:bodyPr>
          <a:lstStyle/>
          <a:p>
            <a:r>
              <a:rPr lang="en-GB" dirty="0"/>
              <a:t>The given situation can be read as follows: 115 students are being counted 75 + 65 + 90 = 230 times. This means that there is an extra count of 115. This extra count of 115 can be created in 2 ways. </a:t>
            </a:r>
          </a:p>
          <a:p>
            <a:pPr marL="342900" indent="-342900">
              <a:buAutoNum type="alphaUcPeriod"/>
            </a:pPr>
            <a:r>
              <a:rPr lang="en-GB" dirty="0"/>
              <a:t>By putting people in the ‘passed exactly two subjects’ category. In such a case each person would get counted 2 times (double counted), i.e., an extra count of 1.</a:t>
            </a:r>
          </a:p>
          <a:p>
            <a:pPr marL="342900" indent="-342900">
              <a:buAutoNum type="alphaUcPeriod"/>
            </a:pPr>
            <a:r>
              <a:rPr lang="en-GB" dirty="0"/>
              <a:t>By putting people in the ‘all three’ category, each person put there would be triple counted. 1 person counted 3 times – meaning an extra count of 2 per person. The problem tells us that there are 55 students who passed exactly two subjects. This means an extra count of 55 would be accounted for. This would leave an extra count of 115 – 55 = 60 more to be accounted for by ‘passed all three’ category. This can be done by using 30 people in the ‘all 3’ category. Hence, the answers are: </a:t>
            </a:r>
          </a:p>
          <a:p>
            <a:r>
              <a:rPr lang="en-GB" dirty="0"/>
              <a:t>Option (b)</a:t>
            </a:r>
          </a:p>
          <a:p>
            <a:endParaRPr lang="en-GB" dirty="0"/>
          </a:p>
        </p:txBody>
      </p:sp>
      <p:pic>
        <p:nvPicPr>
          <p:cNvPr id="5" name="Picture 4">
            <a:extLst>
              <a:ext uri="{FF2B5EF4-FFF2-40B4-BE49-F238E27FC236}">
                <a16:creationId xmlns:a16="http://schemas.microsoft.com/office/drawing/2014/main" id="{41CCEDAC-2584-4731-8BF0-6F0155FD8A02}"/>
              </a:ext>
            </a:extLst>
          </p:cNvPr>
          <p:cNvPicPr>
            <a:picLocks noChangeAspect="1"/>
          </p:cNvPicPr>
          <p:nvPr/>
        </p:nvPicPr>
        <p:blipFill>
          <a:blip r:embed="rId2"/>
          <a:stretch>
            <a:fillRect/>
          </a:stretch>
        </p:blipFill>
        <p:spPr>
          <a:xfrm>
            <a:off x="2380892" y="4613624"/>
            <a:ext cx="3191772" cy="1457325"/>
          </a:xfrm>
          <a:prstGeom prst="rect">
            <a:avLst/>
          </a:prstGeom>
        </p:spPr>
      </p:pic>
    </p:spTree>
    <p:extLst>
      <p:ext uri="{BB962C8B-B14F-4D97-AF65-F5344CB8AC3E}">
        <p14:creationId xmlns:p14="http://schemas.microsoft.com/office/powerpoint/2010/main" val="170245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a:xfrm>
            <a:off x="0" y="698676"/>
            <a:ext cx="1973943" cy="378276"/>
          </a:xfrm>
        </p:spPr>
        <p:txBody>
          <a:bodyPr/>
          <a:lstStyle/>
          <a:p>
            <a:r>
              <a:rPr lang="en-US" dirty="0"/>
              <a:t>11</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a:xfrm>
            <a:off x="0" y="1715307"/>
            <a:ext cx="9144000" cy="2649600"/>
          </a:xfrm>
        </p:spPr>
        <p:txBody>
          <a:bodyPr/>
          <a:lstStyle/>
          <a:p>
            <a:r>
              <a:rPr lang="en-GB" dirty="0"/>
              <a:t>In a survey among students at all the IIMs, it was found that 48% preferred coffee, 54% liked tea and 64% smoked. Of the total, 28% liked coffee and tea, 32% smoked and drank tea and 30% smoked and drank coffee. Only 6% did none of these. If the total number of students is 2000 then find 9. The ratio of the number of students who like only coffee to the number who like only tea is </a:t>
            </a:r>
          </a:p>
          <a:p>
            <a:pPr marL="342900" indent="-342900">
              <a:buAutoNum type="alphaLcParenBoth"/>
            </a:pPr>
            <a:r>
              <a:rPr lang="en-GB" dirty="0"/>
              <a:t>5: 3</a:t>
            </a:r>
          </a:p>
          <a:p>
            <a:pPr marL="342900" indent="-342900">
              <a:buAutoNum type="alphaLcParenBoth"/>
            </a:pPr>
            <a:r>
              <a:rPr lang="en-GB" dirty="0"/>
              <a:t>8: 9</a:t>
            </a:r>
          </a:p>
          <a:p>
            <a:pPr marL="342900" indent="-342900">
              <a:buAutoNum type="alphaLcParenBoth"/>
            </a:pPr>
            <a:r>
              <a:rPr lang="en-GB" dirty="0"/>
              <a:t>2: 3</a:t>
            </a:r>
          </a:p>
          <a:p>
            <a:pPr marL="342900" indent="-342900">
              <a:buAutoNum type="alphaLcParenBoth"/>
            </a:pPr>
            <a:r>
              <a:rPr lang="en-GB" dirty="0"/>
              <a:t>3: 2</a:t>
            </a:r>
          </a:p>
          <a:p>
            <a:pPr marL="342900" indent="-342900">
              <a:buAutoNum type="alphaLcParenBoth"/>
            </a:pPr>
            <a:endParaRPr lang="en-GB" dirty="0"/>
          </a:p>
          <a:p>
            <a:r>
              <a:rPr lang="en-US" dirty="0"/>
              <a:t>Answer: C</a:t>
            </a:r>
            <a:endParaRPr lang="en-GB" dirty="0"/>
          </a:p>
          <a:p>
            <a:endParaRPr lang="en-IN" dirty="0"/>
          </a:p>
        </p:txBody>
      </p:sp>
    </p:spTree>
    <p:extLst>
      <p:ext uri="{BB962C8B-B14F-4D97-AF65-F5344CB8AC3E}">
        <p14:creationId xmlns:p14="http://schemas.microsoft.com/office/powerpoint/2010/main" val="4272678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a:xfrm>
            <a:off x="0" y="698676"/>
            <a:ext cx="1973943" cy="378276"/>
          </a:xfrm>
        </p:spPr>
        <p:txBody>
          <a:bodyPr/>
          <a:lstStyle/>
          <a:p>
            <a:r>
              <a:rPr lang="en-US" dirty="0"/>
              <a:t>11</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a:xfrm>
            <a:off x="0" y="1404756"/>
            <a:ext cx="9144000" cy="2649600"/>
          </a:xfrm>
        </p:spPr>
        <p:txBody>
          <a:bodyPr/>
          <a:lstStyle/>
          <a:p>
            <a:endParaRPr lang="en-GB" dirty="0"/>
          </a:p>
          <a:p>
            <a:endParaRPr lang="en-IN" dirty="0"/>
          </a:p>
        </p:txBody>
      </p:sp>
      <p:sp>
        <p:nvSpPr>
          <p:cNvPr id="4" name="Rectangle 3">
            <a:extLst>
              <a:ext uri="{FF2B5EF4-FFF2-40B4-BE49-F238E27FC236}">
                <a16:creationId xmlns:a16="http://schemas.microsoft.com/office/drawing/2014/main" id="{6F5922F7-790F-4586-9ADB-563433596E2C}"/>
              </a:ext>
            </a:extLst>
          </p:cNvPr>
          <p:cNvSpPr/>
          <p:nvPr/>
        </p:nvSpPr>
        <p:spPr>
          <a:xfrm>
            <a:off x="1" y="1239192"/>
            <a:ext cx="6435306" cy="5078313"/>
          </a:xfrm>
          <a:prstGeom prst="rect">
            <a:avLst/>
          </a:prstGeom>
        </p:spPr>
        <p:txBody>
          <a:bodyPr wrap="square">
            <a:spAutoFit/>
          </a:bodyPr>
          <a:lstStyle/>
          <a:p>
            <a:r>
              <a:rPr lang="en-GB" dirty="0"/>
              <a:t>If you try to draw a figure for this question, the figure would be something </a:t>
            </a:r>
          </a:p>
          <a:p>
            <a:r>
              <a:rPr lang="en-GB" dirty="0"/>
              <a:t>like: </a:t>
            </a:r>
          </a:p>
          <a:p>
            <a:r>
              <a:rPr lang="en-GB" dirty="0"/>
              <a:t>We can then solve this as: x – 10 + 28 – x + x + 30 – x + x + 2 + 32 – x + x – 6 = 94 Æ x + 76 = 94 Æ x = 18.</a:t>
            </a:r>
          </a:p>
          <a:p>
            <a:r>
              <a:rPr lang="en-GB" dirty="0"/>
              <a:t>Note: In this question, since all the values for the use of the set theory formula are given, we can find the missing value of students who liked all three as follows: 94 = 48 + 54 + 64 – 28 – 32 – 30 + All three Æ All three = 18 As you can see this is a much more convenient way of solving this question, and the learning you take away for the 3 circle situation is that whenever you have all the values known and the only unknown value is the centre value – it is wiser and more efficient to solve for the unknown using the formula rather than trying to solve through a Venn diagram. Based on this value of x we get the diagram completed as:</a:t>
            </a:r>
          </a:p>
          <a:p>
            <a:r>
              <a:rPr lang="en-GB" dirty="0"/>
              <a:t>8: 12 = 2: 3 Æ Option (c) is correct.</a:t>
            </a:r>
          </a:p>
          <a:p>
            <a:endParaRPr lang="en-GB" dirty="0"/>
          </a:p>
          <a:p>
            <a:endParaRPr lang="en-GB" dirty="0"/>
          </a:p>
        </p:txBody>
      </p:sp>
      <p:pic>
        <p:nvPicPr>
          <p:cNvPr id="5" name="Picture 4">
            <a:extLst>
              <a:ext uri="{FF2B5EF4-FFF2-40B4-BE49-F238E27FC236}">
                <a16:creationId xmlns:a16="http://schemas.microsoft.com/office/drawing/2014/main" id="{8C38F701-0C07-499B-876B-76AC54F49F1F}"/>
              </a:ext>
            </a:extLst>
          </p:cNvPr>
          <p:cNvPicPr>
            <a:picLocks noChangeAspect="1"/>
          </p:cNvPicPr>
          <p:nvPr/>
        </p:nvPicPr>
        <p:blipFill>
          <a:blip r:embed="rId2"/>
          <a:stretch>
            <a:fillRect/>
          </a:stretch>
        </p:blipFill>
        <p:spPr>
          <a:xfrm>
            <a:off x="6435308" y="1589420"/>
            <a:ext cx="2108976" cy="2126774"/>
          </a:xfrm>
          <a:prstGeom prst="rect">
            <a:avLst/>
          </a:prstGeom>
        </p:spPr>
      </p:pic>
      <p:pic>
        <p:nvPicPr>
          <p:cNvPr id="6" name="Picture 5">
            <a:extLst>
              <a:ext uri="{FF2B5EF4-FFF2-40B4-BE49-F238E27FC236}">
                <a16:creationId xmlns:a16="http://schemas.microsoft.com/office/drawing/2014/main" id="{1084D562-13CC-42B4-BBED-6B29013AEDBD}"/>
              </a:ext>
            </a:extLst>
          </p:cNvPr>
          <p:cNvPicPr>
            <a:picLocks noChangeAspect="1"/>
          </p:cNvPicPr>
          <p:nvPr/>
        </p:nvPicPr>
        <p:blipFill>
          <a:blip r:embed="rId3"/>
          <a:stretch>
            <a:fillRect/>
          </a:stretch>
        </p:blipFill>
        <p:spPr>
          <a:xfrm>
            <a:off x="6435308" y="3687430"/>
            <a:ext cx="2708692" cy="2126774"/>
          </a:xfrm>
          <a:prstGeom prst="rect">
            <a:avLst/>
          </a:prstGeom>
        </p:spPr>
      </p:pic>
    </p:spTree>
    <p:extLst>
      <p:ext uri="{BB962C8B-B14F-4D97-AF65-F5344CB8AC3E}">
        <p14:creationId xmlns:p14="http://schemas.microsoft.com/office/powerpoint/2010/main" val="3114316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12</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GB" dirty="0"/>
              <a:t>30 monkeys went to a picnic. 25 monkeys chose to irritate cows while 20 chose to irritate buffaloes. How many chose to irritate both buffaloes and cows? </a:t>
            </a:r>
          </a:p>
          <a:p>
            <a:pPr marL="342900" indent="-342900">
              <a:buAutoNum type="alphaLcParenBoth"/>
            </a:pPr>
            <a:r>
              <a:rPr lang="en-GB" dirty="0"/>
              <a:t>10</a:t>
            </a:r>
          </a:p>
          <a:p>
            <a:pPr marL="342900" indent="-342900">
              <a:buAutoNum type="alphaLcParenBoth"/>
            </a:pPr>
            <a:r>
              <a:rPr lang="en-GB" dirty="0"/>
              <a:t>15</a:t>
            </a:r>
          </a:p>
          <a:p>
            <a:pPr marL="342900" indent="-342900">
              <a:buAutoNum type="alphaLcParenBoth"/>
            </a:pPr>
            <a:r>
              <a:rPr lang="en-GB" dirty="0"/>
              <a:t>5 </a:t>
            </a:r>
          </a:p>
          <a:p>
            <a:pPr marL="342900" indent="-342900">
              <a:buAutoNum type="alphaLcParenBoth"/>
            </a:pPr>
            <a:r>
              <a:rPr lang="en-GB" dirty="0"/>
              <a:t>20</a:t>
            </a:r>
          </a:p>
          <a:p>
            <a:pPr marL="342900" indent="-342900">
              <a:buAutoNum type="alphaLcParenBoth"/>
            </a:pPr>
            <a:endParaRPr lang="en-GB" dirty="0"/>
          </a:p>
          <a:p>
            <a:r>
              <a:rPr lang="en-US" dirty="0"/>
              <a:t>Answer: B</a:t>
            </a:r>
            <a:endParaRPr lang="en-IN" dirty="0"/>
          </a:p>
          <a:p>
            <a:endParaRPr lang="en-GB" dirty="0"/>
          </a:p>
          <a:p>
            <a:endParaRPr lang="en-IN" dirty="0"/>
          </a:p>
        </p:txBody>
      </p:sp>
    </p:spTree>
    <p:extLst>
      <p:ext uri="{BB962C8B-B14F-4D97-AF65-F5344CB8AC3E}">
        <p14:creationId xmlns:p14="http://schemas.microsoft.com/office/powerpoint/2010/main" val="1875242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12</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endParaRPr lang="en-GB" dirty="0"/>
          </a:p>
          <a:p>
            <a:endParaRPr lang="en-IN" dirty="0"/>
          </a:p>
        </p:txBody>
      </p:sp>
      <p:sp>
        <p:nvSpPr>
          <p:cNvPr id="4" name="Rectangle 3">
            <a:extLst>
              <a:ext uri="{FF2B5EF4-FFF2-40B4-BE49-F238E27FC236}">
                <a16:creationId xmlns:a16="http://schemas.microsoft.com/office/drawing/2014/main" id="{4E368179-E2AF-4963-AF9D-262762C5770F}"/>
              </a:ext>
            </a:extLst>
          </p:cNvPr>
          <p:cNvSpPr/>
          <p:nvPr/>
        </p:nvSpPr>
        <p:spPr>
          <a:xfrm>
            <a:off x="120770" y="2136339"/>
            <a:ext cx="8816196" cy="369332"/>
          </a:xfrm>
          <a:prstGeom prst="rect">
            <a:avLst/>
          </a:prstGeom>
        </p:spPr>
        <p:txBody>
          <a:bodyPr wrap="square">
            <a:spAutoFit/>
          </a:bodyPr>
          <a:lstStyle/>
          <a:p>
            <a:r>
              <a:rPr lang="en-GB" dirty="0"/>
              <a:t>30 = 25 + 20 – x Æ x = 15. Option (b) is correct.</a:t>
            </a:r>
          </a:p>
        </p:txBody>
      </p:sp>
    </p:spTree>
    <p:extLst>
      <p:ext uri="{BB962C8B-B14F-4D97-AF65-F5344CB8AC3E}">
        <p14:creationId xmlns:p14="http://schemas.microsoft.com/office/powerpoint/2010/main" val="3568404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13</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a:xfrm>
            <a:off x="0" y="1393071"/>
            <a:ext cx="9144000" cy="2649600"/>
          </a:xfrm>
        </p:spPr>
        <p:txBody>
          <a:bodyPr/>
          <a:lstStyle/>
          <a:p>
            <a:r>
              <a:rPr lang="en-GB" dirty="0"/>
              <a:t>In the second year, the </a:t>
            </a:r>
            <a:r>
              <a:rPr lang="en-GB" dirty="0" err="1"/>
              <a:t>Hampard</a:t>
            </a:r>
            <a:r>
              <a:rPr lang="en-GB" dirty="0"/>
              <a:t> Business School students are offered a choice of the specialisations they wish to study from amongst only three specialisations —Marketing, Finance and HR. The number of students who have specialised in only Marketing, only Finance and only HR are all numbers in an Arithmetic Progression— in no particular order. Similarly, the number of students specialising in exactly two of the three types of subjects are also numbers that form an Arithmetic Progression. </a:t>
            </a:r>
          </a:p>
          <a:p>
            <a:r>
              <a:rPr lang="en-GB" dirty="0"/>
              <a:t>The number of students specialising in all three subjects is one-twentieth of the number of students specialising in only Finance which in turn is half of the number of students studying only HR. The number of students studying both Marketing and Finance is 15, whereas the number of students studying both Finance and HR is 19. The number of students studying HR is 120, which is more than the number of students studying Marketing (which is a 2 digit number above 50). It is known that there are exactly 4 students who opt for none of these specialisations and opt only for general subjects. 5. What is the total number of students in the batch? </a:t>
            </a:r>
          </a:p>
          <a:p>
            <a:r>
              <a:rPr lang="en-GB" dirty="0"/>
              <a:t>(a) 223 (b) 233 (c) 237 (d) Cannot be determined</a:t>
            </a:r>
          </a:p>
          <a:p>
            <a:endParaRPr lang="en-US" dirty="0"/>
          </a:p>
          <a:p>
            <a:r>
              <a:rPr lang="en-US" dirty="0"/>
              <a:t>Answer:  D</a:t>
            </a:r>
            <a:endParaRPr lang="en-IN" dirty="0"/>
          </a:p>
          <a:p>
            <a:endParaRPr lang="en-GB" dirty="0"/>
          </a:p>
          <a:p>
            <a:endParaRPr lang="en-IN" dirty="0"/>
          </a:p>
        </p:txBody>
      </p:sp>
    </p:spTree>
    <p:extLst>
      <p:ext uri="{BB962C8B-B14F-4D97-AF65-F5344CB8AC3E}">
        <p14:creationId xmlns:p14="http://schemas.microsoft.com/office/powerpoint/2010/main" val="4148143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13</a:t>
            </a:r>
            <a:endParaRPr lang="en-IN" dirty="0"/>
          </a:p>
        </p:txBody>
      </p:sp>
      <p:sp>
        <p:nvSpPr>
          <p:cNvPr id="5" name="Text Placeholder 2">
            <a:extLst>
              <a:ext uri="{FF2B5EF4-FFF2-40B4-BE49-F238E27FC236}">
                <a16:creationId xmlns:a16="http://schemas.microsoft.com/office/drawing/2014/main" id="{AC2E5CB1-B193-4B97-B0E1-45320209841A}"/>
              </a:ext>
            </a:extLst>
          </p:cNvPr>
          <p:cNvSpPr>
            <a:spLocks noGrp="1"/>
          </p:cNvSpPr>
          <p:nvPr>
            <p:ph type="body" sz="quarter" idx="11"/>
          </p:nvPr>
        </p:nvSpPr>
        <p:spPr>
          <a:xfrm>
            <a:off x="0" y="1393071"/>
            <a:ext cx="9144000" cy="2649600"/>
          </a:xfrm>
        </p:spPr>
        <p:txBody>
          <a:bodyPr/>
          <a:lstStyle/>
          <a:p>
            <a:r>
              <a:rPr lang="en-GB" dirty="0"/>
              <a:t>The following would be the starting Venn diagram encapsulating the basic information: From this figure we get the following equation: </a:t>
            </a:r>
          </a:p>
          <a:p>
            <a:r>
              <a:rPr lang="en-GB" dirty="0"/>
              <a:t>40x + (19 – x) + x + y = 120. This gives us 40x + y = 101</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Thinking about this equation, we can see that the value of x can be either 1 or 2. In case we put x as 1, we get y = 61 and then we have to also meet the additional condition that 15– x, 19– x and y should form an AP which is obviously not possible (since it is not possible practically to build an AP having two positive terms below 19 and the third term being 61. Hence, this option is rejected. </a:t>
            </a:r>
          </a:p>
        </p:txBody>
      </p:sp>
      <p:pic>
        <p:nvPicPr>
          <p:cNvPr id="3" name="Picture 2">
            <a:extLst>
              <a:ext uri="{FF2B5EF4-FFF2-40B4-BE49-F238E27FC236}">
                <a16:creationId xmlns:a16="http://schemas.microsoft.com/office/drawing/2014/main" id="{1B36DF89-2672-450A-828C-56102C856437}"/>
              </a:ext>
            </a:extLst>
          </p:cNvPr>
          <p:cNvPicPr>
            <a:picLocks noChangeAspect="1"/>
          </p:cNvPicPr>
          <p:nvPr/>
        </p:nvPicPr>
        <p:blipFill>
          <a:blip r:embed="rId2"/>
          <a:stretch>
            <a:fillRect/>
          </a:stretch>
        </p:blipFill>
        <p:spPr>
          <a:xfrm>
            <a:off x="1639019" y="2652712"/>
            <a:ext cx="3295290" cy="1706078"/>
          </a:xfrm>
          <a:prstGeom prst="rect">
            <a:avLst/>
          </a:prstGeom>
        </p:spPr>
      </p:pic>
    </p:spTree>
    <p:extLst>
      <p:ext uri="{BB962C8B-B14F-4D97-AF65-F5344CB8AC3E}">
        <p14:creationId xmlns:p14="http://schemas.microsoft.com/office/powerpoint/2010/main" val="397234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13</a:t>
            </a:r>
            <a:endParaRPr lang="en-IN" dirty="0"/>
          </a:p>
        </p:txBody>
      </p:sp>
      <p:sp>
        <p:nvSpPr>
          <p:cNvPr id="5" name="Text Placeholder 2">
            <a:extLst>
              <a:ext uri="{FF2B5EF4-FFF2-40B4-BE49-F238E27FC236}">
                <a16:creationId xmlns:a16="http://schemas.microsoft.com/office/drawing/2014/main" id="{AC2E5CB1-B193-4B97-B0E1-45320209841A}"/>
              </a:ext>
            </a:extLst>
          </p:cNvPr>
          <p:cNvSpPr>
            <a:spLocks noGrp="1"/>
          </p:cNvSpPr>
          <p:nvPr>
            <p:ph type="body" sz="quarter" idx="11"/>
          </p:nvPr>
        </p:nvSpPr>
        <p:spPr>
          <a:xfrm>
            <a:off x="0" y="1720875"/>
            <a:ext cx="9144000" cy="2649600"/>
          </a:xfrm>
        </p:spPr>
        <p:txBody>
          <a:bodyPr/>
          <a:lstStyle/>
          <a:p>
            <a:r>
              <a:rPr lang="en-GB" dirty="0"/>
              <a:t>Moving forward, the other possible value of x from the equation is x = 2 in which case we get, y = 21 and 15– x = 13 and 19– x = 17. </a:t>
            </a:r>
          </a:p>
          <a:p>
            <a:r>
              <a:rPr lang="en-GB" dirty="0"/>
              <a:t>Thus, we get the AP 13, 17, 21 which satisfies the given conditions. Putting x = 2 and y = 21 in the figure, the Venn diagram evolves to: In this figure the value that only Marketing takes can either be 0, 60 or 120 (to satisfy the AP condition). </a:t>
            </a:r>
          </a:p>
          <a:p>
            <a:r>
              <a:rPr lang="en-GB" dirty="0"/>
              <a:t>However, since the total number of students in Marketing is a two digit number above 50, the number of people studying only marketing would be narrowed down to the only possibility which remains – viz 60. </a:t>
            </a:r>
          </a:p>
          <a:p>
            <a:r>
              <a:rPr lang="en-GB" dirty="0"/>
              <a:t>Thus, the number of students studying in the batch = 120 + 40 + 60 + 13 + 4 = 237. The number of students specialising in both Marketing and HR is 21 + 2 = 23 </a:t>
            </a:r>
          </a:p>
          <a:p>
            <a:endParaRPr lang="en-GB" dirty="0"/>
          </a:p>
          <a:p>
            <a:r>
              <a:rPr lang="en-GB" dirty="0"/>
              <a:t>The total number of students is either 113 or 128.</a:t>
            </a:r>
          </a:p>
        </p:txBody>
      </p:sp>
    </p:spTree>
    <p:extLst>
      <p:ext uri="{BB962C8B-B14F-4D97-AF65-F5344CB8AC3E}">
        <p14:creationId xmlns:p14="http://schemas.microsoft.com/office/powerpoint/2010/main" val="2788457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1</a:t>
            </a:r>
            <a:endParaRPr lang="en-IN" dirty="0"/>
          </a:p>
        </p:txBody>
      </p:sp>
      <p:sp>
        <p:nvSpPr>
          <p:cNvPr id="5" name="Text Placeholder 2">
            <a:extLst>
              <a:ext uri="{FF2B5EF4-FFF2-40B4-BE49-F238E27FC236}">
                <a16:creationId xmlns:a16="http://schemas.microsoft.com/office/drawing/2014/main" id="{A335C0FB-FFE5-40FA-8049-B7014E22D134}"/>
              </a:ext>
            </a:extLst>
          </p:cNvPr>
          <p:cNvSpPr>
            <a:spLocks noGrp="1"/>
          </p:cNvSpPr>
          <p:nvPr>
            <p:ph type="body" sz="quarter" idx="11"/>
          </p:nvPr>
        </p:nvSpPr>
        <p:spPr>
          <a:xfrm>
            <a:off x="0" y="1789886"/>
            <a:ext cx="9144000" cy="2649600"/>
          </a:xfrm>
        </p:spPr>
        <p:txBody>
          <a:bodyPr/>
          <a:lstStyle/>
          <a:p>
            <a:r>
              <a:rPr lang="en-GB" dirty="0"/>
              <a:t>35.78 = 36 + 48 + 32 – 14 – 20 – 12 + x Æ x = 8. The figure for this question would become:</a:t>
            </a:r>
          </a:p>
          <a:p>
            <a:r>
              <a:rPr lang="en-GB" dirty="0"/>
              <a:t>Required ratio is 18: 8 Æ 9: 4. Option (a) is correct.</a:t>
            </a:r>
          </a:p>
        </p:txBody>
      </p:sp>
      <p:pic>
        <p:nvPicPr>
          <p:cNvPr id="3" name="Picture 2">
            <a:extLst>
              <a:ext uri="{FF2B5EF4-FFF2-40B4-BE49-F238E27FC236}">
                <a16:creationId xmlns:a16="http://schemas.microsoft.com/office/drawing/2014/main" id="{80388118-21AD-48EB-9201-A74D960BAE10}"/>
              </a:ext>
            </a:extLst>
          </p:cNvPr>
          <p:cNvPicPr>
            <a:picLocks noChangeAspect="1"/>
          </p:cNvPicPr>
          <p:nvPr/>
        </p:nvPicPr>
        <p:blipFill>
          <a:blip r:embed="rId2"/>
          <a:stretch>
            <a:fillRect/>
          </a:stretch>
        </p:blipFill>
        <p:spPr>
          <a:xfrm>
            <a:off x="1397479" y="2974824"/>
            <a:ext cx="3933646" cy="2649599"/>
          </a:xfrm>
          <a:prstGeom prst="rect">
            <a:avLst/>
          </a:prstGeom>
        </p:spPr>
      </p:pic>
    </p:spTree>
    <p:extLst>
      <p:ext uri="{BB962C8B-B14F-4D97-AF65-F5344CB8AC3E}">
        <p14:creationId xmlns:p14="http://schemas.microsoft.com/office/powerpoint/2010/main" val="2246371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14</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GB" dirty="0"/>
              <a:t>In the </a:t>
            </a:r>
            <a:r>
              <a:rPr lang="en-GB" dirty="0" err="1"/>
              <a:t>Vijayantkhand</a:t>
            </a:r>
            <a:r>
              <a:rPr lang="en-GB" dirty="0"/>
              <a:t> sports stadium, athletes choose from four different racquet games (apart from athletics which is compulsory for all). These are Tennis, Table Tennis, Squash and Badminton. It is known that 20% of the athletes practising there are not choosing any of the racquet sports. The four games given here are played by 460, 360, 360 and 440 students respectively. The number of athletes playing exactly 2 racquet games for any combination of two racquet games is 40. There are 60 athletes who play all the four games but in a strange coincidence, it was noticed that the number of people playing exactly 3 games was also equal to 20 for each combination of 3 games.</a:t>
            </a:r>
          </a:p>
          <a:p>
            <a:r>
              <a:rPr lang="en-GB" dirty="0"/>
              <a:t>What is the number of athletes in the stadium? </a:t>
            </a:r>
          </a:p>
          <a:p>
            <a:pPr marL="342900" indent="-342900">
              <a:buAutoNum type="alphaLcParenBoth"/>
            </a:pPr>
            <a:r>
              <a:rPr lang="en-GB" dirty="0"/>
              <a:t>1140</a:t>
            </a:r>
          </a:p>
          <a:p>
            <a:pPr marL="342900" indent="-342900">
              <a:buAutoNum type="alphaLcParenBoth"/>
            </a:pPr>
            <a:r>
              <a:rPr lang="en-GB" dirty="0"/>
              <a:t>1040</a:t>
            </a:r>
          </a:p>
          <a:p>
            <a:pPr marL="342900" indent="-342900">
              <a:buAutoNum type="alphaLcParenBoth"/>
            </a:pPr>
            <a:r>
              <a:rPr lang="en-GB" dirty="0"/>
              <a:t>1200</a:t>
            </a:r>
          </a:p>
          <a:p>
            <a:pPr marL="342900" indent="-342900">
              <a:buAutoNum type="alphaLcParenBoth"/>
            </a:pPr>
            <a:r>
              <a:rPr lang="en-GB" dirty="0"/>
              <a:t>1300</a:t>
            </a:r>
          </a:p>
          <a:p>
            <a:pPr marL="342900" indent="-342900">
              <a:buAutoNum type="alphaLcParenBoth"/>
            </a:pPr>
            <a:endParaRPr lang="en-GB" dirty="0"/>
          </a:p>
          <a:p>
            <a:r>
              <a:rPr lang="en-US" dirty="0"/>
              <a:t>Answer: D</a:t>
            </a:r>
            <a:endParaRPr lang="en-IN" dirty="0"/>
          </a:p>
          <a:p>
            <a:endParaRPr lang="en-GB" dirty="0"/>
          </a:p>
          <a:p>
            <a:endParaRPr lang="en-IN" dirty="0"/>
          </a:p>
        </p:txBody>
      </p:sp>
    </p:spTree>
    <p:extLst>
      <p:ext uri="{BB962C8B-B14F-4D97-AF65-F5344CB8AC3E}">
        <p14:creationId xmlns:p14="http://schemas.microsoft.com/office/powerpoint/2010/main" val="678372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14</a:t>
            </a:r>
            <a:endParaRPr lang="en-IN" dirty="0"/>
          </a:p>
        </p:txBody>
      </p:sp>
      <p:pic>
        <p:nvPicPr>
          <p:cNvPr id="3" name="Picture 2">
            <a:extLst>
              <a:ext uri="{FF2B5EF4-FFF2-40B4-BE49-F238E27FC236}">
                <a16:creationId xmlns:a16="http://schemas.microsoft.com/office/drawing/2014/main" id="{281E0AD1-1F66-4FAE-B78B-0E4A7AEE8F7C}"/>
              </a:ext>
            </a:extLst>
          </p:cNvPr>
          <p:cNvPicPr>
            <a:picLocks noChangeAspect="1"/>
          </p:cNvPicPr>
          <p:nvPr/>
        </p:nvPicPr>
        <p:blipFill>
          <a:blip r:embed="rId2"/>
          <a:stretch>
            <a:fillRect/>
          </a:stretch>
        </p:blipFill>
        <p:spPr>
          <a:xfrm>
            <a:off x="2570671" y="698676"/>
            <a:ext cx="4571999" cy="2419350"/>
          </a:xfrm>
          <a:prstGeom prst="rect">
            <a:avLst/>
          </a:prstGeom>
        </p:spPr>
      </p:pic>
      <p:sp>
        <p:nvSpPr>
          <p:cNvPr id="5" name="Rectangle 4">
            <a:extLst>
              <a:ext uri="{FF2B5EF4-FFF2-40B4-BE49-F238E27FC236}">
                <a16:creationId xmlns:a16="http://schemas.microsoft.com/office/drawing/2014/main" id="{58CA10F5-2273-4BC4-A866-61A31DA073B9}"/>
              </a:ext>
            </a:extLst>
          </p:cNvPr>
          <p:cNvSpPr/>
          <p:nvPr/>
        </p:nvSpPr>
        <p:spPr>
          <a:xfrm>
            <a:off x="0" y="3130966"/>
            <a:ext cx="9143999" cy="3416320"/>
          </a:xfrm>
          <a:prstGeom prst="rect">
            <a:avLst/>
          </a:prstGeom>
        </p:spPr>
        <p:txBody>
          <a:bodyPr wrap="square">
            <a:spAutoFit/>
          </a:bodyPr>
          <a:lstStyle/>
          <a:p>
            <a:r>
              <a:rPr lang="en-GB" dirty="0"/>
              <a:t>From the above table, we can draw the following conclusions,, which can then be used to answer the questions asked. The total number of athletes who play at least one of the four games = 220 + 120 + 120 + 200 + 40 × 6 + 20 × 4 + 60 = 1040 (Note : that in doing this calculation, we have used 40 × 6 for calculating how many unique people would be playing exactly two games— where 40 for each combination is given and there are 4C2 = 6 combinations of exactly two sports that exist. Similar logic applies to the 20 × 4 calculation for number of athletes playing exactly 3 sports.) Also, since we know that the number of athletes who participate in none of these four games is 20% of the total number of athletes, we can calculate the total number of athletes who practise in the stadium as 5 × 1040 ÷ 4 = 1300. Thus, the questions can be answered as follows:</a:t>
            </a:r>
          </a:p>
          <a:p>
            <a:r>
              <a:rPr lang="en-GB" dirty="0"/>
              <a:t>The number of athletes in the stadium = 1300.</a:t>
            </a:r>
          </a:p>
          <a:p>
            <a:endParaRPr lang="en-GB" dirty="0"/>
          </a:p>
        </p:txBody>
      </p:sp>
    </p:spTree>
    <p:extLst>
      <p:ext uri="{BB962C8B-B14F-4D97-AF65-F5344CB8AC3E}">
        <p14:creationId xmlns:p14="http://schemas.microsoft.com/office/powerpoint/2010/main" val="10973802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15</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GB" dirty="0"/>
              <a:t>In the McGraw-Hill </a:t>
            </a:r>
            <a:r>
              <a:rPr lang="en-GB" dirty="0" err="1"/>
              <a:t>Mindworkz</a:t>
            </a:r>
            <a:r>
              <a:rPr lang="en-GB" dirty="0"/>
              <a:t> Quiz held last year, participants were free to choose their respective areas from which they were asked questions. Out of 880 participants, 224 chose Mythology, 240 chose Science and 336 chose Sports, 64 chose both Sports and Science, 80 chose Mythology and Sports, 40 chose Mythology and Science and 24 chose all the three areas. 21. The percentage of participants who did not choose any area is </a:t>
            </a:r>
          </a:p>
          <a:p>
            <a:pPr marL="342900" indent="-342900">
              <a:buAutoNum type="alphaLcParenBoth"/>
            </a:pPr>
            <a:r>
              <a:rPr lang="en-GB" dirty="0"/>
              <a:t>23.59%</a:t>
            </a:r>
          </a:p>
          <a:p>
            <a:pPr marL="342900" indent="-342900">
              <a:buAutoNum type="alphaLcParenBoth"/>
            </a:pPr>
            <a:r>
              <a:rPr lang="en-GB" dirty="0"/>
              <a:t>30.25%</a:t>
            </a:r>
          </a:p>
          <a:p>
            <a:pPr marL="342900" indent="-342900">
              <a:buAutoNum type="alphaLcParenBoth"/>
            </a:pPr>
            <a:r>
              <a:rPr lang="en-GB" dirty="0"/>
              <a:t>37.46%</a:t>
            </a:r>
          </a:p>
          <a:p>
            <a:pPr marL="342900" indent="-342900">
              <a:buAutoNum type="alphaLcParenBoth"/>
            </a:pPr>
            <a:r>
              <a:rPr lang="en-GB" dirty="0"/>
              <a:t>27.27%</a:t>
            </a:r>
          </a:p>
          <a:p>
            <a:pPr marL="342900" indent="-342900">
              <a:buAutoNum type="alphaLcParenBoth"/>
            </a:pPr>
            <a:endParaRPr lang="en-GB" dirty="0"/>
          </a:p>
          <a:p>
            <a:r>
              <a:rPr lang="en-US" dirty="0"/>
              <a:t>Answer</a:t>
            </a:r>
            <a:r>
              <a:rPr lang="en-US"/>
              <a:t>: D</a:t>
            </a:r>
            <a:endParaRPr lang="en-IN" dirty="0"/>
          </a:p>
          <a:p>
            <a:endParaRPr lang="en-GB" dirty="0"/>
          </a:p>
          <a:p>
            <a:endParaRPr lang="en-IN" dirty="0"/>
          </a:p>
        </p:txBody>
      </p:sp>
    </p:spTree>
    <p:extLst>
      <p:ext uri="{BB962C8B-B14F-4D97-AF65-F5344CB8AC3E}">
        <p14:creationId xmlns:p14="http://schemas.microsoft.com/office/powerpoint/2010/main" val="26224045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15</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endParaRPr lang="en-GB" dirty="0"/>
          </a:p>
          <a:p>
            <a:endParaRPr lang="en-IN" dirty="0"/>
          </a:p>
        </p:txBody>
      </p:sp>
      <p:sp>
        <p:nvSpPr>
          <p:cNvPr id="4" name="Rectangle 3">
            <a:extLst>
              <a:ext uri="{FF2B5EF4-FFF2-40B4-BE49-F238E27FC236}">
                <a16:creationId xmlns:a16="http://schemas.microsoft.com/office/drawing/2014/main" id="{59CD38FC-80FF-4E92-BE2E-3A7E774B67DE}"/>
              </a:ext>
            </a:extLst>
          </p:cNvPr>
          <p:cNvSpPr/>
          <p:nvPr/>
        </p:nvSpPr>
        <p:spPr>
          <a:xfrm>
            <a:off x="0" y="1377613"/>
            <a:ext cx="4572000" cy="923330"/>
          </a:xfrm>
          <a:prstGeom prst="rect">
            <a:avLst/>
          </a:prstGeom>
        </p:spPr>
        <p:txBody>
          <a:bodyPr>
            <a:spAutoFit/>
          </a:bodyPr>
          <a:lstStyle/>
          <a:p>
            <a:r>
              <a:rPr lang="en-GB" dirty="0"/>
              <a:t>The following figure would emerge on using all the information in the question:</a:t>
            </a:r>
          </a:p>
          <a:p>
            <a:endParaRPr lang="en-GB" dirty="0"/>
          </a:p>
        </p:txBody>
      </p:sp>
      <p:pic>
        <p:nvPicPr>
          <p:cNvPr id="6" name="Picture 5">
            <a:extLst>
              <a:ext uri="{FF2B5EF4-FFF2-40B4-BE49-F238E27FC236}">
                <a16:creationId xmlns:a16="http://schemas.microsoft.com/office/drawing/2014/main" id="{7AB8EEB4-E9F7-435A-A069-D081AC498919}"/>
              </a:ext>
            </a:extLst>
          </p:cNvPr>
          <p:cNvPicPr>
            <a:picLocks noChangeAspect="1"/>
          </p:cNvPicPr>
          <p:nvPr/>
        </p:nvPicPr>
        <p:blipFill>
          <a:blip r:embed="rId2"/>
          <a:stretch>
            <a:fillRect/>
          </a:stretch>
        </p:blipFill>
        <p:spPr>
          <a:xfrm>
            <a:off x="2743200" y="2601604"/>
            <a:ext cx="4882551" cy="2957684"/>
          </a:xfrm>
          <a:prstGeom prst="rect">
            <a:avLst/>
          </a:prstGeom>
        </p:spPr>
      </p:pic>
      <p:sp>
        <p:nvSpPr>
          <p:cNvPr id="7" name="Rectangle 6">
            <a:extLst>
              <a:ext uri="{FF2B5EF4-FFF2-40B4-BE49-F238E27FC236}">
                <a16:creationId xmlns:a16="http://schemas.microsoft.com/office/drawing/2014/main" id="{39ECADB6-E024-4F69-A6B9-0CA58E21C6D0}"/>
              </a:ext>
            </a:extLst>
          </p:cNvPr>
          <p:cNvSpPr/>
          <p:nvPr/>
        </p:nvSpPr>
        <p:spPr>
          <a:xfrm>
            <a:off x="0" y="2264284"/>
            <a:ext cx="4572000" cy="369332"/>
          </a:xfrm>
          <a:prstGeom prst="rect">
            <a:avLst/>
          </a:prstGeom>
        </p:spPr>
        <p:txBody>
          <a:bodyPr>
            <a:spAutoFit/>
          </a:bodyPr>
          <a:lstStyle/>
          <a:p>
            <a:r>
              <a:rPr lang="en-GB" dirty="0"/>
              <a:t>21.240/ 880 = 27.27%. Option (d) is correct.</a:t>
            </a:r>
          </a:p>
        </p:txBody>
      </p:sp>
    </p:spTree>
    <p:extLst>
      <p:ext uri="{BB962C8B-B14F-4D97-AF65-F5344CB8AC3E}">
        <p14:creationId xmlns:p14="http://schemas.microsoft.com/office/powerpoint/2010/main" val="2671685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2</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GB" dirty="0"/>
              <a:t>A bakery sells three kinds of pastries— pineapple, chocolate and black forest. On a particular day, the bakery owner sold the following number of pastries: 90 pineapple, 120 chocolate and 150 black forest. If none of the customers bought more than two pastries of each type, what is the minimum number of customers that must have visited the bakery that day? </a:t>
            </a:r>
          </a:p>
          <a:p>
            <a:pPr marL="342900" indent="-342900">
              <a:buAutoNum type="alphaLcParenBoth"/>
            </a:pPr>
            <a:r>
              <a:rPr lang="en-GB" dirty="0"/>
              <a:t>80</a:t>
            </a:r>
          </a:p>
          <a:p>
            <a:pPr marL="342900" indent="-342900">
              <a:buAutoNum type="alphaLcParenBoth"/>
            </a:pPr>
            <a:r>
              <a:rPr lang="en-GB" dirty="0"/>
              <a:t>75</a:t>
            </a:r>
          </a:p>
          <a:p>
            <a:pPr marL="342900" indent="-342900">
              <a:buAutoNum type="alphaLcParenBoth"/>
            </a:pPr>
            <a:r>
              <a:rPr lang="en-GB" dirty="0"/>
              <a:t>60</a:t>
            </a:r>
          </a:p>
          <a:p>
            <a:pPr marL="342900" indent="-342900">
              <a:buAutoNum type="alphaLcParenBoth"/>
            </a:pPr>
            <a:r>
              <a:rPr lang="en-GB" dirty="0"/>
              <a:t>90</a:t>
            </a:r>
          </a:p>
          <a:p>
            <a:pPr marL="342900" indent="-342900">
              <a:buAutoNum type="alphaLcParenBoth"/>
            </a:pPr>
            <a:endParaRPr lang="en-GB" dirty="0"/>
          </a:p>
          <a:p>
            <a:r>
              <a:rPr lang="en-US" dirty="0"/>
              <a:t>Answer:  B</a:t>
            </a:r>
            <a:endParaRPr lang="en-IN" dirty="0"/>
          </a:p>
        </p:txBody>
      </p:sp>
    </p:spTree>
    <p:extLst>
      <p:ext uri="{BB962C8B-B14F-4D97-AF65-F5344CB8AC3E}">
        <p14:creationId xmlns:p14="http://schemas.microsoft.com/office/powerpoint/2010/main" val="2216395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2</a:t>
            </a:r>
            <a:endParaRPr lang="en-IN" dirty="0"/>
          </a:p>
        </p:txBody>
      </p:sp>
      <p:sp>
        <p:nvSpPr>
          <p:cNvPr id="4" name="Text Placeholder 2">
            <a:extLst>
              <a:ext uri="{FF2B5EF4-FFF2-40B4-BE49-F238E27FC236}">
                <a16:creationId xmlns:a16="http://schemas.microsoft.com/office/drawing/2014/main" id="{7D0EDD88-B725-41A4-9AC1-E318153466CA}"/>
              </a:ext>
            </a:extLst>
          </p:cNvPr>
          <p:cNvSpPr>
            <a:spLocks noGrp="1"/>
          </p:cNvSpPr>
          <p:nvPr>
            <p:ph type="body" sz="quarter" idx="11"/>
          </p:nvPr>
        </p:nvSpPr>
        <p:spPr>
          <a:xfrm>
            <a:off x="0" y="1789886"/>
            <a:ext cx="9144000" cy="2649600"/>
          </a:xfrm>
        </p:spPr>
        <p:txBody>
          <a:bodyPr/>
          <a:lstStyle/>
          <a:p>
            <a:r>
              <a:rPr lang="en-GB" dirty="0"/>
              <a:t>In order to estimate the minimum number of customers we need to assume that each customer must have bought the maximum number of pastries possible for him to purchase. </a:t>
            </a:r>
          </a:p>
          <a:p>
            <a:endParaRPr lang="en-GB" dirty="0"/>
          </a:p>
          <a:p>
            <a:r>
              <a:rPr lang="en-GB" dirty="0"/>
              <a:t>Since, the maximum number of  purchase is constrained by the information that no one bought more than two pastries of any one kind— this would occur under the following situation— First 45 people would buy 2 pastries of all three kinds, which would completely exhaust the 90 pineapple pastries and leave the bakery with 30 chocolate and 60 black forest pastries. </a:t>
            </a:r>
          </a:p>
          <a:p>
            <a:endParaRPr lang="en-GB" dirty="0"/>
          </a:p>
          <a:p>
            <a:r>
              <a:rPr lang="en-GB" dirty="0"/>
              <a:t>The next 15 people would buy 2 pastries each of the available kinds and after this we would be left with 30 black forest pastries. 15 people would buy these pastries, each person buying 2 pastries each. </a:t>
            </a:r>
          </a:p>
          <a:p>
            <a:endParaRPr lang="en-GB" dirty="0"/>
          </a:p>
          <a:p>
            <a:r>
              <a:rPr lang="en-GB" dirty="0"/>
              <a:t>Thus, the total number of people (minimum) would be: 45 + 15 + 15 = 75.</a:t>
            </a:r>
          </a:p>
        </p:txBody>
      </p:sp>
    </p:spTree>
    <p:extLst>
      <p:ext uri="{BB962C8B-B14F-4D97-AF65-F5344CB8AC3E}">
        <p14:creationId xmlns:p14="http://schemas.microsoft.com/office/powerpoint/2010/main" val="2575010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3</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GB" dirty="0"/>
              <a:t>A school has 180 students in its senior section where foreign languages are offered to students as part of their syllabus. The foreign languages offered are: French, German and Chinese and the numbers of people studying each of these subjects are 80, 90 and 100 respectively. The number of students who study more than one of the three subjects is 50% more than the number of students who study all the three subjects. There are no students in the school who study none of the three subjects. Then how many students study all three foreign languages? (a) 18 </a:t>
            </a:r>
          </a:p>
          <a:p>
            <a:r>
              <a:rPr lang="en-GB" dirty="0"/>
              <a:t>(b) 24 </a:t>
            </a:r>
          </a:p>
          <a:p>
            <a:r>
              <a:rPr lang="en-GB" dirty="0"/>
              <a:t>(c) 36 </a:t>
            </a:r>
          </a:p>
          <a:p>
            <a:r>
              <a:rPr lang="en-GB" dirty="0"/>
              <a:t>(d) 40</a:t>
            </a:r>
          </a:p>
          <a:p>
            <a:endParaRPr lang="en-US" dirty="0"/>
          </a:p>
          <a:p>
            <a:r>
              <a:rPr lang="en-US" dirty="0"/>
              <a:t>Answer: C</a:t>
            </a:r>
            <a:endParaRPr lang="en-IN" dirty="0"/>
          </a:p>
        </p:txBody>
      </p:sp>
    </p:spTree>
    <p:extLst>
      <p:ext uri="{BB962C8B-B14F-4D97-AF65-F5344CB8AC3E}">
        <p14:creationId xmlns:p14="http://schemas.microsoft.com/office/powerpoint/2010/main" val="1910572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3</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a:xfrm>
            <a:off x="0" y="1788599"/>
            <a:ext cx="9144000" cy="2649600"/>
          </a:xfrm>
        </p:spPr>
        <p:txBody>
          <a:bodyPr/>
          <a:lstStyle/>
          <a:p>
            <a:r>
              <a:rPr lang="en-GB" dirty="0"/>
              <a:t>In order to think about this question, the best way is to use the process of slack thinking. In this question, we have 180  counted 270 times. </a:t>
            </a:r>
          </a:p>
          <a:p>
            <a:r>
              <a:rPr lang="en-GB" dirty="0"/>
              <a:t>This means that there is an extra count of 90 students. In a three circle </a:t>
            </a:r>
            <a:r>
              <a:rPr lang="en-GB" dirty="0" err="1"/>
              <a:t>venn</a:t>
            </a:r>
            <a:r>
              <a:rPr lang="en-GB" dirty="0"/>
              <a:t> diagram, extra counting can occur only due to exactly two regions (where 1 individual student would be counted in two subjects leading to an extra count of 1) and the exactly three region (where 1 individual student would be counted in 3 subjects leading to an extra count of 2). This can be visualised in the figure:</a:t>
            </a:r>
          </a:p>
        </p:txBody>
      </p:sp>
      <p:pic>
        <p:nvPicPr>
          <p:cNvPr id="4" name="Picture 3">
            <a:extLst>
              <a:ext uri="{FF2B5EF4-FFF2-40B4-BE49-F238E27FC236}">
                <a16:creationId xmlns:a16="http://schemas.microsoft.com/office/drawing/2014/main" id="{6A0E1C92-5041-4BB9-9F25-0867AA9E8535}"/>
              </a:ext>
            </a:extLst>
          </p:cNvPr>
          <p:cNvPicPr>
            <a:picLocks noChangeAspect="1"/>
          </p:cNvPicPr>
          <p:nvPr/>
        </p:nvPicPr>
        <p:blipFill>
          <a:blip r:embed="rId2"/>
          <a:stretch>
            <a:fillRect/>
          </a:stretch>
        </p:blipFill>
        <p:spPr>
          <a:xfrm>
            <a:off x="2751826" y="3692107"/>
            <a:ext cx="3640347" cy="2311878"/>
          </a:xfrm>
          <a:prstGeom prst="rect">
            <a:avLst/>
          </a:prstGeom>
        </p:spPr>
      </p:pic>
    </p:spTree>
    <p:extLst>
      <p:ext uri="{BB962C8B-B14F-4D97-AF65-F5344CB8AC3E}">
        <p14:creationId xmlns:p14="http://schemas.microsoft.com/office/powerpoint/2010/main" val="531248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3</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a:xfrm>
            <a:off x="0" y="1478048"/>
            <a:ext cx="9144000" cy="2649600"/>
          </a:xfrm>
        </p:spPr>
        <p:txBody>
          <a:bodyPr/>
          <a:lstStyle/>
          <a:p>
            <a:r>
              <a:rPr lang="en-GB" dirty="0"/>
              <a:t>A student placed in the all three area will be counted three times when you count the number of students studying French, the number of students studying German and the number of students studying Chinese independently. Hence, HE/ SHE would be counted three times— leading to an extra count of 2 for each individual places here. </a:t>
            </a:r>
          </a:p>
          <a:p>
            <a:endParaRPr lang="en-GB" dirty="0"/>
          </a:p>
          <a:p>
            <a:r>
              <a:rPr lang="en-GB" dirty="0"/>
              <a:t>A person placed in any of the three ‘Exactly two’ areas would be counted two times when we count the number of students studying French, the number of students studying German and the number of students studying Chinese independently. </a:t>
            </a:r>
          </a:p>
          <a:p>
            <a:r>
              <a:rPr lang="en-GB" dirty="0"/>
              <a:t>Hence, HE/ SHE would be counted two times— leading to an extra count of 1 for each individual placed in any of these three areas. The thought chain leading to the solution would go as follows: </a:t>
            </a:r>
          </a:p>
          <a:p>
            <a:pPr marL="400050" indent="-400050">
              <a:buAutoNum type="romanLcParenBoth"/>
            </a:pPr>
            <a:r>
              <a:rPr lang="en-GB" dirty="0"/>
              <a:t>180 students are counted 80 + 90 + 100 = 270 times. </a:t>
            </a:r>
          </a:p>
          <a:p>
            <a:pPr marL="400050" indent="-400050">
              <a:buAutoNum type="romanLcParenBoth"/>
            </a:pPr>
            <a:r>
              <a:rPr lang="en-GB" dirty="0"/>
              <a:t>This means that there is an extra count of 90 students.</a:t>
            </a:r>
          </a:p>
          <a:p>
            <a:pPr marL="400050" indent="-400050">
              <a:buAutoNum type="romanLcParenBoth"/>
            </a:pPr>
            <a:r>
              <a:rPr lang="en-GB" dirty="0"/>
              <a:t>Extra counts can fundamentally occur only from the ‘exactly two’ areas or the all three area in the figure.</a:t>
            </a:r>
          </a:p>
        </p:txBody>
      </p:sp>
    </p:spTree>
    <p:extLst>
      <p:ext uri="{BB962C8B-B14F-4D97-AF65-F5344CB8AC3E}">
        <p14:creationId xmlns:p14="http://schemas.microsoft.com/office/powerpoint/2010/main" val="2649592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A95D8F-F270-4CF2-8BEE-E44E068405F1}"/>
              </a:ext>
            </a:extLst>
          </p:cNvPr>
          <p:cNvSpPr>
            <a:spLocks noGrp="1"/>
          </p:cNvSpPr>
          <p:nvPr>
            <p:ph type="body" sz="quarter" idx="10"/>
          </p:nvPr>
        </p:nvSpPr>
        <p:spPr/>
        <p:txBody>
          <a:bodyPr/>
          <a:lstStyle/>
          <a:p>
            <a:r>
              <a:rPr lang="en-US" dirty="0"/>
              <a:t>4</a:t>
            </a:r>
            <a:endParaRPr lang="en-IN" dirty="0"/>
          </a:p>
        </p:txBody>
      </p:sp>
      <p:sp>
        <p:nvSpPr>
          <p:cNvPr id="3" name="Text Placeholder 2">
            <a:extLst>
              <a:ext uri="{FF2B5EF4-FFF2-40B4-BE49-F238E27FC236}">
                <a16:creationId xmlns:a16="http://schemas.microsoft.com/office/drawing/2014/main" id="{F3E87830-0C8E-4281-BC45-6EDFB3D6F0C6}"/>
              </a:ext>
            </a:extLst>
          </p:cNvPr>
          <p:cNvSpPr>
            <a:spLocks noGrp="1"/>
          </p:cNvSpPr>
          <p:nvPr>
            <p:ph type="body" sz="quarter" idx="11"/>
          </p:nvPr>
        </p:nvSpPr>
        <p:spPr/>
        <p:txBody>
          <a:bodyPr/>
          <a:lstStyle/>
          <a:p>
            <a:r>
              <a:rPr lang="en-GB" dirty="0"/>
              <a:t>In a class of 97 students, each student plays at least one of the three games – Hockey, Cricket and Football. If 47 play Hockey, 53 play Cricket, 72 play Football and 15 play all the three games, what is the number of students who play exactly two games? </a:t>
            </a:r>
          </a:p>
          <a:p>
            <a:pPr marL="342900" indent="-342900">
              <a:buAutoNum type="alphaLcParenBoth"/>
            </a:pPr>
            <a:r>
              <a:rPr lang="en-GB" dirty="0"/>
              <a:t>38 </a:t>
            </a:r>
          </a:p>
          <a:p>
            <a:pPr marL="342900" indent="-342900">
              <a:buAutoNum type="alphaLcParenBoth"/>
            </a:pPr>
            <a:r>
              <a:rPr lang="en-GB" dirty="0"/>
              <a:t>40</a:t>
            </a:r>
          </a:p>
          <a:p>
            <a:pPr marL="342900" indent="-342900">
              <a:buAutoNum type="alphaLcParenBoth"/>
            </a:pPr>
            <a:r>
              <a:rPr lang="en-GB" dirty="0"/>
              <a:t>42</a:t>
            </a:r>
          </a:p>
          <a:p>
            <a:pPr marL="342900" indent="-342900">
              <a:buAutoNum type="alphaLcParenBoth"/>
            </a:pPr>
            <a:r>
              <a:rPr lang="en-GB" dirty="0"/>
              <a:t>45</a:t>
            </a:r>
          </a:p>
          <a:p>
            <a:endParaRPr lang="en-US" dirty="0"/>
          </a:p>
          <a:p>
            <a:r>
              <a:rPr lang="en-US" dirty="0"/>
              <a:t>Answer: D</a:t>
            </a:r>
            <a:endParaRPr lang="en-IN" dirty="0"/>
          </a:p>
          <a:p>
            <a:endParaRPr lang="en-GB" dirty="0"/>
          </a:p>
        </p:txBody>
      </p:sp>
    </p:spTree>
    <p:extLst>
      <p:ext uri="{BB962C8B-B14F-4D97-AF65-F5344CB8AC3E}">
        <p14:creationId xmlns:p14="http://schemas.microsoft.com/office/powerpoint/2010/main" val="20718304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479</TotalTime>
  <Words>3879</Words>
  <Application>Microsoft Office PowerPoint</Application>
  <PresentationFormat>On-screen Show (4:3)</PresentationFormat>
  <Paragraphs>216</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Amrith</dc:creator>
  <cp:lastModifiedBy>sanna</cp:lastModifiedBy>
  <cp:revision>293</cp:revision>
  <dcterms:created xsi:type="dcterms:W3CDTF">2018-06-11T05:48:38Z</dcterms:created>
  <dcterms:modified xsi:type="dcterms:W3CDTF">2018-08-31T07:11:52Z</dcterms:modified>
</cp:coreProperties>
</file>