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y="5143500" cx="9144000"/>
  <p:notesSz cx="6858000" cy="9144000"/>
  <p:embeddedFontLst>
    <p:embeddedFont>
      <p:font typeface="Roboto Black"/>
      <p:bold r:id="rId42"/>
      <p:boldItalic r:id="rId43"/>
    </p:embeddedFon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FF00FF"/>
          </p15:clr>
        </p15:guide>
        <p15:guide id="2" orient="horz" pos="2755">
          <p15:clr>
            <a:srgbClr val="FF0000"/>
          </p15:clr>
        </p15:guide>
        <p15:guide id="3" orient="horz" pos="907">
          <p15:clr>
            <a:srgbClr val="FF0000"/>
          </p15:clr>
        </p15:guide>
        <p15:guide id="4" pos="5272">
          <p15:clr>
            <a:srgbClr val="FF00FF"/>
          </p15:clr>
        </p15:guide>
        <p15:guide id="5" orient="horz" pos="737">
          <p15:clr>
            <a:srgbClr val="00FF00"/>
          </p15:clr>
        </p15:guide>
        <p15:guide id="6" orient="horz" pos="397">
          <p15:clr>
            <a:srgbClr val="00FF00"/>
          </p15:clr>
        </p15:guide>
      </p15:sldGuideLst>
    </p:ext>
    <p:ext uri="GoogleSlidesCustomDataVersion2">
      <go:slidesCustomData xmlns:go="http://customooxmlschemas.google.com/" r:id="rId48" roundtripDataSignature="AMtx7mhaSOzkPDP1YzqsbKorubh9c7jU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2755" orient="horz"/>
        <p:guide pos="907" orient="horz"/>
        <p:guide pos="5272"/>
        <p:guide pos="737" orient="horz"/>
        <p:guide pos="39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font" Target="fonts/RobotoBlack-bold.fntdata"/><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Roboto-regular.fntdata"/><Relationship Id="rId21" Type="http://schemas.openxmlformats.org/officeDocument/2006/relationships/slide" Target="slides/slide14.xml"/><Relationship Id="rId43" Type="http://schemas.openxmlformats.org/officeDocument/2006/relationships/font" Target="fonts/RobotoBlack-boldItalic.fntdata"/><Relationship Id="rId24" Type="http://schemas.openxmlformats.org/officeDocument/2006/relationships/slide" Target="slides/slide17.xml"/><Relationship Id="rId46" Type="http://schemas.openxmlformats.org/officeDocument/2006/relationships/font" Target="fonts/Roboto-italic.fntdata"/><Relationship Id="rId23" Type="http://schemas.openxmlformats.org/officeDocument/2006/relationships/slide" Target="slides/slide16.xml"/><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48" Type="http://customschemas.google.com/relationships/presentationmetadata" Target="metadata"/><Relationship Id="rId25" Type="http://schemas.openxmlformats.org/officeDocument/2006/relationships/slide" Target="slides/slide18.xml"/><Relationship Id="rId47" Type="http://schemas.openxmlformats.org/officeDocument/2006/relationships/font" Target="fonts/Roboto-boldItalic.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f1834e442a_2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2f1834e442a_2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088ea481a6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3088ea481a6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088ea481a6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3088ea481a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088ea481a6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3088ea481a6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088ea481a6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3088ea481a6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088ea481a6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3088ea481a6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088ea481a6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3088ea481a6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56" name="Google Shape;15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62" name="Google Shape;16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1834e442a_2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2f1834e442a_2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f1834e442a_2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2f1834e442a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f1834e442a_2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f1834e442a_2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1834e442a_2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f1834e442a_2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IN">
                <a:solidFill>
                  <a:schemeClr val="dk1"/>
                </a:solidFill>
              </a:rPr>
              <a:t>Answer: C</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158750" rtl="0" algn="l">
              <a:lnSpc>
                <a:spcPct val="100000"/>
              </a:lnSpc>
              <a:spcBef>
                <a:spcPts val="0"/>
              </a:spcBef>
              <a:spcAft>
                <a:spcPts val="0"/>
              </a:spcAft>
              <a:buSzPts val="1100"/>
              <a:buNone/>
            </a:pPr>
            <a:r>
              <a:rPr lang="en-IN">
                <a:solidFill>
                  <a:schemeClr val="dk1"/>
                </a:solidFill>
              </a:rPr>
              <a:t>Explanation:</a:t>
            </a:r>
            <a:endParaRPr>
              <a:solidFill>
                <a:schemeClr val="dk1"/>
              </a:solidFill>
            </a:endParaRPr>
          </a:p>
          <a:p>
            <a:pPr indent="0" lvl="0" marL="0" rtl="0" algn="l">
              <a:lnSpc>
                <a:spcPct val="115000"/>
              </a:lnSpc>
              <a:spcBef>
                <a:spcPts val="0"/>
              </a:spcBef>
              <a:spcAft>
                <a:spcPts val="0"/>
              </a:spcAft>
              <a:buSzPts val="1100"/>
              <a:buNone/>
            </a:pPr>
            <a:r>
              <a:rPr lang="en-IN">
                <a:solidFill>
                  <a:schemeClr val="dk1"/>
                </a:solidFill>
              </a:rPr>
              <a:t>    Each letter in the word is moved one step backward to obtain the corresponding letter of the code.</a:t>
            </a:r>
            <a:endParaRPr>
              <a:solidFill>
                <a:schemeClr val="dk1"/>
              </a:solidFill>
            </a:endParaRPr>
          </a:p>
          <a:p>
            <a:pPr indent="0" lvl="0" marL="15875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6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6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14" name="Google Shape;14;p66"/>
          <p:cNvPicPr preferRelativeResize="0"/>
          <p:nvPr/>
        </p:nvPicPr>
        <p:blipFill rotWithShape="1">
          <a:blip r:embed="rId2">
            <a:alphaModFix/>
          </a:blip>
          <a:srcRect b="0" l="0" r="0" t="0"/>
          <a:stretch/>
        </p:blipFill>
        <p:spPr>
          <a:xfrm>
            <a:off x="-1" y="7219"/>
            <a:ext cx="9144001" cy="513628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6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6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sp>
        <p:nvSpPr>
          <p:cNvPr id="58" name="Google Shape;58;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9" name="Google Shape;59;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0" name="Google Shape;6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4" name="Google Shape;6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7" name="Google Shape;6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 name="Shape 68"/>
        <p:cNvGrpSpPr/>
        <p:nvPr/>
      </p:nvGrpSpPr>
      <p:grpSpPr>
        <a:xfrm>
          <a:off x="0" y="0"/>
          <a:ext cx="0" cy="0"/>
          <a:chOff x="0" y="0"/>
          <a:chExt cx="0" cy="0"/>
        </a:xfrm>
      </p:grpSpPr>
      <p:sp>
        <p:nvSpPr>
          <p:cNvPr id="69" name="Google Shape;69;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1" name="Google Shape;71;p4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2" name="Google Shape;72;p4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3" name="Google Shape;73;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6" name="Google Shape;76;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7" name="Shape 77"/>
        <p:cNvGrpSpPr/>
        <p:nvPr/>
      </p:nvGrpSpPr>
      <p:grpSpPr>
        <a:xfrm>
          <a:off x="0" y="0"/>
          <a:ext cx="0" cy="0"/>
          <a:chOff x="0" y="0"/>
          <a:chExt cx="0" cy="0"/>
        </a:xfrm>
      </p:grpSpPr>
      <p:sp>
        <p:nvSpPr>
          <p:cNvPr id="78" name="Google Shape;78;p4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9" name="Google Shape;79;p4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80" name="Google Shape;8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81" name="Shape 81"/>
        <p:cNvGrpSpPr/>
        <p:nvPr/>
      </p:nvGrpSpPr>
      <p:grpSpPr>
        <a:xfrm>
          <a:off x="0" y="0"/>
          <a:ext cx="0" cy="0"/>
          <a:chOff x="0" y="0"/>
          <a:chExt cx="0" cy="0"/>
        </a:xfrm>
      </p:grpSpPr>
      <p:pic>
        <p:nvPicPr>
          <p:cNvPr descr="A close up of a logo&#10;&#10;Description generated with high confidence" id="82" name="Google Shape;82;p44"/>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pic>
        <p:nvPicPr>
          <p:cNvPr descr="A picture containing colorful, colored&#10;&#10;Description generated with very high confidence" id="83" name="Google Shape;83;p44"/>
          <p:cNvPicPr preferRelativeResize="0"/>
          <p:nvPr/>
        </p:nvPicPr>
        <p:blipFill rotWithShape="1">
          <a:blip r:embed="rId3">
            <a:alphaModFix/>
          </a:blip>
          <a:srcRect b="37530" l="0" r="0" t="55602"/>
          <a:stretch/>
        </p:blipFill>
        <p:spPr>
          <a:xfrm>
            <a:off x="0" y="4849200"/>
            <a:ext cx="9144000" cy="294300"/>
          </a:xfrm>
          <a:prstGeom prst="rect">
            <a:avLst/>
          </a:prstGeom>
          <a:noFill/>
          <a:ln>
            <a:noFill/>
          </a:ln>
        </p:spPr>
      </p:pic>
      <p:sp>
        <p:nvSpPr>
          <p:cNvPr id="84" name="Google Shape;84;p44"/>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85" name="Google Shape;85;p44"/>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86" name="Google Shape;86;p44"/>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87" name="Google Shape;87;p44"/>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sp>
        <p:nvSpPr>
          <p:cNvPr id="94" name="Google Shape;94;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5" name="Google Shape;95;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6" name="Google Shape;96;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7" name="Shape 97"/>
        <p:cNvGrpSpPr/>
        <p:nvPr/>
      </p:nvGrpSpPr>
      <p:grpSpPr>
        <a:xfrm>
          <a:off x="0" y="0"/>
          <a:ext cx="0" cy="0"/>
          <a:chOff x="0" y="0"/>
          <a:chExt cx="0" cy="0"/>
        </a:xfrm>
      </p:grpSpPr>
      <p:sp>
        <p:nvSpPr>
          <p:cNvPr id="98" name="Google Shape;98;p7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9" name="Google Shape;99;p7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0" name="Google Shape;100;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3" name="Google Shape;103;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4" name="Shape 104"/>
        <p:cNvGrpSpPr/>
        <p:nvPr/>
      </p:nvGrpSpPr>
      <p:grpSpPr>
        <a:xfrm>
          <a:off x="0" y="0"/>
          <a:ext cx="0" cy="0"/>
          <a:chOff x="0" y="0"/>
          <a:chExt cx="0" cy="0"/>
        </a:xfrm>
      </p:grpSpPr>
      <p:sp>
        <p:nvSpPr>
          <p:cNvPr id="105" name="Google Shape;105;p4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6" name="Google Shape;106;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4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0" name="Google Shape;110;p4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1" name="Google Shape;111;p4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12" name="Google Shape;112;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4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15" name="Google Shape;115;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6" name="Shape 116"/>
        <p:cNvGrpSpPr/>
        <p:nvPr/>
      </p:nvGrpSpPr>
      <p:grpSpPr>
        <a:xfrm>
          <a:off x="0" y="0"/>
          <a:ext cx="0" cy="0"/>
          <a:chOff x="0" y="0"/>
          <a:chExt cx="0" cy="0"/>
        </a:xfrm>
      </p:grpSpPr>
      <p:sp>
        <p:nvSpPr>
          <p:cNvPr id="117" name="Google Shape;117;p5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8" name="Google Shape;118;p5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19" name="Google Shape;119;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120" name="Shape 120"/>
        <p:cNvGrpSpPr/>
        <p:nvPr/>
      </p:nvGrpSpPr>
      <p:grpSpPr>
        <a:xfrm>
          <a:off x="0" y="0"/>
          <a:ext cx="0" cy="0"/>
          <a:chOff x="0" y="0"/>
          <a:chExt cx="0" cy="0"/>
        </a:xfrm>
      </p:grpSpPr>
      <p:pic>
        <p:nvPicPr>
          <p:cNvPr descr="A close up of a logo&#10;&#10;Description generated with high confidence" id="121" name="Google Shape;121;p51"/>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pic>
        <p:nvPicPr>
          <p:cNvPr descr="A picture containing colorful, colored&#10;&#10;Description generated with very high confidence" id="122" name="Google Shape;122;p51"/>
          <p:cNvPicPr preferRelativeResize="0"/>
          <p:nvPr/>
        </p:nvPicPr>
        <p:blipFill rotWithShape="1">
          <a:blip r:embed="rId3">
            <a:alphaModFix/>
          </a:blip>
          <a:srcRect b="37530" l="0" r="0" t="55603"/>
          <a:stretch/>
        </p:blipFill>
        <p:spPr>
          <a:xfrm>
            <a:off x="0" y="4849200"/>
            <a:ext cx="9144000" cy="294300"/>
          </a:xfrm>
          <a:prstGeom prst="rect">
            <a:avLst/>
          </a:prstGeom>
          <a:noFill/>
          <a:ln>
            <a:noFill/>
          </a:ln>
        </p:spPr>
      </p:pic>
      <p:sp>
        <p:nvSpPr>
          <p:cNvPr id="123" name="Google Shape;123;p51"/>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24" name="Google Shape;124;p51"/>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25" name="Google Shape;125;p51"/>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26" name="Google Shape;126;p51"/>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7" name="Shape 127"/>
        <p:cNvGrpSpPr/>
        <p:nvPr/>
      </p:nvGrpSpPr>
      <p:grpSpPr>
        <a:xfrm>
          <a:off x="0" y="0"/>
          <a:ext cx="0" cy="0"/>
          <a:chOff x="0" y="0"/>
          <a:chExt cx="0" cy="0"/>
        </a:xfrm>
      </p:grpSpPr>
      <p:sp>
        <p:nvSpPr>
          <p:cNvPr id="128" name="Google Shape;128;g2f1834e442a_2_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9" name="Google Shape;129;g2f1834e442a_2_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5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5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5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5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5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5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5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5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0" Type="http://schemas.openxmlformats.org/officeDocument/2006/relationships/theme" Target="../theme/theme4.xml"/><Relationship Id="rId1" Type="http://schemas.openxmlformats.org/officeDocument/2006/relationships/image" Target="../media/image3.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theme" Target="../theme/theme2.xml"/><Relationship Id="rId10" Type="http://schemas.openxmlformats.org/officeDocument/2006/relationships/slideLayout" Target="../slideLayouts/slideLayout28.xml"/><Relationship Id="rId1" Type="http://schemas.openxmlformats.org/officeDocument/2006/relationships/image" Target="../media/image3.jpg"/><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24"/>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sp>
        <p:nvSpPr>
          <p:cNvPr id="53" name="Google Shape;5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4" name="Google Shape;54;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5" name="Google Shape;5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56" name="Google Shape;56;p2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0" name="Google Shape;90;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1" name="Google Shape;9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2" name="Google Shape;92;p29"/>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1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 Id="rId3" Type="http://schemas.openxmlformats.org/officeDocument/2006/relationships/image" Target="../media/image8.jp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35" name="Google Shape;135;p6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136" name="Google Shape;136;p62"/>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137" name="Google Shape;137;p62"/>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138" name="Google Shape;138;p62"/>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f1834e442a_2_30"/>
          <p:cNvSpPr txBox="1"/>
          <p:nvPr/>
        </p:nvSpPr>
        <p:spPr>
          <a:xfrm>
            <a:off x="179996" y="1163757"/>
            <a:ext cx="7503600" cy="354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IN" sz="1600" u="none" cap="none" strike="noStrike">
                <a:solidFill>
                  <a:srgbClr val="000000"/>
                </a:solidFill>
                <a:latin typeface="Roboto"/>
                <a:ea typeface="Roboto"/>
                <a:cs typeface="Roboto"/>
                <a:sym typeface="Roboto"/>
              </a:rPr>
              <a:t>The police rounded up Tolu, Molu and Golu yesterday because one of them was suspected of robbing the local bank. The 3 suspects gave following statements after intensive questioning:</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Tolu: I’m innocent.</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Molu: I’m innocent.</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Golu: Molu is the guilty one.</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Who robbed the bank among the three persons, if only one of the statements will be true?</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b="0" i="0" lang="en-IN"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p:txBody>
      </p:sp>
      <p:sp>
        <p:nvSpPr>
          <p:cNvPr id="197" name="Google Shape;197;g2f1834e442a_2_30"/>
          <p:cNvSpPr/>
          <p:nvPr/>
        </p:nvSpPr>
        <p:spPr>
          <a:xfrm>
            <a:off x="174350" y="408875"/>
            <a:ext cx="2198400" cy="12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2400" u="none" cap="none" strike="noStrike">
                <a:solidFill>
                  <a:srgbClr val="8181EF"/>
                </a:solidFill>
                <a:highlight>
                  <a:srgbClr val="FFFFFF"/>
                </a:highlight>
                <a:latin typeface="Arial"/>
                <a:ea typeface="Arial"/>
                <a:cs typeface="Arial"/>
                <a:sym typeface="Arial"/>
              </a:rPr>
              <a:t>Question : 0</a:t>
            </a:r>
            <a:r>
              <a:rPr b="1" lang="en-IN" sz="2400">
                <a:solidFill>
                  <a:srgbClr val="8181EF"/>
                </a:solidFill>
                <a:highlight>
                  <a:srgbClr val="FFFFFF"/>
                </a:highlight>
              </a:rPr>
              <a:t>2</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1" name="Shape 201"/>
        <p:cNvGrpSpPr/>
        <p:nvPr/>
      </p:nvGrpSpPr>
      <p:grpSpPr>
        <a:xfrm>
          <a:off x="0" y="0"/>
          <a:ext cx="0" cy="0"/>
          <a:chOff x="0" y="0"/>
          <a:chExt cx="0" cy="0"/>
        </a:xfrm>
      </p:grpSpPr>
      <p:sp>
        <p:nvSpPr>
          <p:cNvPr id="202" name="Google Shape;202;p2"/>
          <p:cNvSpPr txBox="1"/>
          <p:nvPr/>
        </p:nvSpPr>
        <p:spPr>
          <a:xfrm>
            <a:off x="723900" y="1799184"/>
            <a:ext cx="7696200"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600" u="none" cap="none" strike="noStrike">
                <a:solidFill>
                  <a:srgbClr val="000000"/>
                </a:solidFill>
                <a:latin typeface="Arial"/>
                <a:ea typeface="Arial"/>
                <a:cs typeface="Arial"/>
                <a:sym typeface="Arial"/>
              </a:rPr>
              <a:t>Let us assume Molu as the robber. So we can see that statement of Tolu is correct. But statement given by Molu is wrong. The statement given by Golu is also correct as he is pointing towards Molu as the robber. So 2 statements are correct which is the violation of the given condition.</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600" u="none" cap="none" strike="noStrike">
                <a:solidFill>
                  <a:srgbClr val="000000"/>
                </a:solidFill>
                <a:latin typeface="Arial"/>
                <a:ea typeface="Arial"/>
                <a:cs typeface="Arial"/>
                <a:sym typeface="Arial"/>
              </a:rPr>
            </a:br>
            <a:r>
              <a:rPr b="0" i="0" lang="en-IN" sz="1600" u="none" cap="none" strike="noStrike">
                <a:solidFill>
                  <a:srgbClr val="000000"/>
                </a:solidFill>
                <a:latin typeface="Arial"/>
                <a:ea typeface="Arial"/>
                <a:cs typeface="Arial"/>
                <a:sym typeface="Arial"/>
              </a:rPr>
              <a:t>Assume Tolu is the robber. Then we can see that, except Molu’s statement, remaining two statements becomes false. So Tolu is the robber.</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203" name="Google Shape;203;p2"/>
          <p:cNvSpPr/>
          <p:nvPr/>
        </p:nvSpPr>
        <p:spPr>
          <a:xfrm>
            <a:off x="174350" y="408875"/>
            <a:ext cx="2198400" cy="12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2400">
                <a:solidFill>
                  <a:srgbClr val="8181EF"/>
                </a:solidFill>
                <a:highlight>
                  <a:srgbClr val="FFFFFF"/>
                </a:highlight>
              </a:rPr>
              <a:t>Explanation</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5"/>
          <p:cNvSpPr txBox="1"/>
          <p:nvPr/>
        </p:nvSpPr>
        <p:spPr>
          <a:xfrm>
            <a:off x="174346" y="1170007"/>
            <a:ext cx="8125800" cy="323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IN" sz="1600" u="none" cap="none" strike="noStrike">
                <a:solidFill>
                  <a:srgbClr val="000000"/>
                </a:solidFill>
                <a:latin typeface="Roboto"/>
                <a:ea typeface="Roboto"/>
                <a:cs typeface="Roboto"/>
                <a:sym typeface="Roboto"/>
              </a:rPr>
              <a:t>On an Island, three types of tribes live- Saca, Jhav and Lobe. Sacas’ always tell the truth, Jhavs’ always lie and Lobes’ tell the truth and lie alternating (they can tell truth first or lie first). Three persons (of different tribes) from this Island give these statements.</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GABE: UCKO is of Sacas tribe; I am of Lobe tribe</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BORRIS: GABE is of Jhavs tribe; I am of Sacas Tribe</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UCKO: BORRIS is of Jhavs tribe; I am of Lobe tribe.</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GABE belongs to which tribe?</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209" name="Google Shape;209;p5"/>
          <p:cNvSpPr/>
          <p:nvPr/>
        </p:nvSpPr>
        <p:spPr>
          <a:xfrm>
            <a:off x="174350" y="408875"/>
            <a:ext cx="2198400" cy="12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2400" u="none" cap="none" strike="noStrike">
                <a:solidFill>
                  <a:srgbClr val="8181EF"/>
                </a:solidFill>
                <a:highlight>
                  <a:srgbClr val="FFFFFF"/>
                </a:highlight>
                <a:latin typeface="Arial"/>
                <a:ea typeface="Arial"/>
                <a:cs typeface="Arial"/>
                <a:sym typeface="Arial"/>
              </a:rPr>
              <a:t>Question : 0</a:t>
            </a:r>
            <a:r>
              <a:rPr b="1" lang="en-IN" sz="2400">
                <a:solidFill>
                  <a:srgbClr val="8181EF"/>
                </a:solidFill>
                <a:highlight>
                  <a:srgbClr val="FFFFFF"/>
                </a:highlight>
              </a:rPr>
              <a:t>3</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3" name="Shape 213"/>
        <p:cNvGrpSpPr/>
        <p:nvPr/>
      </p:nvGrpSpPr>
      <p:grpSpPr>
        <a:xfrm>
          <a:off x="0" y="0"/>
          <a:ext cx="0" cy="0"/>
          <a:chOff x="0" y="0"/>
          <a:chExt cx="0" cy="0"/>
        </a:xfrm>
      </p:grpSpPr>
      <p:sp>
        <p:nvSpPr>
          <p:cNvPr id="214" name="Google Shape;214;p8"/>
          <p:cNvSpPr txBox="1"/>
          <p:nvPr/>
        </p:nvSpPr>
        <p:spPr>
          <a:xfrm>
            <a:off x="374650" y="1588979"/>
            <a:ext cx="8394700" cy="298543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600" u="none" cap="none" strike="noStrike">
                <a:solidFill>
                  <a:srgbClr val="000000"/>
                </a:solidFill>
                <a:latin typeface="Arial"/>
                <a:ea typeface="Arial"/>
                <a:cs typeface="Arial"/>
                <a:sym typeface="Arial"/>
              </a:rPr>
              <a:t>If we assume Gabe is of Saca tribe, his both statements should be true. But one of his statements that Ucko is of Saca tribe should be wrong as there is only one Saca tribe person.</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IN" sz="1600" u="none" cap="none" strike="noStrike">
                <a:solidFill>
                  <a:srgbClr val="000000"/>
                </a:solidFill>
                <a:latin typeface="Arial"/>
                <a:ea typeface="Arial"/>
                <a:cs typeface="Arial"/>
                <a:sym typeface="Arial"/>
              </a:rPr>
              <a:t>Now assume Borris is of Saca tribe. His second statement is obviously true and his first statement indicates that Gabe is of Jhav type which implies that Ucko is of Lobe type.</a:t>
            </a:r>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IN" sz="1600" u="none" cap="none" strike="noStrike">
                <a:solidFill>
                  <a:srgbClr val="000000"/>
                </a:solidFill>
                <a:latin typeface="Arial"/>
                <a:ea typeface="Arial"/>
                <a:cs typeface="Arial"/>
                <a:sym typeface="Arial"/>
              </a:rPr>
              <a:t>Now checking of the truthfulness of the statements of Gabe and Ucko, we get Gabe's both the statements are wrong and Ucko's one statements is correct and one is wrong. So Gabe belongs to Jhav tribe.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215" name="Google Shape;215;p8"/>
          <p:cNvSpPr/>
          <p:nvPr/>
        </p:nvSpPr>
        <p:spPr>
          <a:xfrm>
            <a:off x="174350" y="408875"/>
            <a:ext cx="2198400" cy="12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2400">
                <a:solidFill>
                  <a:srgbClr val="8181EF"/>
                </a:solidFill>
                <a:highlight>
                  <a:srgbClr val="FFFFFF"/>
                </a:highlight>
              </a:rPr>
              <a:t>Explanation</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txBox="1"/>
          <p:nvPr/>
        </p:nvSpPr>
        <p:spPr>
          <a:xfrm>
            <a:off x="174350" y="1170007"/>
            <a:ext cx="8229600" cy="323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IN" sz="1600" u="none" cap="none" strike="noStrike">
                <a:solidFill>
                  <a:srgbClr val="000000"/>
                </a:solidFill>
                <a:latin typeface="Roboto"/>
                <a:ea typeface="Roboto"/>
                <a:cs typeface="Roboto"/>
                <a:sym typeface="Roboto"/>
              </a:rPr>
              <a:t>While searching for a Painter, Ali met three locals - Raj, Rajan and Roy - who always gave two replies to any question. Among them one is a truth teller, one is a liar and one is an alternator. When Ali asked them, "Who among you is the painter?", their replies were :</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Raj: I am the Painter, Rajan is a liar</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Rajan: I am the Painter, Roy is a liar</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Roy: Rajan is the Painter, Raj is a liar</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Who is the painter?</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221" name="Google Shape;221;p21"/>
          <p:cNvSpPr/>
          <p:nvPr/>
        </p:nvSpPr>
        <p:spPr>
          <a:xfrm>
            <a:off x="174350" y="408875"/>
            <a:ext cx="2198400" cy="12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2400" u="none" cap="none" strike="noStrike">
                <a:solidFill>
                  <a:srgbClr val="8181EF"/>
                </a:solidFill>
                <a:highlight>
                  <a:srgbClr val="FFFFFF"/>
                </a:highlight>
                <a:latin typeface="Arial"/>
                <a:ea typeface="Arial"/>
                <a:cs typeface="Arial"/>
                <a:sym typeface="Arial"/>
              </a:rPr>
              <a:t>Question : 0</a:t>
            </a:r>
            <a:r>
              <a:rPr b="1" lang="en-IN" sz="2400">
                <a:solidFill>
                  <a:srgbClr val="8181EF"/>
                </a:solidFill>
                <a:highlight>
                  <a:srgbClr val="FFFFFF"/>
                </a:highlight>
              </a:rPr>
              <a:t>4</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5" name="Shape 225"/>
        <p:cNvGrpSpPr/>
        <p:nvPr/>
      </p:nvGrpSpPr>
      <p:grpSpPr>
        <a:xfrm>
          <a:off x="0" y="0"/>
          <a:ext cx="0" cy="0"/>
          <a:chOff x="0" y="0"/>
          <a:chExt cx="0" cy="0"/>
        </a:xfrm>
      </p:grpSpPr>
      <p:sp>
        <p:nvSpPr>
          <p:cNvPr id="226" name="Google Shape;226;p22"/>
          <p:cNvSpPr txBox="1"/>
          <p:nvPr/>
        </p:nvSpPr>
        <p:spPr>
          <a:xfrm>
            <a:off x="439771" y="1449725"/>
            <a:ext cx="8420100" cy="310854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IN" sz="1600" u="none" cap="none" strike="noStrike">
                <a:solidFill>
                  <a:srgbClr val="000000"/>
                </a:solidFill>
                <a:latin typeface="Arial"/>
                <a:ea typeface="Arial"/>
                <a:cs typeface="Arial"/>
                <a:sym typeface="Arial"/>
              </a:rPr>
              <a:t>Let's suppose Raj is a truth teller. Then according to Raj, Rajan is a liar. Hence Roy would be alternator i.e. one of his statements should be true and others should be false. But in this case, both of his statements are false. Hence Raj is not the truth teller.</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IN" sz="1600" u="none" cap="none" strike="noStrike">
                <a:solidFill>
                  <a:srgbClr val="000000"/>
                </a:solidFill>
                <a:latin typeface="Arial"/>
                <a:ea typeface="Arial"/>
                <a:cs typeface="Arial"/>
                <a:sym typeface="Arial"/>
              </a:rPr>
            </a:br>
            <a:r>
              <a:rPr b="0" i="0" lang="en-IN" sz="1600" u="none" cap="none" strike="noStrike">
                <a:solidFill>
                  <a:srgbClr val="000000"/>
                </a:solidFill>
                <a:latin typeface="Arial"/>
                <a:ea typeface="Arial"/>
                <a:cs typeface="Arial"/>
                <a:sym typeface="Arial"/>
              </a:rPr>
              <a:t>If Roy is truth teller, then according to him, Raj is a liar and Rajan is a painter and hence Rajan is an alternator. And we can verify that Rajan's first statement is true and second is false. Hence this assumption is true and Rajan is the painter.</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227" name="Google Shape;227;p22"/>
          <p:cNvSpPr/>
          <p:nvPr/>
        </p:nvSpPr>
        <p:spPr>
          <a:xfrm>
            <a:off x="174350" y="408875"/>
            <a:ext cx="2198400" cy="12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2400">
                <a:solidFill>
                  <a:srgbClr val="8181EF"/>
                </a:solidFill>
                <a:highlight>
                  <a:srgbClr val="FFFFFF"/>
                </a:highlight>
              </a:rPr>
              <a:t>Explanation</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3"/>
          <p:cNvSpPr txBox="1"/>
          <p:nvPr/>
        </p:nvSpPr>
        <p:spPr>
          <a:xfrm>
            <a:off x="174351" y="1170001"/>
            <a:ext cx="8333700" cy="3478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IN" sz="1600" u="none" cap="none" strike="noStrike">
                <a:solidFill>
                  <a:srgbClr val="000000"/>
                </a:solidFill>
                <a:latin typeface="Roboto"/>
                <a:ea typeface="Roboto"/>
                <a:cs typeface="Roboto"/>
                <a:sym typeface="Roboto"/>
              </a:rPr>
              <a:t>In Honololo, Island , there are two types of people-truth tellers and liars. Truth-tellers always speak truth and liars always lie.I met three residents Ho,Lo, and Po, and asked them "who among you is the liar?" The Following are their replies.</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Ho:I am a truth-teller.</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Lo:Ho is not a truth-teller.</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Po:Lo is not a liar.</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If it is known that exactly one person among them is a liar and the other two are truth-tellers, then who among them is the liar?</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233" name="Google Shape;233;p23"/>
          <p:cNvSpPr/>
          <p:nvPr/>
        </p:nvSpPr>
        <p:spPr>
          <a:xfrm>
            <a:off x="174350" y="408875"/>
            <a:ext cx="2198400" cy="12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2400" u="none" cap="none" strike="noStrike">
                <a:solidFill>
                  <a:srgbClr val="8181EF"/>
                </a:solidFill>
                <a:highlight>
                  <a:srgbClr val="FFFFFF"/>
                </a:highlight>
                <a:latin typeface="Arial"/>
                <a:ea typeface="Arial"/>
                <a:cs typeface="Arial"/>
                <a:sym typeface="Arial"/>
              </a:rPr>
              <a:t>Question : 0</a:t>
            </a:r>
            <a:r>
              <a:rPr b="1" lang="en-IN" sz="2400">
                <a:solidFill>
                  <a:srgbClr val="8181EF"/>
                </a:solidFill>
                <a:highlight>
                  <a:srgbClr val="FFFFFF"/>
                </a:highlight>
              </a:rPr>
              <a:t>5</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nvSpPr>
        <p:spPr>
          <a:xfrm>
            <a:off x="758757" y="1665025"/>
            <a:ext cx="7645941" cy="181588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IN" sz="1400" u="none" cap="none" strike="noStrike">
                <a:solidFill>
                  <a:srgbClr val="000000"/>
                </a:solidFill>
                <a:latin typeface="Arial"/>
                <a:ea typeface="Arial"/>
                <a:cs typeface="Arial"/>
                <a:sym typeface="Arial"/>
              </a:rPr>
              <a:t>First let us take the statements made by Lo and Po.If we assume that Lo is liar, then Po must be a liar.As we know that there is only one liar, Lo and Po cannot be the liars.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IN" sz="1400" u="none" cap="none" strike="noStrike">
                <a:solidFill>
                  <a:srgbClr val="000000"/>
                </a:solidFill>
                <a:latin typeface="Arial"/>
                <a:ea typeface="Arial"/>
                <a:cs typeface="Arial"/>
                <a:sym typeface="Arial"/>
              </a:rPr>
            </a:br>
            <a:r>
              <a:rPr b="0" i="0" lang="en-IN" sz="1400" u="none" cap="none" strike="noStrike">
                <a:solidFill>
                  <a:srgbClr val="000000"/>
                </a:solidFill>
                <a:latin typeface="Arial"/>
                <a:ea typeface="Arial"/>
                <a:cs typeface="Arial"/>
                <a:sym typeface="Arial"/>
              </a:rPr>
              <a:t>So, Ho must be the liar and Lo and Po are truth-tellers.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239" name="Google Shape;239;p25"/>
          <p:cNvSpPr/>
          <p:nvPr/>
        </p:nvSpPr>
        <p:spPr>
          <a:xfrm>
            <a:off x="174350" y="408875"/>
            <a:ext cx="2198400" cy="12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2400">
                <a:solidFill>
                  <a:srgbClr val="8181EF"/>
                </a:solidFill>
                <a:highlight>
                  <a:srgbClr val="FFFFFF"/>
                </a:highlight>
              </a:rPr>
              <a:t>Explanation</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nvSpPr>
        <p:spPr>
          <a:xfrm>
            <a:off x="186600" y="1131467"/>
            <a:ext cx="7431900" cy="427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IN" sz="1600" u="none" cap="none" strike="noStrike">
                <a:solidFill>
                  <a:srgbClr val="000000"/>
                </a:solidFill>
                <a:latin typeface="Roboto"/>
                <a:ea typeface="Roboto"/>
                <a:cs typeface="Roboto"/>
                <a:sym typeface="Roboto"/>
              </a:rPr>
              <a:t>Fact 1:Mary said, "Ann and I both have cats."</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rPr i="0" lang="en-IN" sz="1600" u="none" cap="none" strike="noStrike">
                <a:solidFill>
                  <a:srgbClr val="000000"/>
                </a:solidFill>
                <a:latin typeface="Roboto"/>
                <a:ea typeface="Roboto"/>
                <a:cs typeface="Roboto"/>
                <a:sym typeface="Roboto"/>
              </a:rPr>
              <a:t>Fact 2:Ann said, "I don't have a cat."</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rPr i="0" lang="en-IN" sz="1600" u="none" cap="none" strike="noStrike">
                <a:solidFill>
                  <a:srgbClr val="000000"/>
                </a:solidFill>
                <a:latin typeface="Roboto"/>
                <a:ea typeface="Roboto"/>
                <a:cs typeface="Roboto"/>
                <a:sym typeface="Roboto"/>
              </a:rPr>
              <a:t>Fact 3:Mary always tells the truth, but Ann sometimes lies.</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If the first three statements are facts, which of the following statements must also be a fact?</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rPr i="0" lang="en-IN" sz="1600" u="none" cap="none" strike="noStrike">
                <a:solidFill>
                  <a:srgbClr val="000000"/>
                </a:solidFill>
                <a:latin typeface="Roboto"/>
                <a:ea typeface="Roboto"/>
                <a:cs typeface="Roboto"/>
                <a:sym typeface="Roboto"/>
              </a:rPr>
              <a:t>I: Ann has a cat.</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rPr i="0" lang="en-IN" sz="1600" u="none" cap="none" strike="noStrike">
                <a:solidFill>
                  <a:srgbClr val="000000"/>
                </a:solidFill>
                <a:latin typeface="Roboto"/>
                <a:ea typeface="Roboto"/>
                <a:cs typeface="Roboto"/>
                <a:sym typeface="Roboto"/>
              </a:rPr>
              <a:t>II: Mary has a cat.</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rPr i="0" lang="en-IN" sz="1600" u="none" cap="none" strike="noStrike">
                <a:solidFill>
                  <a:srgbClr val="000000"/>
                </a:solidFill>
                <a:latin typeface="Roboto"/>
                <a:ea typeface="Roboto"/>
                <a:cs typeface="Roboto"/>
                <a:sym typeface="Roboto"/>
              </a:rPr>
              <a:t>III: Ann is lying.</a:t>
            </a:r>
            <a:endParaRPr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0"/>
              </a:spcBef>
              <a:spcAft>
                <a:spcPts val="0"/>
              </a:spcAft>
              <a:buSzPts val="1600"/>
              <a:buFont typeface="Roboto"/>
              <a:buAutoNum type="arabicPeriod"/>
            </a:pPr>
            <a:r>
              <a:rPr lang="en-IN" sz="1600">
                <a:latin typeface="Roboto"/>
                <a:ea typeface="Roboto"/>
                <a:cs typeface="Roboto"/>
                <a:sym typeface="Roboto"/>
              </a:rPr>
              <a:t> </a:t>
            </a:r>
            <a:r>
              <a:rPr lang="en-IN" sz="1600">
                <a:solidFill>
                  <a:schemeClr val="dk1"/>
                </a:solidFill>
                <a:latin typeface="Roboto"/>
                <a:ea typeface="Roboto"/>
                <a:cs typeface="Roboto"/>
                <a:sym typeface="Roboto"/>
              </a:rPr>
              <a:t>I only</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rabicPeriod"/>
            </a:pPr>
            <a:r>
              <a:rPr lang="en-IN" sz="1600">
                <a:solidFill>
                  <a:schemeClr val="dk1"/>
                </a:solidFill>
                <a:latin typeface="Roboto"/>
                <a:ea typeface="Roboto"/>
                <a:cs typeface="Roboto"/>
                <a:sym typeface="Roboto"/>
              </a:rPr>
              <a:t>II only</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rabicPeriod"/>
            </a:pPr>
            <a:r>
              <a:rPr lang="en-IN" sz="1600">
                <a:solidFill>
                  <a:schemeClr val="dk1"/>
                </a:solidFill>
                <a:latin typeface="Roboto"/>
                <a:ea typeface="Roboto"/>
                <a:cs typeface="Roboto"/>
                <a:sym typeface="Roboto"/>
              </a:rPr>
              <a:t>I and II only</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rabicPeriod"/>
            </a:pPr>
            <a:r>
              <a:rPr lang="en-IN" sz="1600">
                <a:solidFill>
                  <a:schemeClr val="dk1"/>
                </a:solidFill>
                <a:latin typeface="Roboto"/>
                <a:ea typeface="Roboto"/>
                <a:cs typeface="Roboto"/>
                <a:sym typeface="Roboto"/>
              </a:rPr>
              <a:t>All the statements are facts.</a:t>
            </a:r>
            <a:endParaRPr sz="1600">
              <a:latin typeface="Roboto"/>
              <a:ea typeface="Roboto"/>
              <a:cs typeface="Roboto"/>
              <a:sym typeface="Roboto"/>
            </a:endParaRPr>
          </a:p>
          <a:p>
            <a:pPr indent="0" lvl="0" marL="0" marR="0" rtl="0" algn="l">
              <a:lnSpc>
                <a:spcPct val="100000"/>
              </a:lnSpc>
              <a:spcBef>
                <a:spcPts val="0"/>
              </a:spcBef>
              <a:spcAft>
                <a:spcPts val="0"/>
              </a:spcAft>
              <a:buNone/>
            </a:pPr>
            <a:r>
              <a:rPr lang="en-IN" sz="1600">
                <a:latin typeface="Roboto"/>
                <a:ea typeface="Roboto"/>
                <a:cs typeface="Roboto"/>
                <a:sym typeface="Roboto"/>
              </a:rPr>
              <a:t>  </a:t>
            </a:r>
            <a:endParaRPr sz="1600">
              <a:latin typeface="Roboto"/>
              <a:ea typeface="Roboto"/>
              <a:cs typeface="Roboto"/>
              <a:sym typeface="Roboto"/>
            </a:endParaRPr>
          </a:p>
          <a:p>
            <a:pPr indent="0" lvl="0" marL="0" marR="0" rtl="0" algn="l">
              <a:lnSpc>
                <a:spcPct val="100000"/>
              </a:lnSpc>
              <a:spcBef>
                <a:spcPts val="0"/>
              </a:spcBef>
              <a:spcAft>
                <a:spcPts val="0"/>
              </a:spcAft>
              <a:buNone/>
            </a:pPr>
            <a:r>
              <a:rPr lang="en-IN" sz="1600">
                <a:latin typeface="Roboto"/>
                <a:ea typeface="Roboto"/>
                <a:cs typeface="Roboto"/>
                <a:sym typeface="Roboto"/>
              </a:rPr>
              <a:t>  </a:t>
            </a:r>
            <a:endParaRPr sz="1600">
              <a:latin typeface="Roboto"/>
              <a:ea typeface="Roboto"/>
              <a:cs typeface="Roboto"/>
              <a:sym typeface="Roboto"/>
            </a:endParaRPr>
          </a:p>
          <a:p>
            <a:pPr indent="0" lvl="0" marL="0" marR="0" rtl="0" algn="l">
              <a:lnSpc>
                <a:spcPct val="100000"/>
              </a:lnSpc>
              <a:spcBef>
                <a:spcPts val="0"/>
              </a:spcBef>
              <a:spcAft>
                <a:spcPts val="0"/>
              </a:spcAft>
              <a:buNone/>
            </a:pPr>
            <a:r>
              <a:rPr lang="en-IN" sz="1600">
                <a:latin typeface="Roboto"/>
                <a:ea typeface="Roboto"/>
                <a:cs typeface="Roboto"/>
                <a:sym typeface="Roboto"/>
              </a:rPr>
              <a:t>  </a:t>
            </a:r>
            <a:endParaRPr sz="1600">
              <a:latin typeface="Roboto"/>
              <a:ea typeface="Roboto"/>
              <a:cs typeface="Roboto"/>
              <a:sym typeface="Roboto"/>
            </a:endParaRPr>
          </a:p>
          <a:p>
            <a:pPr indent="0" lvl="0" marL="0" marR="0" rtl="0" algn="l">
              <a:lnSpc>
                <a:spcPct val="100000"/>
              </a:lnSpc>
              <a:spcBef>
                <a:spcPts val="0"/>
              </a:spcBef>
              <a:spcAft>
                <a:spcPts val="0"/>
              </a:spcAft>
              <a:buNone/>
            </a:pPr>
            <a:r>
              <a:rPr lang="en-IN" sz="1600">
                <a:latin typeface="Roboto"/>
                <a:ea typeface="Roboto"/>
                <a:cs typeface="Roboto"/>
                <a:sym typeface="Roboto"/>
              </a:rPr>
              <a:t>  </a:t>
            </a:r>
            <a:endParaRPr sz="1600">
              <a:latin typeface="Roboto"/>
              <a:ea typeface="Roboto"/>
              <a:cs typeface="Roboto"/>
              <a:sym typeface="Roboto"/>
            </a:endParaRPr>
          </a:p>
        </p:txBody>
      </p:sp>
      <p:sp>
        <p:nvSpPr>
          <p:cNvPr id="245" name="Google Shape;245;p28"/>
          <p:cNvSpPr/>
          <p:nvPr/>
        </p:nvSpPr>
        <p:spPr>
          <a:xfrm>
            <a:off x="174350" y="408875"/>
            <a:ext cx="2198400" cy="12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2400" u="none" cap="none" strike="noStrike">
                <a:solidFill>
                  <a:srgbClr val="8181EF"/>
                </a:solidFill>
                <a:highlight>
                  <a:srgbClr val="FFFFFF"/>
                </a:highlight>
                <a:latin typeface="Arial"/>
                <a:ea typeface="Arial"/>
                <a:cs typeface="Arial"/>
                <a:sym typeface="Arial"/>
              </a:rPr>
              <a:t>Question : 0</a:t>
            </a:r>
            <a:r>
              <a:rPr b="1" lang="en-IN" sz="2400">
                <a:solidFill>
                  <a:srgbClr val="8181EF"/>
                </a:solidFill>
                <a:highlight>
                  <a:srgbClr val="FFFFFF"/>
                </a:highlight>
              </a:rPr>
              <a:t>6</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nvSpPr>
        <p:spPr>
          <a:xfrm>
            <a:off x="875489" y="1684699"/>
            <a:ext cx="7217923" cy="200054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IN" sz="1600" u="none" cap="none" strike="noStrike">
                <a:solidFill>
                  <a:srgbClr val="000000"/>
                </a:solidFill>
                <a:latin typeface="Arial"/>
                <a:ea typeface="Arial"/>
                <a:cs typeface="Arial"/>
                <a:sym typeface="Arial"/>
              </a:rPr>
              <a:t>If Mary always tells the truth, </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IN" sz="1600" u="none" cap="none" strike="noStrike">
                <a:solidFill>
                  <a:srgbClr val="000000"/>
                </a:solidFill>
                <a:latin typeface="Arial"/>
                <a:ea typeface="Arial"/>
                <a:cs typeface="Arial"/>
                <a:sym typeface="Arial"/>
              </a:rPr>
              <a:t>then both Ann and Mary have cats (statements I and II), </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IN" sz="1600" u="none" cap="none" strike="noStrike">
                <a:solidFill>
                  <a:srgbClr val="000000"/>
                </a:solidFill>
                <a:latin typeface="Arial"/>
                <a:ea typeface="Arial"/>
                <a:cs typeface="Arial"/>
                <a:sym typeface="Arial"/>
              </a:rPr>
              <a:t>and Ann is lying (statement III). </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IN" sz="1600" u="none" cap="none" strike="noStrike">
                <a:solidFill>
                  <a:srgbClr val="000000"/>
                </a:solidFill>
                <a:latin typeface="Arial"/>
                <a:ea typeface="Arial"/>
                <a:cs typeface="Arial"/>
                <a:sym typeface="Arial"/>
              </a:rPr>
              <a:t>So all the statements are facts.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251" name="Google Shape;251;p31"/>
          <p:cNvSpPr/>
          <p:nvPr/>
        </p:nvSpPr>
        <p:spPr>
          <a:xfrm>
            <a:off x="174350" y="408875"/>
            <a:ext cx="2198400" cy="12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2400">
                <a:solidFill>
                  <a:srgbClr val="8181EF"/>
                </a:solidFill>
                <a:highlight>
                  <a:srgbClr val="FFFFFF"/>
                </a:highlight>
              </a:rPr>
              <a:t>Explanation</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44" name="Google Shape;144;p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45" name="Google Shape;145;p63"/>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146" name="Google Shape;146;p63"/>
          <p:cNvSpPr txBox="1"/>
          <p:nvPr/>
        </p:nvSpPr>
        <p:spPr>
          <a:xfrm>
            <a:off x="163133" y="1771546"/>
            <a:ext cx="4690800" cy="750945"/>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200"/>
              <a:buFont typeface="Arial"/>
              <a:buNone/>
            </a:pPr>
            <a:r>
              <a:rPr b="1" i="0" lang="en-IN" sz="3200" u="none" cap="none" strike="noStrike">
                <a:solidFill>
                  <a:schemeClr val="lt1"/>
                </a:solidFill>
                <a:latin typeface="Roboto"/>
                <a:ea typeface="Roboto"/>
                <a:cs typeface="Roboto"/>
                <a:sym typeface="Roboto"/>
              </a:rPr>
              <a:t> Binary Logic</a:t>
            </a:r>
            <a:endParaRPr b="1" i="0" sz="3200" u="none" cap="none" strike="noStrike">
              <a:solidFill>
                <a:schemeClr val="lt1"/>
              </a:solidFill>
              <a:latin typeface="Roboto"/>
              <a:ea typeface="Roboto"/>
              <a:cs typeface="Roboto"/>
              <a:sym typeface="Roboto"/>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nvSpPr>
        <p:spPr>
          <a:xfrm>
            <a:off x="174356" y="1170000"/>
            <a:ext cx="7577700" cy="323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IN" sz="1600" u="none" cap="none" strike="noStrike">
                <a:solidFill>
                  <a:srgbClr val="000000"/>
                </a:solidFill>
                <a:latin typeface="Roboto"/>
                <a:ea typeface="Roboto"/>
                <a:cs typeface="Roboto"/>
                <a:sym typeface="Roboto"/>
              </a:rPr>
              <a:t>All Lamels are Signots with buttons.</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No yellow Signots have buttons.</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No Lamels are yellow.</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If the first two statements are true, the third statement is</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True</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rPr i="0" lang="en-IN" sz="1600" u="none" cap="none" strike="noStrike">
                <a:solidFill>
                  <a:srgbClr val="000000"/>
                </a:solidFill>
                <a:latin typeface="Roboto"/>
                <a:ea typeface="Roboto"/>
                <a:cs typeface="Roboto"/>
                <a:sym typeface="Roboto"/>
              </a:rPr>
              <a:t>False</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rPr i="0" lang="en-IN" sz="1600" u="none" cap="none" strike="noStrike">
                <a:solidFill>
                  <a:srgbClr val="000000"/>
                </a:solidFill>
                <a:latin typeface="Roboto"/>
                <a:ea typeface="Roboto"/>
                <a:cs typeface="Roboto"/>
                <a:sym typeface="Roboto"/>
              </a:rPr>
              <a:t>Uncertain</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257" name="Google Shape;257;p32"/>
          <p:cNvSpPr/>
          <p:nvPr/>
        </p:nvSpPr>
        <p:spPr>
          <a:xfrm>
            <a:off x="174350" y="408875"/>
            <a:ext cx="2198400" cy="12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2400" u="none" cap="none" strike="noStrike">
                <a:solidFill>
                  <a:srgbClr val="8181EF"/>
                </a:solidFill>
                <a:highlight>
                  <a:srgbClr val="FFFFFF"/>
                </a:highlight>
                <a:latin typeface="Arial"/>
                <a:ea typeface="Arial"/>
                <a:cs typeface="Arial"/>
                <a:sym typeface="Arial"/>
              </a:rPr>
              <a:t>Question : 0</a:t>
            </a:r>
            <a:r>
              <a:rPr b="1" lang="en-IN" sz="2400">
                <a:solidFill>
                  <a:srgbClr val="8181EF"/>
                </a:solidFill>
                <a:highlight>
                  <a:srgbClr val="FFFFFF"/>
                </a:highlight>
              </a:rPr>
              <a:t>7</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nvSpPr>
        <p:spPr>
          <a:xfrm>
            <a:off x="583659" y="1825392"/>
            <a:ext cx="7694579" cy="149271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IN" sz="1400" u="none" cap="none" strike="noStrike">
                <a:solidFill>
                  <a:srgbClr val="000000"/>
                </a:solidFill>
                <a:latin typeface="Arial"/>
                <a:ea typeface="Arial"/>
                <a:cs typeface="Arial"/>
                <a:sym typeface="Arial"/>
              </a:rPr>
              <a:t>We know that there are Signots with buttons, or Lamels, and that there are yellow Signots, which have no buttons.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IN" sz="1400" u="none" cap="none" strike="noStrike">
                <a:solidFill>
                  <a:srgbClr val="000000"/>
                </a:solidFill>
                <a:latin typeface="Arial"/>
                <a:ea typeface="Arial"/>
                <a:cs typeface="Arial"/>
                <a:sym typeface="Arial"/>
              </a:rPr>
              <a:t>Therefore, Lamels do not have buttons and cannot be yellow.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263" name="Google Shape;263;p33"/>
          <p:cNvSpPr/>
          <p:nvPr/>
        </p:nvSpPr>
        <p:spPr>
          <a:xfrm>
            <a:off x="174350" y="408875"/>
            <a:ext cx="2198400" cy="12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2400">
                <a:solidFill>
                  <a:srgbClr val="8181EF"/>
                </a:solidFill>
                <a:highlight>
                  <a:srgbClr val="FFFFFF"/>
                </a:highlight>
              </a:rPr>
              <a:t>Explanation</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3088ea481a6_0_14"/>
          <p:cNvSpPr txBox="1"/>
          <p:nvPr/>
        </p:nvSpPr>
        <p:spPr>
          <a:xfrm>
            <a:off x="174356" y="1170000"/>
            <a:ext cx="7577700" cy="35034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Clr>
                <a:schemeClr val="dk1"/>
              </a:buClr>
              <a:buFont typeface="Arial"/>
              <a:buNone/>
            </a:pPr>
            <a:r>
              <a:rPr lang="en-IN" sz="1600">
                <a:solidFill>
                  <a:schemeClr val="dk1"/>
                </a:solidFill>
                <a:latin typeface="Roboto"/>
                <a:ea typeface="Roboto"/>
                <a:cs typeface="Roboto"/>
                <a:sym typeface="Roboto"/>
              </a:rPr>
              <a:t>A four-person crew from Classic Colors is painting Mr. Field's house. Michael is painting the front of the house. Ross is in the alley behind the house painting the back. Jed is painting the window frames on the north side, Shawn is on the south. If Michael switches places with Jed, and Jed then switches places with Shawn, where is Shawn?</a:t>
            </a:r>
            <a:endParaRPr i="0" sz="1600" u="none" cap="none" strike="noStrike">
              <a:solidFill>
                <a:srgbClr val="000000"/>
              </a:solidFill>
              <a:latin typeface="Roboto"/>
              <a:ea typeface="Roboto"/>
              <a:cs typeface="Roboto"/>
              <a:sym typeface="Roboto"/>
            </a:endParaRPr>
          </a:p>
          <a:p>
            <a:pPr indent="-330200" lvl="0" marL="457200" marR="0" rtl="0" algn="l">
              <a:lnSpc>
                <a:spcPct val="115000"/>
              </a:lnSpc>
              <a:spcBef>
                <a:spcPts val="0"/>
              </a:spcBef>
              <a:spcAft>
                <a:spcPts val="0"/>
              </a:spcAft>
              <a:buSzPts val="1600"/>
              <a:buFont typeface="Roboto"/>
              <a:buAutoNum type="arabicParenR"/>
            </a:pPr>
            <a:r>
              <a:rPr lang="en-IN" sz="1600">
                <a:solidFill>
                  <a:schemeClr val="dk1"/>
                </a:solidFill>
                <a:latin typeface="Roboto"/>
                <a:ea typeface="Roboto"/>
                <a:cs typeface="Roboto"/>
                <a:sym typeface="Roboto"/>
              </a:rPr>
              <a:t>in the alley behind the house</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AutoNum type="arabicParenR"/>
            </a:pPr>
            <a:r>
              <a:rPr lang="en-IN" sz="1600">
                <a:solidFill>
                  <a:schemeClr val="dk1"/>
                </a:solidFill>
                <a:latin typeface="Roboto"/>
                <a:ea typeface="Roboto"/>
                <a:cs typeface="Roboto"/>
                <a:sym typeface="Roboto"/>
              </a:rPr>
              <a:t>on the north side of the house</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AutoNum type="arabicParenR"/>
            </a:pPr>
            <a:r>
              <a:rPr lang="en-IN" sz="1600">
                <a:solidFill>
                  <a:schemeClr val="dk1"/>
                </a:solidFill>
                <a:latin typeface="Roboto"/>
                <a:ea typeface="Roboto"/>
                <a:cs typeface="Roboto"/>
                <a:sym typeface="Roboto"/>
              </a:rPr>
              <a:t>in front of the house</a:t>
            </a:r>
            <a:endParaRPr sz="1600">
              <a:solidFill>
                <a:schemeClr val="dk1"/>
              </a:solidFill>
              <a:latin typeface="Roboto"/>
              <a:ea typeface="Roboto"/>
              <a:cs typeface="Roboto"/>
              <a:sym typeface="Roboto"/>
            </a:endParaRPr>
          </a:p>
          <a:p>
            <a:pPr indent="-330200" lvl="0" marL="457200" rtl="0" algn="l">
              <a:lnSpc>
                <a:spcPct val="115000"/>
              </a:lnSpc>
              <a:spcBef>
                <a:spcPts val="0"/>
              </a:spcBef>
              <a:spcAft>
                <a:spcPts val="0"/>
              </a:spcAft>
              <a:buClr>
                <a:schemeClr val="dk1"/>
              </a:buClr>
              <a:buSzPts val="1600"/>
              <a:buFont typeface="Roboto"/>
              <a:buAutoNum type="arabicParenR"/>
            </a:pPr>
            <a:r>
              <a:rPr lang="en-IN" sz="1600">
                <a:solidFill>
                  <a:schemeClr val="dk1"/>
                </a:solidFill>
                <a:latin typeface="Roboto"/>
                <a:ea typeface="Roboto"/>
                <a:cs typeface="Roboto"/>
                <a:sym typeface="Roboto"/>
              </a:rPr>
              <a:t>on the south side of the house</a:t>
            </a:r>
            <a:endParaRPr sz="1600">
              <a:latin typeface="Roboto"/>
              <a:ea typeface="Roboto"/>
              <a:cs typeface="Roboto"/>
              <a:sym typeface="Roboto"/>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269" name="Google Shape;269;g3088ea481a6_0_14"/>
          <p:cNvSpPr/>
          <p:nvPr/>
        </p:nvSpPr>
        <p:spPr>
          <a:xfrm>
            <a:off x="174350" y="408875"/>
            <a:ext cx="2198400" cy="12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2400" u="none" cap="none" strike="noStrike">
                <a:solidFill>
                  <a:srgbClr val="8181EF"/>
                </a:solidFill>
                <a:highlight>
                  <a:srgbClr val="FFFFFF"/>
                </a:highlight>
                <a:latin typeface="Arial"/>
                <a:ea typeface="Arial"/>
                <a:cs typeface="Arial"/>
                <a:sym typeface="Arial"/>
              </a:rPr>
              <a:t>Question : 0</a:t>
            </a:r>
            <a:r>
              <a:rPr b="1" lang="en-IN" sz="2400">
                <a:solidFill>
                  <a:srgbClr val="8181EF"/>
                </a:solidFill>
                <a:highlight>
                  <a:srgbClr val="FFFFFF"/>
                </a:highlight>
              </a:rPr>
              <a:t>8</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3" name="Shape 273"/>
        <p:cNvGrpSpPr/>
        <p:nvPr/>
      </p:nvGrpSpPr>
      <p:grpSpPr>
        <a:xfrm>
          <a:off x="0" y="0"/>
          <a:ext cx="0" cy="0"/>
          <a:chOff x="0" y="0"/>
          <a:chExt cx="0" cy="0"/>
        </a:xfrm>
      </p:grpSpPr>
      <p:sp>
        <p:nvSpPr>
          <p:cNvPr id="274" name="Google Shape;274;p35"/>
          <p:cNvSpPr txBox="1"/>
          <p:nvPr/>
        </p:nvSpPr>
        <p:spPr>
          <a:xfrm>
            <a:off x="826851" y="1695643"/>
            <a:ext cx="7675124" cy="116955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IN" sz="1400" u="none" cap="none" strike="noStrike">
                <a:solidFill>
                  <a:srgbClr val="000000"/>
                </a:solidFill>
                <a:latin typeface="Arial"/>
                <a:ea typeface="Arial"/>
                <a:cs typeface="Arial"/>
                <a:sym typeface="Arial"/>
              </a:rPr>
              <a:t>After all the switches were made, Shawn is in front of the house.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IN" sz="1400" u="none" cap="none" strike="noStrike">
                <a:solidFill>
                  <a:srgbClr val="000000"/>
                </a:solidFill>
                <a:latin typeface="Arial"/>
                <a:ea typeface="Arial"/>
                <a:cs typeface="Arial"/>
                <a:sym typeface="Arial"/>
              </a:rPr>
              <a:t>Ross is in the alley behind the house, Michael is on the north side, and Jed is on the south.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275" name="Google Shape;275;p35"/>
          <p:cNvSpPr/>
          <p:nvPr/>
        </p:nvSpPr>
        <p:spPr>
          <a:xfrm>
            <a:off x="174350" y="408875"/>
            <a:ext cx="2198400" cy="12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2400">
                <a:solidFill>
                  <a:srgbClr val="8181EF"/>
                </a:solidFill>
                <a:highlight>
                  <a:srgbClr val="FFFFFF"/>
                </a:highlight>
              </a:rPr>
              <a:t>Explanation</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3088ea481a6_0_19"/>
          <p:cNvSpPr txBox="1"/>
          <p:nvPr/>
        </p:nvSpPr>
        <p:spPr>
          <a:xfrm>
            <a:off x="174356" y="1170000"/>
            <a:ext cx="7577700" cy="42174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None/>
            </a:pPr>
            <a:r>
              <a:rPr lang="en-IN" sz="1600">
                <a:solidFill>
                  <a:schemeClr val="dk1"/>
                </a:solidFill>
                <a:latin typeface="Roboto"/>
                <a:ea typeface="Roboto"/>
                <a:cs typeface="Roboto"/>
                <a:sym typeface="Roboto"/>
              </a:rPr>
              <a:t>In a four-day period Monday through Thursday each of the following temporary office workers worked only one day, each a different day. Ms. Johnson was scheduled to work on Monday, but she traded with Mr. Carter, who was originally scheduled to work on Wednesday. Ms.Falk traded with Mr. Kirk, who was originally scheduled to work on Thursday. After all the switching was done, who worked on Tuesday?</a:t>
            </a:r>
            <a:endParaRPr i="0" sz="1600" u="none" cap="none" strike="noStrike">
              <a:solidFill>
                <a:srgbClr val="000000"/>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rabicParenR"/>
            </a:pPr>
            <a:r>
              <a:rPr lang="en-IN" sz="1600">
                <a:solidFill>
                  <a:schemeClr val="dk1"/>
                </a:solidFill>
                <a:latin typeface="Roboto"/>
                <a:ea typeface="Roboto"/>
                <a:cs typeface="Roboto"/>
                <a:sym typeface="Roboto"/>
              </a:rPr>
              <a:t>Mr. Carter</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rabicParenR"/>
            </a:pPr>
            <a:r>
              <a:rPr lang="en-IN" sz="1600">
                <a:solidFill>
                  <a:schemeClr val="dk1"/>
                </a:solidFill>
                <a:latin typeface="Roboto"/>
                <a:ea typeface="Roboto"/>
                <a:cs typeface="Roboto"/>
                <a:sym typeface="Roboto"/>
              </a:rPr>
              <a:t>Ms. Falk</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rabicParenR"/>
            </a:pPr>
            <a:r>
              <a:rPr lang="en-IN" sz="1600">
                <a:solidFill>
                  <a:schemeClr val="dk1"/>
                </a:solidFill>
                <a:latin typeface="Roboto"/>
                <a:ea typeface="Roboto"/>
                <a:cs typeface="Roboto"/>
                <a:sym typeface="Roboto"/>
              </a:rPr>
              <a:t>Ms. Johnson</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rabicParenR"/>
            </a:pPr>
            <a:r>
              <a:rPr lang="en-IN" sz="1600">
                <a:solidFill>
                  <a:schemeClr val="dk1"/>
                </a:solidFill>
                <a:latin typeface="Roboto"/>
                <a:ea typeface="Roboto"/>
                <a:cs typeface="Roboto"/>
                <a:sym typeface="Roboto"/>
              </a:rPr>
              <a:t>Mr. Kirk</a:t>
            </a:r>
            <a:endParaRPr sz="16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281" name="Google Shape;281;g3088ea481a6_0_19"/>
          <p:cNvSpPr/>
          <p:nvPr/>
        </p:nvSpPr>
        <p:spPr>
          <a:xfrm>
            <a:off x="174350" y="408875"/>
            <a:ext cx="2198400" cy="12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2400" u="none" cap="none" strike="noStrike">
                <a:solidFill>
                  <a:srgbClr val="8181EF"/>
                </a:solidFill>
                <a:highlight>
                  <a:srgbClr val="FFFFFF"/>
                </a:highlight>
                <a:latin typeface="Arial"/>
                <a:ea typeface="Arial"/>
                <a:cs typeface="Arial"/>
                <a:sym typeface="Arial"/>
              </a:rPr>
              <a:t>Question : 0</a:t>
            </a:r>
            <a:r>
              <a:rPr b="1" lang="en-IN" sz="2400">
                <a:solidFill>
                  <a:srgbClr val="8181EF"/>
                </a:solidFill>
                <a:highlight>
                  <a:srgbClr val="FFFFFF"/>
                </a:highlight>
              </a:rPr>
              <a:t>9</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nvSpPr>
        <p:spPr>
          <a:xfrm>
            <a:off x="1196502" y="1656733"/>
            <a:ext cx="6128426" cy="149271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IN" sz="1400" u="none" cap="none" strike="noStrike">
                <a:solidFill>
                  <a:srgbClr val="000000"/>
                </a:solidFill>
                <a:latin typeface="Arial"/>
                <a:ea typeface="Arial"/>
                <a:cs typeface="Arial"/>
                <a:sym typeface="Arial"/>
              </a:rPr>
              <a:t>After all the switches were made, Mr. Kirk worked on Tuesday.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IN" sz="1400" u="none" cap="none" strike="noStrike">
                <a:solidFill>
                  <a:srgbClr val="000000"/>
                </a:solidFill>
                <a:latin typeface="Arial"/>
                <a:ea typeface="Arial"/>
                <a:cs typeface="Arial"/>
                <a:sym typeface="Arial"/>
              </a:rPr>
              <a:t>Mr. Carter worked on Monday, Ms. Johnson on Wednesday, and Ms. Falk on Thursday.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287" name="Google Shape;287;p37"/>
          <p:cNvSpPr/>
          <p:nvPr/>
        </p:nvSpPr>
        <p:spPr>
          <a:xfrm>
            <a:off x="174350" y="408875"/>
            <a:ext cx="2198400" cy="12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2400">
                <a:solidFill>
                  <a:srgbClr val="8181EF"/>
                </a:solidFill>
                <a:highlight>
                  <a:srgbClr val="FFFFFF"/>
                </a:highlight>
              </a:rPr>
              <a:t>Explanation</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3088ea481a6_0_24"/>
          <p:cNvSpPr txBox="1"/>
          <p:nvPr/>
        </p:nvSpPr>
        <p:spPr>
          <a:xfrm>
            <a:off x="174356" y="1170000"/>
            <a:ext cx="7577700" cy="38481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None/>
            </a:pPr>
            <a:r>
              <a:rPr lang="en-IN" sz="1600">
                <a:solidFill>
                  <a:schemeClr val="dk1"/>
                </a:solidFill>
                <a:latin typeface="Roboto"/>
                <a:ea typeface="Roboto"/>
                <a:cs typeface="Roboto"/>
                <a:sym typeface="Roboto"/>
              </a:rPr>
              <a:t>Ms. Forest likes to let her students choose who their partners will be; however, no pair of students may work together more than seven class periods in a row. Adam and Baxter have studied together seven class periods in a row. Carter and Dennis have worked together three class periods in a row. Carter does not want to work with Adam. Who should be assigned to work with Baxter?</a:t>
            </a:r>
            <a:endParaRPr i="0" sz="1600" u="none" cap="none" strike="noStrike">
              <a:solidFill>
                <a:srgbClr val="000000"/>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rabicParenR"/>
            </a:pPr>
            <a:r>
              <a:rPr lang="en-IN" sz="1600">
                <a:solidFill>
                  <a:schemeClr val="dk1"/>
                </a:solidFill>
                <a:latin typeface="Roboto"/>
                <a:ea typeface="Roboto"/>
                <a:cs typeface="Roboto"/>
                <a:sym typeface="Roboto"/>
              </a:rPr>
              <a:t>Carter</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rabicParenR"/>
            </a:pPr>
            <a:r>
              <a:rPr lang="en-IN" sz="1600">
                <a:solidFill>
                  <a:schemeClr val="dk1"/>
                </a:solidFill>
                <a:latin typeface="Roboto"/>
                <a:ea typeface="Roboto"/>
                <a:cs typeface="Roboto"/>
                <a:sym typeface="Roboto"/>
              </a:rPr>
              <a:t>Adam</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rabicParenR"/>
            </a:pPr>
            <a:r>
              <a:rPr lang="en-IN" sz="1600">
                <a:solidFill>
                  <a:schemeClr val="dk1"/>
                </a:solidFill>
                <a:latin typeface="Roboto"/>
                <a:ea typeface="Roboto"/>
                <a:cs typeface="Roboto"/>
                <a:sym typeface="Roboto"/>
              </a:rPr>
              <a:t>Dennis</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rabicParenR"/>
            </a:pPr>
            <a:r>
              <a:rPr lang="en-IN" sz="1600">
                <a:solidFill>
                  <a:schemeClr val="dk1"/>
                </a:solidFill>
                <a:latin typeface="Roboto"/>
                <a:ea typeface="Roboto"/>
                <a:cs typeface="Roboto"/>
                <a:sym typeface="Roboto"/>
              </a:rPr>
              <a:t>Forest</a:t>
            </a:r>
            <a:endParaRPr sz="16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293" name="Google Shape;293;g3088ea481a6_0_24"/>
          <p:cNvSpPr/>
          <p:nvPr/>
        </p:nvSpPr>
        <p:spPr>
          <a:xfrm>
            <a:off x="174350" y="408875"/>
            <a:ext cx="2198400" cy="12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2400" u="none" cap="none" strike="noStrike">
                <a:solidFill>
                  <a:srgbClr val="8181EF"/>
                </a:solidFill>
                <a:highlight>
                  <a:srgbClr val="FFFFFF"/>
                </a:highlight>
                <a:latin typeface="Arial"/>
                <a:ea typeface="Arial"/>
                <a:cs typeface="Arial"/>
                <a:sym typeface="Arial"/>
              </a:rPr>
              <a:t>Question : </a:t>
            </a:r>
            <a:r>
              <a:rPr b="1" lang="en-IN" sz="2400">
                <a:solidFill>
                  <a:srgbClr val="8181EF"/>
                </a:solidFill>
                <a:highlight>
                  <a:srgbClr val="FFFFFF"/>
                </a:highlight>
              </a:rPr>
              <a:t>10</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70"/>
          <p:cNvSpPr txBox="1"/>
          <p:nvPr/>
        </p:nvSpPr>
        <p:spPr>
          <a:xfrm>
            <a:off x="525294" y="1665025"/>
            <a:ext cx="8385242" cy="246221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IN" sz="1400" u="none" cap="none" strike="noStrike">
                <a:solidFill>
                  <a:srgbClr val="000000"/>
                </a:solidFill>
                <a:latin typeface="Arial"/>
                <a:ea typeface="Arial"/>
                <a:cs typeface="Arial"/>
                <a:sym typeface="Arial"/>
              </a:rPr>
              <a:t>Baxter should be assigned to study with Carter.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IN" sz="1400" u="none" cap="none" strike="noStrike">
                <a:solidFill>
                  <a:srgbClr val="000000"/>
                </a:solidFill>
                <a:latin typeface="Arial"/>
                <a:ea typeface="Arial"/>
                <a:cs typeface="Arial"/>
                <a:sym typeface="Arial"/>
              </a:rPr>
              <a:t>Baxter cannot be assigned with Adam, because they have already been together for seven class periods. </a:t>
            </a:r>
            <a:endParaRPr/>
          </a:p>
          <a:p>
            <a:pPr indent="0" lvl="0" marL="0" marR="0" rtl="0" algn="l">
              <a:lnSpc>
                <a:spcPct val="15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IN" sz="1400" u="none" cap="none" strike="noStrike">
                <a:solidFill>
                  <a:srgbClr val="000000"/>
                </a:solidFill>
                <a:latin typeface="Arial"/>
                <a:ea typeface="Arial"/>
                <a:cs typeface="Arial"/>
                <a:sym typeface="Arial"/>
              </a:rPr>
              <a:t>If Baxter is assigned to work with Dennis, that would leave Adam with Carter, but Carter does not want to work with Adam.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299" name="Google Shape;299;p70"/>
          <p:cNvSpPr/>
          <p:nvPr/>
        </p:nvSpPr>
        <p:spPr>
          <a:xfrm>
            <a:off x="174350" y="408875"/>
            <a:ext cx="2198400" cy="12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2400">
                <a:solidFill>
                  <a:srgbClr val="8181EF"/>
                </a:solidFill>
                <a:highlight>
                  <a:srgbClr val="FFFFFF"/>
                </a:highlight>
              </a:rPr>
              <a:t>Explanation</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3088ea481a6_0_31"/>
          <p:cNvSpPr txBox="1"/>
          <p:nvPr/>
        </p:nvSpPr>
        <p:spPr>
          <a:xfrm>
            <a:off x="174356" y="1170000"/>
            <a:ext cx="7577700" cy="2986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IN" sz="1600">
                <a:solidFill>
                  <a:schemeClr val="dk1"/>
                </a:solidFill>
                <a:latin typeface="Roboto"/>
                <a:ea typeface="Roboto"/>
                <a:cs typeface="Roboto"/>
                <a:sym typeface="Roboto"/>
              </a:rPr>
              <a:t>There are 3 closed cartons in a room. One of the cartons contains cash. There is a printed message that is displayed outside each carton. Only one message is True and the other two messages are False. The first Carton has the message: Cash is not in the Carton. The second carton has the message: No cash in the Carton. The third carton has the message: Cash is in the second carton. Which Carton has the cash?</a:t>
            </a:r>
            <a:endParaRPr i="0" sz="1600" u="none" cap="none" strike="noStrike">
              <a:solidFill>
                <a:srgbClr val="000000"/>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rabicParenR"/>
            </a:pPr>
            <a:r>
              <a:rPr lang="en-IN" sz="1600">
                <a:solidFill>
                  <a:schemeClr val="dk1"/>
                </a:solidFill>
                <a:latin typeface="Roboto"/>
                <a:ea typeface="Roboto"/>
                <a:cs typeface="Roboto"/>
                <a:sym typeface="Roboto"/>
              </a:rPr>
              <a:t>A. First</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rabicParenR"/>
            </a:pPr>
            <a:r>
              <a:rPr lang="en-IN" sz="1600">
                <a:solidFill>
                  <a:schemeClr val="dk1"/>
                </a:solidFill>
                <a:latin typeface="Roboto"/>
                <a:ea typeface="Roboto"/>
                <a:cs typeface="Roboto"/>
                <a:sym typeface="Roboto"/>
              </a:rPr>
              <a:t>B. Second</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rabicParenR"/>
            </a:pPr>
            <a:r>
              <a:rPr lang="en-IN" sz="1600">
                <a:solidFill>
                  <a:schemeClr val="dk1"/>
                </a:solidFill>
                <a:latin typeface="Roboto"/>
                <a:ea typeface="Roboto"/>
                <a:cs typeface="Roboto"/>
                <a:sym typeface="Roboto"/>
              </a:rPr>
              <a:t>C. Third</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rabicParenR"/>
            </a:pPr>
            <a:r>
              <a:rPr lang="en-IN" sz="1600">
                <a:solidFill>
                  <a:schemeClr val="dk1"/>
                </a:solidFill>
                <a:latin typeface="Roboto"/>
                <a:ea typeface="Roboto"/>
                <a:cs typeface="Roboto"/>
                <a:sym typeface="Roboto"/>
              </a:rPr>
              <a:t>D. Cannot be determined</a:t>
            </a:r>
            <a:endParaRPr sz="16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305" name="Google Shape;305;g3088ea481a6_0_31"/>
          <p:cNvSpPr/>
          <p:nvPr/>
        </p:nvSpPr>
        <p:spPr>
          <a:xfrm>
            <a:off x="174350" y="408875"/>
            <a:ext cx="2198400" cy="12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2400" u="none" cap="none" strike="noStrike">
                <a:solidFill>
                  <a:srgbClr val="8181EF"/>
                </a:solidFill>
                <a:highlight>
                  <a:srgbClr val="FFFFFF"/>
                </a:highlight>
                <a:latin typeface="Arial"/>
                <a:ea typeface="Arial"/>
                <a:cs typeface="Arial"/>
                <a:sym typeface="Arial"/>
              </a:rPr>
              <a:t>Question : </a:t>
            </a:r>
            <a:r>
              <a:rPr b="1" lang="en-IN" sz="2400">
                <a:solidFill>
                  <a:srgbClr val="8181EF"/>
                </a:solidFill>
                <a:highlight>
                  <a:srgbClr val="FFFFFF"/>
                </a:highlight>
              </a:rPr>
              <a:t>11</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72"/>
          <p:cNvSpPr txBox="1"/>
          <p:nvPr/>
        </p:nvSpPr>
        <p:spPr>
          <a:xfrm>
            <a:off x="466928" y="1341860"/>
            <a:ext cx="8044774" cy="310854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IN"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IN" sz="1400" u="none" cap="none" strike="noStrike">
                <a:solidFill>
                  <a:srgbClr val="000000"/>
                </a:solidFill>
                <a:latin typeface="Arial"/>
                <a:ea typeface="Arial"/>
                <a:cs typeface="Arial"/>
                <a:sym typeface="Arial"/>
              </a:rPr>
              <a:t>only one message is true and the other two are false.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IN" sz="1400" u="none" cap="none" strike="noStrike">
                <a:solidFill>
                  <a:srgbClr val="000000"/>
                </a:solidFill>
                <a:latin typeface="Arial"/>
                <a:ea typeface="Arial"/>
                <a:cs typeface="Arial"/>
                <a:sym typeface="Arial"/>
              </a:rPr>
              <a:t>if the second carton has the cash, then there will be two true messages which would be first and third.</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IN" sz="1400" u="none" cap="none" strike="noStrike">
                <a:solidFill>
                  <a:srgbClr val="000000"/>
                </a:solidFill>
                <a:latin typeface="Arial"/>
                <a:ea typeface="Arial"/>
                <a:cs typeface="Arial"/>
                <a:sym typeface="Arial"/>
              </a:rPr>
              <a:t>if the third carton has the cash, then there will be two true messages which would be first and second.</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IN" sz="1400" u="none" cap="none" strike="noStrike">
                <a:solidFill>
                  <a:srgbClr val="000000"/>
                </a:solidFill>
                <a:latin typeface="Arial"/>
                <a:ea typeface="Arial"/>
                <a:cs typeface="Arial"/>
                <a:sym typeface="Arial"/>
              </a:rPr>
              <a:t>if the first Carton has the cash, then there will be one true message which would be second.</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IN" sz="1400" u="none" cap="none" strike="noStrike">
                <a:solidFill>
                  <a:srgbClr val="000000"/>
                </a:solidFill>
                <a:latin typeface="Arial"/>
                <a:ea typeface="Arial"/>
                <a:cs typeface="Arial"/>
                <a:sym typeface="Arial"/>
              </a:rPr>
              <a:t>hence, option A is correct.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311" name="Google Shape;311;p72"/>
          <p:cNvSpPr/>
          <p:nvPr/>
        </p:nvSpPr>
        <p:spPr>
          <a:xfrm>
            <a:off x="174350" y="408875"/>
            <a:ext cx="2198400" cy="12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2400">
                <a:solidFill>
                  <a:srgbClr val="8181EF"/>
                </a:solidFill>
                <a:highlight>
                  <a:srgbClr val="FFFFFF"/>
                </a:highlight>
              </a:rPr>
              <a:t>Explanation</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ph type="title"/>
          </p:nvPr>
        </p:nvSpPr>
        <p:spPr>
          <a:xfrm>
            <a:off x="3140244" y="782421"/>
            <a:ext cx="3175212"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IN" sz="1200"/>
              <a:t>TEST TIME ON SYLLOGISM</a:t>
            </a:r>
            <a:endParaRPr/>
          </a:p>
        </p:txBody>
      </p:sp>
      <p:pic>
        <p:nvPicPr>
          <p:cNvPr id="152" name="Google Shape;152;p1"/>
          <p:cNvPicPr preferRelativeResize="0"/>
          <p:nvPr/>
        </p:nvPicPr>
        <p:blipFill rotWithShape="1">
          <a:blip r:embed="rId3">
            <a:alphaModFix/>
          </a:blip>
          <a:srcRect b="0" l="0" r="0" t="0"/>
          <a:stretch/>
        </p:blipFill>
        <p:spPr>
          <a:xfrm>
            <a:off x="3005709" y="2103136"/>
            <a:ext cx="3132582" cy="2285983"/>
          </a:xfrm>
          <a:prstGeom prst="rect">
            <a:avLst/>
          </a:prstGeom>
          <a:noFill/>
          <a:ln>
            <a:noFill/>
          </a:ln>
        </p:spPr>
      </p:pic>
      <p:sp>
        <p:nvSpPr>
          <p:cNvPr id="153" name="Google Shape;153;p1"/>
          <p:cNvSpPr txBox="1"/>
          <p:nvPr/>
        </p:nvSpPr>
        <p:spPr>
          <a:xfrm>
            <a:off x="1383411" y="1795359"/>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400" u="none" cap="none" strike="noStrike">
                <a:solidFill>
                  <a:srgbClr val="000000"/>
                </a:solidFill>
                <a:latin typeface="Times New Roman"/>
                <a:ea typeface="Times New Roman"/>
                <a:cs typeface="Times New Roman"/>
                <a:sym typeface="Times New Roman"/>
              </a:rPr>
              <a:t>URL :  </a:t>
            </a:r>
            <a:r>
              <a:rPr b="0" i="0" lang="en-IN" sz="1400" u="none" cap="none" strike="noStrike">
                <a:solidFill>
                  <a:srgbClr val="00717D"/>
                </a:solidFill>
                <a:latin typeface="Times New Roman"/>
                <a:ea typeface="Times New Roman"/>
                <a:cs typeface="Times New Roman"/>
                <a:sym typeface="Times New Roman"/>
              </a:rPr>
              <a:t>https://forms.gle/SPXa4J84XZNrLGQX9</a:t>
            </a:r>
            <a:endParaRPr b="0" i="0" sz="1400" u="none" cap="none" strike="noStrike">
              <a:solidFill>
                <a:srgbClr val="00717D"/>
              </a:solidFill>
              <a:latin typeface="Arial"/>
              <a:ea typeface="Arial"/>
              <a:cs typeface="Arial"/>
              <a:sym typeface="Arial"/>
            </a:endParaRPr>
          </a:p>
        </p:txBody>
      </p:sp>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3088ea481a6_0_36"/>
          <p:cNvSpPr txBox="1"/>
          <p:nvPr/>
        </p:nvSpPr>
        <p:spPr>
          <a:xfrm>
            <a:off x="174356" y="1170000"/>
            <a:ext cx="7577700" cy="3724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IN" sz="1600">
                <a:solidFill>
                  <a:schemeClr val="dk1"/>
                </a:solidFill>
                <a:latin typeface="Roboto"/>
                <a:ea typeface="Roboto"/>
                <a:cs typeface="Roboto"/>
                <a:sym typeface="Roboto"/>
              </a:rPr>
              <a:t>In a colony, each person is either a truth teller, who always speaks truth or a liar, who always lies or an alternator, who alternates between truth and lie in any order. </a:t>
            </a:r>
            <a:endParaRPr sz="1600">
              <a:solidFill>
                <a:schemeClr val="dk1"/>
              </a:solidFill>
              <a:latin typeface="Roboto"/>
              <a:ea typeface="Roboto"/>
              <a:cs typeface="Roboto"/>
              <a:sym typeface="Roboto"/>
            </a:endParaRPr>
          </a:p>
          <a:p>
            <a:pPr indent="0" lvl="0" marL="0" rtl="0" algn="l">
              <a:spcBef>
                <a:spcPts val="0"/>
              </a:spcBef>
              <a:spcAft>
                <a:spcPts val="0"/>
              </a:spcAft>
              <a:buNone/>
            </a:pPr>
            <a:r>
              <a:rPr lang="en-IN" sz="1600">
                <a:solidFill>
                  <a:schemeClr val="dk1"/>
                </a:solidFill>
                <a:latin typeface="Roboto"/>
                <a:ea typeface="Roboto"/>
                <a:cs typeface="Roboto"/>
                <a:sym typeface="Roboto"/>
              </a:rPr>
              <a:t>When a question is asked to three persons P1,P2 and P3 whose names are P, Q, R not necessarily in the same order they replied in the following manner.</a:t>
            </a:r>
            <a:endParaRPr sz="1600">
              <a:solidFill>
                <a:schemeClr val="dk1"/>
              </a:solidFill>
              <a:latin typeface="Roboto"/>
              <a:ea typeface="Roboto"/>
              <a:cs typeface="Roboto"/>
              <a:sym typeface="Roboto"/>
            </a:endParaRPr>
          </a:p>
          <a:p>
            <a:pPr indent="0" lvl="0" marL="0" rtl="0" algn="l">
              <a:spcBef>
                <a:spcPts val="0"/>
              </a:spcBef>
              <a:spcAft>
                <a:spcPts val="0"/>
              </a:spcAft>
              <a:buNone/>
            </a:pPr>
            <a:br>
              <a:rPr lang="en-IN" sz="1600">
                <a:solidFill>
                  <a:schemeClr val="dk1"/>
                </a:solidFill>
                <a:latin typeface="Roboto"/>
                <a:ea typeface="Roboto"/>
                <a:cs typeface="Roboto"/>
                <a:sym typeface="Roboto"/>
              </a:rPr>
            </a:br>
            <a:r>
              <a:rPr lang="en-IN" sz="1600">
                <a:solidFill>
                  <a:schemeClr val="dk1"/>
                </a:solidFill>
                <a:latin typeface="Roboto"/>
                <a:ea typeface="Roboto"/>
                <a:cs typeface="Roboto"/>
                <a:sym typeface="Roboto"/>
              </a:rPr>
              <a:t>P1: I am Q. Exactly one of us is liar.</a:t>
            </a:r>
            <a:endParaRPr sz="1600">
              <a:solidFill>
                <a:schemeClr val="dk1"/>
              </a:solidFill>
              <a:latin typeface="Roboto"/>
              <a:ea typeface="Roboto"/>
              <a:cs typeface="Roboto"/>
              <a:sym typeface="Roboto"/>
            </a:endParaRPr>
          </a:p>
          <a:p>
            <a:pPr indent="0" lvl="0" marL="0" rtl="0" algn="l">
              <a:spcBef>
                <a:spcPts val="0"/>
              </a:spcBef>
              <a:spcAft>
                <a:spcPts val="0"/>
              </a:spcAft>
              <a:buNone/>
            </a:pPr>
            <a:br>
              <a:rPr lang="en-IN" sz="1600">
                <a:solidFill>
                  <a:schemeClr val="dk1"/>
                </a:solidFill>
                <a:latin typeface="Roboto"/>
                <a:ea typeface="Roboto"/>
                <a:cs typeface="Roboto"/>
                <a:sym typeface="Roboto"/>
              </a:rPr>
            </a:br>
            <a:r>
              <a:rPr lang="en-IN" sz="1600">
                <a:solidFill>
                  <a:schemeClr val="dk1"/>
                </a:solidFill>
                <a:latin typeface="Roboto"/>
                <a:ea typeface="Roboto"/>
                <a:cs typeface="Roboto"/>
                <a:sym typeface="Roboto"/>
              </a:rPr>
              <a:t>P2: Exactly one of us is truth teller, P3 is P</a:t>
            </a:r>
            <a:endParaRPr sz="1600">
              <a:solidFill>
                <a:schemeClr val="dk1"/>
              </a:solidFill>
              <a:latin typeface="Roboto"/>
              <a:ea typeface="Roboto"/>
              <a:cs typeface="Roboto"/>
              <a:sym typeface="Roboto"/>
            </a:endParaRPr>
          </a:p>
          <a:p>
            <a:pPr indent="0" lvl="0" marL="0" rtl="0" algn="l">
              <a:spcBef>
                <a:spcPts val="0"/>
              </a:spcBef>
              <a:spcAft>
                <a:spcPts val="0"/>
              </a:spcAft>
              <a:buNone/>
            </a:pPr>
            <a:br>
              <a:rPr lang="en-IN" sz="1600">
                <a:solidFill>
                  <a:schemeClr val="dk1"/>
                </a:solidFill>
                <a:latin typeface="Roboto"/>
                <a:ea typeface="Roboto"/>
                <a:cs typeface="Roboto"/>
                <a:sym typeface="Roboto"/>
              </a:rPr>
            </a:br>
            <a:r>
              <a:rPr lang="en-IN" sz="1600">
                <a:solidFill>
                  <a:schemeClr val="dk1"/>
                </a:solidFill>
                <a:latin typeface="Roboto"/>
                <a:ea typeface="Roboto"/>
                <a:cs typeface="Roboto"/>
                <a:sym typeface="Roboto"/>
              </a:rPr>
              <a:t>P3: Exactly one of us is an alternator, I am not R</a:t>
            </a:r>
            <a:endParaRPr sz="1600">
              <a:solidFill>
                <a:schemeClr val="dk1"/>
              </a:solidFill>
              <a:latin typeface="Roboto"/>
              <a:ea typeface="Roboto"/>
              <a:cs typeface="Roboto"/>
              <a:sym typeface="Roboto"/>
            </a:endParaRPr>
          </a:p>
          <a:p>
            <a:pPr indent="0" lvl="0" marL="0" rtl="0" algn="l">
              <a:spcBef>
                <a:spcPts val="0"/>
              </a:spcBef>
              <a:spcAft>
                <a:spcPts val="0"/>
              </a:spcAft>
              <a:buNone/>
            </a:pPr>
            <a:br>
              <a:rPr lang="en-IN" sz="1600">
                <a:solidFill>
                  <a:schemeClr val="dk1"/>
                </a:solidFill>
                <a:latin typeface="Roboto"/>
                <a:ea typeface="Roboto"/>
                <a:cs typeface="Roboto"/>
                <a:sym typeface="Roboto"/>
              </a:rPr>
            </a:br>
            <a:r>
              <a:rPr lang="en-IN" sz="1600">
                <a:solidFill>
                  <a:schemeClr val="dk1"/>
                </a:solidFill>
                <a:latin typeface="Roboto"/>
                <a:ea typeface="Roboto"/>
                <a:cs typeface="Roboto"/>
                <a:sym typeface="Roboto"/>
              </a:rPr>
              <a:t>If there is at least one truth teller, then who is R?</a:t>
            </a:r>
            <a:endParaRPr sz="16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317" name="Google Shape;317;g3088ea481a6_0_36"/>
          <p:cNvSpPr/>
          <p:nvPr/>
        </p:nvSpPr>
        <p:spPr>
          <a:xfrm>
            <a:off x="174350" y="408875"/>
            <a:ext cx="2198400" cy="12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2400" u="none" cap="none" strike="noStrike">
                <a:solidFill>
                  <a:srgbClr val="8181EF"/>
                </a:solidFill>
                <a:highlight>
                  <a:srgbClr val="FFFFFF"/>
                </a:highlight>
                <a:latin typeface="Arial"/>
                <a:ea typeface="Arial"/>
                <a:cs typeface="Arial"/>
                <a:sym typeface="Arial"/>
              </a:rPr>
              <a:t>Question : </a:t>
            </a:r>
            <a:r>
              <a:rPr b="1" lang="en-IN" sz="2400">
                <a:solidFill>
                  <a:srgbClr val="8181EF"/>
                </a:solidFill>
                <a:highlight>
                  <a:srgbClr val="FFFFFF"/>
                </a:highlight>
              </a:rPr>
              <a:t>12</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74"/>
          <p:cNvSpPr txBox="1"/>
          <p:nvPr/>
        </p:nvSpPr>
        <p:spPr>
          <a:xfrm>
            <a:off x="220494" y="1011182"/>
            <a:ext cx="85506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i="0" lang="en-IN" sz="1200" u="none" cap="none" strike="noStrike">
                <a:solidFill>
                  <a:srgbClr val="000000"/>
                </a:solidFill>
                <a:latin typeface="Roboto"/>
                <a:ea typeface="Roboto"/>
                <a:cs typeface="Roboto"/>
                <a:sym typeface="Roboto"/>
              </a:rPr>
              <a:t>Suppose, P1 is a truth-teller. As exactly one of them is a liar, second statement of P2 or P3 must be false. But if the second statement of P2 is false, then P3's second statement must be false.</a:t>
            </a:r>
            <a:endParaRPr i="0" sz="12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IN" sz="1200" u="none" cap="none" strike="noStrike">
                <a:solidFill>
                  <a:srgbClr val="000000"/>
                </a:solidFill>
                <a:latin typeface="Roboto"/>
                <a:ea typeface="Roboto"/>
                <a:cs typeface="Roboto"/>
                <a:sym typeface="Roboto"/>
              </a:rPr>
              <a:t>Therefore, P2's first statement is true.</a:t>
            </a:r>
            <a:endParaRPr i="0" sz="12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IN" sz="1200" u="none" cap="none" strike="noStrike">
                <a:solidFill>
                  <a:srgbClr val="000000"/>
                </a:solidFill>
                <a:latin typeface="Roboto"/>
                <a:ea typeface="Roboto"/>
                <a:cs typeface="Roboto"/>
                <a:sym typeface="Roboto"/>
              </a:rPr>
              <a:t>Therefore, P3's first statement must be false .</a:t>
            </a:r>
            <a:endParaRPr i="0" sz="12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IN" sz="1200" u="none" cap="none" strike="noStrike">
                <a:solidFill>
                  <a:srgbClr val="000000"/>
                </a:solidFill>
                <a:latin typeface="Roboto"/>
                <a:ea typeface="Roboto"/>
                <a:cs typeface="Roboto"/>
                <a:sym typeface="Roboto"/>
              </a:rPr>
              <a:t>Suppose P2 is a truth teller, then P3 is P.</a:t>
            </a:r>
            <a:endParaRPr i="0" sz="12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IN" sz="1200" u="none" cap="none" strike="noStrike">
                <a:solidFill>
                  <a:srgbClr val="000000"/>
                </a:solidFill>
                <a:latin typeface="Roboto"/>
                <a:ea typeface="Roboto"/>
                <a:cs typeface="Roboto"/>
                <a:sym typeface="Roboto"/>
              </a:rPr>
              <a:t>Therefore, P3's second statement is true.</a:t>
            </a:r>
            <a:endParaRPr i="0" sz="12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IN" sz="1200" u="none" cap="none" strike="noStrike">
                <a:solidFill>
                  <a:srgbClr val="000000"/>
                </a:solidFill>
                <a:latin typeface="Roboto"/>
                <a:ea typeface="Roboto"/>
                <a:cs typeface="Roboto"/>
                <a:sym typeface="Roboto"/>
              </a:rPr>
              <a:t>⇒P3's first statement must be false</a:t>
            </a:r>
            <a:endParaRPr i="0" sz="12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IN" sz="1200" u="none" cap="none" strike="noStrike">
                <a:solidFill>
                  <a:srgbClr val="000000"/>
                </a:solidFill>
                <a:latin typeface="Roboto"/>
                <a:ea typeface="Roboto"/>
                <a:cs typeface="Roboto"/>
                <a:sym typeface="Roboto"/>
              </a:rPr>
              <a:t>Therefore, P1 must be an alternator.</a:t>
            </a:r>
            <a:endParaRPr i="0" sz="12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IN" sz="1200" u="none" cap="none" strike="noStrike">
                <a:solidFill>
                  <a:srgbClr val="000000"/>
                </a:solidFill>
                <a:latin typeface="Roboto"/>
                <a:ea typeface="Roboto"/>
                <a:cs typeface="Roboto"/>
                <a:sym typeface="Roboto"/>
              </a:rPr>
              <a:t>P1's second statement must be false</a:t>
            </a:r>
            <a:endParaRPr i="0" sz="12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IN" sz="1200" u="none" cap="none" strike="noStrike">
                <a:solidFill>
                  <a:srgbClr val="000000"/>
                </a:solidFill>
                <a:latin typeface="Roboto"/>
                <a:ea typeface="Roboto"/>
                <a:cs typeface="Roboto"/>
                <a:sym typeface="Roboto"/>
              </a:rPr>
              <a:t>Therefore P1 is Q.</a:t>
            </a:r>
            <a:endParaRPr i="0" sz="12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IN" sz="1200" u="none" cap="none" strike="noStrike">
                <a:solidFill>
                  <a:srgbClr val="000000"/>
                </a:solidFill>
                <a:latin typeface="Roboto"/>
                <a:ea typeface="Roboto"/>
                <a:cs typeface="Roboto"/>
                <a:sym typeface="Roboto"/>
              </a:rPr>
              <a:t>⇒P2 is R.</a:t>
            </a:r>
            <a:endParaRPr i="0" sz="12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i="0" lang="en-IN" sz="1200" u="none" cap="none" strike="noStrike">
                <a:solidFill>
                  <a:srgbClr val="000000"/>
                </a:solidFill>
                <a:latin typeface="Roboto"/>
                <a:ea typeface="Roboto"/>
                <a:cs typeface="Roboto"/>
                <a:sym typeface="Roboto"/>
              </a:rPr>
              <a:t>If P3's both the statements are true, which is not possible as it violates the conditions given by P2 and P1.</a:t>
            </a:r>
            <a:endParaRPr sz="1200">
              <a:latin typeface="Roboto"/>
              <a:ea typeface="Roboto"/>
              <a:cs typeface="Roboto"/>
              <a:sym typeface="Roboto"/>
            </a:endParaRPr>
          </a:p>
          <a:p>
            <a:pPr indent="0" lvl="0" marL="0" marR="0" rtl="0" algn="l">
              <a:lnSpc>
                <a:spcPct val="100000"/>
              </a:lnSpc>
              <a:spcBef>
                <a:spcPts val="0"/>
              </a:spcBef>
              <a:spcAft>
                <a:spcPts val="0"/>
              </a:spcAft>
              <a:buNone/>
            </a:pPr>
            <a:br>
              <a:rPr i="0" lang="en-IN" sz="1200" u="none" cap="none" strike="noStrike">
                <a:solidFill>
                  <a:srgbClr val="000000"/>
                </a:solidFill>
                <a:latin typeface="Roboto"/>
                <a:ea typeface="Roboto"/>
                <a:cs typeface="Roboto"/>
                <a:sym typeface="Roboto"/>
              </a:rPr>
            </a:br>
            <a:endParaRPr i="0" sz="1200" u="none" cap="none" strike="noStrike">
              <a:solidFill>
                <a:srgbClr val="000000"/>
              </a:solidFill>
              <a:latin typeface="Roboto"/>
              <a:ea typeface="Roboto"/>
              <a:cs typeface="Roboto"/>
              <a:sym typeface="Roboto"/>
            </a:endParaRPr>
          </a:p>
        </p:txBody>
      </p:sp>
      <p:sp>
        <p:nvSpPr>
          <p:cNvPr id="323" name="Google Shape;323;p74"/>
          <p:cNvSpPr/>
          <p:nvPr/>
        </p:nvSpPr>
        <p:spPr>
          <a:xfrm>
            <a:off x="174350" y="408875"/>
            <a:ext cx="2198400" cy="12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2400">
                <a:solidFill>
                  <a:srgbClr val="8181EF"/>
                </a:solidFill>
                <a:highlight>
                  <a:srgbClr val="FFFFFF"/>
                </a:highlight>
              </a:rPr>
              <a:t>Explanation</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3088ea481a6_0_41"/>
          <p:cNvSpPr txBox="1"/>
          <p:nvPr/>
        </p:nvSpPr>
        <p:spPr>
          <a:xfrm>
            <a:off x="174350" y="1170000"/>
            <a:ext cx="8820900" cy="42174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Clr>
                <a:schemeClr val="dk1"/>
              </a:buClr>
              <a:buFont typeface="Arial"/>
              <a:buNone/>
            </a:pPr>
            <a:r>
              <a:rPr lang="en-IN" sz="1600">
                <a:solidFill>
                  <a:schemeClr val="dk1"/>
                </a:solidFill>
                <a:latin typeface="Roboto"/>
                <a:ea typeface="Roboto"/>
                <a:cs typeface="Roboto"/>
                <a:sym typeface="Roboto"/>
              </a:rPr>
              <a:t>Ramesh, Suresh and Mahesh are three people who belong to three different tribes of people. The three tribes are known as knights (those who always speak the truth), Knaves (who always lie) and switchers (those who alternatively speak the truth and lie). Ramesh said that Suresh is not a switcher. Mahesh said that Ramesh is a switcher.</a:t>
            </a:r>
            <a:endParaRPr sz="16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Font typeface="Arial"/>
              <a:buNone/>
            </a:pPr>
            <a:r>
              <a:rPr lang="en-IN" sz="1600">
                <a:solidFill>
                  <a:schemeClr val="dk1"/>
                </a:solidFill>
                <a:latin typeface="Roboto"/>
                <a:ea typeface="Roboto"/>
                <a:cs typeface="Roboto"/>
                <a:sym typeface="Roboto"/>
              </a:rPr>
              <a:t>                   </a:t>
            </a:r>
            <a:endParaRPr sz="16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Font typeface="Arial"/>
              <a:buNone/>
            </a:pPr>
            <a:r>
              <a:rPr lang="en-IN" sz="1600">
                <a:solidFill>
                  <a:schemeClr val="dk1"/>
                </a:solidFill>
                <a:latin typeface="Roboto"/>
                <a:ea typeface="Roboto"/>
                <a:cs typeface="Roboto"/>
                <a:sym typeface="Roboto"/>
              </a:rPr>
              <a:t>Who among the following is Knave?</a:t>
            </a:r>
            <a:endParaRPr sz="16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Font typeface="Arial"/>
              <a:buNone/>
            </a:pPr>
            <a:r>
              <a:rPr lang="en-IN" sz="1600">
                <a:solidFill>
                  <a:schemeClr val="dk1"/>
                </a:solidFill>
                <a:latin typeface="Roboto"/>
                <a:ea typeface="Roboto"/>
                <a:cs typeface="Roboto"/>
                <a:sym typeface="Roboto"/>
              </a:rPr>
              <a:t>A. Suresh</a:t>
            </a:r>
            <a:endParaRPr sz="16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Font typeface="Arial"/>
              <a:buNone/>
            </a:pPr>
            <a:r>
              <a:rPr lang="en-IN" sz="1600">
                <a:solidFill>
                  <a:schemeClr val="dk1"/>
                </a:solidFill>
                <a:latin typeface="Roboto"/>
                <a:ea typeface="Roboto"/>
                <a:cs typeface="Roboto"/>
                <a:sym typeface="Roboto"/>
              </a:rPr>
              <a:t>B. Ramesh</a:t>
            </a:r>
            <a:endParaRPr sz="16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Font typeface="Arial"/>
              <a:buNone/>
            </a:pPr>
            <a:r>
              <a:rPr lang="en-IN" sz="1600">
                <a:solidFill>
                  <a:schemeClr val="dk1"/>
                </a:solidFill>
                <a:latin typeface="Roboto"/>
                <a:ea typeface="Roboto"/>
                <a:cs typeface="Roboto"/>
                <a:sym typeface="Roboto"/>
              </a:rPr>
              <a:t>C. Mahesh</a:t>
            </a:r>
            <a:endParaRPr sz="16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Font typeface="Arial"/>
              <a:buNone/>
            </a:pPr>
            <a:r>
              <a:rPr lang="en-IN" sz="1600">
                <a:solidFill>
                  <a:schemeClr val="dk1"/>
                </a:solidFill>
                <a:latin typeface="Roboto"/>
                <a:ea typeface="Roboto"/>
                <a:cs typeface="Roboto"/>
                <a:sym typeface="Roboto"/>
              </a:rPr>
              <a:t>D. Cannot be determined</a:t>
            </a:r>
            <a:endParaRPr sz="16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329" name="Google Shape;329;g3088ea481a6_0_41"/>
          <p:cNvSpPr/>
          <p:nvPr/>
        </p:nvSpPr>
        <p:spPr>
          <a:xfrm>
            <a:off x="174350" y="408875"/>
            <a:ext cx="2198400" cy="12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2400" u="none" cap="none" strike="noStrike">
                <a:solidFill>
                  <a:srgbClr val="8181EF"/>
                </a:solidFill>
                <a:highlight>
                  <a:srgbClr val="FFFFFF"/>
                </a:highlight>
                <a:latin typeface="Arial"/>
                <a:ea typeface="Arial"/>
                <a:cs typeface="Arial"/>
                <a:sym typeface="Arial"/>
              </a:rPr>
              <a:t>Question : </a:t>
            </a:r>
            <a:r>
              <a:rPr b="1" lang="en-IN" sz="2400">
                <a:solidFill>
                  <a:srgbClr val="8181EF"/>
                </a:solidFill>
                <a:highlight>
                  <a:srgbClr val="FFFFFF"/>
                </a:highlight>
              </a:rPr>
              <a:t>13</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76"/>
          <p:cNvSpPr txBox="1"/>
          <p:nvPr/>
        </p:nvSpPr>
        <p:spPr>
          <a:xfrm>
            <a:off x="481519" y="1325401"/>
            <a:ext cx="8180962" cy="343170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IN"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IN" sz="1400" u="none" cap="none" strike="noStrike">
                <a:solidFill>
                  <a:srgbClr val="000000"/>
                </a:solidFill>
                <a:latin typeface="Arial"/>
                <a:ea typeface="Arial"/>
                <a:cs typeface="Arial"/>
                <a:sym typeface="Arial"/>
              </a:rPr>
              <a:t>Because we only have 3 people, we should list down all the cases possible. let t denote the knights, l denotes the knaves, and s denote the switcher. then possible arrangements are tls, tsl, stl, slt, lst, lts. ramesh said that suresh is not a switcher, so it would be safe to remove tsl and lts. hence we are left with 4 cases which are tls, stl, slt,lst.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IN" sz="1400" u="none" cap="none" strike="noStrike">
                <a:solidFill>
                  <a:srgbClr val="000000"/>
                </a:solidFill>
                <a:latin typeface="Arial"/>
                <a:ea typeface="Arial"/>
                <a:cs typeface="Arial"/>
                <a:sym typeface="Arial"/>
              </a:rPr>
              <a:t>now, mahesh says that ramesh is a switcher, therefore cases lst and stl can also be removed. so we will have two cases left: tls and slt.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IN" sz="1400" u="none" cap="none" strike="noStrike">
                <a:solidFill>
                  <a:srgbClr val="000000"/>
                </a:solidFill>
                <a:latin typeface="Arial"/>
                <a:ea typeface="Arial"/>
                <a:cs typeface="Arial"/>
                <a:sym typeface="Arial"/>
              </a:rPr>
              <a:t>From this, it can be deferred that ramesh can either be a knight or a switcher, suresh is a knave and mahesh can also be either knight or a switcher.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335" name="Google Shape;335;p76"/>
          <p:cNvSpPr/>
          <p:nvPr/>
        </p:nvSpPr>
        <p:spPr>
          <a:xfrm>
            <a:off x="174350" y="408875"/>
            <a:ext cx="2198400" cy="12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2400">
                <a:solidFill>
                  <a:srgbClr val="8181EF"/>
                </a:solidFill>
                <a:highlight>
                  <a:srgbClr val="FFFFFF"/>
                </a:highlight>
              </a:rPr>
              <a:t>Explanation</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41" name="Google Shape;34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342" name="Google Shape;342;p9"/>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343" name="Google Shape;343;p9"/>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IN"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344" name="Google Shape;344;p9"/>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345" name="Google Shape;345;p9"/>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346" name="Google Shape;346;p9"/>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347" name="Google Shape;347;p9"/>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348" name="Google Shape;348;p9"/>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349" name="Google Shape;349;p9"/>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350" name="Google Shape;350;p9"/>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351" name="Google Shape;351;p9"/>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
          <p:cNvSpPr txBox="1"/>
          <p:nvPr/>
        </p:nvSpPr>
        <p:spPr>
          <a:xfrm>
            <a:off x="720000" y="579950"/>
            <a:ext cx="5220300" cy="71169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IN" sz="3500" u="none" cap="none" strike="noStrike">
                <a:solidFill>
                  <a:srgbClr val="8182EF"/>
                </a:solidFill>
                <a:latin typeface="Roboto Black"/>
                <a:ea typeface="Roboto Black"/>
                <a:cs typeface="Roboto Black"/>
                <a:sym typeface="Roboto Black"/>
              </a:rPr>
              <a:t>                   Binary logic</a:t>
            </a:r>
            <a:endParaRPr b="0" i="0" sz="2100" u="none" cap="none" strike="noStrike">
              <a:solidFill>
                <a:srgbClr val="6D9EEB"/>
              </a:solidFill>
              <a:latin typeface="Roboto Black"/>
              <a:ea typeface="Roboto Black"/>
              <a:cs typeface="Roboto Black"/>
              <a:sym typeface="Roboto Black"/>
            </a:endParaRPr>
          </a:p>
        </p:txBody>
      </p:sp>
      <p:sp>
        <p:nvSpPr>
          <p:cNvPr id="159" name="Google Shape;159;p3"/>
          <p:cNvSpPr txBox="1"/>
          <p:nvPr/>
        </p:nvSpPr>
        <p:spPr>
          <a:xfrm>
            <a:off x="883920" y="1642194"/>
            <a:ext cx="4572000" cy="20313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Oxymoron based Questions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r>
              <a:rPr b="0" i="0" lang="en-IN" sz="1400" u="none" cap="none" strike="noStrike">
                <a:solidFill>
                  <a:srgbClr val="000000"/>
                </a:solidFill>
                <a:latin typeface="Arial"/>
                <a:ea typeface="Arial"/>
                <a:cs typeface="Arial"/>
                <a:sym typeface="Arial"/>
              </a:rPr>
              <a:t>Truth-teller</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r>
              <a:rPr b="0" i="0" lang="en-IN" sz="1400" u="none" cap="none" strike="noStrike">
                <a:solidFill>
                  <a:srgbClr val="000000"/>
                </a:solidFill>
                <a:latin typeface="Arial"/>
                <a:ea typeface="Arial"/>
                <a:cs typeface="Arial"/>
                <a:sym typeface="Arial"/>
              </a:rPr>
              <a:t>Lie-teller</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r>
              <a:rPr b="0" i="0" lang="en-IN" sz="1400" u="none" cap="none" strike="noStrike">
                <a:solidFill>
                  <a:srgbClr val="000000"/>
                </a:solidFill>
                <a:latin typeface="Arial"/>
                <a:ea typeface="Arial"/>
                <a:cs typeface="Arial"/>
                <a:sym typeface="Arial"/>
              </a:rPr>
              <a:t>Switcher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165" name="Google Shape;165;p4"/>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166" name="Google Shape;166;p4"/>
          <p:cNvSpPr txBox="1"/>
          <p:nvPr/>
        </p:nvSpPr>
        <p:spPr>
          <a:xfrm>
            <a:off x="174434" y="1077117"/>
            <a:ext cx="8337900" cy="3447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i="0" lang="en-IN" sz="1600" u="none" cap="none" strike="noStrike">
                <a:solidFill>
                  <a:srgbClr val="000000"/>
                </a:solidFill>
                <a:latin typeface="Roboto"/>
                <a:ea typeface="Roboto"/>
                <a:cs typeface="Roboto"/>
                <a:sym typeface="Roboto"/>
              </a:rPr>
              <a:t>The police rounded up Tolu, Molu and Golu yesterday because one of them was suspected of robbing the local bank. The 3 suspects gave following statements after intensive questioning:</a:t>
            </a:r>
            <a:endParaRPr i="0" sz="16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Tolu: I’m innocent.</a:t>
            </a:r>
            <a:endParaRPr i="0" sz="16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Molu: I’m innocent.</a:t>
            </a:r>
            <a:endParaRPr i="0" sz="16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Golu: Molu is the guilty one.</a:t>
            </a:r>
            <a:endParaRPr i="0" sz="16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Who robbed the bank among the three persons, if only one of the statements will be true?</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167" name="Google Shape;167;p4"/>
          <p:cNvSpPr/>
          <p:nvPr/>
        </p:nvSpPr>
        <p:spPr>
          <a:xfrm>
            <a:off x="174350" y="408875"/>
            <a:ext cx="3525000" cy="475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2400">
                <a:solidFill>
                  <a:srgbClr val="8181EF"/>
                </a:solidFill>
                <a:highlight>
                  <a:srgbClr val="FFFFFF"/>
                </a:highlight>
              </a:rPr>
              <a:t>EXAMPLE QUESTION</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f1834e442a_2_15"/>
          <p:cNvSpPr txBox="1"/>
          <p:nvPr/>
        </p:nvSpPr>
        <p:spPr>
          <a:xfrm>
            <a:off x="159892" y="1117860"/>
            <a:ext cx="7047000" cy="2709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i="0" lang="en-IN" sz="1600" u="none" cap="none" strike="noStrike">
                <a:solidFill>
                  <a:srgbClr val="000000"/>
                </a:solidFill>
                <a:latin typeface="Roboto"/>
                <a:ea typeface="Roboto"/>
                <a:cs typeface="Roboto"/>
                <a:sym typeface="Roboto"/>
              </a:rPr>
              <a:t>Other Types:</a:t>
            </a:r>
            <a:endParaRPr i="0" sz="16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Questions involving liars and truth-speakers alone.</a:t>
            </a:r>
            <a:endParaRPr i="0" sz="16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Questions involving many liars and one truth-speaker.</a:t>
            </a:r>
            <a:endParaRPr i="0" sz="16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Questions involving three statements with two statements being true and one statement false and vice-versa</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173" name="Google Shape;173;g2f1834e442a_2_15"/>
          <p:cNvSpPr/>
          <p:nvPr/>
        </p:nvSpPr>
        <p:spPr>
          <a:xfrm>
            <a:off x="174350" y="408875"/>
            <a:ext cx="3525000" cy="475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2400">
                <a:solidFill>
                  <a:srgbClr val="8181EF"/>
                </a:solidFill>
                <a:highlight>
                  <a:srgbClr val="FFFFFF"/>
                </a:highlight>
              </a:rPr>
              <a:t>BINARY LOGIC</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f1834e442a_2_7"/>
          <p:cNvSpPr txBox="1"/>
          <p:nvPr/>
        </p:nvSpPr>
        <p:spPr>
          <a:xfrm>
            <a:off x="128016" y="1131171"/>
            <a:ext cx="7949100" cy="2031900"/>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 Analyse and classify</a:t>
            </a:r>
            <a:endParaRPr/>
          </a:p>
          <a:p>
            <a:pPr indent="-342900" lvl="0" marL="457200" marR="0" rtl="0" algn="just">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 Analyse and evaluate</a:t>
            </a:r>
            <a:endParaRPr/>
          </a:p>
          <a:p>
            <a:pPr indent="-342900" lvl="0" marL="457200" marR="0" rtl="0" algn="just">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 Identify the true and false statements of each individual.</a:t>
            </a:r>
            <a:endParaRPr/>
          </a:p>
          <a:p>
            <a:pPr indent="-342900" lvl="0" marL="457200" marR="0" rtl="0" algn="just">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 Derive conclusions based on the questions asked.</a:t>
            </a:r>
            <a:endParaRPr/>
          </a:p>
          <a:p>
            <a:pPr indent="-342900" lvl="0" marL="457200" marR="0" rtl="0" algn="just">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 Assume based on the data given</a:t>
            </a:r>
            <a:endParaRPr/>
          </a:p>
          <a:p>
            <a:pPr indent="-342900" lvl="0" marL="457200" marR="0" rtl="0" algn="just">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Arial"/>
                <a:ea typeface="Arial"/>
                <a:cs typeface="Arial"/>
                <a:sym typeface="Arial"/>
              </a:rPr>
              <a:t> Finally, cross-check the derived conclusions for   consistency with the  given statements.</a:t>
            </a:r>
            <a:endParaRPr/>
          </a:p>
        </p:txBody>
      </p:sp>
      <p:sp>
        <p:nvSpPr>
          <p:cNvPr id="179" name="Google Shape;179;g2f1834e442a_2_7"/>
          <p:cNvSpPr/>
          <p:nvPr/>
        </p:nvSpPr>
        <p:spPr>
          <a:xfrm>
            <a:off x="174350" y="408875"/>
            <a:ext cx="6471900" cy="475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2400">
                <a:solidFill>
                  <a:srgbClr val="8181EF"/>
                </a:solidFill>
                <a:highlight>
                  <a:srgbClr val="FFFFFF"/>
                </a:highlight>
              </a:rPr>
              <a:t>APPROACH FOR </a:t>
            </a:r>
            <a:r>
              <a:rPr b="1" lang="en-IN" sz="2400">
                <a:solidFill>
                  <a:srgbClr val="8181EF"/>
                </a:solidFill>
                <a:highlight>
                  <a:srgbClr val="FFFFFF"/>
                </a:highlight>
              </a:rPr>
              <a:t>BINARY LOGIC</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f1834e442a_2_20"/>
          <p:cNvSpPr txBox="1"/>
          <p:nvPr/>
        </p:nvSpPr>
        <p:spPr>
          <a:xfrm>
            <a:off x="219456" y="1157407"/>
            <a:ext cx="7644300" cy="323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IN" sz="1600" u="none" cap="none" strike="noStrike">
                <a:solidFill>
                  <a:srgbClr val="000000"/>
                </a:solidFill>
                <a:latin typeface="Roboto"/>
                <a:ea typeface="Roboto"/>
                <a:cs typeface="Roboto"/>
                <a:sym typeface="Roboto"/>
              </a:rPr>
              <a:t>Three individuals A, B and C gave these statements:</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A said, either Frisbee Party or Ginger Party won the elections.</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B said, Frisbee Party won.</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C said, neither Frisbee Party nor Ginger Party won the elections.</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Of these people, only one person is wrong.</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i="0" lang="en-IN" sz="1600" u="none" cap="none" strike="noStrike">
                <a:solidFill>
                  <a:srgbClr val="000000"/>
                </a:solidFill>
                <a:latin typeface="Roboto"/>
                <a:ea typeface="Roboto"/>
                <a:cs typeface="Roboto"/>
                <a:sym typeface="Roboto"/>
              </a:rPr>
            </a:br>
            <a:r>
              <a:rPr i="0" lang="en-IN" sz="1600" u="none" cap="none" strike="noStrike">
                <a:solidFill>
                  <a:srgbClr val="000000"/>
                </a:solidFill>
                <a:latin typeface="Roboto"/>
                <a:ea typeface="Roboto"/>
                <a:cs typeface="Roboto"/>
                <a:sym typeface="Roboto"/>
              </a:rPr>
              <a:t>Who won the elections?</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185" name="Google Shape;185;g2f1834e442a_2_20"/>
          <p:cNvSpPr/>
          <p:nvPr/>
        </p:nvSpPr>
        <p:spPr>
          <a:xfrm>
            <a:off x="174350" y="408875"/>
            <a:ext cx="2198400" cy="126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IN" sz="2400" u="none" cap="none" strike="noStrike">
                <a:solidFill>
                  <a:srgbClr val="8181EF"/>
                </a:solidFill>
                <a:highlight>
                  <a:srgbClr val="FFFFFF"/>
                </a:highlight>
                <a:latin typeface="Arial"/>
                <a:ea typeface="Arial"/>
                <a:cs typeface="Arial"/>
                <a:sym typeface="Arial"/>
              </a:rPr>
              <a:t>Question : 0</a:t>
            </a:r>
            <a:r>
              <a:rPr b="1" lang="en-IN" sz="2400">
                <a:solidFill>
                  <a:srgbClr val="8181EF"/>
                </a:solidFill>
                <a:highlight>
                  <a:srgbClr val="FFFFFF"/>
                </a:highlight>
              </a:rPr>
              <a:t>1</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9" name="Shape 189"/>
        <p:cNvGrpSpPr/>
        <p:nvPr/>
      </p:nvGrpSpPr>
      <p:grpSpPr>
        <a:xfrm>
          <a:off x="0" y="0"/>
          <a:ext cx="0" cy="0"/>
          <a:chOff x="0" y="0"/>
          <a:chExt cx="0" cy="0"/>
        </a:xfrm>
      </p:grpSpPr>
      <p:sp>
        <p:nvSpPr>
          <p:cNvPr id="190" name="Google Shape;190;g2f1834e442a_2_25"/>
          <p:cNvSpPr txBox="1"/>
          <p:nvPr/>
        </p:nvSpPr>
        <p:spPr>
          <a:xfrm>
            <a:off x="475488" y="1434186"/>
            <a:ext cx="8119872" cy="30162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As only one person is wrong, so other two persons are telling the truth.</a:t>
            </a:r>
            <a:endParaRPr/>
          </a:p>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Assume that the Frisbee Party won the election. So, the statements of A and B are true as they satisfy our condition that 2 of them are truth tellers.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Hence the Frisbee Party wins the election.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800" u="none" cap="none" strike="noStrike">
                <a:solidFill>
                  <a:srgbClr val="000000"/>
                </a:solidFill>
                <a:latin typeface="Arial"/>
                <a:ea typeface="Arial"/>
                <a:cs typeface="Arial"/>
                <a:sym typeface="Arial"/>
              </a:rPr>
            </a:br>
            <a:r>
              <a:rPr b="0" i="0" lang="en-IN" sz="1800" u="none" cap="none" strike="noStrike">
                <a:solidFill>
                  <a:srgbClr val="000000"/>
                </a:solidFill>
                <a:latin typeface="Arial"/>
                <a:ea typeface="Arial"/>
                <a:cs typeface="Arial"/>
                <a:sym typeface="Arial"/>
              </a:rPr>
              <a:t>If you assume that the Ginger Party won the election, statements of B and C</a:t>
            </a:r>
            <a:endParaRPr/>
          </a:p>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 become false which is violating the given condition.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191" name="Google Shape;191;g2f1834e442a_2_25"/>
          <p:cNvSpPr/>
          <p:nvPr/>
        </p:nvSpPr>
        <p:spPr>
          <a:xfrm>
            <a:off x="174350" y="408875"/>
            <a:ext cx="2198400" cy="454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IN" sz="2400">
                <a:solidFill>
                  <a:srgbClr val="8181EF"/>
                </a:solidFill>
                <a:highlight>
                  <a:srgbClr val="FFFFFF"/>
                </a:highlight>
              </a:rPr>
              <a:t>Explanation</a:t>
            </a:r>
            <a:endParaRPr b="1" i="0" sz="2400" u="none" cap="none" strike="noStrike">
              <a:solidFill>
                <a:srgbClr val="8181EF"/>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8181EF"/>
              </a:solidFill>
              <a:latin typeface="Roboto"/>
              <a:ea typeface="Roboto"/>
              <a:cs typeface="Roboto"/>
              <a:sym typeface="Roboto"/>
            </a:endParaRPr>
          </a:p>
          <a:p>
            <a:pPr indent="0" lvl="0" marL="0" marR="0" rtl="0" algn="l">
              <a:lnSpc>
                <a:spcPct val="100000"/>
              </a:lnSpc>
              <a:spcBef>
                <a:spcPts val="0"/>
              </a:spcBef>
              <a:spcAft>
                <a:spcPts val="0"/>
              </a:spcAft>
              <a:buNone/>
            </a:pPr>
            <a:r>
              <a:t/>
            </a:r>
            <a:endParaRPr b="1" i="0" sz="2800" u="none" cap="none" strike="noStrike">
              <a:solidFill>
                <a:srgbClr val="8181E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2022-10-05T06:20:26Z</dcterms:created>
  <dc:creator>pooja ram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5AF2CBCEB9C44D759E6C7127A2DBAAD4</vt:lpwstr>
  </property>
  <property fmtid="{D5CDD505-2E9C-101B-9397-08002B2CF9AE}" pid="3" name="KSOProductBuildVer">
    <vt:lpwstr>1033-11.2.0.11341</vt:lpwstr>
  </property>
</Properties>
</file>