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72">
          <p15:clr>
            <a:srgbClr val="000000"/>
          </p15:clr>
        </p15:guide>
        <p15:guide id="2" orient="horz" pos="828">
          <p15:clr>
            <a:srgbClr val="000000"/>
          </p15:clr>
        </p15:guide>
        <p15:guide id="3" orient="horz" pos="1140">
          <p15:clr>
            <a:srgbClr val="000000"/>
          </p15:clr>
        </p15:guide>
        <p15:guide id="4" orient="horz" pos="2451">
          <p15:clr>
            <a:srgbClr val="000000"/>
          </p15:clr>
        </p15:guide>
        <p15:guide id="5" orient="horz" pos="2196">
          <p15:clr>
            <a:srgbClr val="000000"/>
          </p15:clr>
        </p15:guide>
        <p15:guide id="6" pos="2208">
          <p15:clr>
            <a:srgbClr val="000000"/>
          </p15:clr>
        </p15:guide>
        <p15:guide id="7" pos="216">
          <p15:clr>
            <a:srgbClr val="000000"/>
          </p15:clr>
        </p15:guide>
        <p15:guide id="8" pos="5553">
          <p15:clr>
            <a:srgbClr val="000000"/>
          </p15:clr>
        </p15:guide>
        <p15:guide id="9" pos="888">
          <p15:clr>
            <a:srgbClr val="000000"/>
          </p15:clr>
        </p15:guide>
        <p15:guide id="10" pos="2856">
          <p15:clr>
            <a:srgbClr val="000000"/>
          </p15:clr>
        </p15:guide>
        <p15:guide id="11" pos="4909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hL1rzC6Lj/PinwowvtWRIrBbFC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72" orient="horz"/>
        <p:guide pos="828" orient="horz"/>
        <p:guide pos="1140" orient="horz"/>
        <p:guide pos="2451" orient="horz"/>
        <p:guide pos="2196" orient="horz"/>
        <p:guide pos="2208"/>
        <p:guide pos="216"/>
        <p:guide pos="5553"/>
        <p:guide pos="888"/>
        <p:guide pos="2856"/>
        <p:guide pos="49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italic.fntdata"/><Relationship Id="rId21" Type="http://schemas.openxmlformats.org/officeDocument/2006/relationships/slide" Target="slides/slide15.xml"/><Relationship Id="rId43" Type="http://schemas.openxmlformats.org/officeDocument/2006/relationships/font" Target="fonts/Roboto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05aec1af5_0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405aec1af5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05aec1af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405aec1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05aec1af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g1405aec1af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405aec1af5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405aec1af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05aec1af5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405aec1af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05aec1af5_0_2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405aec1af5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05aec1af5_0_3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405aec1af5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05aec1af5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405aec1af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405aec1af5_0_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g1405aec1af5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405aec1af5_0_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g1405aec1af5_0_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05aec1af5_0_10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1405aec1af5_0_10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g1405aec1af5_0_10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g1405aec1af5_0_10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g1405aec1af5_0_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05aec1af5_0_1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3" name="Google Shape;63;g1405aec1af5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05aec1af5_0_1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g1405aec1af5_0_1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g1405aec1af5_0_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69" name="Google Shape;69;g1405aec1af5_0_1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70" name="Google Shape;70;g1405aec1af5_0_121"/>
          <p:cNvPicPr preferRelativeResize="0"/>
          <p:nvPr/>
        </p:nvPicPr>
        <p:blipFill rotWithShape="1">
          <a:blip r:embed="rId3">
            <a:alphaModFix/>
          </a:blip>
          <a:srcRect b="37530" l="0" r="0" t="55602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1405aec1af5_0_121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1405aec1af5_0_121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1405aec1af5_0_121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405aec1af5_0_121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8" name="Google Shape;2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" name="Google Shape;31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34" name="Google Shape;3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35" name="Google Shape;35;p42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2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2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2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2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05aec1af5_0_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g1405aec1af5_0_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405aec1af5_0_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05aec1af5_0_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1405aec1af5_0_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g1405aec1af5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1405aec1af5_0_316"/>
          <p:cNvPicPr preferRelativeResize="0"/>
          <p:nvPr/>
        </p:nvPicPr>
        <p:blipFill rotWithShape="1">
          <a:blip r:embed="rId3">
            <a:alphaModFix/>
          </a:blip>
          <a:srcRect b="0" l="0" r="53855" t="0"/>
          <a:stretch/>
        </p:blipFill>
        <p:spPr>
          <a:xfrm>
            <a:off x="8096775" y="0"/>
            <a:ext cx="1047224" cy="11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405aec1af5_0_316"/>
          <p:cNvPicPr preferRelativeResize="0"/>
          <p:nvPr/>
        </p:nvPicPr>
        <p:blipFill rotWithShape="1">
          <a:blip r:embed="rId4">
            <a:alphaModFix/>
          </a:blip>
          <a:srcRect b="57237" l="8630" r="8622" t="0"/>
          <a:stretch/>
        </p:blipFill>
        <p:spPr>
          <a:xfrm flipH="1" rot="10800000">
            <a:off x="29560" y="625"/>
            <a:ext cx="3564399" cy="9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1405aec1af5_0_316"/>
          <p:cNvSpPr/>
          <p:nvPr/>
        </p:nvSpPr>
        <p:spPr>
          <a:xfrm>
            <a:off x="3247950" y="2704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Explanation: Q02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55" name="Google Shape;155;g1405aec1af5_0_316"/>
          <p:cNvSpPr txBox="1"/>
          <p:nvPr/>
        </p:nvSpPr>
        <p:spPr>
          <a:xfrm>
            <a:off x="376875" y="1435950"/>
            <a:ext cx="8472300" cy="3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EVER = 5653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SINCE = 97825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------------------------------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103478 = DARWIN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1 + 0 + 3 + 4 + 7 + 8 = 23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8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9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9"/>
          <p:cNvSpPr/>
          <p:nvPr/>
        </p:nvSpPr>
        <p:spPr>
          <a:xfrm>
            <a:off x="0" y="791136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249910" y="1627406"/>
            <a:ext cx="8472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KANSAS + OHIO = OREGON given the value of O = 5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KANSAS = 497292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OHIO = 5865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OREGON = 503157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+ R + O + S + S = 1 + 0 + 5 + 2 + 2 = 10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0997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0"/>
          <p:cNvSpPr/>
          <p:nvPr/>
        </p:nvSpPr>
        <p:spPr>
          <a:xfrm>
            <a:off x="0" y="702172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0" y="744518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04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850625" y="1137425"/>
            <a:ext cx="8322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 A T + T H A T = A P P L E, what is the value of  A + T + L ?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Answer: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0997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/>
          <p:nvPr/>
        </p:nvSpPr>
        <p:spPr>
          <a:xfrm>
            <a:off x="0" y="625972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0" y="72902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90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69750" y="1071225"/>
            <a:ext cx="8486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9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digit number (EAT) + 4 digit number(THAT) = 5 digit number(APPLE)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so, then A can be 1 and p can be 0.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Again here T is yielding a two digit number(10).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there must be a carry 1 and T = 9.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the expression becomes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1 9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H 1 9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——————-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0 0 L E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Now it is clear that E = 8 and L = 3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So, A + T + L = 1 + 9 + 3 =13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9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9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2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2"/>
          <p:cNvSpPr/>
          <p:nvPr/>
        </p:nvSpPr>
        <p:spPr>
          <a:xfrm>
            <a:off x="0" y="682967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16204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05 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343224" y="1314450"/>
            <a:ext cx="8472164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WAIT + ALL = GIFTS if A = 6, S = 5, then what's the value of  G + I + F + T?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11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12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13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14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Answer: A</a:t>
            </a:r>
            <a:endParaRPr/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0997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/>
          <p:nvPr/>
        </p:nvSpPr>
        <p:spPr>
          <a:xfrm>
            <a:off x="0" y="911567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746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3011700" y="1602300"/>
            <a:ext cx="6297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A I T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 L       +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—————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I F T 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9 6 0 8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7 7       +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———–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1 0 2 8 5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 G + I + F + T = 11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52124" cy="52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/>
          <p:nvPr/>
        </p:nvSpPr>
        <p:spPr>
          <a:xfrm>
            <a:off x="0" y="7669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7150" lvl="0" marL="2908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06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342900" y="1314449"/>
            <a:ext cx="847216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HEE+SHE= GIHE, assume (I =2), where the alphabets take the values from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(0-9) (S+H+E)?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14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15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12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Answer: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/>
          <p:nvPr/>
        </p:nvSpPr>
        <p:spPr>
          <a:xfrm>
            <a:off x="0" y="690750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671700" y="1187501"/>
            <a:ext cx="8472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HEE+ SHE= GIHE    (I=2)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H  E  E  +            9  0  0  +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S  H  E          1    3  9 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      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2  H  E          1    2  9  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---------------      -----------------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S+H+E=3+9+0=12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268157" y="102184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</p:txBody>
      </p:sp>
      <p:sp>
        <p:nvSpPr>
          <p:cNvPr id="215" name="Google Shape;215;p16"/>
          <p:cNvSpPr/>
          <p:nvPr>
            <p:ph type="title"/>
          </p:nvPr>
        </p:nvSpPr>
        <p:spPr>
          <a:xfrm>
            <a:off x="0" y="896816"/>
            <a:ext cx="6541500" cy="5025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4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Question</a:t>
            </a:r>
            <a:r>
              <a:rPr b="1" lang="en-US" sz="2500">
                <a:solidFill>
                  <a:srgbClr val="FFFFFF"/>
                </a:solidFill>
              </a:rPr>
              <a:t>: 07</a:t>
            </a:r>
            <a:endParaRPr b="1" sz="2500">
              <a:solidFill>
                <a:srgbClr val="FFFFFF"/>
              </a:solidFill>
            </a:endParaRPr>
          </a:p>
        </p:txBody>
      </p:sp>
      <p:sp>
        <p:nvSpPr>
          <p:cNvPr id="216" name="Google Shape;216;p16"/>
          <p:cNvSpPr txBox="1"/>
          <p:nvPr/>
        </p:nvSpPr>
        <p:spPr>
          <a:xfrm>
            <a:off x="628860" y="1125764"/>
            <a:ext cx="83931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EAT+EAT+EAT=BEET if t=0, then find  the value of  TEE+TEE?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066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055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Answer: A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</p:txBody>
      </p:sp>
      <p:sp>
        <p:nvSpPr>
          <p:cNvPr id="223" name="Google Shape;223;p17"/>
          <p:cNvSpPr/>
          <p:nvPr>
            <p:ph type="title"/>
          </p:nvPr>
        </p:nvSpPr>
        <p:spPr>
          <a:xfrm>
            <a:off x="0" y="668216"/>
            <a:ext cx="6541500" cy="5025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9054" lvl="0" marL="347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Explanation</a:t>
            </a:r>
            <a:r>
              <a:rPr b="1" lang="en-US" sz="2500">
                <a:solidFill>
                  <a:srgbClr val="FFFFFF"/>
                </a:solidFill>
              </a:rPr>
              <a:t>: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422032" y="1314450"/>
            <a:ext cx="8393032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EAT+EAT+EAT = BEET. As T=0, no carry for A+A+A(3A). Possible values of A and E can be calculated by 1) 3A= E 2) 3A = 10 +E 3) 3A = 20 + E Here Largest carry generated by addition of three one digit number is 27(9+9+9). Hence value of E is less than 7 for equation 3. For Equation 3) Assume value of E is 7. Therefore value of A=9 now carry + E + E + E = BE. (2) + (7) + (7) + (7) = 23. but 7 is not equal to 3. Contradict to our assumption. Try another value of E as 4 for equation 3 E=4 therefore, A = 8. now carry + E + E + E = BE. (2) + (4) + (4) + (4) = 14. hence value satisfied with our prediction. hence E=4 A=8 and B=1 now TEE + TEE = TAA 044 + 044 = 088 In Above Equations A is integer. So take only those values which are divisible by 3.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405aec1af5_0_0"/>
          <p:cNvSpPr txBox="1"/>
          <p:nvPr>
            <p:ph idx="1" type="body"/>
          </p:nvPr>
        </p:nvSpPr>
        <p:spPr>
          <a:xfrm>
            <a:off x="1785300" y="1923153"/>
            <a:ext cx="64878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 </a:t>
            </a:r>
            <a:r>
              <a:rPr b="1" lang="en-US" sz="3000">
                <a:solidFill>
                  <a:schemeClr val="dk1"/>
                </a:solidFill>
              </a:rPr>
              <a:t>        CRYPTARITHMETIC</a:t>
            </a:r>
            <a:endParaRPr b="1" sz="3000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85" name="Google Shape;85;g1405aec1af5_0_0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1405aec1af5_0_0"/>
          <p:cNvPicPr preferRelativeResize="0"/>
          <p:nvPr/>
        </p:nvPicPr>
        <p:blipFill rotWithShape="1">
          <a:blip r:embed="rId4">
            <a:alphaModFix/>
          </a:blip>
          <a:srcRect b="0" l="0" r="53855" t="0"/>
          <a:stretch/>
        </p:blipFill>
        <p:spPr>
          <a:xfrm>
            <a:off x="8096775" y="0"/>
            <a:ext cx="1047224" cy="11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1405aec1af5_0_0"/>
          <p:cNvPicPr preferRelativeResize="0"/>
          <p:nvPr/>
        </p:nvPicPr>
        <p:blipFill rotWithShape="1">
          <a:blip r:embed="rId3">
            <a:alphaModFix/>
          </a:blip>
          <a:srcRect b="57237" l="8630" r="8622" t="0"/>
          <a:stretch/>
        </p:blipFill>
        <p:spPr>
          <a:xfrm flipH="1" rot="10800000">
            <a:off x="0" y="625"/>
            <a:ext cx="3564399" cy="9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311700" y="1152475"/>
            <a:ext cx="8520600" cy="2927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If CROSS+ROADS= DANGER assume (s=3), then find the value of D+A+N+G+E+R? </a:t>
            </a:r>
            <a:endParaRPr/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 31</a:t>
            </a:r>
            <a:endParaRPr/>
          </a:p>
          <a:p>
            <a:pPr indent="-11430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 21</a:t>
            </a:r>
            <a:endParaRPr/>
          </a:p>
          <a:p>
            <a:pPr indent="-11430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 11</a:t>
            </a:r>
            <a:endParaRPr/>
          </a:p>
          <a:p>
            <a:pPr indent="-11430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 16</a:t>
            </a:r>
            <a:endParaRPr/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                                                                                                          Answer: A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</p:txBody>
      </p:sp>
      <p:sp>
        <p:nvSpPr>
          <p:cNvPr id="231" name="Google Shape;231;p18"/>
          <p:cNvSpPr/>
          <p:nvPr>
            <p:ph type="title"/>
          </p:nvPr>
        </p:nvSpPr>
        <p:spPr>
          <a:xfrm>
            <a:off x="0" y="6477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Question: 08</a:t>
            </a:r>
            <a:endParaRPr b="1" sz="2500">
              <a:solidFill>
                <a:srgbClr val="FFFFFF"/>
              </a:solidFill>
            </a:endParaRPr>
          </a:p>
        </p:txBody>
      </p:sp>
      <p:pic>
        <p:nvPicPr>
          <p:cNvPr id="232" name="Google Shape;2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311700" y="1152475"/>
            <a:ext cx="8520600" cy="2927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CROSS= 96233 ROADS=62513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DANGER=1+5+8+7+4+6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Hence the sum of the all is 31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19"/>
          <p:cNvSpPr/>
          <p:nvPr>
            <p:ph type="title"/>
          </p:nvPr>
        </p:nvSpPr>
        <p:spPr>
          <a:xfrm>
            <a:off x="0" y="6477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908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Explanation: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239" name="Google Shape;2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311700" y="1381075"/>
            <a:ext cx="85206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DOG *GO = BOOO  +  APIG =  BBUDO. Find the value of multiplication then find the value of P and G?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9  and 5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9  and 6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8  and 7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8  and 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                                                                                                     Answer: B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20"/>
          <p:cNvSpPr/>
          <p:nvPr>
            <p:ph type="title"/>
          </p:nvPr>
        </p:nvSpPr>
        <p:spPr>
          <a:xfrm>
            <a:off x="0" y="7239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116204" lvl="0" marL="174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Question: 09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246" name="Google Shape;2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311700" y="1533475"/>
            <a:ext cx="85206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DOG *  GO = BOOO  +  APIG =  BBUDO</a:t>
            </a:r>
            <a:endParaRPr/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486   *   68  = 3888     + 2916  =   33048</a:t>
            </a:r>
            <a:endParaRPr/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Here the value of P=9  and G=6</a:t>
            </a:r>
            <a:endParaRPr/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..</a:t>
            </a:r>
            <a:endParaRPr/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2" name="Google Shape;252;p21"/>
          <p:cNvSpPr/>
          <p:nvPr>
            <p:ph type="title"/>
          </p:nvPr>
        </p:nvSpPr>
        <p:spPr>
          <a:xfrm>
            <a:off x="0" y="8001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9054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Explanation: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253" name="Google Shape;25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311700" y="1304875"/>
            <a:ext cx="85206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MAD*BE =  MAD + RAE = AMID, then find the value of multiplication?</a:t>
            </a:r>
            <a:endParaRPr/>
          </a:p>
          <a:p>
            <a:pPr indent="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9341</a:t>
            </a:r>
            <a:endParaRPr/>
          </a:p>
          <a:p>
            <a:pPr indent="-11430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9547</a:t>
            </a:r>
            <a:endParaRPr/>
          </a:p>
          <a:p>
            <a:pPr indent="-11430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9207</a:t>
            </a:r>
            <a:endParaRPr/>
          </a:p>
          <a:p>
            <a:pPr indent="-11430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9710</a:t>
            </a:r>
            <a:endParaRPr/>
          </a:p>
          <a:p>
            <a:pPr indent="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                                                                                                         Answer: C</a:t>
            </a:r>
            <a:endParaRPr/>
          </a:p>
          <a:p>
            <a:pPr indent="0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p22"/>
          <p:cNvSpPr/>
          <p:nvPr>
            <p:ph type="title"/>
          </p:nvPr>
        </p:nvSpPr>
        <p:spPr>
          <a:xfrm>
            <a:off x="0" y="8001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908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Question: 10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260" name="Google Shape;2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311700" y="1533475"/>
            <a:ext cx="8520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MAD  *  BE =  MAD  + RAE =    AMID  </a:t>
            </a:r>
            <a:endParaRPr/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297    *  31  =  297    + 891  =     9207 </a:t>
            </a:r>
            <a:endParaRPr/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Then the value of the multiplication is  9207</a:t>
            </a:r>
            <a:endParaRPr/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                                                                          </a:t>
            </a:r>
            <a:endParaRPr/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23"/>
          <p:cNvSpPr/>
          <p:nvPr>
            <p:ph type="title"/>
          </p:nvPr>
        </p:nvSpPr>
        <p:spPr>
          <a:xfrm>
            <a:off x="0" y="8001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Explanation: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267" name="Google Shape;2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311700" y="1381075"/>
            <a:ext cx="85206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62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HERE = COMES –SHE assume S=8,  find the value of R+H+O?</a:t>
            </a:r>
            <a:endParaRPr/>
          </a:p>
          <a:p>
            <a:pPr indent="-1162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62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12</a:t>
            </a:r>
            <a:endParaRPr/>
          </a:p>
          <a:p>
            <a:pPr indent="-1162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14</a:t>
            </a:r>
            <a:endParaRPr/>
          </a:p>
          <a:p>
            <a:pPr indent="-1162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15</a:t>
            </a:r>
            <a:endParaRPr/>
          </a:p>
          <a:p>
            <a:pPr indent="-1162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18</a:t>
            </a:r>
            <a:endParaRPr/>
          </a:p>
          <a:p>
            <a:pPr indent="-1162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62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62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62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                                                                                                          Answer: B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3" name="Google Shape;273;p24"/>
          <p:cNvSpPr/>
          <p:nvPr>
            <p:ph type="title"/>
          </p:nvPr>
        </p:nvSpPr>
        <p:spPr>
          <a:xfrm>
            <a:off x="0" y="8001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29083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Question: 11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274" name="Google Shape;2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1695425" y="1304875"/>
            <a:ext cx="71370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HERE = COMES – SHE which can also be written as HERE + SHE = COMES</a:t>
            </a:r>
            <a:endParaRPr/>
          </a:p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          HERE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            SHE   +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      ------------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     COMES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     --------------</a:t>
            </a:r>
            <a:endParaRPr/>
          </a:p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C = 1, O = 0, H = 9, E + E = S = 8, 2 E =8, And E=4.</a:t>
            </a:r>
            <a:endParaRPr/>
          </a:p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So, COMES – SHE = HERE, 9454 + 894 = 10348</a:t>
            </a:r>
            <a:endParaRPr/>
          </a:p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R + H + O = 5 + 9 + 0 = 14</a:t>
            </a:r>
            <a:endParaRPr/>
          </a:p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0" name="Google Shape;280;p25"/>
          <p:cNvSpPr/>
          <p:nvPr>
            <p:ph type="title"/>
          </p:nvPr>
        </p:nvSpPr>
        <p:spPr>
          <a:xfrm>
            <a:off x="0" y="8001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47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Explanation: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281" name="Google Shape;2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311700" y="1304875"/>
            <a:ext cx="85206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If EAT+THAT = APPLE, what is the sum of A+P+P+L+E?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12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13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14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                                                                                                          Answer: A</a:t>
            </a:r>
            <a:endParaRPr/>
          </a:p>
        </p:txBody>
      </p:sp>
      <p:sp>
        <p:nvSpPr>
          <p:cNvPr id="287" name="Google Shape;287;p26"/>
          <p:cNvSpPr/>
          <p:nvPr>
            <p:ph type="title"/>
          </p:nvPr>
        </p:nvSpPr>
        <p:spPr>
          <a:xfrm>
            <a:off x="0" y="6477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Question: 12</a:t>
            </a:r>
            <a:r>
              <a:rPr b="1" lang="en-US" sz="2500">
                <a:solidFill>
                  <a:srgbClr val="FFFFFF"/>
                </a:solidFill>
              </a:rPr>
              <a:t> </a:t>
            </a:r>
            <a:endParaRPr b="1" sz="2500">
              <a:solidFill>
                <a:srgbClr val="FFFFFF"/>
              </a:solidFill>
            </a:endParaRPr>
          </a:p>
        </p:txBody>
      </p:sp>
      <p:pic>
        <p:nvPicPr>
          <p:cNvPr id="288" name="Google Shape;2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>
            <p:ph idx="1" type="body"/>
          </p:nvPr>
        </p:nvSpPr>
        <p:spPr>
          <a:xfrm>
            <a:off x="311700" y="1457275"/>
            <a:ext cx="85206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From the given data, the value of A will be 1 because it is the only carry-over possible from the sum of 2 single digit number. T maximum it can take only 9 and there should a carryover for T to give sum as 2 digit number. So T =9, P = 0, A = 1. T + T = 18, the value of E is 8 and 1 will be a carry over to the next column. That is 1 + A + A= L = 3. And finally H = 2. Hence, 819 + 9219 = 10038. A+P+P+L=E = 1+0+0+3+8 = 12.</a:t>
            </a:r>
            <a:endParaRPr/>
          </a:p>
        </p:txBody>
      </p:sp>
      <p:sp>
        <p:nvSpPr>
          <p:cNvPr id="294" name="Google Shape;294;p27"/>
          <p:cNvSpPr/>
          <p:nvPr>
            <p:ph type="title"/>
          </p:nvPr>
        </p:nvSpPr>
        <p:spPr>
          <a:xfrm>
            <a:off x="0" y="7239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9054" lvl="0" marL="2908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Explanation:</a:t>
            </a:r>
            <a:r>
              <a:rPr b="1" lang="en-US" sz="2500">
                <a:solidFill>
                  <a:srgbClr val="FFFFFF"/>
                </a:solidFill>
              </a:rPr>
              <a:t> </a:t>
            </a:r>
            <a:endParaRPr b="1" sz="2500">
              <a:solidFill>
                <a:srgbClr val="FFFFFF"/>
              </a:solidFill>
            </a:endParaRPr>
          </a:p>
        </p:txBody>
      </p:sp>
      <p:pic>
        <p:nvPicPr>
          <p:cNvPr id="295" name="Google Shape;2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g1405aec1af5_0_85"/>
          <p:cNvPicPr preferRelativeResize="0"/>
          <p:nvPr/>
        </p:nvPicPr>
        <p:blipFill rotWithShape="1">
          <a:blip r:embed="rId3">
            <a:alphaModFix/>
          </a:blip>
          <a:srcRect b="51127" l="41241" r="-23988" t="9529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1405aec1af5_0_85"/>
          <p:cNvPicPr preferRelativeResize="0"/>
          <p:nvPr/>
        </p:nvPicPr>
        <p:blipFill rotWithShape="1">
          <a:blip r:embed="rId4">
            <a:alphaModFix/>
          </a:blip>
          <a:srcRect b="0" l="0" r="53855" t="0"/>
          <a:stretch/>
        </p:blipFill>
        <p:spPr>
          <a:xfrm>
            <a:off x="8096775" y="0"/>
            <a:ext cx="1047224" cy="11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1405aec1af5_0_85"/>
          <p:cNvPicPr preferRelativeResize="0"/>
          <p:nvPr/>
        </p:nvPicPr>
        <p:blipFill rotWithShape="1">
          <a:blip r:embed="rId3">
            <a:alphaModFix/>
          </a:blip>
          <a:srcRect b="57237" l="8630" r="8622" t="0"/>
          <a:stretch/>
        </p:blipFill>
        <p:spPr>
          <a:xfrm flipH="1" rot="10800000">
            <a:off x="0" y="625"/>
            <a:ext cx="3564399" cy="9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1405aec1af5_0_85"/>
          <p:cNvSpPr/>
          <p:nvPr/>
        </p:nvSpPr>
        <p:spPr>
          <a:xfrm>
            <a:off x="2147550" y="514550"/>
            <a:ext cx="4848900" cy="412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      </a:t>
            </a:r>
            <a:r>
              <a:rPr lang="en-US" sz="2000">
                <a:solidFill>
                  <a:schemeClr val="lt1"/>
                </a:solidFill>
              </a:rPr>
              <a:t>CRYPTARITHMETIC</a:t>
            </a:r>
            <a:endParaRPr i="0" sz="2000" u="none" cap="none" strike="noStrike">
              <a:solidFill>
                <a:srgbClr val="FFFFFF"/>
              </a:solidFill>
            </a:endParaRPr>
          </a:p>
        </p:txBody>
      </p:sp>
      <p:sp>
        <p:nvSpPr>
          <p:cNvPr id="96" name="Google Shape;96;g1405aec1af5_0_85"/>
          <p:cNvSpPr txBox="1"/>
          <p:nvPr>
            <p:ph idx="1" type="body"/>
          </p:nvPr>
        </p:nvSpPr>
        <p:spPr>
          <a:xfrm>
            <a:off x="495300" y="1193800"/>
            <a:ext cx="7814100" cy="2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Rules for solving Cryptarithmetic problems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 Each Letter, Symbol represents only one digit throughout the problem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 Numbers must not begin with zero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 Aim is to find the value of each letter in the Cryptarithmetic problems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 There must be only one solution to the Cryptarithmetic problems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</a:rPr>
              <a:t> Carry over can only be 1 in Cryptarithmetic problems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idx="1" type="body"/>
          </p:nvPr>
        </p:nvSpPr>
        <p:spPr>
          <a:xfrm>
            <a:off x="538300" y="1139551"/>
            <a:ext cx="8520600" cy="3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YOUR + YOU = HEART, assume O=4, then find the value of  Y+U+R+E=?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15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16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17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                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                                                                                                          Answer: 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28"/>
          <p:cNvSpPr/>
          <p:nvPr>
            <p:ph type="title"/>
          </p:nvPr>
        </p:nvSpPr>
        <p:spPr>
          <a:xfrm>
            <a:off x="0" y="6477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7150" lvl="0" marL="174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Question: 13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302" name="Google Shape;3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148"/>
            <a:ext cx="9099724" cy="5168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idx="1" type="body"/>
          </p:nvPr>
        </p:nvSpPr>
        <p:spPr>
          <a:xfrm>
            <a:off x="273600" y="1000349"/>
            <a:ext cx="8520600" cy="3405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Given the value of O as 4, Y and E cannot be the same, so there should be a carry-over 1. 1 + Y = 10, so E will take 0 and H as 1.  O + Y = A (4 + 9 = 13) i.e. A = 3. Now, U + O (4) =R (which can only be a single digit number), U cannot take 5, 3, 4 and only possibility will be 2. If U is 2, then R will be 6. R + U = T, 6 + 2 = 8(T = 8). Hence, the value of Y + U + R + E = 9 + 2 + 6+ 0 = 17</a:t>
            </a:r>
            <a:endParaRPr/>
          </a:p>
        </p:txBody>
      </p:sp>
      <p:sp>
        <p:nvSpPr>
          <p:cNvPr id="308" name="Google Shape;308;p29"/>
          <p:cNvSpPr/>
          <p:nvPr>
            <p:ph type="title"/>
          </p:nvPr>
        </p:nvSpPr>
        <p:spPr>
          <a:xfrm>
            <a:off x="0" y="5715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Explanation: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309" name="Google Shape;309;p29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311700" y="1152475"/>
            <a:ext cx="8520600" cy="3405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TOM + NAG = GOAT, find the value of  G+O+A+T?</a:t>
            </a:r>
            <a:endParaRPr/>
          </a:p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12</a:t>
            </a:r>
            <a:endParaRPr/>
          </a:p>
          <a:p>
            <a:pPr indent="-114300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14</a:t>
            </a:r>
            <a:endParaRPr/>
          </a:p>
          <a:p>
            <a:pPr indent="-114300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15</a:t>
            </a:r>
            <a:endParaRPr/>
          </a:p>
          <a:p>
            <a:pPr indent="-114300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Cannot be determined</a:t>
            </a:r>
            <a:endParaRPr/>
          </a:p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</a:t>
            </a:r>
            <a:endParaRPr/>
          </a:p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                                                                                                     Answer: D</a:t>
            </a:r>
            <a:endParaRPr/>
          </a:p>
        </p:txBody>
      </p:sp>
      <p:sp>
        <p:nvSpPr>
          <p:cNvPr id="316" name="Google Shape;316;p30"/>
          <p:cNvSpPr/>
          <p:nvPr>
            <p:ph type="title"/>
          </p:nvPr>
        </p:nvSpPr>
        <p:spPr>
          <a:xfrm>
            <a:off x="0" y="6477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34798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Question: 14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317" name="Google Shape;317;p30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143245"/>
            <a:ext cx="4457700" cy="1000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idx="1" type="body"/>
          </p:nvPr>
        </p:nvSpPr>
        <p:spPr>
          <a:xfrm>
            <a:off x="311700" y="1152475"/>
            <a:ext cx="8520600" cy="3405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Adding two single digit number the maximum carry it can have is 1, so G=1.</a:t>
            </a:r>
            <a:endParaRPr/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O + A = A, from this we can tell that O = 0. T + N = O (O should be a two digit </a:t>
            </a:r>
            <a:endParaRPr/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number ending in zero, only then G will be 1). Sum of T and N should be 10 i.e.T</a:t>
            </a:r>
            <a:endParaRPr>
              <a:solidFill>
                <a:schemeClr val="dk1"/>
              </a:solidFill>
            </a:endParaRPr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(6) + N (4) = 10.  M + G = T, from this we will get the value of M as 1.  </a:t>
            </a:r>
            <a:endParaRPr/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O=0, G=1, N=4, M=5, T=6 and the left out numbers are 2, 3, 7, 8, 9, from this A</a:t>
            </a:r>
            <a:endParaRPr/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can take any value. There is no definite value for A.</a:t>
            </a:r>
            <a:endParaRPr/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p31"/>
          <p:cNvSpPr/>
          <p:nvPr>
            <p:ph type="title"/>
          </p:nvPr>
        </p:nvSpPr>
        <p:spPr>
          <a:xfrm>
            <a:off x="0" y="6477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29083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Explanation: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325" name="Google Shape;3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9499" cy="511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"/>
          <p:cNvSpPr txBox="1"/>
          <p:nvPr>
            <p:ph idx="1" type="body"/>
          </p:nvPr>
        </p:nvSpPr>
        <p:spPr>
          <a:xfrm>
            <a:off x="311700" y="1304875"/>
            <a:ext cx="85206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GET*BY  = BABE  + GET = BEARE, then find the value of multiplication and the value of  E +T +B?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5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6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9</a:t>
            </a:r>
            <a:endParaRPr/>
          </a:p>
          <a:p>
            <a:pPr indent="-1143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lang="en-US">
                <a:solidFill>
                  <a:schemeClr val="dk1"/>
                </a:solidFill>
              </a:rPr>
              <a:t> 11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                                                                                                          Answer: 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1" name="Google Shape;331;p32"/>
          <p:cNvSpPr/>
          <p:nvPr>
            <p:ph type="title"/>
          </p:nvPr>
        </p:nvSpPr>
        <p:spPr>
          <a:xfrm>
            <a:off x="0" y="7239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29083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Question: 15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332" name="Google Shape;3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9972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/>
          <p:nvPr>
            <p:ph idx="1" type="body"/>
          </p:nvPr>
        </p:nvSpPr>
        <p:spPr>
          <a:xfrm>
            <a:off x="311700" y="1457275"/>
            <a:ext cx="85206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GET  *  BY  = BABE  + GET = BEARE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905  *  12   = 1810    + 905  = 10860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Then the value of  E+T+B= 6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dk1"/>
                </a:solidFill>
              </a:rPr>
              <a:t>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8" name="Google Shape;338;p33"/>
          <p:cNvSpPr/>
          <p:nvPr>
            <p:ph type="title"/>
          </p:nvPr>
        </p:nvSpPr>
        <p:spPr>
          <a:xfrm>
            <a:off x="0" y="723900"/>
            <a:ext cx="6903300" cy="5733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29083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000">
                <a:solidFill>
                  <a:srgbClr val="FFFFFF"/>
                </a:solidFill>
              </a:rPr>
              <a:t>Explanation:</a:t>
            </a:r>
            <a:endParaRPr b="1" sz="2000">
              <a:solidFill>
                <a:srgbClr val="FFFFFF"/>
              </a:solidFill>
            </a:endParaRPr>
          </a:p>
        </p:txBody>
      </p:sp>
      <p:pic>
        <p:nvPicPr>
          <p:cNvPr id="339" name="Google Shape;3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1" y="0"/>
            <a:ext cx="90554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05aec1af5_0_171"/>
          <p:cNvSpPr txBox="1"/>
          <p:nvPr/>
        </p:nvSpPr>
        <p:spPr>
          <a:xfrm>
            <a:off x="342900" y="1314449"/>
            <a:ext cx="84723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If USA + USSR = PEACE. Find  the value of  P + E + A + C + 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10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11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02" name="Google Shape;102;g1405aec1af5_0_171"/>
          <p:cNvPicPr preferRelativeResize="0"/>
          <p:nvPr/>
        </p:nvPicPr>
        <p:blipFill rotWithShape="1">
          <a:blip r:embed="rId3">
            <a:alphaModFix/>
          </a:blip>
          <a:srcRect b="0" l="0" r="53855" t="0"/>
          <a:stretch/>
        </p:blipFill>
        <p:spPr>
          <a:xfrm>
            <a:off x="8096775" y="0"/>
            <a:ext cx="1047224" cy="11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1405aec1af5_0_171"/>
          <p:cNvPicPr preferRelativeResize="0"/>
          <p:nvPr/>
        </p:nvPicPr>
        <p:blipFill rotWithShape="1">
          <a:blip r:embed="rId4">
            <a:alphaModFix/>
          </a:blip>
          <a:srcRect b="57237" l="8630" r="8622" t="0"/>
          <a:stretch/>
        </p:blipFill>
        <p:spPr>
          <a:xfrm flipH="1" rot="10800000">
            <a:off x="0" y="625"/>
            <a:ext cx="3564399" cy="9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405aec1af5_0_171"/>
          <p:cNvSpPr/>
          <p:nvPr/>
        </p:nvSpPr>
        <p:spPr>
          <a:xfrm>
            <a:off x="3247950" y="2704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Question: Q01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05" name="Google Shape;105;g1405aec1af5_0_17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b="1" lang="en-US"/>
              <a:t>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05aec1af5_0_214"/>
          <p:cNvSpPr txBox="1"/>
          <p:nvPr/>
        </p:nvSpPr>
        <p:spPr>
          <a:xfrm>
            <a:off x="270328" y="864506"/>
            <a:ext cx="84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1" name="Google Shape;111;g1405aec1af5_0_214"/>
          <p:cNvPicPr preferRelativeResize="0"/>
          <p:nvPr/>
        </p:nvPicPr>
        <p:blipFill rotWithShape="1">
          <a:blip r:embed="rId3">
            <a:alphaModFix/>
          </a:blip>
          <a:srcRect b="0" l="0" r="53855" t="0"/>
          <a:stretch/>
        </p:blipFill>
        <p:spPr>
          <a:xfrm>
            <a:off x="8096775" y="0"/>
            <a:ext cx="1047224" cy="11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1405aec1af5_0_214"/>
          <p:cNvPicPr preferRelativeResize="0"/>
          <p:nvPr/>
        </p:nvPicPr>
        <p:blipFill rotWithShape="1">
          <a:blip r:embed="rId4">
            <a:alphaModFix/>
          </a:blip>
          <a:srcRect b="57237" l="8630" r="8622" t="0"/>
          <a:stretch/>
        </p:blipFill>
        <p:spPr>
          <a:xfrm flipH="1" rot="10800000">
            <a:off x="29560" y="625"/>
            <a:ext cx="3564399" cy="9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405aec1af5_0_214"/>
          <p:cNvSpPr/>
          <p:nvPr/>
        </p:nvSpPr>
        <p:spPr>
          <a:xfrm>
            <a:off x="3247950" y="2704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Explanation: Q01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14" name="Google Shape;114;g1405aec1af5_0_214"/>
          <p:cNvSpPr txBox="1"/>
          <p:nvPr/>
        </p:nvSpPr>
        <p:spPr>
          <a:xfrm>
            <a:off x="636675" y="1435950"/>
            <a:ext cx="7883100" cy="34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USA + USSR = PEACE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Here P is carry , P = 1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when P = 1, E = 0 with carry 1 AND U = 9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A + R = E = 0 with carry 1.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so, A = 2 and R = 8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U + S = A = 2 with carry 1, S = 3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S + S + 1 = C, 3 + 3 + 1 = c = 7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932 + 9338 = 10270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so ,P + E + A + C + E = 1 + 0 + 2 + 7 + 0 = 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8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05aec1af5_0_257"/>
          <p:cNvSpPr txBox="1"/>
          <p:nvPr/>
        </p:nvSpPr>
        <p:spPr>
          <a:xfrm>
            <a:off x="342900" y="1314449"/>
            <a:ext cx="8472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If EVER + SINCE = DARWIN assume (E=5),  then find the value of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D + A + R + W + I + 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24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23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22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21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20" name="Google Shape;120;g1405aec1af5_0_257"/>
          <p:cNvPicPr preferRelativeResize="0"/>
          <p:nvPr/>
        </p:nvPicPr>
        <p:blipFill rotWithShape="1">
          <a:blip r:embed="rId3">
            <a:alphaModFix/>
          </a:blip>
          <a:srcRect b="0" l="0" r="53855" t="0"/>
          <a:stretch/>
        </p:blipFill>
        <p:spPr>
          <a:xfrm>
            <a:off x="8096775" y="0"/>
            <a:ext cx="1047224" cy="11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405aec1af5_0_257"/>
          <p:cNvPicPr preferRelativeResize="0"/>
          <p:nvPr/>
        </p:nvPicPr>
        <p:blipFill rotWithShape="1">
          <a:blip r:embed="rId4">
            <a:alphaModFix/>
          </a:blip>
          <a:srcRect b="57237" l="8630" r="8622" t="0"/>
          <a:stretch/>
        </p:blipFill>
        <p:spPr>
          <a:xfrm flipH="1" rot="10800000">
            <a:off x="0" y="625"/>
            <a:ext cx="3564399" cy="9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405aec1af5_0_257"/>
          <p:cNvSpPr/>
          <p:nvPr/>
        </p:nvSpPr>
        <p:spPr>
          <a:xfrm>
            <a:off x="3247950" y="2704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Question: Q02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23" name="Google Shape;123;g1405aec1af5_0_25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b="1" lang="en-US"/>
              <a:t>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1405aec1af5_0_300"/>
          <p:cNvPicPr preferRelativeResize="0"/>
          <p:nvPr/>
        </p:nvPicPr>
        <p:blipFill rotWithShape="1">
          <a:blip r:embed="rId3">
            <a:alphaModFix/>
          </a:blip>
          <a:srcRect b="0" l="0" r="53855" t="0"/>
          <a:stretch/>
        </p:blipFill>
        <p:spPr>
          <a:xfrm>
            <a:off x="8096775" y="0"/>
            <a:ext cx="1047224" cy="11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1405aec1af5_0_300"/>
          <p:cNvPicPr preferRelativeResize="0"/>
          <p:nvPr/>
        </p:nvPicPr>
        <p:blipFill rotWithShape="1">
          <a:blip r:embed="rId4">
            <a:alphaModFix/>
          </a:blip>
          <a:srcRect b="57237" l="8630" r="8622" t="0"/>
          <a:stretch/>
        </p:blipFill>
        <p:spPr>
          <a:xfrm flipH="1" rot="10800000">
            <a:off x="29560" y="625"/>
            <a:ext cx="3564399" cy="9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1405aec1af5_0_300"/>
          <p:cNvSpPr/>
          <p:nvPr/>
        </p:nvSpPr>
        <p:spPr>
          <a:xfrm>
            <a:off x="3247950" y="2704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Explanation: Q02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31" name="Google Shape;131;g1405aec1af5_0_300"/>
          <p:cNvSpPr txBox="1"/>
          <p:nvPr/>
        </p:nvSpPr>
        <p:spPr>
          <a:xfrm>
            <a:off x="376875" y="1435950"/>
            <a:ext cx="8472300" cy="3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EVER = 5653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SINCE = 97825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------------------------------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103478 = DARWIN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1 + 0 + 3 + 4 + 7 + 8 = 23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158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8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51129" l="41240" r="-23987" t="9528"/>
          <a:stretch/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/>
          <p:nvPr/>
        </p:nvSpPr>
        <p:spPr>
          <a:xfrm>
            <a:off x="0" y="714936"/>
            <a:ext cx="67128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7150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03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342900" y="1276350"/>
            <a:ext cx="847248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KANSAS + OHIO = OREGON, assume O=5. Then find the value of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+ R + O + S + 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   Answer: 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05aec1af5_0_308"/>
          <p:cNvSpPr txBox="1"/>
          <p:nvPr/>
        </p:nvSpPr>
        <p:spPr>
          <a:xfrm>
            <a:off x="342900" y="1314449"/>
            <a:ext cx="8472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If KANSAS + OHIO = OREGON, assume O=5. Then find the value of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G + R + O + S + 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7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8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9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US" sz="1800">
                <a:solidFill>
                  <a:schemeClr val="dk1"/>
                </a:solidFill>
              </a:rPr>
              <a:t>10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144" name="Google Shape;144;g1405aec1af5_0_308"/>
          <p:cNvPicPr preferRelativeResize="0"/>
          <p:nvPr/>
        </p:nvPicPr>
        <p:blipFill rotWithShape="1">
          <a:blip r:embed="rId3">
            <a:alphaModFix/>
          </a:blip>
          <a:srcRect b="0" l="0" r="53855" t="0"/>
          <a:stretch/>
        </p:blipFill>
        <p:spPr>
          <a:xfrm>
            <a:off x="8096775" y="0"/>
            <a:ext cx="1047224" cy="11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405aec1af5_0_308"/>
          <p:cNvPicPr preferRelativeResize="0"/>
          <p:nvPr/>
        </p:nvPicPr>
        <p:blipFill rotWithShape="1">
          <a:blip r:embed="rId4">
            <a:alphaModFix/>
          </a:blip>
          <a:srcRect b="57237" l="8630" r="8622" t="0"/>
          <a:stretch/>
        </p:blipFill>
        <p:spPr>
          <a:xfrm flipH="1" rot="10800000">
            <a:off x="0" y="625"/>
            <a:ext cx="3564399" cy="9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405aec1af5_0_308"/>
          <p:cNvSpPr/>
          <p:nvPr/>
        </p:nvSpPr>
        <p:spPr>
          <a:xfrm>
            <a:off x="3247950" y="2704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</a:rPr>
              <a:t>Question: Q02</a:t>
            </a:r>
            <a:endParaRPr b="1" sz="2000">
              <a:solidFill>
                <a:srgbClr val="FFFFFF"/>
              </a:solidFill>
            </a:endParaRPr>
          </a:p>
        </p:txBody>
      </p:sp>
      <p:sp>
        <p:nvSpPr>
          <p:cNvPr id="147" name="Google Shape;147;g1405aec1af5_0_30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</a:t>
            </a:r>
            <a:r>
              <a:rPr b="1" lang="en-US"/>
              <a:t>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2019-12-04T07:36:33Z</dcterms:created>
  <dc:creator>sushmitha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