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oboto Black"/>
      <p:bold r:id="rId50"/>
      <p:boldItalic r:id="rId51"/>
    </p:embeddedFont>
    <p:embeddedFont>
      <p:font typeface="Robo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72">
          <p15:clr>
            <a:srgbClr val="FF0000"/>
          </p15:clr>
        </p15:guide>
        <p15:guide id="2" orient="horz" pos="901">
          <p15:clr>
            <a:srgbClr val="FF0000"/>
          </p15:clr>
        </p15:guide>
        <p15:guide id="3" orient="horz" pos="704">
          <p15:clr>
            <a:srgbClr val="00FF00"/>
          </p15:clr>
        </p15:guide>
        <p15:guide id="4" orient="horz" pos="399">
          <p15:clr>
            <a:srgbClr val="00FF00"/>
          </p15:clr>
        </p15:guide>
        <p15:guide id="5" pos="432">
          <p15:clr>
            <a:srgbClr val="FF00FF"/>
          </p15:clr>
        </p15:guide>
        <p15:guide id="6" pos="5184">
          <p15:clr>
            <a:srgbClr val="FF00FF"/>
          </p15:clr>
        </p15:guide>
      </p15:sldGuideLst>
    </p:ext>
    <p:ext uri="GoogleSlidesCustomDataVersion2">
      <go:slidesCustomData xmlns:go="http://customooxmlschemas.google.com/" r:id="rId56" roundtripDataSignature="AMtx7mhO0tFrMopgGItFSCTDFfJdV3Vi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72" orient="horz"/>
        <p:guide pos="901" orient="horz"/>
        <p:guide pos="704" orient="horz"/>
        <p:guide pos="399" orient="horz"/>
        <p:guide pos="432"/>
        <p:guide pos="518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lack-boldItalic.fntdata"/><Relationship Id="rId50" Type="http://schemas.openxmlformats.org/officeDocument/2006/relationships/font" Target="fonts/RobotoBlack-bold.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481c3950792bf2f7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481c3950792bf2f7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481c3950792bf2f7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481c3950792bf2f7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481c3950792bf2f7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481c3950792bf2f7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481c3950792bf2f7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481c3950792bf2f7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481c3950792bf2f7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481c3950792bf2f7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a7215635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13a7215635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a7215635f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3a7215635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Clr>
                <a:schemeClr val="dk1"/>
              </a:buClr>
              <a:buSzPts val="1100"/>
              <a:buFont typeface="Arial"/>
              <a:buNone/>
            </a:pPr>
            <a:r>
              <a:rPr lang="en-US">
                <a:solidFill>
                  <a:schemeClr val="dk1"/>
                </a:solidFill>
                <a:latin typeface="Roboto"/>
                <a:ea typeface="Roboto"/>
                <a:cs typeface="Roboto"/>
                <a:sym typeface="Roboto"/>
              </a:rPr>
              <a:t>C</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It is clear that E = 1 as MAD×E=MAD</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From the hundred's line, M + A = 10 + M or 1 + M + A = 10 + M</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As A = 10 not possible, A = 9</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So I = 0.</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and From the thousand's line R + 1 = A. So R = 8.</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     M 9 D</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         B 1</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     M 9 D</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  8 9  1</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  9 M 0 D</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As B×D = 1, B and D takes 3, 7 in some order.</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If B = 7 and D = 3, then M93×7 =   _51 is not satisfying. So B = 3 and D = 7.</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     2 9 7</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        3 1</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     2 9 7</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8  9  1</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9 2 0 7</a:t>
            </a:r>
            <a:endParaRPr sz="1050">
              <a:solidFill>
                <a:srgbClr val="222222"/>
              </a:solidFill>
              <a:highlight>
                <a:srgbClr val="FFFFFF"/>
              </a:highlight>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rPr lang="en-US" sz="1050">
                <a:solidFill>
                  <a:srgbClr val="222222"/>
                </a:solidFill>
                <a:highlight>
                  <a:srgbClr val="FFFFFF"/>
                </a:highlight>
                <a:latin typeface="Roboto"/>
                <a:ea typeface="Roboto"/>
                <a:cs typeface="Roboto"/>
                <a:sym typeface="Roboto"/>
              </a:rPr>
              <a:t>------------</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a7215635f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3a7215635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a7215635f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13a7215635f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a7215635f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3a7215635f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f458e9b0d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
        <p:nvSpPr>
          <p:cNvPr id="60" name="Google Shape;60;g2f458e9b0d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a7215635f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13a7215635f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8b0c9adf10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8b0c9adf10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8b0c9adf10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8b0c9adf10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8b0c9adf10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18b0c9adf10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8b0c9adf10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8b0c9adf10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8b0c9adf10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8b0c9adf10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8b0c9adf10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8b0c9adf10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8b0c9adf10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18b0c9adf10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8b0c9adf10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8b0c9adf10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8b0c9adf10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18b0c9adf10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8b0c9adf10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18b0c9adf10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8b0c9adf10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18b0c9adf10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8b0c9adf10_0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18b0c9adf10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8b0c9adf10_0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8b0c9adf10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8b0c9adf10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18b0c9adf10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8b0c9adf10_0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18b0c9adf10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8b0c9adf10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18b0c9adf10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latin typeface="Roboto"/>
                <a:ea typeface="Roboto"/>
                <a:cs typeface="Roboto"/>
                <a:sym typeface="Roboto"/>
              </a:rPr>
              <a:t>It tests your constraint programming skills</a:t>
            </a:r>
            <a:endParaRPr>
              <a:latin typeface="Roboto"/>
              <a:ea typeface="Roboto"/>
              <a:cs typeface="Roboto"/>
              <a:sym typeface="Roboto"/>
            </a:endParaRPr>
          </a:p>
        </p:txBody>
      </p:sp>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8b0c9adf10_0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18b0c9adf10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8b0c9adf10_0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18b0c9adf10_0_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8b0c9adf10_0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18b0c9adf10_0_2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 name="Google Shape;347;p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481c3950792bf2f7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481c3950792bf2f7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481c3950792bf2f7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481c3950792bf2f7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481c3950792bf2f7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481c3950792bf2f7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481c3950792bf2f7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481c3950792bf2f7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481c3950792bf2f7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481c3950792bf2f7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g13caba5e1c5_0_1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g13caba5e1c5_0_1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g13caba5e1c5_0_1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48"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1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sp>
        <p:nvSpPr>
          <p:cNvPr id="27" name="Google Shape;27;p3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8" name="Google Shape;2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1" name="Google Shape;31;p3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2" name="Google Shape;32;p3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3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4" name="Google Shape;3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4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37" name="Google Shape;3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 name="Shape 38"/>
        <p:cNvGrpSpPr/>
        <p:nvPr/>
      </p:nvGrpSpPr>
      <p:grpSpPr>
        <a:xfrm>
          <a:off x="0" y="0"/>
          <a:ext cx="0" cy="0"/>
          <a:chOff x="0" y="0"/>
          <a:chExt cx="0" cy="0"/>
        </a:xfrm>
      </p:grpSpPr>
      <p:sp>
        <p:nvSpPr>
          <p:cNvPr id="39" name="Google Shape;39;p4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0" name="Google Shape;40;p4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1" name="Google Shape;4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42" name="Shape 42"/>
        <p:cNvGrpSpPr/>
        <p:nvPr/>
      </p:nvGrpSpPr>
      <p:grpSpPr>
        <a:xfrm>
          <a:off x="0" y="0"/>
          <a:ext cx="0" cy="0"/>
          <a:chOff x="0" y="0"/>
          <a:chExt cx="0" cy="0"/>
        </a:xfrm>
      </p:grpSpPr>
      <p:pic>
        <p:nvPicPr>
          <p:cNvPr descr="A close up of a logo&#10;&#10;Description generated with high confidence" id="43" name="Google Shape;43;p42"/>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sp>
        <p:nvSpPr>
          <p:cNvPr id="44" name="Google Shape;44;p42"/>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5" name="Google Shape;45;p42"/>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6" name="Google Shape;46;p42"/>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7" name="Google Shape;47;p42"/>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34"/>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hyperlink" Target="https://forms.gle/HpnFsrKPWJRUFFkm6" TargetMode="External"/><Relationship Id="rId4" Type="http://schemas.openxmlformats.org/officeDocument/2006/relationships/hyperlink" Target="https://forms.gle/HpnFsrKPWJRUFFkm6" TargetMode="External"/><Relationship Id="rId5" Type="http://schemas.openxmlformats.org/officeDocument/2006/relationships/hyperlink" Target="https://forms.gle/HpnFsrKPWJRUFFkm6" TargetMode="External"/><Relationship Id="rId6"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2.png"/><Relationship Id="rId4" Type="http://schemas.openxmlformats.org/officeDocument/2006/relationships/hyperlink" Target="https://learn.codemithra.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6.jp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4" name="Google Shape;54;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5" name="Google Shape;55;p4"/>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6" name="Google Shape;56;p4"/>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7" name="Google Shape;57;p4"/>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7" name="Shape 117"/>
        <p:cNvGrpSpPr/>
        <p:nvPr/>
      </p:nvGrpSpPr>
      <p:grpSpPr>
        <a:xfrm>
          <a:off x="0" y="0"/>
          <a:ext cx="0" cy="0"/>
          <a:chOff x="0" y="0"/>
          <a:chExt cx="0" cy="0"/>
        </a:xfrm>
      </p:grpSpPr>
      <p:sp>
        <p:nvSpPr>
          <p:cNvPr id="118" name="Google Shape;118;g481c3950792bf2f7_66"/>
          <p:cNvSpPr txBox="1"/>
          <p:nvPr/>
        </p:nvSpPr>
        <p:spPr>
          <a:xfrm>
            <a:off x="0" y="203917"/>
            <a:ext cx="3176400" cy="400200"/>
          </a:xfrm>
          <a:prstGeom prst="rect">
            <a:avLst/>
          </a:prstGeom>
          <a:noFill/>
          <a:ln>
            <a:noFill/>
          </a:ln>
        </p:spPr>
        <p:txBody>
          <a:bodyPr anchorCtr="0" anchor="t" bIns="45700" lIns="91425" spcFirstLastPara="1" rIns="91425" wrap="square" tIns="45700">
            <a:spAutoFit/>
          </a:bodyPr>
          <a:lstStyle/>
          <a:p>
            <a:pPr indent="0" lvl="0" marL="174625"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Roboto"/>
                <a:ea typeface="Roboto"/>
                <a:cs typeface="Roboto"/>
                <a:sym typeface="Roboto"/>
              </a:rPr>
              <a:t>Explanation:</a:t>
            </a:r>
            <a:endParaRPr b="1" i="0" sz="2000" u="none" cap="none" strike="noStrike">
              <a:solidFill>
                <a:srgbClr val="FFFFFF"/>
              </a:solidFill>
              <a:latin typeface="Roboto"/>
              <a:ea typeface="Roboto"/>
              <a:cs typeface="Roboto"/>
              <a:sym typeface="Roboto"/>
            </a:endParaRPr>
          </a:p>
        </p:txBody>
      </p:sp>
      <p:sp>
        <p:nvSpPr>
          <p:cNvPr id="119" name="Google Shape;119;g481c3950792bf2f7_66"/>
          <p:cNvSpPr txBox="1"/>
          <p:nvPr/>
        </p:nvSpPr>
        <p:spPr>
          <a:xfrm>
            <a:off x="685790" y="1515647"/>
            <a:ext cx="8525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 Required percentage = [( 42.5 – 37.5)/(37.5)]X 100= 13.33 %</a:t>
            </a:r>
            <a:endParaRPr b="0" i="0" sz="1400" u="none" cap="none" strike="noStrike">
              <a:solidFill>
                <a:srgbClr val="000000"/>
              </a:solidFill>
              <a:latin typeface="Roboto"/>
              <a:ea typeface="Roboto"/>
              <a:cs typeface="Roboto"/>
              <a:sym typeface="Roboto"/>
            </a:endParaRPr>
          </a:p>
        </p:txBody>
      </p:sp>
      <p:sp>
        <p:nvSpPr>
          <p:cNvPr id="120" name="Google Shape;120;g481c3950792bf2f7_66"/>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03</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481c3950792bf2f7_75"/>
          <p:cNvSpPr txBox="1"/>
          <p:nvPr>
            <p:ph idx="1" type="body"/>
          </p:nvPr>
        </p:nvSpPr>
        <p:spPr>
          <a:xfrm>
            <a:off x="268157" y="1021847"/>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None/>
            </a:pPr>
            <a:br>
              <a:rPr lang="en-US"/>
            </a:br>
            <a:endParaRPr/>
          </a:p>
        </p:txBody>
      </p:sp>
      <p:pic>
        <p:nvPicPr>
          <p:cNvPr id="126" name="Google Shape;126;g481c3950792bf2f7_75"/>
          <p:cNvPicPr preferRelativeResize="0"/>
          <p:nvPr/>
        </p:nvPicPr>
        <p:blipFill rotWithShape="1">
          <a:blip r:embed="rId3">
            <a:alphaModFix/>
          </a:blip>
          <a:srcRect b="0" l="0" r="0" t="0"/>
          <a:stretch/>
        </p:blipFill>
        <p:spPr>
          <a:xfrm>
            <a:off x="5085011" y="2007100"/>
            <a:ext cx="3703738" cy="2918100"/>
          </a:xfrm>
          <a:prstGeom prst="rect">
            <a:avLst/>
          </a:prstGeom>
          <a:noFill/>
          <a:ln>
            <a:noFill/>
          </a:ln>
        </p:spPr>
      </p:pic>
      <p:sp>
        <p:nvSpPr>
          <p:cNvPr id="127" name="Google Shape;127;g481c3950792bf2f7_75"/>
          <p:cNvSpPr txBox="1"/>
          <p:nvPr/>
        </p:nvSpPr>
        <p:spPr>
          <a:xfrm>
            <a:off x="685800" y="1437050"/>
            <a:ext cx="53901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What is the respective ratio of the number of products not sold by the company in the year 2007 to those not sold in the year 2005 ?</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3 : 1</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6 : 5</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 : 3</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5 : 6</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None</a:t>
            </a:r>
            <a:endParaRPr i="0" sz="1600" u="none" cap="none" strike="noStrike">
              <a:solidFill>
                <a:srgbClr val="000000"/>
              </a:solidFill>
              <a:latin typeface="Roboto"/>
              <a:ea typeface="Roboto"/>
              <a:cs typeface="Roboto"/>
              <a:sym typeface="Roboto"/>
            </a:endParaRPr>
          </a:p>
        </p:txBody>
      </p:sp>
      <p:sp>
        <p:nvSpPr>
          <p:cNvPr id="128" name="Google Shape;128;g481c3950792bf2f7_75"/>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04</a:t>
            </a:r>
            <a:endParaRPr b="1" sz="2000">
              <a:solidFill>
                <a:srgbClr val="8182E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2" name="Shape 132"/>
        <p:cNvGrpSpPr/>
        <p:nvPr/>
      </p:nvGrpSpPr>
      <p:grpSpPr>
        <a:xfrm>
          <a:off x="0" y="0"/>
          <a:ext cx="0" cy="0"/>
          <a:chOff x="0" y="0"/>
          <a:chExt cx="0" cy="0"/>
        </a:xfrm>
      </p:grpSpPr>
      <p:sp>
        <p:nvSpPr>
          <p:cNvPr id="133" name="Google Shape;133;g481c3950792bf2f7_8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None/>
            </a:pPr>
            <a:br>
              <a:rPr lang="en-US"/>
            </a:br>
            <a:endParaRPr/>
          </a:p>
        </p:txBody>
      </p:sp>
      <p:sp>
        <p:nvSpPr>
          <p:cNvPr id="134" name="Google Shape;134;g481c3950792bf2f7_83"/>
          <p:cNvSpPr txBox="1"/>
          <p:nvPr/>
        </p:nvSpPr>
        <p:spPr>
          <a:xfrm>
            <a:off x="685807" y="1429875"/>
            <a:ext cx="8393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Required ratio = (45 – 42.5) : (37.5 – 30) = 1 : 3</a:t>
            </a:r>
            <a:endParaRPr b="0" i="0" sz="1400" u="none" cap="none" strike="noStrike">
              <a:solidFill>
                <a:schemeClr val="dk1"/>
              </a:solidFill>
              <a:latin typeface="Roboto"/>
              <a:ea typeface="Roboto"/>
              <a:cs typeface="Roboto"/>
              <a:sym typeface="Roboto"/>
            </a:endParaRPr>
          </a:p>
        </p:txBody>
      </p:sp>
      <p:sp>
        <p:nvSpPr>
          <p:cNvPr id="135" name="Google Shape;135;g481c3950792bf2f7_83"/>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04</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1000"/>
                                        <p:tgtEl>
                                          <p:spTgt spid="13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g481c3950792bf2f7_98"/>
          <p:cNvPicPr preferRelativeResize="0"/>
          <p:nvPr/>
        </p:nvPicPr>
        <p:blipFill rotWithShape="1">
          <a:blip r:embed="rId3">
            <a:alphaModFix/>
          </a:blip>
          <a:srcRect b="0" l="0" r="0" t="0"/>
          <a:stretch/>
        </p:blipFill>
        <p:spPr>
          <a:xfrm>
            <a:off x="5074536" y="2077675"/>
            <a:ext cx="3703738" cy="2918100"/>
          </a:xfrm>
          <a:prstGeom prst="rect">
            <a:avLst/>
          </a:prstGeom>
          <a:noFill/>
          <a:ln>
            <a:noFill/>
          </a:ln>
        </p:spPr>
      </p:pic>
      <p:sp>
        <p:nvSpPr>
          <p:cNvPr id="141" name="Google Shape;141;g481c3950792bf2f7_98"/>
          <p:cNvSpPr txBox="1"/>
          <p:nvPr/>
        </p:nvSpPr>
        <p:spPr>
          <a:xfrm>
            <a:off x="685800" y="1429875"/>
            <a:ext cx="5269800" cy="206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What is the average number of products manufactured by the company over all the years together ? </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36550</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39480</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41220</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43330</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34420</a:t>
            </a:r>
            <a:endParaRPr i="0" sz="1600" u="none" cap="none" strike="noStrike">
              <a:solidFill>
                <a:srgbClr val="000000"/>
              </a:solidFill>
              <a:latin typeface="Roboto"/>
              <a:ea typeface="Roboto"/>
              <a:cs typeface="Roboto"/>
              <a:sym typeface="Roboto"/>
            </a:endParaRPr>
          </a:p>
        </p:txBody>
      </p:sp>
      <p:sp>
        <p:nvSpPr>
          <p:cNvPr id="142" name="Google Shape;142;g481c3950792bf2f7_98"/>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05</a:t>
            </a:r>
            <a:endParaRPr b="1" sz="2000">
              <a:solidFill>
                <a:srgbClr val="8182E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6" name="Shape 146"/>
        <p:cNvGrpSpPr/>
        <p:nvPr/>
      </p:nvGrpSpPr>
      <p:grpSpPr>
        <a:xfrm>
          <a:off x="0" y="0"/>
          <a:ext cx="0" cy="0"/>
          <a:chOff x="0" y="0"/>
          <a:chExt cx="0" cy="0"/>
        </a:xfrm>
      </p:grpSpPr>
      <p:sp>
        <p:nvSpPr>
          <p:cNvPr id="147" name="Google Shape;147;g481c3950792bf2f7_105"/>
          <p:cNvSpPr txBox="1"/>
          <p:nvPr>
            <p:ph idx="1" type="body"/>
          </p:nvPr>
        </p:nvSpPr>
        <p:spPr>
          <a:xfrm>
            <a:off x="685800" y="1429875"/>
            <a:ext cx="8146500" cy="3127800"/>
          </a:xfrm>
          <a:prstGeom prst="rect">
            <a:avLst/>
          </a:prstGeom>
          <a:noFill/>
          <a:ln>
            <a:noFill/>
          </a:ln>
        </p:spPr>
        <p:txBody>
          <a:bodyPr anchorCtr="0" anchor="t" bIns="91425" lIns="91425" spcFirstLastPara="1" rIns="91425" wrap="square" tIns="91425">
            <a:noAutofit/>
          </a:bodyPr>
          <a:lstStyle/>
          <a:p>
            <a:pPr indent="-1904" lvl="0" marL="116204" rtl="0" algn="l">
              <a:lnSpc>
                <a:spcPct val="115000"/>
              </a:lnSpc>
              <a:spcBef>
                <a:spcPts val="0"/>
              </a:spcBef>
              <a:spcAft>
                <a:spcPts val="0"/>
              </a:spcAft>
              <a:buSzPts val="1800"/>
              <a:buNone/>
            </a:pPr>
            <a:r>
              <a:rPr lang="en-US" sz="1400">
                <a:solidFill>
                  <a:schemeClr val="dk1"/>
                </a:solidFill>
              </a:rPr>
              <a:t>Required average = (35000 + 37500 + 42500 + 45000 + 47500 + 52500)/6 =43330 (approx).</a:t>
            </a:r>
            <a:endParaRPr sz="1400">
              <a:solidFill>
                <a:schemeClr val="dk1"/>
              </a:solidFill>
            </a:endParaRPr>
          </a:p>
        </p:txBody>
      </p:sp>
      <p:sp>
        <p:nvSpPr>
          <p:cNvPr id="148" name="Google Shape;148;g481c3950792bf2f7_105"/>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05</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3a7215635f_0_0"/>
          <p:cNvSpPr txBox="1"/>
          <p:nvPr/>
        </p:nvSpPr>
        <p:spPr>
          <a:xfrm>
            <a:off x="685800" y="1455062"/>
            <a:ext cx="81294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rgbClr val="000000"/>
                </a:solidFill>
                <a:latin typeface="Roboto"/>
                <a:ea typeface="Roboto"/>
                <a:cs typeface="Roboto"/>
                <a:sym typeface="Roboto"/>
              </a:rPr>
              <a:t>Study the following graph carefully to answer the questions that follow— The following line graph gives distance (in km) travelled by five different trucks in a day.</a:t>
            </a:r>
            <a:endParaRPr b="0" i="0" sz="1600" u="none" cap="none" strike="noStrike">
              <a:solidFill>
                <a:srgbClr val="000000"/>
              </a:solidFill>
              <a:latin typeface="Roboto"/>
              <a:ea typeface="Roboto"/>
              <a:cs typeface="Roboto"/>
              <a:sym typeface="Roboto"/>
            </a:endParaRPr>
          </a:p>
        </p:txBody>
      </p:sp>
      <p:sp>
        <p:nvSpPr>
          <p:cNvPr id="154" name="Google Shape;154;g13a7215635f_0_0"/>
          <p:cNvSpPr txBox="1"/>
          <p:nvPr/>
        </p:nvSpPr>
        <p:spPr>
          <a:xfrm>
            <a:off x="685800" y="2347626"/>
            <a:ext cx="4678500" cy="206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What is the respective ratio of the distance travelled by Truck A to the distance travelled by Truck D? </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17 : 19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11 : 15</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19 : 17</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15 : 11 </a:t>
            </a:r>
            <a:endParaRPr i="0" sz="1600" u="none" cap="none" strike="noStrike">
              <a:solidFill>
                <a:srgbClr val="000000"/>
              </a:solidFill>
              <a:latin typeface="Roboto"/>
              <a:ea typeface="Roboto"/>
              <a:cs typeface="Roboto"/>
              <a:sym typeface="Roboto"/>
            </a:endParaRPr>
          </a:p>
        </p:txBody>
      </p:sp>
      <p:pic>
        <p:nvPicPr>
          <p:cNvPr id="155" name="Google Shape;155;g13a7215635f_0_0"/>
          <p:cNvPicPr preferRelativeResize="0"/>
          <p:nvPr/>
        </p:nvPicPr>
        <p:blipFill rotWithShape="1">
          <a:blip r:embed="rId3">
            <a:alphaModFix/>
          </a:blip>
          <a:srcRect b="0" l="0" r="0" t="0"/>
          <a:stretch/>
        </p:blipFill>
        <p:spPr>
          <a:xfrm>
            <a:off x="5162600" y="2514463"/>
            <a:ext cx="4035749" cy="2356125"/>
          </a:xfrm>
          <a:prstGeom prst="rect">
            <a:avLst/>
          </a:prstGeom>
          <a:noFill/>
          <a:ln>
            <a:noFill/>
          </a:ln>
        </p:spPr>
      </p:pic>
      <p:sp>
        <p:nvSpPr>
          <p:cNvPr id="156" name="Google Shape;156;g13a7215635f_0_0"/>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06</a:t>
            </a:r>
            <a:endParaRPr b="1" sz="2000">
              <a:solidFill>
                <a:srgbClr val="8182E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0" name="Shape 160"/>
        <p:cNvGrpSpPr/>
        <p:nvPr/>
      </p:nvGrpSpPr>
      <p:grpSpPr>
        <a:xfrm>
          <a:off x="0" y="0"/>
          <a:ext cx="0" cy="0"/>
          <a:chOff x="0" y="0"/>
          <a:chExt cx="0" cy="0"/>
        </a:xfrm>
      </p:grpSpPr>
      <p:sp>
        <p:nvSpPr>
          <p:cNvPr id="161" name="Google Shape;161;g13a7215635f_0_7"/>
          <p:cNvSpPr txBox="1"/>
          <p:nvPr>
            <p:ph idx="1" type="body"/>
          </p:nvPr>
        </p:nvSpPr>
        <p:spPr>
          <a:xfrm>
            <a:off x="685800" y="1385050"/>
            <a:ext cx="8146500" cy="2674500"/>
          </a:xfrm>
          <a:prstGeom prst="rect">
            <a:avLst/>
          </a:prstGeom>
          <a:noFill/>
          <a:ln>
            <a:noFill/>
          </a:ln>
        </p:spPr>
        <p:txBody>
          <a:bodyPr anchorCtr="0" anchor="t" bIns="91425" lIns="91425" spcFirstLastPara="1" rIns="91425" wrap="square" tIns="91425">
            <a:noAutofit/>
          </a:bodyPr>
          <a:lstStyle/>
          <a:p>
            <a:pPr indent="-59055" lvl="0" marL="59055" rtl="0" algn="l">
              <a:lnSpc>
                <a:spcPct val="115000"/>
              </a:lnSpc>
              <a:spcBef>
                <a:spcPts val="0"/>
              </a:spcBef>
              <a:spcAft>
                <a:spcPts val="0"/>
              </a:spcAft>
              <a:buSzPts val="1800"/>
              <a:buNone/>
            </a:pPr>
            <a:r>
              <a:rPr lang="en-US" sz="1400">
                <a:solidFill>
                  <a:schemeClr val="dk1"/>
                </a:solidFill>
              </a:rPr>
              <a:t>Required ratio = 475 : 425 = 19 : 17</a:t>
            </a:r>
            <a:endParaRPr sz="1400">
              <a:solidFill>
                <a:schemeClr val="dk1"/>
              </a:solidFill>
            </a:endParaRPr>
          </a:p>
        </p:txBody>
      </p:sp>
      <p:sp>
        <p:nvSpPr>
          <p:cNvPr id="162" name="Google Shape;162;g13a7215635f_0_7"/>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06</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1000"/>
                                        <p:tgtEl>
                                          <p:spTgt spid="16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3a7215635f_0_21"/>
          <p:cNvSpPr txBox="1"/>
          <p:nvPr/>
        </p:nvSpPr>
        <p:spPr>
          <a:xfrm>
            <a:off x="685800" y="1429875"/>
            <a:ext cx="43356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What is the average distance travelled by all the Trucks together ?</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510 km</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515 km</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425 km</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465 km</a:t>
            </a:r>
            <a:endParaRPr i="0" sz="1600" u="none" cap="none" strike="noStrike">
              <a:solidFill>
                <a:srgbClr val="000000"/>
              </a:solidFill>
              <a:latin typeface="Roboto"/>
              <a:ea typeface="Roboto"/>
              <a:cs typeface="Roboto"/>
              <a:sym typeface="Roboto"/>
            </a:endParaRPr>
          </a:p>
        </p:txBody>
      </p:sp>
      <p:pic>
        <p:nvPicPr>
          <p:cNvPr id="168" name="Google Shape;168;g13a7215635f_0_21"/>
          <p:cNvPicPr preferRelativeResize="0"/>
          <p:nvPr/>
        </p:nvPicPr>
        <p:blipFill rotWithShape="1">
          <a:blip r:embed="rId3">
            <a:alphaModFix/>
          </a:blip>
          <a:srcRect b="0" l="0" r="0" t="0"/>
          <a:stretch/>
        </p:blipFill>
        <p:spPr>
          <a:xfrm>
            <a:off x="4922200" y="2111650"/>
            <a:ext cx="4035749" cy="2356125"/>
          </a:xfrm>
          <a:prstGeom prst="rect">
            <a:avLst/>
          </a:prstGeom>
          <a:noFill/>
          <a:ln>
            <a:noFill/>
          </a:ln>
        </p:spPr>
      </p:pic>
      <p:sp>
        <p:nvSpPr>
          <p:cNvPr id="169" name="Google Shape;169;g13a7215635f_0_21"/>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07</a:t>
            </a:r>
            <a:endParaRPr b="1" sz="2000">
              <a:solidFill>
                <a:srgbClr val="8182E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3" name="Shape 173"/>
        <p:cNvGrpSpPr/>
        <p:nvPr/>
      </p:nvGrpSpPr>
      <p:grpSpPr>
        <a:xfrm>
          <a:off x="0" y="0"/>
          <a:ext cx="0" cy="0"/>
          <a:chOff x="0" y="0"/>
          <a:chExt cx="0" cy="0"/>
        </a:xfrm>
      </p:grpSpPr>
      <p:sp>
        <p:nvSpPr>
          <p:cNvPr id="174" name="Google Shape;174;g13a7215635f_0_28"/>
          <p:cNvSpPr txBox="1"/>
          <p:nvPr>
            <p:ph idx="1" type="body"/>
          </p:nvPr>
        </p:nvSpPr>
        <p:spPr>
          <a:xfrm>
            <a:off x="685800" y="1429875"/>
            <a:ext cx="8520600" cy="2927100"/>
          </a:xfrm>
          <a:prstGeom prst="rect">
            <a:avLst/>
          </a:prstGeom>
          <a:noFill/>
          <a:ln>
            <a:noFill/>
          </a:ln>
        </p:spPr>
        <p:txBody>
          <a:bodyPr anchorCtr="0" anchor="t" bIns="91425" lIns="91425" spcFirstLastPara="1" rIns="91425" wrap="square" tIns="91425">
            <a:noAutofit/>
          </a:bodyPr>
          <a:lstStyle/>
          <a:p>
            <a:pPr indent="-114300" lvl="0" marL="114300" rtl="0" algn="l">
              <a:lnSpc>
                <a:spcPct val="115000"/>
              </a:lnSpc>
              <a:spcBef>
                <a:spcPts val="0"/>
              </a:spcBef>
              <a:spcAft>
                <a:spcPts val="0"/>
              </a:spcAft>
              <a:buSzPts val="1800"/>
              <a:buNone/>
            </a:pPr>
            <a:r>
              <a:rPr lang="en-US" sz="1400">
                <a:solidFill>
                  <a:schemeClr val="dk1"/>
                </a:solidFill>
              </a:rPr>
              <a:t>Total distance travelled by all trucks = 475 + 350 + 550 + 425 + 525 = 2325 km Average distance = 2325/5 = 465 km .</a:t>
            </a:r>
            <a:endParaRPr sz="1400">
              <a:solidFill>
                <a:schemeClr val="dk1"/>
              </a:solidFill>
            </a:endParaRPr>
          </a:p>
        </p:txBody>
      </p:sp>
      <p:sp>
        <p:nvSpPr>
          <p:cNvPr id="175" name="Google Shape;175;g13a7215635f_0_28"/>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07</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1000"/>
                                        <p:tgtEl>
                                          <p:spTgt spid="17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3a7215635f_0_43"/>
          <p:cNvSpPr txBox="1"/>
          <p:nvPr/>
        </p:nvSpPr>
        <p:spPr>
          <a:xfrm>
            <a:off x="685800" y="1429875"/>
            <a:ext cx="4949700" cy="206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If Truck C covered the given distance at the average speed of 55 km/hr, what was the time taken by it to cover this distance?</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12 hours</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10 hours</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8 hours</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6 hours</a:t>
            </a:r>
            <a:endParaRPr i="0" sz="1600" u="none" cap="none" strike="noStrike">
              <a:solidFill>
                <a:srgbClr val="000000"/>
              </a:solidFill>
              <a:latin typeface="Roboto"/>
              <a:ea typeface="Roboto"/>
              <a:cs typeface="Roboto"/>
              <a:sym typeface="Roboto"/>
            </a:endParaRPr>
          </a:p>
        </p:txBody>
      </p:sp>
      <p:pic>
        <p:nvPicPr>
          <p:cNvPr id="181" name="Google Shape;181;g13a7215635f_0_43"/>
          <p:cNvPicPr preferRelativeResize="0"/>
          <p:nvPr/>
        </p:nvPicPr>
        <p:blipFill rotWithShape="1">
          <a:blip r:embed="rId3">
            <a:alphaModFix/>
          </a:blip>
          <a:srcRect b="0" l="0" r="0" t="0"/>
          <a:stretch/>
        </p:blipFill>
        <p:spPr>
          <a:xfrm>
            <a:off x="5108250" y="2156513"/>
            <a:ext cx="4035749" cy="2356125"/>
          </a:xfrm>
          <a:prstGeom prst="rect">
            <a:avLst/>
          </a:prstGeom>
          <a:noFill/>
          <a:ln>
            <a:noFill/>
          </a:ln>
        </p:spPr>
      </p:pic>
      <p:sp>
        <p:nvSpPr>
          <p:cNvPr id="182" name="Google Shape;182;g13a7215635f_0_43"/>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08</a:t>
            </a:r>
            <a:endParaRPr b="1" sz="2000">
              <a:solidFill>
                <a:srgbClr val="8182E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2f458e9b0de_0_0"/>
          <p:cNvSpPr/>
          <p:nvPr/>
        </p:nvSpPr>
        <p:spPr>
          <a:xfrm>
            <a:off x="2203575" y="757800"/>
            <a:ext cx="5020500" cy="4122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700"/>
              <a:buFont typeface="Arial"/>
              <a:buNone/>
            </a:pPr>
            <a:r>
              <a:rPr b="1" i="0" lang="en-US" sz="1500" u="none" cap="none" strike="noStrike">
                <a:solidFill>
                  <a:schemeClr val="dk1"/>
                </a:solidFill>
                <a:latin typeface="Roboto"/>
                <a:ea typeface="Roboto"/>
                <a:cs typeface="Roboto"/>
                <a:sym typeface="Roboto"/>
              </a:rPr>
              <a:t>TEST TIME ON </a:t>
            </a:r>
            <a:r>
              <a:rPr b="1" lang="en-US" sz="1500">
                <a:solidFill>
                  <a:schemeClr val="dk1"/>
                </a:solidFill>
                <a:latin typeface="Roboto"/>
                <a:ea typeface="Roboto"/>
                <a:cs typeface="Roboto"/>
                <a:sym typeface="Roboto"/>
              </a:rPr>
              <a:t>CUBES</a:t>
            </a:r>
            <a:endParaRPr b="1" i="0" sz="1500" u="none" cap="none" strike="noStrike">
              <a:solidFill>
                <a:schemeClr val="dk1"/>
              </a:solidFill>
              <a:latin typeface="Roboto"/>
              <a:ea typeface="Roboto"/>
              <a:cs typeface="Roboto"/>
              <a:sym typeface="Roboto"/>
            </a:endParaRPr>
          </a:p>
        </p:txBody>
      </p:sp>
      <p:sp>
        <p:nvSpPr>
          <p:cNvPr id="63" name="Google Shape;63;g2f458e9b0de_0_0"/>
          <p:cNvSpPr txBox="1"/>
          <p:nvPr>
            <p:ph idx="4294967295" type="body"/>
          </p:nvPr>
        </p:nvSpPr>
        <p:spPr>
          <a:xfrm>
            <a:off x="720000" y="1419325"/>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sz="1600">
                <a:solidFill>
                  <a:srgbClr val="373737"/>
                </a:solidFill>
                <a:highlight>
                  <a:srgbClr val="FFFFFF"/>
                </a:highlight>
                <a:latin typeface="Roboto"/>
                <a:ea typeface="Roboto"/>
                <a:cs typeface="Roboto"/>
                <a:sym typeface="Roboto"/>
              </a:rPr>
              <a:t>URL: </a:t>
            </a:r>
            <a:r>
              <a:rPr b="1" lang="en-US" sz="1600" u="sng">
                <a:solidFill>
                  <a:schemeClr val="hlink"/>
                </a:solidFill>
                <a:latin typeface="Roboto"/>
                <a:ea typeface="Roboto"/>
                <a:cs typeface="Roboto"/>
                <a:sym typeface="Roboto"/>
                <a:hlinkClick r:id="rId3"/>
              </a:rPr>
              <a:t>htt</a:t>
            </a:r>
            <a:r>
              <a:rPr b="1" lang="en-US" sz="1600" u="sng">
                <a:solidFill>
                  <a:schemeClr val="hlink"/>
                </a:solidFill>
                <a:latin typeface="Roboto"/>
                <a:ea typeface="Roboto"/>
                <a:cs typeface="Roboto"/>
                <a:sym typeface="Roboto"/>
                <a:hlinkClick r:id="rId4"/>
              </a:rPr>
              <a:t>ps://for</a:t>
            </a:r>
            <a:r>
              <a:rPr b="1" lang="en-US" sz="1600" u="sng">
                <a:solidFill>
                  <a:schemeClr val="hlink"/>
                </a:solidFill>
                <a:latin typeface="Roboto"/>
                <a:ea typeface="Roboto"/>
                <a:cs typeface="Roboto"/>
                <a:sym typeface="Roboto"/>
                <a:hlinkClick r:id="rId5"/>
              </a:rPr>
              <a:t>ms.gle/HpnFsrKPWJRUFFkm6</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sz="1600">
                <a:solidFill>
                  <a:srgbClr val="373737"/>
                </a:solidFill>
                <a:highlight>
                  <a:srgbClr val="FFFFFF"/>
                </a:highlight>
                <a:latin typeface="Roboto"/>
                <a:ea typeface="Roboto"/>
                <a:cs typeface="Roboto"/>
                <a:sym typeface="Roboto"/>
              </a:rPr>
              <a:t>QR CODE:</a:t>
            </a:r>
            <a:endParaRPr b="1" sz="1600">
              <a:solidFill>
                <a:srgbClr val="373737"/>
              </a:solidFill>
              <a:highlight>
                <a:srgbClr val="FFFFFF"/>
              </a:highlight>
              <a:latin typeface="Roboto"/>
              <a:ea typeface="Roboto"/>
              <a:cs typeface="Roboto"/>
              <a:sym typeface="Roboto"/>
            </a:endParaRPr>
          </a:p>
        </p:txBody>
      </p:sp>
      <p:pic>
        <p:nvPicPr>
          <p:cNvPr id="64" name="Google Shape;64;g2f458e9b0de_0_0"/>
          <p:cNvPicPr preferRelativeResize="0"/>
          <p:nvPr/>
        </p:nvPicPr>
        <p:blipFill>
          <a:blip r:embed="rId6">
            <a:alphaModFix/>
          </a:blip>
          <a:stretch>
            <a:fillRect/>
          </a:stretch>
        </p:blipFill>
        <p:spPr>
          <a:xfrm>
            <a:off x="3313375" y="2234775"/>
            <a:ext cx="2981899" cy="23500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6" name="Shape 186"/>
        <p:cNvGrpSpPr/>
        <p:nvPr/>
      </p:nvGrpSpPr>
      <p:grpSpPr>
        <a:xfrm>
          <a:off x="0" y="0"/>
          <a:ext cx="0" cy="0"/>
          <a:chOff x="0" y="0"/>
          <a:chExt cx="0" cy="0"/>
        </a:xfrm>
      </p:grpSpPr>
      <p:sp>
        <p:nvSpPr>
          <p:cNvPr id="187" name="Google Shape;187;g13a7215635f_0_50"/>
          <p:cNvSpPr txBox="1"/>
          <p:nvPr>
            <p:ph idx="1" type="body"/>
          </p:nvPr>
        </p:nvSpPr>
        <p:spPr>
          <a:xfrm>
            <a:off x="685800" y="1474700"/>
            <a:ext cx="8146500" cy="308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400">
                <a:solidFill>
                  <a:schemeClr val="dk1"/>
                </a:solidFill>
              </a:rPr>
              <a:t>Time taken by truck C = 550/55 = 10 hours</a:t>
            </a:r>
            <a:endParaRPr sz="1400">
              <a:solidFill>
                <a:schemeClr val="dk1"/>
              </a:solidFill>
            </a:endParaRPr>
          </a:p>
        </p:txBody>
      </p:sp>
      <p:sp>
        <p:nvSpPr>
          <p:cNvPr id="188" name="Google Shape;188;g13a7215635f_0_50"/>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08</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1000"/>
                                        <p:tgtEl>
                                          <p:spTgt spid="18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6"/>
          <p:cNvSpPr txBox="1"/>
          <p:nvPr/>
        </p:nvSpPr>
        <p:spPr>
          <a:xfrm>
            <a:off x="0" y="213069"/>
            <a:ext cx="3123675" cy="400110"/>
          </a:xfrm>
          <a:prstGeom prst="rect">
            <a:avLst/>
          </a:prstGeom>
          <a:noFill/>
          <a:ln>
            <a:noFill/>
          </a:ln>
        </p:spPr>
        <p:txBody>
          <a:bodyPr anchorCtr="0" anchor="t" bIns="45700" lIns="91425" spcFirstLastPara="1" rIns="91425" wrap="square" tIns="45700">
            <a:spAutoFit/>
          </a:bodyPr>
          <a:lstStyle/>
          <a:p>
            <a:pPr indent="29083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Roboto"/>
                <a:ea typeface="Roboto"/>
                <a:cs typeface="Roboto"/>
                <a:sym typeface="Roboto"/>
              </a:rPr>
              <a:t>Question: 02</a:t>
            </a:r>
            <a:endParaRPr b="1" i="0" sz="2000" u="none" cap="none" strike="noStrike">
              <a:solidFill>
                <a:srgbClr val="FFFFFF"/>
              </a:solidFill>
              <a:latin typeface="Roboto"/>
              <a:ea typeface="Roboto"/>
              <a:cs typeface="Roboto"/>
              <a:sym typeface="Roboto"/>
            </a:endParaRPr>
          </a:p>
        </p:txBody>
      </p:sp>
      <p:sp>
        <p:nvSpPr>
          <p:cNvPr id="194" name="Google Shape;194;p6"/>
          <p:cNvSpPr txBox="1"/>
          <p:nvPr/>
        </p:nvSpPr>
        <p:spPr>
          <a:xfrm>
            <a:off x="685800" y="1429875"/>
            <a:ext cx="5000100" cy="206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The distance travelled by Truck A is approximately what percent of the total distance travelled by Truck E and C together ? </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44</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50</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52</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58</a:t>
            </a:r>
            <a:endParaRPr i="0" sz="1600" u="none" cap="none" strike="noStrike">
              <a:solidFill>
                <a:srgbClr val="000000"/>
              </a:solidFill>
              <a:latin typeface="Roboto"/>
              <a:ea typeface="Roboto"/>
              <a:cs typeface="Roboto"/>
              <a:sym typeface="Roboto"/>
            </a:endParaRPr>
          </a:p>
        </p:txBody>
      </p:sp>
      <p:pic>
        <p:nvPicPr>
          <p:cNvPr id="195" name="Google Shape;195;p6"/>
          <p:cNvPicPr preferRelativeResize="0"/>
          <p:nvPr/>
        </p:nvPicPr>
        <p:blipFill rotWithShape="1">
          <a:blip r:embed="rId3">
            <a:alphaModFix/>
          </a:blip>
          <a:srcRect b="0" l="0" r="0" t="0"/>
          <a:stretch/>
        </p:blipFill>
        <p:spPr>
          <a:xfrm>
            <a:off x="5108250" y="2335788"/>
            <a:ext cx="4035749" cy="2356125"/>
          </a:xfrm>
          <a:prstGeom prst="rect">
            <a:avLst/>
          </a:prstGeom>
          <a:noFill/>
          <a:ln>
            <a:noFill/>
          </a:ln>
        </p:spPr>
      </p:pic>
      <p:sp>
        <p:nvSpPr>
          <p:cNvPr id="196" name="Google Shape;196;p6"/>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09</a:t>
            </a:r>
            <a:endParaRPr b="1" sz="2000">
              <a:solidFill>
                <a:srgbClr val="8182E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0" name="Shape 200"/>
        <p:cNvGrpSpPr/>
        <p:nvPr/>
      </p:nvGrpSpPr>
      <p:grpSpPr>
        <a:xfrm>
          <a:off x="0" y="0"/>
          <a:ext cx="0" cy="0"/>
          <a:chOff x="0" y="0"/>
          <a:chExt cx="0" cy="0"/>
        </a:xfrm>
      </p:grpSpPr>
      <p:sp>
        <p:nvSpPr>
          <p:cNvPr id="201" name="Google Shape;201;p7"/>
          <p:cNvSpPr txBox="1"/>
          <p:nvPr/>
        </p:nvSpPr>
        <p:spPr>
          <a:xfrm>
            <a:off x="0" y="188686"/>
            <a:ext cx="3123675" cy="477054"/>
          </a:xfrm>
          <a:prstGeom prst="rect">
            <a:avLst/>
          </a:prstGeom>
          <a:noFill/>
          <a:ln>
            <a:noFill/>
          </a:ln>
        </p:spPr>
        <p:txBody>
          <a:bodyPr anchorCtr="0" anchor="t" bIns="45700" lIns="91425" spcFirstLastPara="1" rIns="91425" wrap="square" tIns="45700">
            <a:spAutoFit/>
          </a:bodyPr>
          <a:lstStyle/>
          <a:p>
            <a:pPr indent="0" lvl="0" marL="231775"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Roboto"/>
                <a:ea typeface="Roboto"/>
                <a:cs typeface="Roboto"/>
                <a:sym typeface="Roboto"/>
              </a:rPr>
              <a:t>Explanation</a:t>
            </a:r>
            <a:r>
              <a:rPr b="1" i="0" lang="en-US" sz="2500" u="none" cap="none" strike="noStrike">
                <a:solidFill>
                  <a:srgbClr val="FFFFFF"/>
                </a:solidFill>
                <a:latin typeface="Roboto"/>
                <a:ea typeface="Roboto"/>
                <a:cs typeface="Roboto"/>
                <a:sym typeface="Roboto"/>
              </a:rPr>
              <a:t>:</a:t>
            </a:r>
            <a:endParaRPr b="1" i="0" sz="2500" u="none" cap="none" strike="noStrike">
              <a:solidFill>
                <a:srgbClr val="FFFFFF"/>
              </a:solidFill>
              <a:latin typeface="Roboto"/>
              <a:ea typeface="Roboto"/>
              <a:cs typeface="Roboto"/>
              <a:sym typeface="Roboto"/>
            </a:endParaRPr>
          </a:p>
        </p:txBody>
      </p:sp>
      <p:sp>
        <p:nvSpPr>
          <p:cNvPr id="202" name="Google Shape;202;p7"/>
          <p:cNvSpPr txBox="1"/>
          <p:nvPr/>
        </p:nvSpPr>
        <p:spPr>
          <a:xfrm>
            <a:off x="685800" y="1429874"/>
            <a:ext cx="8472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Required percentage =( 475)/ ( 550 + 525) ] X 100 = 44% (approx)</a:t>
            </a:r>
            <a:endParaRPr b="0" i="0" sz="1400" u="none" cap="none" strike="noStrike">
              <a:solidFill>
                <a:schemeClr val="dk1"/>
              </a:solidFill>
              <a:latin typeface="Roboto"/>
              <a:ea typeface="Roboto"/>
              <a:cs typeface="Roboto"/>
              <a:sym typeface="Roboto"/>
            </a:endParaRPr>
          </a:p>
        </p:txBody>
      </p:sp>
      <p:sp>
        <p:nvSpPr>
          <p:cNvPr id="203" name="Google Shape;203;p7"/>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09</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1000"/>
                                        <p:tgtEl>
                                          <p:spTgt spid="20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txBox="1"/>
          <p:nvPr/>
        </p:nvSpPr>
        <p:spPr>
          <a:xfrm>
            <a:off x="685800" y="1417350"/>
            <a:ext cx="53979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If the time taken by Truck B to cover the given distance was 8 hours, what was the average speed of the truck ?</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51·75 km/hr</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45·25 km/hr</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52·25 km/hr</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43·75 km/hr</a:t>
            </a:r>
            <a:endParaRPr i="0" sz="1600" u="none" cap="none" strike="noStrike">
              <a:solidFill>
                <a:srgbClr val="000000"/>
              </a:solidFill>
              <a:latin typeface="Roboto"/>
              <a:ea typeface="Roboto"/>
              <a:cs typeface="Roboto"/>
              <a:sym typeface="Roboto"/>
            </a:endParaRPr>
          </a:p>
        </p:txBody>
      </p:sp>
      <p:pic>
        <p:nvPicPr>
          <p:cNvPr id="209" name="Google Shape;209;p8"/>
          <p:cNvPicPr preferRelativeResize="0"/>
          <p:nvPr/>
        </p:nvPicPr>
        <p:blipFill rotWithShape="1">
          <a:blip r:embed="rId3">
            <a:alphaModFix/>
          </a:blip>
          <a:srcRect b="0" l="0" r="0" t="0"/>
          <a:stretch/>
        </p:blipFill>
        <p:spPr>
          <a:xfrm>
            <a:off x="5325650" y="2167700"/>
            <a:ext cx="4035749" cy="2356125"/>
          </a:xfrm>
          <a:prstGeom prst="rect">
            <a:avLst/>
          </a:prstGeom>
          <a:noFill/>
          <a:ln>
            <a:noFill/>
          </a:ln>
        </p:spPr>
      </p:pic>
      <p:sp>
        <p:nvSpPr>
          <p:cNvPr id="210" name="Google Shape;210;p8"/>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10</a:t>
            </a:r>
            <a:endParaRPr b="1" sz="2000">
              <a:solidFill>
                <a:srgbClr val="8182EF"/>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4" name="Shape 214"/>
        <p:cNvGrpSpPr/>
        <p:nvPr/>
      </p:nvGrpSpPr>
      <p:grpSpPr>
        <a:xfrm>
          <a:off x="0" y="0"/>
          <a:ext cx="0" cy="0"/>
          <a:chOff x="0" y="0"/>
          <a:chExt cx="0" cy="0"/>
        </a:xfrm>
      </p:grpSpPr>
      <p:sp>
        <p:nvSpPr>
          <p:cNvPr id="215" name="Google Shape;215;g18b0c9adf10_0_60"/>
          <p:cNvSpPr txBox="1"/>
          <p:nvPr/>
        </p:nvSpPr>
        <p:spPr>
          <a:xfrm>
            <a:off x="0" y="188686"/>
            <a:ext cx="3123600" cy="477000"/>
          </a:xfrm>
          <a:prstGeom prst="rect">
            <a:avLst/>
          </a:prstGeom>
          <a:noFill/>
          <a:ln>
            <a:noFill/>
          </a:ln>
        </p:spPr>
        <p:txBody>
          <a:bodyPr anchorCtr="0" anchor="t" bIns="45700" lIns="91425" spcFirstLastPara="1" rIns="91425" wrap="square" tIns="45700">
            <a:spAutoFit/>
          </a:bodyPr>
          <a:lstStyle/>
          <a:p>
            <a:pPr indent="0" lvl="0" marL="231775"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Roboto"/>
                <a:ea typeface="Roboto"/>
                <a:cs typeface="Roboto"/>
                <a:sym typeface="Roboto"/>
              </a:rPr>
              <a:t>Explanation</a:t>
            </a:r>
            <a:r>
              <a:rPr b="1" i="0" lang="en-US" sz="2500" u="none" cap="none" strike="noStrike">
                <a:solidFill>
                  <a:srgbClr val="FFFFFF"/>
                </a:solidFill>
                <a:latin typeface="Roboto"/>
                <a:ea typeface="Roboto"/>
                <a:cs typeface="Roboto"/>
                <a:sym typeface="Roboto"/>
              </a:rPr>
              <a:t>:</a:t>
            </a:r>
            <a:endParaRPr b="1" i="0" sz="2500" u="none" cap="none" strike="noStrike">
              <a:solidFill>
                <a:srgbClr val="FFFFFF"/>
              </a:solidFill>
              <a:latin typeface="Roboto"/>
              <a:ea typeface="Roboto"/>
              <a:cs typeface="Roboto"/>
              <a:sym typeface="Roboto"/>
            </a:endParaRPr>
          </a:p>
        </p:txBody>
      </p:sp>
      <p:sp>
        <p:nvSpPr>
          <p:cNvPr id="216" name="Google Shape;216;g18b0c9adf10_0_60"/>
          <p:cNvSpPr txBox="1"/>
          <p:nvPr/>
        </p:nvSpPr>
        <p:spPr>
          <a:xfrm>
            <a:off x="685800" y="1429875"/>
            <a:ext cx="8129700" cy="630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800"/>
              <a:buFont typeface="Arial"/>
              <a:buNone/>
            </a:pPr>
            <a:r>
              <a:rPr b="0" i="0" lang="en-US" sz="1400" u="none" cap="none" strike="noStrike">
                <a:solidFill>
                  <a:schemeClr val="dk1"/>
                </a:solidFill>
                <a:latin typeface="Roboto"/>
                <a:ea typeface="Roboto"/>
                <a:cs typeface="Roboto"/>
                <a:sym typeface="Roboto"/>
              </a:rPr>
              <a:t>Speed of truck B = 350/8 = 43.75 km/hr</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p:txBody>
      </p:sp>
      <p:sp>
        <p:nvSpPr>
          <p:cNvPr id="217" name="Google Shape;217;g18b0c9adf10_0_60"/>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10</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8b0c9adf10_0_68"/>
          <p:cNvSpPr txBox="1"/>
          <p:nvPr/>
        </p:nvSpPr>
        <p:spPr>
          <a:xfrm>
            <a:off x="685800" y="1429875"/>
            <a:ext cx="92259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rgbClr val="000000"/>
                </a:solidFill>
                <a:latin typeface="Roboto"/>
                <a:ea typeface="Roboto"/>
                <a:cs typeface="Roboto"/>
                <a:sym typeface="Roboto"/>
              </a:rPr>
              <a:t>Study the following line graph and answer the questions based on it. Number of Vehicles Manufactured by Two companies over the Years (Number in Thousands)</a:t>
            </a:r>
            <a:endParaRPr b="0" i="0" sz="1600" u="none" cap="none" strike="noStrike">
              <a:solidFill>
                <a:srgbClr val="000000"/>
              </a:solidFill>
              <a:latin typeface="Roboto"/>
              <a:ea typeface="Roboto"/>
              <a:cs typeface="Roboto"/>
              <a:sym typeface="Roboto"/>
            </a:endParaRPr>
          </a:p>
        </p:txBody>
      </p:sp>
      <p:sp>
        <p:nvSpPr>
          <p:cNvPr id="223" name="Google Shape;223;g18b0c9adf10_0_68"/>
          <p:cNvSpPr txBox="1"/>
          <p:nvPr/>
        </p:nvSpPr>
        <p:spPr>
          <a:xfrm>
            <a:off x="685800" y="2014875"/>
            <a:ext cx="4335600" cy="206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What is the difference between the number of vehicles manufactured by Company Y in 2000 and 2001?</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50,000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42,000</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33,000</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21,000</a:t>
            </a:r>
            <a:endParaRPr i="0" sz="1600" u="none" cap="none" strike="noStrike">
              <a:solidFill>
                <a:srgbClr val="000000"/>
              </a:solidFill>
              <a:latin typeface="Roboto"/>
              <a:ea typeface="Roboto"/>
              <a:cs typeface="Roboto"/>
              <a:sym typeface="Roboto"/>
            </a:endParaRPr>
          </a:p>
        </p:txBody>
      </p:sp>
      <p:pic>
        <p:nvPicPr>
          <p:cNvPr id="224" name="Google Shape;224;g18b0c9adf10_0_68"/>
          <p:cNvPicPr preferRelativeResize="0"/>
          <p:nvPr/>
        </p:nvPicPr>
        <p:blipFill rotWithShape="1">
          <a:blip r:embed="rId3">
            <a:alphaModFix/>
          </a:blip>
          <a:srcRect b="0" l="0" r="0" t="0"/>
          <a:stretch/>
        </p:blipFill>
        <p:spPr>
          <a:xfrm>
            <a:off x="4286250" y="2746800"/>
            <a:ext cx="4650450" cy="2308800"/>
          </a:xfrm>
          <a:prstGeom prst="rect">
            <a:avLst/>
          </a:prstGeom>
          <a:noFill/>
          <a:ln>
            <a:noFill/>
          </a:ln>
        </p:spPr>
      </p:pic>
      <p:sp>
        <p:nvSpPr>
          <p:cNvPr id="225" name="Google Shape;225;g18b0c9adf10_0_68"/>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11</a:t>
            </a:r>
            <a:endParaRPr b="1" sz="2000">
              <a:solidFill>
                <a:srgbClr val="8182EF"/>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9" name="Shape 229"/>
        <p:cNvGrpSpPr/>
        <p:nvPr/>
      </p:nvGrpSpPr>
      <p:grpSpPr>
        <a:xfrm>
          <a:off x="0" y="0"/>
          <a:ext cx="0" cy="0"/>
          <a:chOff x="0" y="0"/>
          <a:chExt cx="0" cy="0"/>
        </a:xfrm>
      </p:grpSpPr>
      <p:sp>
        <p:nvSpPr>
          <p:cNvPr id="230" name="Google Shape;230;g18b0c9adf10_0_77"/>
          <p:cNvSpPr txBox="1"/>
          <p:nvPr/>
        </p:nvSpPr>
        <p:spPr>
          <a:xfrm>
            <a:off x="0" y="188686"/>
            <a:ext cx="3123600" cy="477000"/>
          </a:xfrm>
          <a:prstGeom prst="rect">
            <a:avLst/>
          </a:prstGeom>
          <a:noFill/>
          <a:ln>
            <a:noFill/>
          </a:ln>
        </p:spPr>
        <p:txBody>
          <a:bodyPr anchorCtr="0" anchor="t" bIns="45700" lIns="91425" spcFirstLastPara="1" rIns="91425" wrap="square" tIns="45700">
            <a:spAutoFit/>
          </a:bodyPr>
          <a:lstStyle/>
          <a:p>
            <a:pPr indent="0" lvl="0" marL="231775"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Roboto"/>
                <a:ea typeface="Roboto"/>
                <a:cs typeface="Roboto"/>
                <a:sym typeface="Roboto"/>
              </a:rPr>
              <a:t>Explanation</a:t>
            </a:r>
            <a:r>
              <a:rPr b="1" i="0" lang="en-US" sz="2500" u="none" cap="none" strike="noStrike">
                <a:solidFill>
                  <a:srgbClr val="FFFFFF"/>
                </a:solidFill>
                <a:latin typeface="Roboto"/>
                <a:ea typeface="Roboto"/>
                <a:cs typeface="Roboto"/>
                <a:sym typeface="Roboto"/>
              </a:rPr>
              <a:t>:</a:t>
            </a:r>
            <a:endParaRPr b="1" i="0" sz="2500" u="none" cap="none" strike="noStrike">
              <a:solidFill>
                <a:srgbClr val="FFFFFF"/>
              </a:solidFill>
              <a:latin typeface="Roboto"/>
              <a:ea typeface="Roboto"/>
              <a:cs typeface="Roboto"/>
              <a:sym typeface="Roboto"/>
            </a:endParaRPr>
          </a:p>
        </p:txBody>
      </p:sp>
      <p:sp>
        <p:nvSpPr>
          <p:cNvPr id="231" name="Google Shape;231;g18b0c9adf10_0_77"/>
          <p:cNvSpPr txBox="1"/>
          <p:nvPr/>
        </p:nvSpPr>
        <p:spPr>
          <a:xfrm>
            <a:off x="685800" y="1429874"/>
            <a:ext cx="8472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Roboto"/>
                <a:ea typeface="Roboto"/>
                <a:cs typeface="Roboto"/>
                <a:sym typeface="Roboto"/>
              </a:rPr>
              <a:t>Required difference = (128000 - 107000) = 21000.</a:t>
            </a:r>
            <a:endParaRPr b="0" i="0" sz="1400" u="none" cap="none" strike="noStrike">
              <a:solidFill>
                <a:srgbClr val="000000"/>
              </a:solidFill>
              <a:latin typeface="Roboto"/>
              <a:ea typeface="Roboto"/>
              <a:cs typeface="Roboto"/>
              <a:sym typeface="Roboto"/>
            </a:endParaRPr>
          </a:p>
        </p:txBody>
      </p:sp>
      <p:sp>
        <p:nvSpPr>
          <p:cNvPr id="232" name="Google Shape;232;g18b0c9adf10_0_77"/>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11</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1000"/>
                                        <p:tgtEl>
                                          <p:spTgt spid="23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8b0c9adf10_0_88"/>
          <p:cNvSpPr txBox="1"/>
          <p:nvPr/>
        </p:nvSpPr>
        <p:spPr>
          <a:xfrm>
            <a:off x="685800" y="1417351"/>
            <a:ext cx="4678500" cy="206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What is the difference between the total productions of the two Companies in the given years ?</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19,000</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22,000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26,000</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28,000</a:t>
            </a:r>
            <a:endParaRPr i="0" sz="1600" u="none" cap="none" strike="noStrike">
              <a:solidFill>
                <a:srgbClr val="000000"/>
              </a:solidFill>
              <a:latin typeface="Roboto"/>
              <a:ea typeface="Roboto"/>
              <a:cs typeface="Roboto"/>
              <a:sym typeface="Roboto"/>
            </a:endParaRPr>
          </a:p>
        </p:txBody>
      </p:sp>
      <p:pic>
        <p:nvPicPr>
          <p:cNvPr id="238" name="Google Shape;238;g18b0c9adf10_0_88"/>
          <p:cNvPicPr preferRelativeResize="0"/>
          <p:nvPr/>
        </p:nvPicPr>
        <p:blipFill rotWithShape="1">
          <a:blip r:embed="rId3">
            <a:alphaModFix/>
          </a:blip>
          <a:srcRect b="0" l="0" r="0" t="0"/>
          <a:stretch/>
        </p:blipFill>
        <p:spPr>
          <a:xfrm>
            <a:off x="4457677" y="2237425"/>
            <a:ext cx="4208973" cy="2308800"/>
          </a:xfrm>
          <a:prstGeom prst="rect">
            <a:avLst/>
          </a:prstGeom>
          <a:noFill/>
          <a:ln>
            <a:noFill/>
          </a:ln>
        </p:spPr>
      </p:pic>
      <p:sp>
        <p:nvSpPr>
          <p:cNvPr id="239" name="Google Shape;239;g18b0c9adf10_0_88"/>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12</a:t>
            </a:r>
            <a:endParaRPr b="1" sz="2000">
              <a:solidFill>
                <a:srgbClr val="8182EF"/>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3" name="Shape 243"/>
        <p:cNvGrpSpPr/>
        <p:nvPr/>
      </p:nvGrpSpPr>
      <p:grpSpPr>
        <a:xfrm>
          <a:off x="0" y="0"/>
          <a:ext cx="0" cy="0"/>
          <a:chOff x="0" y="0"/>
          <a:chExt cx="0" cy="0"/>
        </a:xfrm>
      </p:grpSpPr>
      <p:sp>
        <p:nvSpPr>
          <p:cNvPr id="244" name="Google Shape;244;g18b0c9adf10_0_97"/>
          <p:cNvSpPr txBox="1"/>
          <p:nvPr/>
        </p:nvSpPr>
        <p:spPr>
          <a:xfrm>
            <a:off x="0" y="188686"/>
            <a:ext cx="3123600" cy="477000"/>
          </a:xfrm>
          <a:prstGeom prst="rect">
            <a:avLst/>
          </a:prstGeom>
          <a:noFill/>
          <a:ln>
            <a:noFill/>
          </a:ln>
        </p:spPr>
        <p:txBody>
          <a:bodyPr anchorCtr="0" anchor="t" bIns="45700" lIns="91425" spcFirstLastPara="1" rIns="91425" wrap="square" tIns="45700">
            <a:spAutoFit/>
          </a:bodyPr>
          <a:lstStyle/>
          <a:p>
            <a:pPr indent="0" lvl="0" marL="231775"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Roboto"/>
                <a:ea typeface="Roboto"/>
                <a:cs typeface="Roboto"/>
                <a:sym typeface="Roboto"/>
              </a:rPr>
              <a:t>Explanation</a:t>
            </a:r>
            <a:r>
              <a:rPr b="1" i="0" lang="en-US" sz="2500" u="none" cap="none" strike="noStrike">
                <a:solidFill>
                  <a:srgbClr val="FFFFFF"/>
                </a:solidFill>
                <a:latin typeface="Roboto"/>
                <a:ea typeface="Roboto"/>
                <a:cs typeface="Roboto"/>
                <a:sym typeface="Roboto"/>
              </a:rPr>
              <a:t>:</a:t>
            </a:r>
            <a:endParaRPr b="1" i="0" sz="2500" u="none" cap="none" strike="noStrike">
              <a:solidFill>
                <a:srgbClr val="FFFFFF"/>
              </a:solidFill>
              <a:latin typeface="Roboto"/>
              <a:ea typeface="Roboto"/>
              <a:cs typeface="Roboto"/>
              <a:sym typeface="Roboto"/>
            </a:endParaRPr>
          </a:p>
        </p:txBody>
      </p:sp>
      <p:sp>
        <p:nvSpPr>
          <p:cNvPr id="245" name="Google Shape;245;g18b0c9adf10_0_97"/>
          <p:cNvSpPr txBox="1"/>
          <p:nvPr/>
        </p:nvSpPr>
        <p:spPr>
          <a:xfrm>
            <a:off x="685800" y="1429875"/>
            <a:ext cx="79242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Roboto"/>
                <a:ea typeface="Roboto"/>
                <a:cs typeface="Roboto"/>
                <a:sym typeface="Roboto"/>
              </a:rPr>
              <a:t> From the line-graph it is clear that the productions of Company X in the years 1997, 1998, 1999, 2000, 2001 and 2002 are 119000, 99000, 141000, 78000, 120000 and 159000 and those of Company Y are 139000, 120000,100000, 128000, 107000 and 148000 respectively.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Roboto"/>
                <a:ea typeface="Roboto"/>
                <a:cs typeface="Roboto"/>
                <a:sym typeface="Roboto"/>
              </a:rPr>
              <a:t>Total production of Company X from 1997 to 2002 = 119000 + 99000 + 141000 + 78000 + 120000 + 159000 = 716000.</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Roboto"/>
                <a:ea typeface="Roboto"/>
                <a:cs typeface="Roboto"/>
                <a:sym typeface="Roboto"/>
              </a:rPr>
              <a:t> and total production of Company Y from 1997 to 2002 = 139000 + 120000 + 100000 + 128000 + 107000 + 148000 = 742000. Difference = (742000 - 716000) = 26000</a:t>
            </a:r>
            <a:endParaRPr b="0" i="0" sz="1400" u="none" cap="none" strike="noStrike">
              <a:solidFill>
                <a:srgbClr val="000000"/>
              </a:solidFill>
              <a:latin typeface="Roboto"/>
              <a:ea typeface="Roboto"/>
              <a:cs typeface="Roboto"/>
              <a:sym typeface="Roboto"/>
            </a:endParaRPr>
          </a:p>
        </p:txBody>
      </p:sp>
      <p:sp>
        <p:nvSpPr>
          <p:cNvPr id="246" name="Google Shape;246;g18b0c9adf10_0_97"/>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12</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Effect filter="fade" transition="in">
                                      <p:cBhvr>
                                        <p:cTn dur="1000"/>
                                        <p:tgtEl>
                                          <p:spTgt spid="2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Effect filter="fade" transition="in">
                                      <p:cBhvr>
                                        <p:cTn dur="1000"/>
                                        <p:tgtEl>
                                          <p:spTgt spid="2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Effect filter="fade" transition="in">
                                      <p:cBhvr>
                                        <p:cTn dur="1000"/>
                                        <p:tgtEl>
                                          <p:spTgt spid="24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8b0c9adf10_0_105"/>
          <p:cNvSpPr txBox="1"/>
          <p:nvPr/>
        </p:nvSpPr>
        <p:spPr>
          <a:xfrm>
            <a:off x="685800" y="1417351"/>
            <a:ext cx="4678500" cy="206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What is the average numbers of vehicles manufactured by Company X over the given period? (Rounded off to nearest integer)</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1, 19, 333</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1, 13, 666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1, 12, 778</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1, 11, 223</a:t>
            </a:r>
            <a:endParaRPr i="0" sz="1600" u="none" cap="none" strike="noStrike">
              <a:solidFill>
                <a:srgbClr val="000000"/>
              </a:solidFill>
              <a:latin typeface="Roboto"/>
              <a:ea typeface="Roboto"/>
              <a:cs typeface="Roboto"/>
              <a:sym typeface="Roboto"/>
            </a:endParaRPr>
          </a:p>
        </p:txBody>
      </p:sp>
      <p:pic>
        <p:nvPicPr>
          <p:cNvPr id="252" name="Google Shape;252;g18b0c9adf10_0_105"/>
          <p:cNvPicPr preferRelativeResize="0"/>
          <p:nvPr/>
        </p:nvPicPr>
        <p:blipFill rotWithShape="1">
          <a:blip r:embed="rId3">
            <a:alphaModFix/>
          </a:blip>
          <a:srcRect b="0" l="0" r="0" t="0"/>
          <a:stretch/>
        </p:blipFill>
        <p:spPr>
          <a:xfrm>
            <a:off x="4681777" y="2349475"/>
            <a:ext cx="4208973" cy="2308800"/>
          </a:xfrm>
          <a:prstGeom prst="rect">
            <a:avLst/>
          </a:prstGeom>
          <a:noFill/>
          <a:ln>
            <a:noFill/>
          </a:ln>
        </p:spPr>
      </p:pic>
      <p:sp>
        <p:nvSpPr>
          <p:cNvPr id="253" name="Google Shape;253;g18b0c9adf10_0_105"/>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13</a:t>
            </a:r>
            <a:endParaRPr b="1" sz="2000">
              <a:solidFill>
                <a:srgbClr val="8182E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0" name="Google Shape;7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1" name="Google Shape;71;p5"/>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72" name="Google Shape;72;p5"/>
          <p:cNvSpPr txBox="1"/>
          <p:nvPr/>
        </p:nvSpPr>
        <p:spPr>
          <a:xfrm>
            <a:off x="-5" y="2389564"/>
            <a:ext cx="5040770" cy="1175676"/>
          </a:xfrm>
          <a:prstGeom prst="rect">
            <a:avLst/>
          </a:prstGeom>
          <a:noFill/>
          <a:ln>
            <a:noFill/>
          </a:ln>
        </p:spPr>
        <p:txBody>
          <a:bodyPr anchorCtr="0" anchor="t" bIns="91425" lIns="91425" spcFirstLastPara="1" rIns="91425" wrap="square" tIns="91425">
            <a:spAutoFit/>
          </a:bodyPr>
          <a:lstStyle/>
          <a:p>
            <a:pPr indent="0" lvl="0" marL="114300" marR="0" rtl="0" algn="ctr">
              <a:lnSpc>
                <a:spcPct val="115000"/>
              </a:lnSpc>
              <a:spcBef>
                <a:spcPts val="0"/>
              </a:spcBef>
              <a:spcAft>
                <a:spcPts val="0"/>
              </a:spcAft>
              <a:buClr>
                <a:srgbClr val="000000"/>
              </a:buClr>
              <a:buSzPts val="2800"/>
              <a:buFont typeface="Arial"/>
              <a:buNone/>
            </a:pPr>
            <a:r>
              <a:rPr b="1" i="0" lang="en-US" sz="2800" u="none" cap="none" strike="noStrike">
                <a:solidFill>
                  <a:schemeClr val="lt1"/>
                </a:solidFill>
                <a:latin typeface="Roboto"/>
                <a:ea typeface="Roboto"/>
                <a:cs typeface="Roboto"/>
                <a:sym typeface="Roboto"/>
              </a:rPr>
              <a:t>DATA INTERPRETATION-1</a:t>
            </a:r>
            <a:endParaRPr b="0" i="0" sz="1400" u="none" cap="none" strike="noStrike">
              <a:solidFill>
                <a:srgbClr val="000000"/>
              </a:solidFill>
              <a:latin typeface="Arial"/>
              <a:ea typeface="Arial"/>
              <a:cs typeface="Arial"/>
              <a:sym typeface="Arial"/>
            </a:endParaRPr>
          </a:p>
          <a:p>
            <a:pPr indent="0" lvl="0" marL="114300" marR="0" rtl="0" algn="ctr">
              <a:lnSpc>
                <a:spcPct val="115000"/>
              </a:lnSpc>
              <a:spcBef>
                <a:spcPts val="0"/>
              </a:spcBef>
              <a:spcAft>
                <a:spcPts val="0"/>
              </a:spcAft>
              <a:buClr>
                <a:srgbClr val="000000"/>
              </a:buClr>
              <a:buSzPts val="1800"/>
              <a:buFont typeface="Arial"/>
              <a:buNone/>
            </a:pPr>
            <a:r>
              <a:t/>
            </a:r>
            <a:endParaRPr b="1" i="0" sz="2800" u="none" cap="none" strike="noStrike">
              <a:solidFill>
                <a:schemeClr val="lt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7" name="Shape 257"/>
        <p:cNvGrpSpPr/>
        <p:nvPr/>
      </p:nvGrpSpPr>
      <p:grpSpPr>
        <a:xfrm>
          <a:off x="0" y="0"/>
          <a:ext cx="0" cy="0"/>
          <a:chOff x="0" y="0"/>
          <a:chExt cx="0" cy="0"/>
        </a:xfrm>
      </p:grpSpPr>
      <p:sp>
        <p:nvSpPr>
          <p:cNvPr id="258" name="Google Shape;258;g18b0c9adf10_0_114"/>
          <p:cNvSpPr txBox="1"/>
          <p:nvPr/>
        </p:nvSpPr>
        <p:spPr>
          <a:xfrm>
            <a:off x="685800" y="1429875"/>
            <a:ext cx="8129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Roboto"/>
                <a:ea typeface="Roboto"/>
                <a:cs typeface="Roboto"/>
                <a:sym typeface="Roboto"/>
              </a:rPr>
              <a:t>Average number of vehicles manufactured by Company X =1/6 *(119000 + 99000 + 141000 + 78000 + 120000 + 159000 = 119333.</a:t>
            </a:r>
            <a:endParaRPr b="0" i="0" sz="1400" u="none" cap="none" strike="noStrike">
              <a:solidFill>
                <a:srgbClr val="000000"/>
              </a:solidFill>
              <a:latin typeface="Roboto"/>
              <a:ea typeface="Roboto"/>
              <a:cs typeface="Roboto"/>
              <a:sym typeface="Roboto"/>
            </a:endParaRPr>
          </a:p>
        </p:txBody>
      </p:sp>
      <p:sp>
        <p:nvSpPr>
          <p:cNvPr id="259" name="Google Shape;259;g18b0c9adf10_0_114"/>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13</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8b0c9adf10_0_122"/>
          <p:cNvSpPr txBox="1"/>
          <p:nvPr/>
        </p:nvSpPr>
        <p:spPr>
          <a:xfrm>
            <a:off x="685800" y="1429876"/>
            <a:ext cx="4678500" cy="206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In which of the following years, the difference between the productions of Companies X and Y was the maximum among the given years?</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1997</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1998</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1999</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2000</a:t>
            </a:r>
            <a:endParaRPr i="0" sz="1600" u="none" cap="none" strike="noStrike">
              <a:solidFill>
                <a:srgbClr val="000000"/>
              </a:solidFill>
              <a:latin typeface="Roboto"/>
              <a:ea typeface="Roboto"/>
              <a:cs typeface="Roboto"/>
              <a:sym typeface="Roboto"/>
            </a:endParaRPr>
          </a:p>
        </p:txBody>
      </p:sp>
      <p:pic>
        <p:nvPicPr>
          <p:cNvPr id="265" name="Google Shape;265;g18b0c9adf10_0_122"/>
          <p:cNvPicPr preferRelativeResize="0"/>
          <p:nvPr/>
        </p:nvPicPr>
        <p:blipFill rotWithShape="1">
          <a:blip r:embed="rId3">
            <a:alphaModFix/>
          </a:blip>
          <a:srcRect b="0" l="0" r="0" t="0"/>
          <a:stretch/>
        </p:blipFill>
        <p:spPr>
          <a:xfrm>
            <a:off x="3840302" y="2450350"/>
            <a:ext cx="4208973" cy="2308800"/>
          </a:xfrm>
          <a:prstGeom prst="rect">
            <a:avLst/>
          </a:prstGeom>
          <a:noFill/>
          <a:ln>
            <a:noFill/>
          </a:ln>
        </p:spPr>
      </p:pic>
      <p:sp>
        <p:nvSpPr>
          <p:cNvPr id="266" name="Google Shape;266;g18b0c9adf10_0_122"/>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14</a:t>
            </a:r>
            <a:endParaRPr b="1" sz="2000">
              <a:solidFill>
                <a:srgbClr val="8182EF"/>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g18b0c9adf10_0_131"/>
          <p:cNvSpPr txBox="1"/>
          <p:nvPr/>
        </p:nvSpPr>
        <p:spPr>
          <a:xfrm>
            <a:off x="0" y="188686"/>
            <a:ext cx="3123600" cy="477000"/>
          </a:xfrm>
          <a:prstGeom prst="rect">
            <a:avLst/>
          </a:prstGeom>
          <a:noFill/>
          <a:ln>
            <a:noFill/>
          </a:ln>
        </p:spPr>
        <p:txBody>
          <a:bodyPr anchorCtr="0" anchor="t" bIns="45700" lIns="91425" spcFirstLastPara="1" rIns="91425" wrap="square" tIns="45700">
            <a:spAutoFit/>
          </a:bodyPr>
          <a:lstStyle/>
          <a:p>
            <a:pPr indent="0" lvl="0" marL="231775"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Roboto"/>
                <a:ea typeface="Roboto"/>
                <a:cs typeface="Roboto"/>
                <a:sym typeface="Roboto"/>
              </a:rPr>
              <a:t>Explanation</a:t>
            </a:r>
            <a:r>
              <a:rPr b="1" i="0" lang="en-US" sz="2500" u="none" cap="none" strike="noStrike">
                <a:solidFill>
                  <a:srgbClr val="FFFFFF"/>
                </a:solidFill>
                <a:latin typeface="Roboto"/>
                <a:ea typeface="Roboto"/>
                <a:cs typeface="Roboto"/>
                <a:sym typeface="Roboto"/>
              </a:rPr>
              <a:t>:</a:t>
            </a:r>
            <a:endParaRPr b="1" i="0" sz="2500" u="none" cap="none" strike="noStrike">
              <a:solidFill>
                <a:srgbClr val="FFFFFF"/>
              </a:solidFill>
              <a:latin typeface="Roboto"/>
              <a:ea typeface="Roboto"/>
              <a:cs typeface="Roboto"/>
              <a:sym typeface="Roboto"/>
            </a:endParaRPr>
          </a:p>
        </p:txBody>
      </p:sp>
      <p:sp>
        <p:nvSpPr>
          <p:cNvPr id="272" name="Google Shape;272;g18b0c9adf10_0_131"/>
          <p:cNvSpPr txBox="1"/>
          <p:nvPr/>
        </p:nvSpPr>
        <p:spPr>
          <a:xfrm>
            <a:off x="685800" y="1429875"/>
            <a:ext cx="81297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Roboto"/>
                <a:ea typeface="Roboto"/>
                <a:cs typeface="Roboto"/>
                <a:sym typeface="Roboto"/>
              </a:rPr>
              <a:t>The difference between the productions of Companies X and Y in various years is: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Roboto"/>
                <a:ea typeface="Roboto"/>
                <a:cs typeface="Roboto"/>
                <a:sym typeface="Roboto"/>
              </a:rPr>
              <a:t>For 1997 (139000 - 119000) = 20000.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Roboto"/>
                <a:ea typeface="Roboto"/>
                <a:cs typeface="Roboto"/>
                <a:sym typeface="Roboto"/>
              </a:rPr>
              <a:t>For 1998 (120000 - 99000) = 21000.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Roboto"/>
                <a:ea typeface="Roboto"/>
                <a:cs typeface="Roboto"/>
                <a:sym typeface="Roboto"/>
              </a:rPr>
              <a:t>For 1999 (141000 - 100000) = 41000.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Roboto"/>
                <a:ea typeface="Roboto"/>
                <a:cs typeface="Roboto"/>
                <a:sym typeface="Roboto"/>
              </a:rPr>
              <a:t>For 2000 (128000 - 78000) = 50000.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Roboto"/>
                <a:ea typeface="Roboto"/>
                <a:cs typeface="Roboto"/>
                <a:sym typeface="Roboto"/>
              </a:rPr>
              <a:t>For 2001 (120000 - 107000) = 13000.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Roboto"/>
                <a:ea typeface="Roboto"/>
                <a:cs typeface="Roboto"/>
                <a:sym typeface="Roboto"/>
              </a:rPr>
              <a:t>For 2002 (159000 - 148000) = 11000.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Roboto"/>
                <a:ea typeface="Roboto"/>
                <a:cs typeface="Roboto"/>
                <a:sym typeface="Roboto"/>
              </a:rPr>
              <a:t>Clearly, maximum difference was in 2000</a:t>
            </a:r>
            <a:endParaRPr b="0" i="0" sz="1400" u="none" cap="none" strike="noStrike">
              <a:solidFill>
                <a:srgbClr val="000000"/>
              </a:solidFill>
              <a:latin typeface="Roboto"/>
              <a:ea typeface="Roboto"/>
              <a:cs typeface="Roboto"/>
              <a:sym typeface="Roboto"/>
            </a:endParaRPr>
          </a:p>
        </p:txBody>
      </p:sp>
      <p:sp>
        <p:nvSpPr>
          <p:cNvPr id="273" name="Google Shape;273;g18b0c9adf10_0_131"/>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14</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10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10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1000"/>
                                        <p:tgtEl>
                                          <p:spTgt spid="2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1000"/>
                                        <p:tgtEl>
                                          <p:spTgt spid="2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Effect filter="fade" transition="in">
                                      <p:cBhvr>
                                        <p:cTn dur="1000"/>
                                        <p:tgtEl>
                                          <p:spTgt spid="2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Effect filter="fade" transition="in">
                                      <p:cBhvr>
                                        <p:cTn dur="1000"/>
                                        <p:tgtEl>
                                          <p:spTgt spid="2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Effect filter="fade" transition="in">
                                      <p:cBhvr>
                                        <p:cTn dur="1000"/>
                                        <p:tgtEl>
                                          <p:spTgt spid="2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7" st="7"/>
                                            </p:txEl>
                                          </p:spTgt>
                                        </p:tgtEl>
                                        <p:attrNameLst>
                                          <p:attrName>style.visibility</p:attrName>
                                        </p:attrNameLst>
                                      </p:cBhvr>
                                      <p:to>
                                        <p:strVal val="visible"/>
                                      </p:to>
                                    </p:set>
                                    <p:animEffect filter="fade" transition="in">
                                      <p:cBhvr>
                                        <p:cTn dur="1000"/>
                                        <p:tgtEl>
                                          <p:spTgt spid="2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8" st="8"/>
                                            </p:txEl>
                                          </p:spTgt>
                                        </p:tgtEl>
                                        <p:attrNameLst>
                                          <p:attrName>style.visibility</p:attrName>
                                        </p:attrNameLst>
                                      </p:cBhvr>
                                      <p:to>
                                        <p:strVal val="visible"/>
                                      </p:to>
                                    </p:set>
                                    <p:animEffect filter="fade" transition="in">
                                      <p:cBhvr>
                                        <p:cTn dur="1000"/>
                                        <p:tgtEl>
                                          <p:spTgt spid="27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8b0c9adf10_0_139"/>
          <p:cNvSpPr txBox="1"/>
          <p:nvPr/>
        </p:nvSpPr>
        <p:spPr>
          <a:xfrm>
            <a:off x="685800" y="1417351"/>
            <a:ext cx="4678500" cy="206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The production of Company Y in 2000 was approximately what percent of the production of Company X in the same year? </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173</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164</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132</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97</a:t>
            </a:r>
            <a:endParaRPr i="0" sz="1600" u="none" cap="none" strike="noStrike">
              <a:solidFill>
                <a:srgbClr val="000000"/>
              </a:solidFill>
              <a:latin typeface="Roboto"/>
              <a:ea typeface="Roboto"/>
              <a:cs typeface="Roboto"/>
              <a:sym typeface="Roboto"/>
            </a:endParaRPr>
          </a:p>
        </p:txBody>
      </p:sp>
      <p:pic>
        <p:nvPicPr>
          <p:cNvPr id="279" name="Google Shape;279;g18b0c9adf10_0_139"/>
          <p:cNvPicPr preferRelativeResize="0"/>
          <p:nvPr/>
        </p:nvPicPr>
        <p:blipFill rotWithShape="1">
          <a:blip r:embed="rId3">
            <a:alphaModFix/>
          </a:blip>
          <a:srcRect b="0" l="0" r="0" t="0"/>
          <a:stretch/>
        </p:blipFill>
        <p:spPr>
          <a:xfrm>
            <a:off x="4547502" y="1978575"/>
            <a:ext cx="4208973" cy="2308800"/>
          </a:xfrm>
          <a:prstGeom prst="rect">
            <a:avLst/>
          </a:prstGeom>
          <a:noFill/>
          <a:ln>
            <a:noFill/>
          </a:ln>
        </p:spPr>
      </p:pic>
      <p:sp>
        <p:nvSpPr>
          <p:cNvPr id="280" name="Google Shape;280;g18b0c9adf10_0_139"/>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15</a:t>
            </a:r>
            <a:endParaRPr b="1" sz="2000">
              <a:solidFill>
                <a:srgbClr val="8182EF"/>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4" name="Shape 284"/>
        <p:cNvGrpSpPr/>
        <p:nvPr/>
      </p:nvGrpSpPr>
      <p:grpSpPr>
        <a:xfrm>
          <a:off x="0" y="0"/>
          <a:ext cx="0" cy="0"/>
          <a:chOff x="0" y="0"/>
          <a:chExt cx="0" cy="0"/>
        </a:xfrm>
      </p:grpSpPr>
      <p:sp>
        <p:nvSpPr>
          <p:cNvPr id="285" name="Google Shape;285;g18b0c9adf10_0_148"/>
          <p:cNvSpPr txBox="1"/>
          <p:nvPr/>
        </p:nvSpPr>
        <p:spPr>
          <a:xfrm>
            <a:off x="0" y="188686"/>
            <a:ext cx="3123600" cy="446400"/>
          </a:xfrm>
          <a:prstGeom prst="rect">
            <a:avLst/>
          </a:prstGeom>
          <a:noFill/>
          <a:ln>
            <a:noFill/>
          </a:ln>
        </p:spPr>
        <p:txBody>
          <a:bodyPr anchorCtr="0" anchor="t" bIns="45700" lIns="91425" spcFirstLastPara="1" rIns="91425" wrap="square" tIns="45700">
            <a:spAutoFit/>
          </a:bodyPr>
          <a:lstStyle/>
          <a:p>
            <a:pPr indent="0" lvl="0" marL="231775" marR="0" rtl="0" algn="l">
              <a:lnSpc>
                <a:spcPct val="100000"/>
              </a:lnSpc>
              <a:spcBef>
                <a:spcPts val="0"/>
              </a:spcBef>
              <a:spcAft>
                <a:spcPts val="0"/>
              </a:spcAft>
              <a:buClr>
                <a:srgbClr val="000000"/>
              </a:buClr>
              <a:buSzPts val="2000"/>
              <a:buFont typeface="Arial"/>
              <a:buNone/>
            </a:pPr>
            <a:r>
              <a:rPr b="1" i="0" lang="en-US" sz="1800" u="none" cap="none" strike="noStrike">
                <a:solidFill>
                  <a:srgbClr val="FFFFFF"/>
                </a:solidFill>
                <a:latin typeface="Roboto"/>
                <a:ea typeface="Roboto"/>
                <a:cs typeface="Roboto"/>
                <a:sym typeface="Roboto"/>
              </a:rPr>
              <a:t>Explanation</a:t>
            </a:r>
            <a:r>
              <a:rPr b="1" i="0" lang="en-US" sz="2300" u="none" cap="none" strike="noStrike">
                <a:solidFill>
                  <a:srgbClr val="FFFFFF"/>
                </a:solidFill>
                <a:latin typeface="Roboto"/>
                <a:ea typeface="Roboto"/>
                <a:cs typeface="Roboto"/>
                <a:sym typeface="Roboto"/>
              </a:rPr>
              <a:t>:</a:t>
            </a:r>
            <a:endParaRPr b="1" i="0" sz="2300" u="none" cap="none" strike="noStrike">
              <a:solidFill>
                <a:srgbClr val="FFFFFF"/>
              </a:solidFill>
              <a:latin typeface="Roboto"/>
              <a:ea typeface="Roboto"/>
              <a:cs typeface="Roboto"/>
              <a:sym typeface="Roboto"/>
            </a:endParaRPr>
          </a:p>
        </p:txBody>
      </p:sp>
      <p:sp>
        <p:nvSpPr>
          <p:cNvPr id="286" name="Google Shape;286;g18b0c9adf10_0_148"/>
          <p:cNvSpPr txBox="1"/>
          <p:nvPr/>
        </p:nvSpPr>
        <p:spPr>
          <a:xfrm>
            <a:off x="685800" y="1429874"/>
            <a:ext cx="8472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Roboto"/>
                <a:ea typeface="Roboto"/>
                <a:cs typeface="Roboto"/>
                <a:sym typeface="Roboto"/>
              </a:rPr>
              <a:t>Required percentage = [(128000/ 78000) x 100]% = 164%(approx)</a:t>
            </a:r>
            <a:endParaRPr b="0" i="0" sz="1400" u="none" cap="none" strike="noStrike">
              <a:solidFill>
                <a:srgbClr val="000000"/>
              </a:solidFill>
              <a:latin typeface="Roboto"/>
              <a:ea typeface="Roboto"/>
              <a:cs typeface="Roboto"/>
              <a:sym typeface="Roboto"/>
            </a:endParaRPr>
          </a:p>
        </p:txBody>
      </p:sp>
      <p:sp>
        <p:nvSpPr>
          <p:cNvPr id="287" name="Google Shape;287;g18b0c9adf10_0_148"/>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15</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Effect filter="fade" transition="in">
                                      <p:cBhvr>
                                        <p:cTn dur="1000"/>
                                        <p:tgtEl>
                                          <p:spTgt spid="28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18b0c9adf10_0_165"/>
          <p:cNvSpPr txBox="1"/>
          <p:nvPr/>
        </p:nvSpPr>
        <p:spPr>
          <a:xfrm>
            <a:off x="685800" y="1085850"/>
            <a:ext cx="8129400" cy="107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rgbClr val="000000"/>
                </a:solidFill>
                <a:latin typeface="Roboto"/>
                <a:ea typeface="Roboto"/>
                <a:cs typeface="Roboto"/>
                <a:sym typeface="Roboto"/>
              </a:rPr>
              <a:t>The following line graph gives the percentage of the number of candidates who qualified an examination out of the total number of candidates who appeared for the examination over a period of seven years from 2003 to 2009. Percentage of Candidates Qualified to Appeared in an Examination Over the Years</a:t>
            </a:r>
            <a:endParaRPr b="0" i="0" sz="1600" u="none" cap="none" strike="noStrike">
              <a:solidFill>
                <a:srgbClr val="000000"/>
              </a:solidFill>
              <a:latin typeface="Roboto"/>
              <a:ea typeface="Roboto"/>
              <a:cs typeface="Roboto"/>
              <a:sym typeface="Roboto"/>
            </a:endParaRPr>
          </a:p>
        </p:txBody>
      </p:sp>
      <p:sp>
        <p:nvSpPr>
          <p:cNvPr id="293" name="Google Shape;293;g18b0c9adf10_0_165"/>
          <p:cNvSpPr txBox="1"/>
          <p:nvPr/>
        </p:nvSpPr>
        <p:spPr>
          <a:xfrm>
            <a:off x="685800" y="2163151"/>
            <a:ext cx="46785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If the number of students appeared in the examination in 2004 and 2005 were in the ratio 2 : 3, then find the ratio of qualified students from these years? </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2: 3</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5: 6</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4: 5</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5:9 </a:t>
            </a:r>
            <a:endParaRPr i="0" sz="1600" u="none" cap="none" strike="noStrike">
              <a:solidFill>
                <a:srgbClr val="000000"/>
              </a:solidFill>
              <a:latin typeface="Roboto"/>
              <a:ea typeface="Roboto"/>
              <a:cs typeface="Roboto"/>
              <a:sym typeface="Roboto"/>
            </a:endParaRPr>
          </a:p>
        </p:txBody>
      </p:sp>
      <p:pic>
        <p:nvPicPr>
          <p:cNvPr id="294" name="Google Shape;294;g18b0c9adf10_0_165"/>
          <p:cNvPicPr preferRelativeResize="0"/>
          <p:nvPr/>
        </p:nvPicPr>
        <p:blipFill rotWithShape="1">
          <a:blip r:embed="rId3">
            <a:alphaModFix/>
          </a:blip>
          <a:srcRect b="0" l="0" r="0" t="0"/>
          <a:stretch/>
        </p:blipFill>
        <p:spPr>
          <a:xfrm>
            <a:off x="5364300" y="1991825"/>
            <a:ext cx="3656800" cy="2533975"/>
          </a:xfrm>
          <a:prstGeom prst="rect">
            <a:avLst/>
          </a:prstGeom>
          <a:noFill/>
          <a:ln>
            <a:noFill/>
          </a:ln>
        </p:spPr>
      </p:pic>
      <p:sp>
        <p:nvSpPr>
          <p:cNvPr id="295" name="Google Shape;295;g18b0c9adf10_0_165"/>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16</a:t>
            </a:r>
            <a:endParaRPr b="1" sz="2000">
              <a:solidFill>
                <a:srgbClr val="8182EF"/>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9" name="Shape 299"/>
        <p:cNvGrpSpPr/>
        <p:nvPr/>
      </p:nvGrpSpPr>
      <p:grpSpPr>
        <a:xfrm>
          <a:off x="0" y="0"/>
          <a:ext cx="0" cy="0"/>
          <a:chOff x="0" y="0"/>
          <a:chExt cx="0" cy="0"/>
        </a:xfrm>
      </p:grpSpPr>
      <p:sp>
        <p:nvSpPr>
          <p:cNvPr id="300" name="Google Shape;300;g18b0c9adf10_0_174"/>
          <p:cNvSpPr txBox="1"/>
          <p:nvPr/>
        </p:nvSpPr>
        <p:spPr>
          <a:xfrm>
            <a:off x="0" y="188686"/>
            <a:ext cx="3123600" cy="477000"/>
          </a:xfrm>
          <a:prstGeom prst="rect">
            <a:avLst/>
          </a:prstGeom>
          <a:noFill/>
          <a:ln>
            <a:noFill/>
          </a:ln>
        </p:spPr>
        <p:txBody>
          <a:bodyPr anchorCtr="0" anchor="t" bIns="45700" lIns="91425" spcFirstLastPara="1" rIns="91425" wrap="square" tIns="45700">
            <a:spAutoFit/>
          </a:bodyPr>
          <a:lstStyle/>
          <a:p>
            <a:pPr indent="0" lvl="0" marL="231775"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Roboto"/>
                <a:ea typeface="Roboto"/>
                <a:cs typeface="Roboto"/>
                <a:sym typeface="Roboto"/>
              </a:rPr>
              <a:t>Explanation</a:t>
            </a:r>
            <a:r>
              <a:rPr b="1" i="0" lang="en-US" sz="2500" u="none" cap="none" strike="noStrike">
                <a:solidFill>
                  <a:srgbClr val="FFFFFF"/>
                </a:solidFill>
                <a:latin typeface="Roboto"/>
                <a:ea typeface="Roboto"/>
                <a:cs typeface="Roboto"/>
                <a:sym typeface="Roboto"/>
              </a:rPr>
              <a:t>:</a:t>
            </a:r>
            <a:endParaRPr b="1" i="0" sz="2500" u="none" cap="none" strike="noStrike">
              <a:solidFill>
                <a:srgbClr val="FFFFFF"/>
              </a:solidFill>
              <a:latin typeface="Roboto"/>
              <a:ea typeface="Roboto"/>
              <a:cs typeface="Roboto"/>
              <a:sym typeface="Roboto"/>
            </a:endParaRPr>
          </a:p>
        </p:txBody>
      </p:sp>
      <p:sp>
        <p:nvSpPr>
          <p:cNvPr id="301" name="Google Shape;301;g18b0c9adf10_0_174"/>
          <p:cNvSpPr txBox="1"/>
          <p:nvPr/>
        </p:nvSpPr>
        <p:spPr>
          <a:xfrm>
            <a:off x="685800" y="1429875"/>
            <a:ext cx="8129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Roboto"/>
                <a:ea typeface="Roboto"/>
                <a:cs typeface="Roboto"/>
                <a:sym typeface="Roboto"/>
              </a:rPr>
              <a:t>Required ratio = 50% of 2 : 60% of 3 = 5 : 9.</a:t>
            </a:r>
            <a:endParaRPr b="0" i="0" sz="1400" u="none" cap="none" strike="noStrike">
              <a:solidFill>
                <a:srgbClr val="000000"/>
              </a:solidFill>
              <a:latin typeface="Roboto"/>
              <a:ea typeface="Roboto"/>
              <a:cs typeface="Roboto"/>
              <a:sym typeface="Roboto"/>
            </a:endParaRPr>
          </a:p>
        </p:txBody>
      </p:sp>
      <p:sp>
        <p:nvSpPr>
          <p:cNvPr id="302" name="Google Shape;302;g18b0c9adf10_0_174"/>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16</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animEffect filter="fade" transition="in">
                                      <p:cBhvr>
                                        <p:cTn dur="1000"/>
                                        <p:tgtEl>
                                          <p:spTgt spid="30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8b0c9adf10_0_185"/>
          <p:cNvSpPr txBox="1"/>
          <p:nvPr/>
        </p:nvSpPr>
        <p:spPr>
          <a:xfrm>
            <a:off x="685800" y="1417351"/>
            <a:ext cx="4678500" cy="206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If the number of candidates qualified in 2007 was 5800, what was the number of candidates appeared in 2007?</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7520</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7250</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7500</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72500</a:t>
            </a:r>
            <a:endParaRPr i="0" sz="1600" u="none" cap="none" strike="noStrike">
              <a:solidFill>
                <a:srgbClr val="000000"/>
              </a:solidFill>
              <a:latin typeface="Roboto"/>
              <a:ea typeface="Roboto"/>
              <a:cs typeface="Roboto"/>
              <a:sym typeface="Roboto"/>
            </a:endParaRPr>
          </a:p>
        </p:txBody>
      </p:sp>
      <p:pic>
        <p:nvPicPr>
          <p:cNvPr id="308" name="Google Shape;308;g18b0c9adf10_0_185"/>
          <p:cNvPicPr preferRelativeResize="0"/>
          <p:nvPr/>
        </p:nvPicPr>
        <p:blipFill rotWithShape="1">
          <a:blip r:embed="rId3">
            <a:alphaModFix/>
          </a:blip>
          <a:srcRect b="0" l="0" r="0" t="0"/>
          <a:stretch/>
        </p:blipFill>
        <p:spPr>
          <a:xfrm>
            <a:off x="4829700" y="1934550"/>
            <a:ext cx="3981800" cy="2928650"/>
          </a:xfrm>
          <a:prstGeom prst="rect">
            <a:avLst/>
          </a:prstGeom>
          <a:noFill/>
          <a:ln>
            <a:noFill/>
          </a:ln>
        </p:spPr>
      </p:pic>
      <p:sp>
        <p:nvSpPr>
          <p:cNvPr id="309" name="Google Shape;309;g18b0c9adf10_0_185"/>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17</a:t>
            </a:r>
            <a:endParaRPr b="1" sz="2000">
              <a:solidFill>
                <a:srgbClr val="8182EF"/>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3" name="Shape 313"/>
        <p:cNvGrpSpPr/>
        <p:nvPr/>
      </p:nvGrpSpPr>
      <p:grpSpPr>
        <a:xfrm>
          <a:off x="0" y="0"/>
          <a:ext cx="0" cy="0"/>
          <a:chOff x="0" y="0"/>
          <a:chExt cx="0" cy="0"/>
        </a:xfrm>
      </p:grpSpPr>
      <p:sp>
        <p:nvSpPr>
          <p:cNvPr id="314" name="Google Shape;314;g18b0c9adf10_0_194"/>
          <p:cNvSpPr txBox="1"/>
          <p:nvPr/>
        </p:nvSpPr>
        <p:spPr>
          <a:xfrm>
            <a:off x="0" y="188686"/>
            <a:ext cx="3123600" cy="477000"/>
          </a:xfrm>
          <a:prstGeom prst="rect">
            <a:avLst/>
          </a:prstGeom>
          <a:noFill/>
          <a:ln>
            <a:noFill/>
          </a:ln>
        </p:spPr>
        <p:txBody>
          <a:bodyPr anchorCtr="0" anchor="t" bIns="45700" lIns="91425" spcFirstLastPara="1" rIns="91425" wrap="square" tIns="45700">
            <a:spAutoFit/>
          </a:bodyPr>
          <a:lstStyle/>
          <a:p>
            <a:pPr indent="0" lvl="0" marL="231775"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Roboto"/>
                <a:ea typeface="Roboto"/>
                <a:cs typeface="Roboto"/>
                <a:sym typeface="Roboto"/>
              </a:rPr>
              <a:t>Explanation</a:t>
            </a:r>
            <a:r>
              <a:rPr b="1" i="0" lang="en-US" sz="2500" u="none" cap="none" strike="noStrike">
                <a:solidFill>
                  <a:srgbClr val="FFFFFF"/>
                </a:solidFill>
                <a:latin typeface="Roboto"/>
                <a:ea typeface="Roboto"/>
                <a:cs typeface="Roboto"/>
                <a:sym typeface="Roboto"/>
              </a:rPr>
              <a:t>:</a:t>
            </a:r>
            <a:endParaRPr b="1" i="0" sz="2500" u="none" cap="none" strike="noStrike">
              <a:solidFill>
                <a:srgbClr val="FFFFFF"/>
              </a:solidFill>
              <a:latin typeface="Roboto"/>
              <a:ea typeface="Roboto"/>
              <a:cs typeface="Roboto"/>
              <a:sym typeface="Roboto"/>
            </a:endParaRPr>
          </a:p>
        </p:txBody>
      </p:sp>
      <p:sp>
        <p:nvSpPr>
          <p:cNvPr id="315" name="Google Shape;315;g18b0c9adf10_0_194"/>
          <p:cNvSpPr txBox="1"/>
          <p:nvPr/>
        </p:nvSpPr>
        <p:spPr>
          <a:xfrm>
            <a:off x="685800" y="1429875"/>
            <a:ext cx="81297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500" u="none" cap="none" strike="noStrike">
                <a:solidFill>
                  <a:schemeClr val="dk1"/>
                </a:solidFill>
                <a:latin typeface="Roboto"/>
                <a:ea typeface="Roboto"/>
                <a:cs typeface="Roboto"/>
                <a:sym typeface="Roboto"/>
              </a:rPr>
              <a:t>Required number = 5800/0.8 = 7250</a:t>
            </a:r>
            <a:endParaRPr b="0" i="0" sz="1500" u="none" cap="none" strike="noStrike">
              <a:solidFill>
                <a:srgbClr val="000000"/>
              </a:solidFill>
              <a:latin typeface="Roboto"/>
              <a:ea typeface="Roboto"/>
              <a:cs typeface="Roboto"/>
              <a:sym typeface="Roboto"/>
            </a:endParaRPr>
          </a:p>
        </p:txBody>
      </p:sp>
      <p:sp>
        <p:nvSpPr>
          <p:cNvPr id="316" name="Google Shape;316;g18b0c9adf10_0_194"/>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17</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animEffect filter="fade" transition="in">
                                      <p:cBhvr>
                                        <p:cTn dur="1000"/>
                                        <p:tgtEl>
                                          <p:spTgt spid="31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8b0c9adf10_0_202"/>
          <p:cNvSpPr txBox="1"/>
          <p:nvPr/>
        </p:nvSpPr>
        <p:spPr>
          <a:xfrm>
            <a:off x="685800" y="1429876"/>
            <a:ext cx="46785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If the total number of candidates appeared in 2005 and 2006 together was 42400, then the total number of candidates qualified in these two years together was?</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34700</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32100</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31500</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Can’t be determined</a:t>
            </a:r>
            <a:endParaRPr i="0" sz="1600" u="none" cap="none" strike="noStrike">
              <a:solidFill>
                <a:srgbClr val="000000"/>
              </a:solidFill>
              <a:latin typeface="Roboto"/>
              <a:ea typeface="Roboto"/>
              <a:cs typeface="Roboto"/>
              <a:sym typeface="Roboto"/>
            </a:endParaRPr>
          </a:p>
        </p:txBody>
      </p:sp>
      <p:pic>
        <p:nvPicPr>
          <p:cNvPr id="322" name="Google Shape;322;g18b0c9adf10_0_202"/>
          <p:cNvPicPr preferRelativeResize="0"/>
          <p:nvPr/>
        </p:nvPicPr>
        <p:blipFill rotWithShape="1">
          <a:blip r:embed="rId3">
            <a:alphaModFix/>
          </a:blip>
          <a:srcRect b="0" l="0" r="0" t="0"/>
          <a:stretch/>
        </p:blipFill>
        <p:spPr>
          <a:xfrm>
            <a:off x="5162200" y="1990575"/>
            <a:ext cx="3981800" cy="2928650"/>
          </a:xfrm>
          <a:prstGeom prst="rect">
            <a:avLst/>
          </a:prstGeom>
          <a:noFill/>
          <a:ln>
            <a:noFill/>
          </a:ln>
        </p:spPr>
      </p:pic>
      <p:sp>
        <p:nvSpPr>
          <p:cNvPr id="323" name="Google Shape;323;g18b0c9adf10_0_202"/>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18</a:t>
            </a:r>
            <a:endParaRPr b="1" sz="2000">
              <a:solidFill>
                <a:srgbClr val="8182E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idx="1" type="body"/>
          </p:nvPr>
        </p:nvSpPr>
        <p:spPr>
          <a:xfrm>
            <a:off x="664938" y="1429875"/>
            <a:ext cx="7814100" cy="295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US" sz="1500">
                <a:solidFill>
                  <a:schemeClr val="dk1"/>
                </a:solidFill>
              </a:rPr>
              <a:t>Data Interpretation is one of the most interesting chapter as it deals with real world scenarios where analysis is based on consideration of the data given and analysis.</a:t>
            </a:r>
            <a:endParaRPr sz="1500">
              <a:solidFill>
                <a:schemeClr val="dk1"/>
              </a:solidFill>
            </a:endParaRPr>
          </a:p>
          <a:p>
            <a:pPr indent="0" lvl="0" marL="0" rtl="0" algn="just">
              <a:lnSpc>
                <a:spcPct val="115000"/>
              </a:lnSpc>
              <a:spcBef>
                <a:spcPts val="0"/>
              </a:spcBef>
              <a:spcAft>
                <a:spcPts val="0"/>
              </a:spcAft>
              <a:buSzPts val="1800"/>
              <a:buNone/>
            </a:pPr>
            <a:r>
              <a:t/>
            </a:r>
            <a:endParaRPr sz="15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rPr>
              <a:t>Questions from this chapter can be based on:</a:t>
            </a:r>
            <a:endParaRPr sz="15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rPr>
              <a:t>Bar Graph</a:t>
            </a:r>
            <a:endParaRPr sz="1500">
              <a:solidFill>
                <a:schemeClr val="dk1"/>
              </a:solidFill>
            </a:endParaRPr>
          </a:p>
          <a:p>
            <a:pPr indent="0" lvl="0" marL="0" rtl="0" algn="just">
              <a:lnSpc>
                <a:spcPct val="115000"/>
              </a:lnSpc>
              <a:spcBef>
                <a:spcPts val="0"/>
              </a:spcBef>
              <a:spcAft>
                <a:spcPts val="0"/>
              </a:spcAft>
              <a:buSzPts val="1800"/>
              <a:buNone/>
            </a:pPr>
            <a:r>
              <a:rPr lang="en-US" sz="1500">
                <a:solidFill>
                  <a:schemeClr val="dk1"/>
                </a:solidFill>
              </a:rPr>
              <a:t>Line Graph</a:t>
            </a:r>
            <a:endParaRPr sz="15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sz="1500">
                <a:solidFill>
                  <a:schemeClr val="dk1"/>
                </a:solidFill>
              </a:rPr>
              <a:t>Pie Chart</a:t>
            </a:r>
            <a:endParaRPr sz="1500">
              <a:solidFill>
                <a:schemeClr val="dk1"/>
              </a:solidFill>
            </a:endParaRPr>
          </a:p>
          <a:p>
            <a:pPr indent="0" lvl="0" marL="0" rtl="0" algn="just">
              <a:lnSpc>
                <a:spcPct val="115000"/>
              </a:lnSpc>
              <a:spcBef>
                <a:spcPts val="0"/>
              </a:spcBef>
              <a:spcAft>
                <a:spcPts val="0"/>
              </a:spcAft>
              <a:buSzPts val="1800"/>
              <a:buNone/>
            </a:pPr>
            <a:r>
              <a:rPr lang="en-US" sz="1500">
                <a:solidFill>
                  <a:schemeClr val="dk1"/>
                </a:solidFill>
              </a:rPr>
              <a:t>Data Table</a:t>
            </a:r>
            <a:endParaRPr sz="1500">
              <a:solidFill>
                <a:schemeClr val="dk1"/>
              </a:solidFill>
            </a:endParaRPr>
          </a:p>
        </p:txBody>
      </p:sp>
      <p:sp>
        <p:nvSpPr>
          <p:cNvPr id="78" name="Google Shape;78;p3"/>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US" sz="3500" u="none" cap="none" strike="noStrike">
                <a:solidFill>
                  <a:srgbClr val="8182EF"/>
                </a:solidFill>
                <a:latin typeface="Roboto Black"/>
                <a:ea typeface="Roboto Black"/>
                <a:cs typeface="Roboto Black"/>
                <a:sym typeface="Roboto Black"/>
              </a:rPr>
              <a:t>DATA </a:t>
            </a:r>
            <a:r>
              <a:rPr lang="en-US" sz="3500">
                <a:solidFill>
                  <a:srgbClr val="8182EF"/>
                </a:solidFill>
                <a:latin typeface="Roboto Black"/>
                <a:ea typeface="Roboto Black"/>
                <a:cs typeface="Roboto Black"/>
                <a:sym typeface="Roboto Black"/>
              </a:rPr>
              <a:t>INTERPRETATION</a:t>
            </a:r>
            <a:endParaRPr b="0" i="0" sz="3500" u="none" cap="none" strike="noStrike">
              <a:solidFill>
                <a:srgbClr val="8182EF"/>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000"/>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1000"/>
                                        <p:tgtEl>
                                          <p:spTgt spid="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animEffect filter="fade" transition="in">
                                      <p:cBhvr>
                                        <p:cTn dur="1000"/>
                                        <p:tgtEl>
                                          <p:spTgt spid="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animEffect filter="fade" transition="in">
                                      <p:cBhvr>
                                        <p:cTn dur="1000"/>
                                        <p:tgtEl>
                                          <p:spTgt spid="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animEffect filter="fade" transition="in">
                                      <p:cBhvr>
                                        <p:cTn dur="1000"/>
                                        <p:tgtEl>
                                          <p:spTgt spid="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animEffect filter="fade" transition="in">
                                      <p:cBhvr>
                                        <p:cTn dur="1000"/>
                                        <p:tgtEl>
                                          <p:spTgt spid="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6" st="6"/>
                                            </p:txEl>
                                          </p:spTgt>
                                        </p:tgtEl>
                                        <p:attrNameLst>
                                          <p:attrName>style.visibility</p:attrName>
                                        </p:attrNameLst>
                                      </p:cBhvr>
                                      <p:to>
                                        <p:strVal val="visible"/>
                                      </p:to>
                                    </p:set>
                                    <p:animEffect filter="fade" transition="in">
                                      <p:cBhvr>
                                        <p:cTn dur="1000"/>
                                        <p:tgtEl>
                                          <p:spTgt spid="7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7" name="Shape 327"/>
        <p:cNvGrpSpPr/>
        <p:nvPr/>
      </p:nvGrpSpPr>
      <p:grpSpPr>
        <a:xfrm>
          <a:off x="0" y="0"/>
          <a:ext cx="0" cy="0"/>
          <a:chOff x="0" y="0"/>
          <a:chExt cx="0" cy="0"/>
        </a:xfrm>
      </p:grpSpPr>
      <p:sp>
        <p:nvSpPr>
          <p:cNvPr id="328" name="Google Shape;328;g18b0c9adf10_0_211"/>
          <p:cNvSpPr txBox="1"/>
          <p:nvPr/>
        </p:nvSpPr>
        <p:spPr>
          <a:xfrm>
            <a:off x="0" y="188686"/>
            <a:ext cx="3123600" cy="477000"/>
          </a:xfrm>
          <a:prstGeom prst="rect">
            <a:avLst/>
          </a:prstGeom>
          <a:noFill/>
          <a:ln>
            <a:noFill/>
          </a:ln>
        </p:spPr>
        <p:txBody>
          <a:bodyPr anchorCtr="0" anchor="t" bIns="45700" lIns="91425" spcFirstLastPara="1" rIns="91425" wrap="square" tIns="45700">
            <a:spAutoFit/>
          </a:bodyPr>
          <a:lstStyle/>
          <a:p>
            <a:pPr indent="0" lvl="0" marL="231775"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Roboto"/>
                <a:ea typeface="Roboto"/>
                <a:cs typeface="Roboto"/>
                <a:sym typeface="Roboto"/>
              </a:rPr>
              <a:t>Explanation</a:t>
            </a:r>
            <a:r>
              <a:rPr b="1" i="0" lang="en-US" sz="2500" u="none" cap="none" strike="noStrike">
                <a:solidFill>
                  <a:srgbClr val="FFFFFF"/>
                </a:solidFill>
                <a:latin typeface="Roboto"/>
                <a:ea typeface="Roboto"/>
                <a:cs typeface="Roboto"/>
                <a:sym typeface="Roboto"/>
              </a:rPr>
              <a:t>:</a:t>
            </a:r>
            <a:endParaRPr b="1" i="0" sz="2500" u="none" cap="none" strike="noStrike">
              <a:solidFill>
                <a:srgbClr val="FFFFFF"/>
              </a:solidFill>
              <a:latin typeface="Roboto"/>
              <a:ea typeface="Roboto"/>
              <a:cs typeface="Roboto"/>
              <a:sym typeface="Roboto"/>
            </a:endParaRPr>
          </a:p>
        </p:txBody>
      </p:sp>
      <p:sp>
        <p:nvSpPr>
          <p:cNvPr id="329" name="Google Shape;329;g18b0c9adf10_0_211"/>
          <p:cNvSpPr txBox="1"/>
          <p:nvPr/>
        </p:nvSpPr>
        <p:spPr>
          <a:xfrm>
            <a:off x="685800" y="1429875"/>
            <a:ext cx="77364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Roboto"/>
                <a:ea typeface="Roboto"/>
                <a:cs typeface="Roboto"/>
                <a:sym typeface="Roboto"/>
              </a:rPr>
              <a:t>Since we don’t know the number of candidates appeared in 2005 and 2006 individually, we cannot find the number of qualified candidates.</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chemeClr val="dk1"/>
              </a:solidFill>
              <a:latin typeface="Roboto"/>
              <a:ea typeface="Roboto"/>
              <a:cs typeface="Roboto"/>
              <a:sym typeface="Roboto"/>
            </a:endParaRPr>
          </a:p>
        </p:txBody>
      </p:sp>
      <p:sp>
        <p:nvSpPr>
          <p:cNvPr id="330" name="Google Shape;330;g18b0c9adf10_0_211"/>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18</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1000"/>
                                        <p:tgtEl>
                                          <p:spTgt spid="3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Effect filter="fade" transition="in">
                                      <p:cBhvr>
                                        <p:cTn dur="1000"/>
                                        <p:tgtEl>
                                          <p:spTgt spid="32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18b0c9adf10_0_219"/>
          <p:cNvSpPr txBox="1"/>
          <p:nvPr/>
        </p:nvSpPr>
        <p:spPr>
          <a:xfrm>
            <a:off x="685800" y="1429875"/>
            <a:ext cx="5151300" cy="243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i="0" lang="en-US" sz="1600" u="none" cap="none" strike="noStrike">
                <a:solidFill>
                  <a:srgbClr val="000000"/>
                </a:solidFill>
                <a:latin typeface="Roboto"/>
                <a:ea typeface="Roboto"/>
                <a:cs typeface="Roboto"/>
                <a:sym typeface="Roboto"/>
              </a:rPr>
              <a:t>The total number of candidates qualified in 2008 and 2009 together was 6600 and the number of candidates appeared in 2008 was 5100. What was the number of candidates appeared in 2009?</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i="0" sz="16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AutoNum type="alphaUcPeriod"/>
            </a:pPr>
            <a:r>
              <a:rPr i="0" lang="en-US" sz="1600" u="none" cap="none" strike="noStrike">
                <a:solidFill>
                  <a:srgbClr val="000000"/>
                </a:solidFill>
                <a:latin typeface="Roboto"/>
                <a:ea typeface="Roboto"/>
                <a:cs typeface="Roboto"/>
                <a:sym typeface="Roboto"/>
              </a:rPr>
              <a:t>4000</a:t>
            </a:r>
            <a:endParaRPr i="0" sz="16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AutoNum type="alphaUcPeriod"/>
            </a:pPr>
            <a:r>
              <a:rPr i="0" lang="en-US" sz="1600" u="none" cap="none" strike="noStrike">
                <a:solidFill>
                  <a:srgbClr val="000000"/>
                </a:solidFill>
                <a:latin typeface="Roboto"/>
                <a:ea typeface="Roboto"/>
                <a:cs typeface="Roboto"/>
                <a:sym typeface="Roboto"/>
              </a:rPr>
              <a:t>4850</a:t>
            </a:r>
            <a:endParaRPr i="0" sz="16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AutoNum type="alphaUcPeriod"/>
            </a:pPr>
            <a:r>
              <a:rPr i="0" lang="en-US" sz="1600" u="none" cap="none" strike="noStrike">
                <a:solidFill>
                  <a:srgbClr val="000000"/>
                </a:solidFill>
                <a:latin typeface="Roboto"/>
                <a:ea typeface="Roboto"/>
                <a:cs typeface="Roboto"/>
                <a:sym typeface="Roboto"/>
              </a:rPr>
              <a:t>4200</a:t>
            </a:r>
            <a:endParaRPr i="0" sz="16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AutoNum type="alphaUcPeriod"/>
            </a:pPr>
            <a:r>
              <a:rPr i="0" lang="en-US" sz="1600" u="none" cap="none" strike="noStrike">
                <a:solidFill>
                  <a:srgbClr val="000000"/>
                </a:solidFill>
                <a:latin typeface="Roboto"/>
                <a:ea typeface="Roboto"/>
                <a:cs typeface="Roboto"/>
                <a:sym typeface="Roboto"/>
              </a:rPr>
              <a:t>4150</a:t>
            </a:r>
            <a:endParaRPr i="0" sz="1600" u="none" cap="none" strike="noStrike">
              <a:solidFill>
                <a:srgbClr val="000000"/>
              </a:solidFill>
              <a:latin typeface="Roboto"/>
              <a:ea typeface="Roboto"/>
              <a:cs typeface="Roboto"/>
              <a:sym typeface="Roboto"/>
            </a:endParaRPr>
          </a:p>
        </p:txBody>
      </p:sp>
      <p:pic>
        <p:nvPicPr>
          <p:cNvPr id="336" name="Google Shape;336;g18b0c9adf10_0_219"/>
          <p:cNvPicPr preferRelativeResize="0"/>
          <p:nvPr/>
        </p:nvPicPr>
        <p:blipFill rotWithShape="1">
          <a:blip r:embed="rId3">
            <a:alphaModFix/>
          </a:blip>
          <a:srcRect b="0" l="0" r="0" t="0"/>
          <a:stretch/>
        </p:blipFill>
        <p:spPr>
          <a:xfrm>
            <a:off x="5837089" y="2181891"/>
            <a:ext cx="3142771" cy="2308284"/>
          </a:xfrm>
          <a:prstGeom prst="rect">
            <a:avLst/>
          </a:prstGeom>
          <a:noFill/>
          <a:ln>
            <a:noFill/>
          </a:ln>
        </p:spPr>
      </p:pic>
      <p:sp>
        <p:nvSpPr>
          <p:cNvPr id="337" name="Google Shape;337;g18b0c9adf10_0_219"/>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19</a:t>
            </a:r>
            <a:endParaRPr b="1" sz="2000">
              <a:solidFill>
                <a:srgbClr val="8182EF"/>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1" name="Shape 341"/>
        <p:cNvGrpSpPr/>
        <p:nvPr/>
      </p:nvGrpSpPr>
      <p:grpSpPr>
        <a:xfrm>
          <a:off x="0" y="0"/>
          <a:ext cx="0" cy="0"/>
          <a:chOff x="0" y="0"/>
          <a:chExt cx="0" cy="0"/>
        </a:xfrm>
      </p:grpSpPr>
      <p:sp>
        <p:nvSpPr>
          <p:cNvPr id="342" name="Google Shape;342;g18b0c9adf10_0_228"/>
          <p:cNvSpPr txBox="1"/>
          <p:nvPr/>
        </p:nvSpPr>
        <p:spPr>
          <a:xfrm>
            <a:off x="0" y="188686"/>
            <a:ext cx="3123600" cy="477000"/>
          </a:xfrm>
          <a:prstGeom prst="rect">
            <a:avLst/>
          </a:prstGeom>
          <a:noFill/>
          <a:ln>
            <a:noFill/>
          </a:ln>
        </p:spPr>
        <p:txBody>
          <a:bodyPr anchorCtr="0" anchor="t" bIns="45700" lIns="91425" spcFirstLastPara="1" rIns="91425" wrap="square" tIns="45700">
            <a:spAutoFit/>
          </a:bodyPr>
          <a:lstStyle/>
          <a:p>
            <a:pPr indent="0" lvl="0" marL="231775" marR="0" rtl="0" algn="l">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Roboto"/>
                <a:ea typeface="Roboto"/>
                <a:cs typeface="Roboto"/>
                <a:sym typeface="Roboto"/>
              </a:rPr>
              <a:t>Explanation</a:t>
            </a:r>
            <a:r>
              <a:rPr b="1" i="0" lang="en-US" sz="2500" u="none" cap="none" strike="noStrike">
                <a:solidFill>
                  <a:srgbClr val="FFFFFF"/>
                </a:solidFill>
                <a:latin typeface="Roboto"/>
                <a:ea typeface="Roboto"/>
                <a:cs typeface="Roboto"/>
                <a:sym typeface="Roboto"/>
              </a:rPr>
              <a:t>:</a:t>
            </a:r>
            <a:endParaRPr b="1" i="0" sz="2500" u="none" cap="none" strike="noStrike">
              <a:solidFill>
                <a:srgbClr val="FFFFFF"/>
              </a:solidFill>
              <a:latin typeface="Roboto"/>
              <a:ea typeface="Roboto"/>
              <a:cs typeface="Roboto"/>
              <a:sym typeface="Roboto"/>
            </a:endParaRPr>
          </a:p>
        </p:txBody>
      </p:sp>
      <p:sp>
        <p:nvSpPr>
          <p:cNvPr id="343" name="Google Shape;343;g18b0c9adf10_0_228"/>
          <p:cNvSpPr txBox="1"/>
          <p:nvPr/>
        </p:nvSpPr>
        <p:spPr>
          <a:xfrm>
            <a:off x="685800" y="1429874"/>
            <a:ext cx="8472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Roboto"/>
                <a:ea typeface="Roboto"/>
                <a:cs typeface="Roboto"/>
                <a:sym typeface="Roboto"/>
              </a:rPr>
              <a:t>Let the number of candidates appeared in 2009 was x. Then 80% of 5100 + 60% of x = 6600 x = 4200</a:t>
            </a:r>
            <a:endParaRPr b="0" i="0" sz="1400" u="none" cap="none" strike="noStrike">
              <a:solidFill>
                <a:srgbClr val="000000"/>
              </a:solidFill>
              <a:latin typeface="Roboto"/>
              <a:ea typeface="Roboto"/>
              <a:cs typeface="Roboto"/>
              <a:sym typeface="Roboto"/>
            </a:endParaRPr>
          </a:p>
        </p:txBody>
      </p:sp>
      <p:sp>
        <p:nvSpPr>
          <p:cNvPr id="344" name="Google Shape;344;g18b0c9adf10_0_228"/>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19</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animEffect filter="fade" transition="in">
                                      <p:cBhvr>
                                        <p:cTn dur="1000"/>
                                        <p:tgtEl>
                                          <p:spTgt spid="34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9"/>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pic>
        <p:nvPicPr>
          <p:cNvPr id="350" name="Google Shape;350;p9"/>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351" name="Google Shape;351;p9"/>
          <p:cNvSpPr/>
          <p:nvPr/>
        </p:nvSpPr>
        <p:spPr>
          <a:xfrm>
            <a:off x="1634729" y="4055269"/>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57" name="Google Shape;357;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358" name="Google Shape;358;p10"/>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359" name="Google Shape;359;p10"/>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360" name="Google Shape;360;p10"/>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61" name="Google Shape;361;p10"/>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62" name="Google Shape;362;p10"/>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363" name="Google Shape;363;p10"/>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64" name="Google Shape;364;p10"/>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365" name="Google Shape;365;p10"/>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366" name="Google Shape;366;p10"/>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367" name="Google Shape;367;p10"/>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481c3950792bf2f7_1"/>
          <p:cNvSpPr txBox="1"/>
          <p:nvPr/>
        </p:nvSpPr>
        <p:spPr>
          <a:xfrm>
            <a:off x="685800" y="1429875"/>
            <a:ext cx="84723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Study the following graph carefully to answer the questions— The following Bar graph gives the number of products manufactured and sold by a company over the years. (in thousands)</a:t>
            </a:r>
            <a:endParaRPr b="0" i="0" sz="1600" u="none" cap="none" strike="noStrike">
              <a:solidFill>
                <a:srgbClr val="000000"/>
              </a:solidFill>
              <a:latin typeface="Roboto"/>
              <a:ea typeface="Roboto"/>
              <a:cs typeface="Roboto"/>
              <a:sym typeface="Roboto"/>
            </a:endParaRPr>
          </a:p>
        </p:txBody>
      </p:sp>
      <p:pic>
        <p:nvPicPr>
          <p:cNvPr id="84" name="Google Shape;84;g481c3950792bf2f7_1"/>
          <p:cNvPicPr preferRelativeResize="0"/>
          <p:nvPr/>
        </p:nvPicPr>
        <p:blipFill rotWithShape="1">
          <a:blip r:embed="rId3">
            <a:alphaModFix/>
          </a:blip>
          <a:srcRect b="0" l="0" r="0" t="0"/>
          <a:stretch/>
        </p:blipFill>
        <p:spPr>
          <a:xfrm>
            <a:off x="5347611" y="2225400"/>
            <a:ext cx="3703738" cy="2918100"/>
          </a:xfrm>
          <a:prstGeom prst="rect">
            <a:avLst/>
          </a:prstGeom>
          <a:noFill/>
          <a:ln>
            <a:noFill/>
          </a:ln>
        </p:spPr>
      </p:pic>
      <p:sp>
        <p:nvSpPr>
          <p:cNvPr id="85" name="Google Shape;85;g481c3950792bf2f7_1"/>
          <p:cNvSpPr txBox="1"/>
          <p:nvPr/>
        </p:nvSpPr>
        <p:spPr>
          <a:xfrm>
            <a:off x="685800" y="2472025"/>
            <a:ext cx="4335600" cy="206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What is the difference in the number of products manufactured by the Company in the year 2009 and 2008 ? </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5000</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5500</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3500</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4500 </a:t>
            </a:r>
            <a:endParaRPr i="0" sz="1600" u="none" cap="none" strike="noStrike">
              <a:solidFill>
                <a:srgbClr val="000000"/>
              </a:solidFill>
              <a:latin typeface="Roboto"/>
              <a:ea typeface="Roboto"/>
              <a:cs typeface="Roboto"/>
              <a:sym typeface="Roboto"/>
            </a:endParaRPr>
          </a:p>
        </p:txBody>
      </p:sp>
      <p:sp>
        <p:nvSpPr>
          <p:cNvPr id="86" name="Google Shape;86;g481c3950792bf2f7_1"/>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01</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Effect filter="fade" transition="in">
                                      <p:cBhvr>
                                        <p:cTn dur="1000"/>
                                        <p:tgtEl>
                                          <p:spTgt spid="8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0" name="Shape 90"/>
        <p:cNvGrpSpPr/>
        <p:nvPr/>
      </p:nvGrpSpPr>
      <p:grpSpPr>
        <a:xfrm>
          <a:off x="0" y="0"/>
          <a:ext cx="0" cy="0"/>
          <a:chOff x="0" y="0"/>
          <a:chExt cx="0" cy="0"/>
        </a:xfrm>
      </p:grpSpPr>
      <p:sp>
        <p:nvSpPr>
          <p:cNvPr id="91" name="Google Shape;91;g481c3950792bf2f7_8"/>
          <p:cNvSpPr txBox="1"/>
          <p:nvPr/>
        </p:nvSpPr>
        <p:spPr>
          <a:xfrm>
            <a:off x="685800" y="1600199"/>
            <a:ext cx="8143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Difference = 52500 – 47500 = 5000</a:t>
            </a:r>
            <a:endParaRPr b="0" i="0" sz="1800" u="none" cap="none" strike="noStrike">
              <a:solidFill>
                <a:schemeClr val="dk1"/>
              </a:solidFill>
              <a:latin typeface="Roboto"/>
              <a:ea typeface="Roboto"/>
              <a:cs typeface="Roboto"/>
              <a:sym typeface="Roboto"/>
            </a:endParaRPr>
          </a:p>
        </p:txBody>
      </p:sp>
      <p:sp>
        <p:nvSpPr>
          <p:cNvPr id="92" name="Google Shape;92;g481c3950792bf2f7_8"/>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01</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g481c3950792bf2f7_21"/>
          <p:cNvPicPr preferRelativeResize="0"/>
          <p:nvPr/>
        </p:nvPicPr>
        <p:blipFill rotWithShape="1">
          <a:blip r:embed="rId3">
            <a:alphaModFix/>
          </a:blip>
          <a:srcRect b="0" l="0" r="0" t="0"/>
          <a:stretch/>
        </p:blipFill>
        <p:spPr>
          <a:xfrm>
            <a:off x="5121425" y="2025850"/>
            <a:ext cx="3204901" cy="2918100"/>
          </a:xfrm>
          <a:prstGeom prst="rect">
            <a:avLst/>
          </a:prstGeom>
          <a:noFill/>
          <a:ln>
            <a:noFill/>
          </a:ln>
        </p:spPr>
      </p:pic>
      <p:sp>
        <p:nvSpPr>
          <p:cNvPr id="98" name="Google Shape;98;g481c3950792bf2f7_21"/>
          <p:cNvSpPr txBox="1"/>
          <p:nvPr/>
        </p:nvSpPr>
        <p:spPr>
          <a:xfrm>
            <a:off x="685800" y="1429875"/>
            <a:ext cx="6316800" cy="206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i="0" lang="en-US" sz="1600" u="none" cap="none" strike="noStrike">
                <a:solidFill>
                  <a:schemeClr val="dk1"/>
                </a:solidFill>
                <a:latin typeface="Roboto"/>
                <a:ea typeface="Roboto"/>
                <a:cs typeface="Roboto"/>
                <a:sym typeface="Roboto"/>
              </a:rPr>
              <a:t>The number of products sold by the company in the year 2004 is what percent of the number of products manufactured by it in that year ? (Rounded off to two digits after decimal)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i="0" sz="1600" u="none" cap="none" strike="noStrike">
              <a:solidFill>
                <a:schemeClr val="dk1"/>
              </a:solidFill>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a:buAutoNum type="alphaUcPeriod"/>
            </a:pPr>
            <a:r>
              <a:rPr i="0" lang="en-US" sz="1600" u="none" cap="none" strike="noStrike">
                <a:solidFill>
                  <a:schemeClr val="dk1"/>
                </a:solidFill>
                <a:latin typeface="Roboto"/>
                <a:ea typeface="Roboto"/>
                <a:cs typeface="Roboto"/>
                <a:sym typeface="Roboto"/>
              </a:rPr>
              <a:t>71·43</a:t>
            </a:r>
            <a:endParaRPr i="0" sz="1600" u="none" cap="none" strike="noStrike">
              <a:solidFill>
                <a:schemeClr val="dk1"/>
              </a:solidFill>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a:buAutoNum type="alphaUcPeriod"/>
            </a:pPr>
            <a:r>
              <a:rPr i="0" lang="en-US" sz="1600" u="none" cap="none" strike="noStrike">
                <a:solidFill>
                  <a:schemeClr val="dk1"/>
                </a:solidFill>
                <a:latin typeface="Roboto"/>
                <a:ea typeface="Roboto"/>
                <a:cs typeface="Roboto"/>
                <a:sym typeface="Roboto"/>
              </a:rPr>
              <a:t>67·51</a:t>
            </a:r>
            <a:endParaRPr i="0" sz="1600" u="none" cap="none" strike="noStrike">
              <a:solidFill>
                <a:schemeClr val="dk1"/>
              </a:solidFill>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a:buAutoNum type="alphaUcPeriod"/>
            </a:pPr>
            <a:r>
              <a:rPr i="0" lang="en-US" sz="1600" u="none" cap="none" strike="noStrike">
                <a:solidFill>
                  <a:schemeClr val="dk1"/>
                </a:solidFill>
                <a:latin typeface="Roboto"/>
                <a:ea typeface="Roboto"/>
                <a:cs typeface="Roboto"/>
                <a:sym typeface="Roboto"/>
              </a:rPr>
              <a:t>81·67</a:t>
            </a:r>
            <a:endParaRPr i="0" sz="1600" u="none" cap="none" strike="noStrike">
              <a:solidFill>
                <a:schemeClr val="dk1"/>
              </a:solidFill>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a:buAutoNum type="alphaUcPeriod"/>
            </a:pPr>
            <a:r>
              <a:rPr i="0" lang="en-US" sz="1600" u="none" cap="none" strike="noStrike">
                <a:solidFill>
                  <a:schemeClr val="dk1"/>
                </a:solidFill>
                <a:latin typeface="Roboto"/>
                <a:ea typeface="Roboto"/>
                <a:cs typeface="Roboto"/>
                <a:sym typeface="Roboto"/>
              </a:rPr>
              <a:t>56·29</a:t>
            </a:r>
            <a:endParaRPr i="0" sz="1600" u="none" cap="none" strike="noStrike">
              <a:solidFill>
                <a:srgbClr val="000000"/>
              </a:solidFill>
              <a:latin typeface="Roboto"/>
              <a:ea typeface="Roboto"/>
              <a:cs typeface="Roboto"/>
              <a:sym typeface="Roboto"/>
            </a:endParaRPr>
          </a:p>
        </p:txBody>
      </p:sp>
      <p:sp>
        <p:nvSpPr>
          <p:cNvPr id="99" name="Google Shape;99;g481c3950792bf2f7_21"/>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02</a:t>
            </a:r>
            <a:endParaRPr b="1" sz="2000">
              <a:solidFill>
                <a:srgbClr val="8182E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 name="Shape 103"/>
        <p:cNvGrpSpPr/>
        <p:nvPr/>
      </p:nvGrpSpPr>
      <p:grpSpPr>
        <a:xfrm>
          <a:off x="0" y="0"/>
          <a:ext cx="0" cy="0"/>
          <a:chOff x="0" y="0"/>
          <a:chExt cx="0" cy="0"/>
        </a:xfrm>
      </p:grpSpPr>
      <p:sp>
        <p:nvSpPr>
          <p:cNvPr id="104" name="Google Shape;104;g481c3950792bf2f7_28"/>
          <p:cNvSpPr txBox="1"/>
          <p:nvPr>
            <p:ph idx="1" type="body"/>
          </p:nvPr>
        </p:nvSpPr>
        <p:spPr>
          <a:xfrm>
            <a:off x="685800" y="1429875"/>
            <a:ext cx="8108400" cy="297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400">
                <a:solidFill>
                  <a:schemeClr val="dk1"/>
                </a:solidFill>
              </a:rPr>
              <a:t>Required percentage =( 25/35) X 100 = 71.43 %</a:t>
            </a:r>
            <a:endParaRPr sz="1400"/>
          </a:p>
        </p:txBody>
      </p:sp>
      <p:sp>
        <p:nvSpPr>
          <p:cNvPr id="105" name="Google Shape;105;g481c3950792bf2f7_28"/>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02</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1000"/>
                                        <p:tgtEl>
                                          <p:spTgt spid="10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481c3950792bf2f7_58"/>
          <p:cNvSpPr txBox="1"/>
          <p:nvPr/>
        </p:nvSpPr>
        <p:spPr>
          <a:xfrm>
            <a:off x="0" y="203917"/>
            <a:ext cx="3176400" cy="400200"/>
          </a:xfrm>
          <a:prstGeom prst="rect">
            <a:avLst/>
          </a:prstGeom>
          <a:noFill/>
          <a:ln>
            <a:noFill/>
          </a:ln>
        </p:spPr>
        <p:txBody>
          <a:bodyPr anchorCtr="0" anchor="t" bIns="45700" lIns="91425" spcFirstLastPara="1" rIns="91425" wrap="square" tIns="45700">
            <a:spAutoFit/>
          </a:bodyPr>
          <a:lstStyle/>
          <a:p>
            <a:pPr indent="174625"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Roboto"/>
                <a:ea typeface="Roboto"/>
                <a:cs typeface="Roboto"/>
                <a:sym typeface="Roboto"/>
              </a:rPr>
              <a:t>Question: 01</a:t>
            </a:r>
            <a:endParaRPr b="1" i="0" sz="2000" u="none" cap="none" strike="noStrike">
              <a:solidFill>
                <a:schemeClr val="lt1"/>
              </a:solidFill>
              <a:latin typeface="Roboto"/>
              <a:ea typeface="Roboto"/>
              <a:cs typeface="Roboto"/>
              <a:sym typeface="Roboto"/>
            </a:endParaRPr>
          </a:p>
        </p:txBody>
      </p:sp>
      <p:pic>
        <p:nvPicPr>
          <p:cNvPr id="111" name="Google Shape;111;g481c3950792bf2f7_58"/>
          <p:cNvPicPr preferRelativeResize="0"/>
          <p:nvPr/>
        </p:nvPicPr>
        <p:blipFill rotWithShape="1">
          <a:blip r:embed="rId3">
            <a:alphaModFix/>
          </a:blip>
          <a:srcRect b="0" l="0" r="0" t="0"/>
          <a:stretch/>
        </p:blipFill>
        <p:spPr>
          <a:xfrm>
            <a:off x="5294725" y="2297925"/>
            <a:ext cx="3539250" cy="2788500"/>
          </a:xfrm>
          <a:prstGeom prst="rect">
            <a:avLst/>
          </a:prstGeom>
          <a:noFill/>
          <a:ln>
            <a:noFill/>
          </a:ln>
        </p:spPr>
      </p:pic>
      <p:sp>
        <p:nvSpPr>
          <p:cNvPr id="112" name="Google Shape;112;g481c3950792bf2f7_58"/>
          <p:cNvSpPr txBox="1"/>
          <p:nvPr/>
        </p:nvSpPr>
        <p:spPr>
          <a:xfrm>
            <a:off x="685800" y="1429875"/>
            <a:ext cx="5509800" cy="206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sz="1600" u="none" cap="none" strike="noStrike">
                <a:solidFill>
                  <a:srgbClr val="000000"/>
                </a:solidFill>
                <a:latin typeface="Roboto"/>
                <a:ea typeface="Roboto"/>
                <a:cs typeface="Roboto"/>
                <a:sym typeface="Roboto"/>
              </a:rPr>
              <a:t>What is the percent increase in the number of products manufactured by the company in the year 2006 from the previous year ? (Rounded off to two digits after decimal) </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19·25</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33·33</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10·25</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AutoNum type="alphaUcPeriod"/>
            </a:pPr>
            <a:r>
              <a:rPr i="0" lang="en-US" sz="1600" u="none" cap="none" strike="noStrike">
                <a:solidFill>
                  <a:srgbClr val="000000"/>
                </a:solidFill>
                <a:latin typeface="Roboto"/>
                <a:ea typeface="Roboto"/>
                <a:cs typeface="Roboto"/>
                <a:sym typeface="Roboto"/>
              </a:rPr>
              <a:t>13·33</a:t>
            </a:r>
            <a:endParaRPr i="0" sz="1600" u="none" cap="none" strike="noStrike">
              <a:solidFill>
                <a:srgbClr val="000000"/>
              </a:solidFill>
              <a:latin typeface="Roboto"/>
              <a:ea typeface="Roboto"/>
              <a:cs typeface="Roboto"/>
              <a:sym typeface="Roboto"/>
            </a:endParaRPr>
          </a:p>
        </p:txBody>
      </p:sp>
      <p:sp>
        <p:nvSpPr>
          <p:cNvPr id="113" name="Google Shape;113;g481c3950792bf2f7_58"/>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03</a:t>
            </a:r>
            <a:endParaRPr b="1" sz="2000">
              <a:solidFill>
                <a:srgbClr val="8182E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2019-12-04T07:36:33Z</dcterms:created>
  <dc:creator>sushmitha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