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y="5143500" cx="9144000"/>
  <p:notesSz cx="6858000" cy="9144000"/>
  <p:embeddedFontLst>
    <p:embeddedFont>
      <p:font typeface="Roboto Black"/>
      <p:bold r:id="rId50"/>
      <p:boldItalic r:id="rId51"/>
    </p:embeddedFont>
    <p:embeddedFont>
      <p:font typeface="Roboto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FF0000"/>
          </p15:clr>
        </p15:guide>
        <p15:guide id="2" orient="horz" pos="936">
          <p15:clr>
            <a:srgbClr val="FF0000"/>
          </p15:clr>
        </p15:guide>
        <p15:guide id="3" orient="horz" pos="689">
          <p15:clr>
            <a:srgbClr val="00FF00"/>
          </p15:clr>
        </p15:guide>
        <p15:guide id="4" orient="horz" pos="329">
          <p15:clr>
            <a:srgbClr val="00FF00"/>
          </p15:clr>
        </p15:guide>
        <p15:guide id="5" pos="5184">
          <p15:clr>
            <a:srgbClr val="FF00FF"/>
          </p15:clr>
        </p15:guide>
        <p15:guide id="6" pos="454">
          <p15:clr>
            <a:srgbClr val="FF00FF"/>
          </p15:clr>
        </p15:guide>
      </p15:sldGuideLst>
    </p:ext>
    <p:ext uri="GoogleSlidesCustomDataVersion2">
      <go:slidesCustomData xmlns:go="http://customooxmlschemas.google.com/" r:id="rId56" roundtripDataSignature="AMtx7miz5+qZy9NnSnUPGaVoK+CrhHjM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936" orient="horz"/>
        <p:guide pos="689" orient="horz"/>
        <p:guide pos="329" orient="horz"/>
        <p:guide pos="5184"/>
        <p:guide pos="45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Black-boldItalic.fntdata"/><Relationship Id="rId50" Type="http://schemas.openxmlformats.org/officeDocument/2006/relationships/font" Target="fonts/RobotoBlack-bold.fntdata"/><Relationship Id="rId53" Type="http://schemas.openxmlformats.org/officeDocument/2006/relationships/font" Target="fonts/Roboto-bold.fntdata"/><Relationship Id="rId52" Type="http://schemas.openxmlformats.org/officeDocument/2006/relationships/font" Target="fonts/Roboto-regular.fntdata"/><Relationship Id="rId11" Type="http://schemas.openxmlformats.org/officeDocument/2006/relationships/slide" Target="slides/slide6.xml"/><Relationship Id="rId55" Type="http://schemas.openxmlformats.org/officeDocument/2006/relationships/font" Target="fonts/Roboto-boldItalic.fntdata"/><Relationship Id="rId10" Type="http://schemas.openxmlformats.org/officeDocument/2006/relationships/slide" Target="slides/slide5.xml"/><Relationship Id="rId54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81c3950792bf2f7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481c3950792bf2f7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481c3950792bf2f7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481c3950792bf2f7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1c3950792bf2f7_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481c3950792bf2f7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481c3950792bf2f7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481c3950792bf2f7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81c3950792bf2f7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481c3950792bf2f7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a7215635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3a721563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a7215635f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13a7215635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a7215635f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13a721563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a7215635f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3a721563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3a7215635f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13a721563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453e5be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g2f453e5be04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a7215635f_0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13a7215635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8b0c9adf10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18b0c9adf1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b0c9adf10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18b0c9adf1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b0c9adf10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8b0c9adf1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b0c9adf10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18b0c9adf1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8b0c9adf10_0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18b0c9adf1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8b0c9adf10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8b0c9adf1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8b0c9adf10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18b0c9adf1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8b0c9adf10_0_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18b0c9adf1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8b0c9adf10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18b0c9adf10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8b0c9adf10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18b0c9adf1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8b0c9adf10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18b0c9adf1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8b0c9adf10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8b0c9adf10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8b0c9adf10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18b0c9adf1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8b0c9adf10_0_1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18b0c9adf10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8b0c9adf10_0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18b0c9adf10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8b0c9adf10_0_2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g18b0c9adf10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It tests your constraint programming skills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8b0c9adf10_0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18b0c9adf10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8b0c9adf10_0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18b0c9adf1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b0c9adf10_0_2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18b0c9adf10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9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9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81c3950792bf2f7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481c3950792bf2f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81c3950792bf2f7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481c3950792bf2f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81c3950792bf2f7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481c3950792bf2f7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81c3950792bf2f7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481c3950792bf2f7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8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81c3950792bf2f7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481c3950792bf2f7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3caba5e1c5_0_1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g13caba5e1c5_0_1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g13caba5e1c5_0_1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31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2" name="Google Shape;32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3" name="Google Shape;33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37" name="Google Shape;3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">
  <p:cSld name="4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logo&#10;&#10;Description generated with high confidence" id="43" name="Google Shape;4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876800" y="183600"/>
            <a:ext cx="1022401" cy="7668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colorful, colored&#10;&#10;Description generated with very high confidence" id="44" name="Google Shape;44;p42"/>
          <p:cNvPicPr preferRelativeResize="0"/>
          <p:nvPr/>
        </p:nvPicPr>
        <p:blipFill rotWithShape="1">
          <a:blip r:embed="rId3">
            <a:alphaModFix/>
          </a:blip>
          <a:srcRect b="37530" l="0" r="0" t="55603"/>
          <a:stretch/>
        </p:blipFill>
        <p:spPr>
          <a:xfrm>
            <a:off x="0" y="4849200"/>
            <a:ext cx="9144000" cy="2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2"/>
          <p:cNvSpPr/>
          <p:nvPr/>
        </p:nvSpPr>
        <p:spPr>
          <a:xfrm>
            <a:off x="894683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46;p42"/>
          <p:cNvSpPr/>
          <p:nvPr/>
        </p:nvSpPr>
        <p:spPr>
          <a:xfrm>
            <a:off x="887040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47;p42"/>
          <p:cNvSpPr/>
          <p:nvPr/>
        </p:nvSpPr>
        <p:spPr>
          <a:xfrm>
            <a:off x="879397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48;p42"/>
          <p:cNvSpPr/>
          <p:nvPr/>
        </p:nvSpPr>
        <p:spPr>
          <a:xfrm>
            <a:off x="8717540" y="4943496"/>
            <a:ext cx="57600" cy="43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orms.gle/K4Bn83ikppVWXBzM7" TargetMode="External"/><Relationship Id="rId4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9.png"/><Relationship Id="rId4" Type="http://schemas.openxmlformats.org/officeDocument/2006/relationships/hyperlink" Target="https://learn.codemithra.com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4.jp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" name="Google Shape;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81c3950792bf2f7_66"/>
          <p:cNvSpPr txBox="1"/>
          <p:nvPr/>
        </p:nvSpPr>
        <p:spPr>
          <a:xfrm>
            <a:off x="0" y="203917"/>
            <a:ext cx="31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Explanation: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g481c3950792bf2f7_66"/>
          <p:cNvSpPr txBox="1"/>
          <p:nvPr/>
        </p:nvSpPr>
        <p:spPr>
          <a:xfrm>
            <a:off x="719990" y="1485897"/>
            <a:ext cx="852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Reqd% = (19) / ( 13 + 9 ) x 100 =86 ( approx)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481c3950792bf2f7_66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03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81c3950792bf2f7_75"/>
          <p:cNvSpPr txBox="1"/>
          <p:nvPr/>
        </p:nvSpPr>
        <p:spPr>
          <a:xfrm>
            <a:off x="720000" y="1485901"/>
            <a:ext cx="46785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Which train has highest number of passengers?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g481c3950792bf2f7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0750" y="2388100"/>
            <a:ext cx="3988850" cy="213497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481c3950792bf2f7_75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81c3950792bf2f7_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endParaRPr/>
          </a:p>
        </p:txBody>
      </p:sp>
      <p:sp>
        <p:nvSpPr>
          <p:cNvPr id="135" name="Google Shape;135;g481c3950792bf2f7_83"/>
          <p:cNvSpPr txBox="1"/>
          <p:nvPr/>
        </p:nvSpPr>
        <p:spPr>
          <a:xfrm>
            <a:off x="720007" y="1485900"/>
            <a:ext cx="839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clear from the pie chart 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481c3950792bf2f7_83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04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81c3950792bf2f7_98"/>
          <p:cNvSpPr txBox="1"/>
          <p:nvPr/>
        </p:nvSpPr>
        <p:spPr>
          <a:xfrm>
            <a:off x="720000" y="1485901"/>
            <a:ext cx="46785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 many more percent (approximately) number of passengers are there in Train-M as compared to the number of passengers in Train-L?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29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49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43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33 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g481c3950792bf2f7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0750" y="2488950"/>
            <a:ext cx="3988850" cy="213497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481c3950792bf2f7_98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481c3950792bf2f7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1485900"/>
            <a:ext cx="464820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481c3950792bf2f7_105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05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a7215635f_0_0"/>
          <p:cNvSpPr txBox="1"/>
          <p:nvPr/>
        </p:nvSpPr>
        <p:spPr>
          <a:xfrm>
            <a:off x="720000" y="1485900"/>
            <a:ext cx="71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Study the following table to answer the given questions.</a:t>
            </a:r>
            <a:endParaRPr b="1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g13a7215635f_0_0"/>
          <p:cNvSpPr txBox="1"/>
          <p:nvPr/>
        </p:nvSpPr>
        <p:spPr>
          <a:xfrm>
            <a:off x="720000" y="2078925"/>
            <a:ext cx="3444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Number of Specialist officer in Kolkata is approximately what percent of that officer?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8.7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6.5</a:t>
            </a:r>
            <a:endParaRPr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g13a7215635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0983" y="2657549"/>
            <a:ext cx="5161617" cy="19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g13a7215635f_0_0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a7215635f_0_7"/>
          <p:cNvSpPr txBox="1"/>
          <p:nvPr>
            <p:ph idx="1" type="body"/>
          </p:nvPr>
        </p:nvSpPr>
        <p:spPr>
          <a:xfrm>
            <a:off x="720000" y="1485900"/>
            <a:ext cx="8520600" cy="29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9055" lvl="0" marL="5905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chemeClr val="dk1"/>
                </a:solidFill>
              </a:rPr>
              <a:t>In Kolkata No. of officers =14900 No. of Specialist officer = 1200 Req. aaprox. Percentage: = 1200x100/15000 = 8 (approx)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63" name="Google Shape;163;g13a7215635f_0_7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06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a7215635f_0_21"/>
          <p:cNvSpPr txBox="1"/>
          <p:nvPr/>
        </p:nvSpPr>
        <p:spPr>
          <a:xfrm>
            <a:off x="695100" y="1485900"/>
            <a:ext cx="775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Study the following table to answer the given questions.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g13a7215635f_0_21"/>
          <p:cNvSpPr txBox="1"/>
          <p:nvPr/>
        </p:nvSpPr>
        <p:spPr>
          <a:xfrm>
            <a:off x="720000" y="1889000"/>
            <a:ext cx="3444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is the difference between total number for officers and Clerks?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29,680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34,180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32,690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28,680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g13a7215635f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2383" y="2657549"/>
            <a:ext cx="5161617" cy="19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3a7215635f_0_21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a7215635f_0_28"/>
          <p:cNvSpPr txBox="1"/>
          <p:nvPr>
            <p:ph idx="1" type="body"/>
          </p:nvPr>
        </p:nvSpPr>
        <p:spPr>
          <a:xfrm>
            <a:off x="720000" y="1485900"/>
            <a:ext cx="8520600" cy="29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143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chemeClr val="dk1"/>
                </a:solidFill>
              </a:rPr>
              <a:t>Total No. of officers = 72,760 </a:t>
            </a:r>
            <a:endParaRPr sz="1400">
              <a:solidFill>
                <a:schemeClr val="dk1"/>
              </a:solidFill>
            </a:endParaRPr>
          </a:p>
          <a:p>
            <a:pPr indent="-1143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chemeClr val="dk1"/>
                </a:solidFill>
              </a:rPr>
              <a:t>Total No. of Clerks = 105,450 Req. </a:t>
            </a:r>
            <a:endParaRPr sz="1400">
              <a:solidFill>
                <a:schemeClr val="dk1"/>
              </a:solidFill>
            </a:endParaRPr>
          </a:p>
          <a:p>
            <a:pPr indent="-11430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chemeClr val="dk1"/>
                </a:solidFill>
              </a:rPr>
              <a:t>difference = 32,690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77" name="Google Shape;177;g13a7215635f_0_28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07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3a7215635f_0_43"/>
          <p:cNvSpPr txBox="1"/>
          <p:nvPr/>
        </p:nvSpPr>
        <p:spPr>
          <a:xfrm>
            <a:off x="695100" y="1485900"/>
            <a:ext cx="775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Study the following table to answer the given questions.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g13a7215635f_0_43"/>
          <p:cNvSpPr txBox="1"/>
          <p:nvPr/>
        </p:nvSpPr>
        <p:spPr>
          <a:xfrm>
            <a:off x="720000" y="1986000"/>
            <a:ext cx="3444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Chennai number of clerks is approximately how much percent more than that of officers?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22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4" name="Google Shape;184;g13a7215635f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2383" y="2657549"/>
            <a:ext cx="5161617" cy="19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13a7215635f_0_43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453e5be04_0_0"/>
          <p:cNvSpPr/>
          <p:nvPr/>
        </p:nvSpPr>
        <p:spPr>
          <a:xfrm>
            <a:off x="2203575" y="757800"/>
            <a:ext cx="5020500" cy="412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TEST TIME ON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INTERPRETATION-1</a:t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g2f453e5be04_0_0"/>
          <p:cNvSpPr txBox="1"/>
          <p:nvPr>
            <p:ph idx="4294967295" type="body"/>
          </p:nvPr>
        </p:nvSpPr>
        <p:spPr>
          <a:xfrm>
            <a:off x="720000" y="1419325"/>
            <a:ext cx="808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URL: </a:t>
            </a:r>
            <a:r>
              <a:rPr b="1" lang="en-US" sz="16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https://forms.gle/K4Bn83ikppVWXBzM7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QR CODE: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g2f453e5be04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35550" y="2279100"/>
            <a:ext cx="2970800" cy="2305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a7215635f_0_50"/>
          <p:cNvSpPr txBox="1"/>
          <p:nvPr>
            <p:ph idx="1" type="body"/>
          </p:nvPr>
        </p:nvSpPr>
        <p:spPr>
          <a:xfrm>
            <a:off x="720000" y="1485900"/>
            <a:ext cx="8112300" cy="30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chemeClr val="dk1"/>
                </a:solidFill>
              </a:rPr>
              <a:t>In Chennai No. of Clerks = 11000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chemeClr val="dk1"/>
                </a:solidFill>
              </a:rPr>
              <a:t>No. of officers = 9000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chemeClr val="dk1"/>
                </a:solidFill>
              </a:rPr>
              <a:t>Req Percentage = 11000 – 9000/9000 x 100 = 22.2 = 22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91" name="Google Shape;191;g13a7215635f_0_50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08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/>
        </p:nvSpPr>
        <p:spPr>
          <a:xfrm>
            <a:off x="0" y="213069"/>
            <a:ext cx="31236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9083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b="1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6"/>
          <p:cNvSpPr txBox="1"/>
          <p:nvPr/>
        </p:nvSpPr>
        <p:spPr>
          <a:xfrm>
            <a:off x="720000" y="1485900"/>
            <a:ext cx="32448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Which center has 300% more number of clerks as compared to Bangalore?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Lucknow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Mumbai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Hyderabad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Chennai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None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8" name="Google Shape;19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1100" y="2657550"/>
            <a:ext cx="5098675" cy="19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6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/>
        </p:nvSpPr>
        <p:spPr>
          <a:xfrm>
            <a:off x="0" y="188686"/>
            <a:ext cx="3123675" cy="477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i="0" sz="2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7"/>
          <p:cNvSpPr txBox="1"/>
          <p:nvPr/>
        </p:nvSpPr>
        <p:spPr>
          <a:xfrm>
            <a:off x="720000" y="1485900"/>
            <a:ext cx="7901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5000 + 300% of 5000 = 20,000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Hyderabad is req. answer.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7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09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"/>
          <p:cNvSpPr txBox="1"/>
          <p:nvPr/>
        </p:nvSpPr>
        <p:spPr>
          <a:xfrm>
            <a:off x="720000" y="1485900"/>
            <a:ext cx="30669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Which center has the highest number of candidates?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Delhi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Kolkata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Hyderabad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Mumbai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None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2" name="Google Shape;2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108" y="2657549"/>
            <a:ext cx="5161617" cy="191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8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b0c9adf10_0_60"/>
          <p:cNvSpPr txBox="1"/>
          <p:nvPr/>
        </p:nvSpPr>
        <p:spPr>
          <a:xfrm>
            <a:off x="0" y="188686"/>
            <a:ext cx="312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i="0" sz="2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g18b0c9adf10_0_60"/>
          <p:cNvSpPr txBox="1"/>
          <p:nvPr/>
        </p:nvSpPr>
        <p:spPr>
          <a:xfrm>
            <a:off x="720000" y="1485902"/>
            <a:ext cx="847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Hyderabad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g18b0c9adf10_0_60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10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b0c9adf10_0_68"/>
          <p:cNvSpPr txBox="1"/>
          <p:nvPr/>
        </p:nvSpPr>
        <p:spPr>
          <a:xfrm>
            <a:off x="720000" y="1485900"/>
            <a:ext cx="809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Study the following pie-chart and the table and answer the questions based on them. Proportion of Population of Seven Villages in 1997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g18b0c9adf10_0_68"/>
          <p:cNvSpPr txBox="1"/>
          <p:nvPr/>
        </p:nvSpPr>
        <p:spPr>
          <a:xfrm>
            <a:off x="720000" y="2116583"/>
            <a:ext cx="5361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the population of village R in 1997 is 32000, then what will be the population of village Y below poverty line in that year?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14100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15600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16500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17000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7" name="Google Shape;227;g18b0c9adf10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8700" y="1225575"/>
            <a:ext cx="2744400" cy="15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18b0c9adf10_0_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3513" y="2785240"/>
            <a:ext cx="2474775" cy="193468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18b0c9adf10_0_68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8b0c9adf10_0_77"/>
          <p:cNvSpPr txBox="1"/>
          <p:nvPr/>
        </p:nvSpPr>
        <p:spPr>
          <a:xfrm>
            <a:off x="0" y="188686"/>
            <a:ext cx="312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i="0" sz="2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g18b0c9adf10_0_77"/>
          <p:cNvSpPr txBox="1"/>
          <p:nvPr/>
        </p:nvSpPr>
        <p:spPr>
          <a:xfrm>
            <a:off x="720000" y="1670049"/>
            <a:ext cx="8472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" name="Google Shape;236;g18b0c9adf10_0_77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11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8b0c9adf10_0_88"/>
          <p:cNvSpPr txBox="1"/>
          <p:nvPr/>
        </p:nvSpPr>
        <p:spPr>
          <a:xfrm>
            <a:off x="720000" y="1485900"/>
            <a:ext cx="5547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Study the following pie-chart and the table and answer the questions based on them. Proportion of Population of Seven Villages in 1997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g18b0c9adf10_0_88"/>
          <p:cNvSpPr txBox="1"/>
          <p:nvPr/>
        </p:nvSpPr>
        <p:spPr>
          <a:xfrm>
            <a:off x="720000" y="2336455"/>
            <a:ext cx="53610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ratio of population of village T below poverty line to that of village Z below poverty line in 1997 is: 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A. 11 : 23 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B. 13 : 11 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C. 23 : 11 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D. 11 : 13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3" name="Google Shape;243;g18b0c9adf10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450" y="1530375"/>
            <a:ext cx="2744400" cy="15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18b0c9adf10_0_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8700" y="3115440"/>
            <a:ext cx="2474775" cy="193468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18b0c9adf10_0_88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b0c9adf10_0_97"/>
          <p:cNvSpPr txBox="1"/>
          <p:nvPr/>
        </p:nvSpPr>
        <p:spPr>
          <a:xfrm>
            <a:off x="0" y="188686"/>
            <a:ext cx="312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i="0" sz="2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g18b0c9adf10_0_97"/>
          <p:cNvSpPr txBox="1"/>
          <p:nvPr/>
        </p:nvSpPr>
        <p:spPr>
          <a:xfrm>
            <a:off x="774700" y="1619250"/>
            <a:ext cx="7343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X be the total population of all the 7 villages.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Then, population of village T below poverty line = 46% of (21% of X)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population of village Z below poverty line = 42% of (11% of X)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required ration = 46%of (21% of X)/42% of (11%of x) =23/11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g18b0c9adf10_0_97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12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8b0c9adf10_0_105"/>
          <p:cNvSpPr txBox="1"/>
          <p:nvPr/>
        </p:nvSpPr>
        <p:spPr>
          <a:xfrm>
            <a:off x="720000" y="1466850"/>
            <a:ext cx="5547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Study the following pie-chart and the table and answer the questions based on them. Proportion of Population of Seven Villages in 1997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g18b0c9adf10_0_105"/>
          <p:cNvSpPr txBox="1"/>
          <p:nvPr/>
        </p:nvSpPr>
        <p:spPr>
          <a:xfrm>
            <a:off x="720000" y="2396951"/>
            <a:ext cx="5361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Find the population of village S if the population of village X below poverty line in 1997 is 12160.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A. 18500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B. 20500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C. 22000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D. 26000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9" name="Google Shape;259;g18b0c9adf10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450" y="1530375"/>
            <a:ext cx="2744400" cy="15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18b0c9adf10_0_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8700" y="3115440"/>
            <a:ext cx="2474775" cy="193468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8b0c9adf10_0_105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1" name="Google Shape;7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2" name="Google Shape;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"/>
          <p:cNvSpPr txBox="1"/>
          <p:nvPr/>
        </p:nvSpPr>
        <p:spPr>
          <a:xfrm>
            <a:off x="0" y="2389564"/>
            <a:ext cx="5040770" cy="1175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INTERPRETATION-2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8b0c9adf10_0_114"/>
          <p:cNvSpPr txBox="1"/>
          <p:nvPr/>
        </p:nvSpPr>
        <p:spPr>
          <a:xfrm>
            <a:off x="0" y="188686"/>
            <a:ext cx="312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i="0" sz="2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7" name="Google Shape;267;g18b0c9adf10_0_114"/>
          <p:cNvSpPr txBox="1"/>
          <p:nvPr/>
        </p:nvSpPr>
        <p:spPr>
          <a:xfrm>
            <a:off x="720000" y="1485900"/>
            <a:ext cx="796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" name="Google Shape;268;g18b0c9adf10_0_114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13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8b0c9adf10_0_122"/>
          <p:cNvSpPr txBox="1"/>
          <p:nvPr/>
        </p:nvSpPr>
        <p:spPr>
          <a:xfrm>
            <a:off x="720000" y="1252463"/>
            <a:ext cx="548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Study the following pie-chart and the table and answer the questions based on them. Proportion of Population of Seven Villages in 1997</a:t>
            </a:r>
            <a:endParaRPr b="0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g18b0c9adf10_0_122"/>
          <p:cNvSpPr txBox="1"/>
          <p:nvPr/>
        </p:nvSpPr>
        <p:spPr>
          <a:xfrm>
            <a:off x="872675" y="2120976"/>
            <a:ext cx="3629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in 1998, the population of villages Y and V increase by 10% each and the percentage of population below poverty line remains unchanged for all the villages, then find the population of village V below poverty line in 1998, given that the population of village Y in 1997 was 30000. </a:t>
            </a:r>
            <a:endParaRPr b="0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A. 11250 </a:t>
            </a:r>
            <a:endParaRPr b="0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B. 12760 </a:t>
            </a:r>
            <a:endParaRPr b="0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C. 13140 </a:t>
            </a:r>
            <a:endParaRPr b="0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D. 13780 </a:t>
            </a:r>
            <a:endParaRPr b="0" i="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5" name="Google Shape;275;g18b0c9adf10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7450" y="1530375"/>
            <a:ext cx="2744400" cy="157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18b0c9adf10_0_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8700" y="3115440"/>
            <a:ext cx="2474775" cy="193468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g18b0c9adf10_0_122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8b0c9adf10_0_131"/>
          <p:cNvSpPr txBox="1"/>
          <p:nvPr/>
        </p:nvSpPr>
        <p:spPr>
          <a:xfrm>
            <a:off x="0" y="188686"/>
            <a:ext cx="312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i="0" sz="2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g18b0c9adf10_0_131"/>
          <p:cNvSpPr txBox="1"/>
          <p:nvPr/>
        </p:nvSpPr>
        <p:spPr>
          <a:xfrm>
            <a:off x="720000" y="1699099"/>
            <a:ext cx="847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g18b0c9adf10_0_131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14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8b0c9adf10_0_139"/>
          <p:cNvSpPr txBox="1"/>
          <p:nvPr/>
        </p:nvSpPr>
        <p:spPr>
          <a:xfrm>
            <a:off x="720000" y="1546050"/>
            <a:ext cx="7509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Study the following table carefully and answer the questions that follow. A few data are assigned alphabetically: (Sales of shirts and jeans sold by Co. X in various years, Rs. Crores)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g18b0c9adf10_0_139"/>
          <p:cNvSpPr txBox="1"/>
          <p:nvPr/>
        </p:nvSpPr>
        <p:spPr>
          <a:xfrm>
            <a:off x="720000" y="2377050"/>
            <a:ext cx="43014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percent increase in the shirts’ sale between years 2002 and 2004 is: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40%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50%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45%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60%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can’t say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1" name="Google Shape;291;g18b0c9adf10_0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050" y="2377049"/>
            <a:ext cx="3817800" cy="2452202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g18b0c9adf10_0_139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8b0c9adf10_0_148"/>
          <p:cNvSpPr txBox="1"/>
          <p:nvPr/>
        </p:nvSpPr>
        <p:spPr>
          <a:xfrm>
            <a:off x="0" y="188686"/>
            <a:ext cx="312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i="0" sz="2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8" name="Google Shape;298;g18b0c9adf10_0_148"/>
          <p:cNvSpPr txBox="1"/>
          <p:nvPr/>
        </p:nvSpPr>
        <p:spPr>
          <a:xfrm>
            <a:off x="720000" y="1628649"/>
            <a:ext cx="847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B cannot be found from given data.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9" name="Google Shape;299;g18b0c9adf10_0_148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15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b0c9adf10_0_165"/>
          <p:cNvSpPr txBox="1"/>
          <p:nvPr/>
        </p:nvSpPr>
        <p:spPr>
          <a:xfrm>
            <a:off x="720000" y="1661250"/>
            <a:ext cx="8088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Study the following table carefully and answer the questions that follow. A few data are assigned alphabetically: (Sales of shirts and jeans sold by Co. X in various years, Rs. Crores)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g18b0c9adf10_0_165"/>
          <p:cNvSpPr txBox="1"/>
          <p:nvPr/>
        </p:nvSpPr>
        <p:spPr>
          <a:xfrm>
            <a:off x="720000" y="2497150"/>
            <a:ext cx="42027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percent increase in the jeans’ sale between 2001 and 2005 is: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75%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37.5%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375%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750%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Can’t be determined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06" name="Google Shape;306;g18b0c9adf10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2700" y="2497150"/>
            <a:ext cx="3817800" cy="220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18b0c9adf10_0_165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16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b0c9adf10_0_174"/>
          <p:cNvSpPr txBox="1"/>
          <p:nvPr/>
        </p:nvSpPr>
        <p:spPr>
          <a:xfrm>
            <a:off x="0" y="188686"/>
            <a:ext cx="312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i="0" sz="2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g18b0c9adf10_0_174"/>
          <p:cNvSpPr txBox="1"/>
          <p:nvPr/>
        </p:nvSpPr>
        <p:spPr>
          <a:xfrm>
            <a:off x="720000" y="1757799"/>
            <a:ext cx="8472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Since F cannot be found from given data.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g18b0c9adf10_0_174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16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8b0c9adf10_0_185"/>
          <p:cNvSpPr txBox="1"/>
          <p:nvPr/>
        </p:nvSpPr>
        <p:spPr>
          <a:xfrm>
            <a:off x="720000" y="1485900"/>
            <a:ext cx="8095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Study the following table carefully and answer the questions that follow. A few data are assigned alphabetically: (Sales of shirts and jeans sold by Co. X in various years, Rs. Crores)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0" name="Google Shape;320;g18b0c9adf10_0_185"/>
          <p:cNvSpPr txBox="1"/>
          <p:nvPr/>
        </p:nvSpPr>
        <p:spPr>
          <a:xfrm>
            <a:off x="720725" y="2451425"/>
            <a:ext cx="41559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G = 1.5, what percent is sales of jeans in 2005 of sales of jeans in 2002?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150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175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187.5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160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190.5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1" name="Google Shape;321;g18b0c9adf10_0_1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7650" y="2256574"/>
            <a:ext cx="3817800" cy="2452202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18b0c9adf10_0_185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17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8b0c9adf10_0_194"/>
          <p:cNvSpPr txBox="1"/>
          <p:nvPr/>
        </p:nvSpPr>
        <p:spPr>
          <a:xfrm>
            <a:off x="0" y="188686"/>
            <a:ext cx="312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i="0" sz="2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8" name="Google Shape;328;g18b0c9adf10_0_194"/>
          <p:cNvSpPr txBox="1"/>
          <p:nvPr/>
        </p:nvSpPr>
        <p:spPr>
          <a:xfrm>
            <a:off x="720000" y="1485900"/>
            <a:ext cx="8095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F/200 = 1.5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 = 300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Required percentage = = 187.5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9" name="Google Shape;329;g18b0c9adf10_0_194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17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8b0c9adf10_0_202"/>
          <p:cNvSpPr txBox="1"/>
          <p:nvPr/>
        </p:nvSpPr>
        <p:spPr>
          <a:xfrm>
            <a:off x="720000" y="1579075"/>
            <a:ext cx="8095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Study the following table carefully and answer the questions that follow. A few data are assigned alphabetically: (Sales of shirts and jeans sold by Co. X in various years, Rs. Crores)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g18b0c9adf10_0_202"/>
          <p:cNvSpPr txBox="1"/>
          <p:nvPr/>
        </p:nvSpPr>
        <p:spPr>
          <a:xfrm>
            <a:off x="720000" y="2661576"/>
            <a:ext cx="44703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C : D = 1 : 2 then 7B = ? 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1500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1250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1600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1800 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None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36" name="Google Shape;336;g18b0c9adf10_0_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3675" y="2343574"/>
            <a:ext cx="3817800" cy="245220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18b0c9adf10_0_202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18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idx="1" type="body"/>
          </p:nvPr>
        </p:nvSpPr>
        <p:spPr>
          <a:xfrm>
            <a:off x="720000" y="1485900"/>
            <a:ext cx="7509600" cy="31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chemeClr val="dk1"/>
                </a:solidFill>
              </a:rPr>
              <a:t>Data Interpretation is one of the most interesting chapter as it deals with real world scenarios where analysis is based on consideration of the data given and analysis.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Questions from this chapter can be based on: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Bar Graph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chemeClr val="dk1"/>
                </a:solidFill>
              </a:rPr>
              <a:t>Line Graph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Pie Chart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chemeClr val="dk1"/>
                </a:solidFill>
              </a:rPr>
              <a:t>Data Table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79" name="Google Shape;79;p3"/>
          <p:cNvSpPr txBox="1"/>
          <p:nvPr>
            <p:ph type="title"/>
          </p:nvPr>
        </p:nvSpPr>
        <p:spPr>
          <a:xfrm>
            <a:off x="720000" y="627375"/>
            <a:ext cx="8715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>
                <a:solidFill>
                  <a:srgbClr val="8182EF"/>
                </a:solidFill>
                <a:latin typeface="Roboto Black"/>
                <a:ea typeface="Roboto Black"/>
                <a:cs typeface="Roboto Black"/>
                <a:sym typeface="Roboto Black"/>
              </a:rPr>
              <a:t>DATA INTERPRETATION</a:t>
            </a:r>
            <a:endParaRPr sz="3500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300">
              <a:solidFill>
                <a:srgbClr val="3C78D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8b0c9adf10_0_211"/>
          <p:cNvSpPr txBox="1"/>
          <p:nvPr/>
        </p:nvSpPr>
        <p:spPr>
          <a:xfrm>
            <a:off x="0" y="188686"/>
            <a:ext cx="312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i="0" sz="2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g18b0c9adf10_0_211"/>
          <p:cNvSpPr txBox="1"/>
          <p:nvPr/>
        </p:nvSpPr>
        <p:spPr>
          <a:xfrm>
            <a:off x="824375" y="1652149"/>
            <a:ext cx="8472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C/D =1/2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 = 0.7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160/B = 0.7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 = 1600/7 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7B = 1600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g18b0c9adf10_0_211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18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b0c9adf10_0_219"/>
          <p:cNvSpPr txBox="1"/>
          <p:nvPr/>
        </p:nvSpPr>
        <p:spPr>
          <a:xfrm>
            <a:off x="720000" y="1614274"/>
            <a:ext cx="847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Study the following table carefully and answer the questions that follow. A few data are assigned alphabetically: (Sales of shirts and jeans sold by Co. X in various years, Rs. Crores)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g18b0c9adf10_0_219"/>
          <p:cNvSpPr txBox="1"/>
          <p:nvPr/>
        </p:nvSpPr>
        <p:spPr>
          <a:xfrm>
            <a:off x="720000" y="2696776"/>
            <a:ext cx="46785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value of A : E is: 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0.6 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0.8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1.0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1.2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1.5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1" name="Google Shape;351;g18b0c9adf10_0_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7500" y="2496799"/>
            <a:ext cx="3817800" cy="2452202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18b0c9adf10_0_219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19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8b0c9adf10_0_228"/>
          <p:cNvSpPr txBox="1"/>
          <p:nvPr/>
        </p:nvSpPr>
        <p:spPr>
          <a:xfrm>
            <a:off x="0" y="188686"/>
            <a:ext cx="312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Explanation</a:t>
            </a:r>
            <a:r>
              <a:rPr b="1" i="0" lang="en-US" sz="2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b="1" i="0" sz="2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8" name="Google Shape;358;g18b0c9adf10_0_228"/>
          <p:cNvSpPr txBox="1"/>
          <p:nvPr/>
        </p:nvSpPr>
        <p:spPr>
          <a:xfrm>
            <a:off x="720000" y="1675624"/>
            <a:ext cx="8472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A/E = 72/120 = 0.6</a:t>
            </a:r>
            <a:endParaRPr b="0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9" name="Google Shape;359;g18b0c9adf10_0_228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19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"/>
          <p:cNvSpPr/>
          <p:nvPr/>
        </p:nvSpPr>
        <p:spPr>
          <a:xfrm>
            <a:off x="555120" y="915840"/>
            <a:ext cx="754488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5" name="Google Shape;36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160" y="913210"/>
            <a:ext cx="2855119" cy="2888456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9"/>
          <p:cNvSpPr/>
          <p:nvPr/>
        </p:nvSpPr>
        <p:spPr>
          <a:xfrm>
            <a:off x="1634729" y="4055269"/>
            <a:ext cx="5183981" cy="28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1625" spcFirstLastPara="1" rIns="81625" wrap="square" tIns="82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https://learn.codemithra.com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372" name="Google Shape;372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73" name="Google Shape;3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0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5" name="Google Shape;37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0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8" name="Google Shape;378;p10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p10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0" name="Google Shape;38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10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2" name="Google Shape;382;p10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481c3950792bf2f7_1"/>
          <p:cNvSpPr txBox="1"/>
          <p:nvPr/>
        </p:nvSpPr>
        <p:spPr>
          <a:xfrm>
            <a:off x="720000" y="1485900"/>
            <a:ext cx="7942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Study the following pie chart carefully to answer the questions. 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Given in the following pie chart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Percentage of passengers and The total number of passengers = 8500.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g481c3950792bf2f7_1"/>
          <p:cNvSpPr txBox="1"/>
          <p:nvPr/>
        </p:nvSpPr>
        <p:spPr>
          <a:xfrm>
            <a:off x="772654" y="2472025"/>
            <a:ext cx="41013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What was the approximate average number of passengers in Train-S, Train-M and Train-L together?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1521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1641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1651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1671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g481c3950792bf2f7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1400" y="2365700"/>
            <a:ext cx="3988850" cy="213497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481c3950792bf2f7_1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481c3950792bf2f7_8"/>
          <p:cNvSpPr txBox="1"/>
          <p:nvPr/>
        </p:nvSpPr>
        <p:spPr>
          <a:xfrm>
            <a:off x="720000" y="1485901"/>
            <a:ext cx="866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Required no. of passengers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3" name="Google Shape;93;g481c3950792bf2f7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8200" y="2158250"/>
            <a:ext cx="6353300" cy="22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g481c3950792bf2f7_8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01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481c3950792bf2f7_21"/>
          <p:cNvSpPr txBox="1"/>
          <p:nvPr/>
        </p:nvSpPr>
        <p:spPr>
          <a:xfrm>
            <a:off x="720000" y="1485900"/>
            <a:ext cx="43014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If in Train-R 34% of the passengers are females and 26% are children, what is the number of males in that train?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306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316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308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318 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g481c3950792bf2f7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1400" y="2365700"/>
            <a:ext cx="3988850" cy="213497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481c3950792bf2f7_21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g481c3950792bf2f7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255125"/>
            <a:ext cx="68199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481c3950792bf2f7_28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02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81c3950792bf2f7_58"/>
          <p:cNvSpPr txBox="1"/>
          <p:nvPr/>
        </p:nvSpPr>
        <p:spPr>
          <a:xfrm>
            <a:off x="0" y="203917"/>
            <a:ext cx="317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174625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481c3950792bf2f7_58"/>
          <p:cNvSpPr txBox="1"/>
          <p:nvPr/>
        </p:nvSpPr>
        <p:spPr>
          <a:xfrm>
            <a:off x="720000" y="1485901"/>
            <a:ext cx="46785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number of passengers in Train-Q is approximately what percent of the total number of passengers in Train–A and Train-R?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90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70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75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AutoNum type="alphaUcPeriod"/>
            </a:pPr>
            <a:r>
              <a:rPr i="0" lang="en-US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86</a:t>
            </a:r>
            <a:endParaRPr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g481c3950792bf2f7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1400" y="2365700"/>
            <a:ext cx="3988850" cy="213497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481c3950792bf2f7_58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b="1" sz="2000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2019-12-04T07:36:33Z</dcterms:created>
  <dc:creator>sushmitha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1033-11.2.0.9052</vt:lpwstr>
  </property>
</Properties>
</file>